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560" r:id="rId2"/>
    <p:sldId id="562" r:id="rId3"/>
    <p:sldId id="563" r:id="rId4"/>
    <p:sldId id="564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17" autoAdjust="0"/>
    <p:restoredTop sz="88534" autoAdjust="0"/>
  </p:normalViewPr>
  <p:slideViewPr>
    <p:cSldViewPr>
      <p:cViewPr varScale="1">
        <p:scale>
          <a:sx n="70" d="100"/>
          <a:sy n="70" d="100"/>
        </p:scale>
        <p:origin x="1464" y="184"/>
      </p:cViewPr>
      <p:guideLst>
        <p:guide orient="horz" pos="2160"/>
        <p:guide pos="2880"/>
      </p:guideLst>
    </p:cSldViewPr>
  </p:slideViewPr>
  <p:notesTextViewPr>
    <p:cViewPr>
      <p:scale>
        <a:sx n="150" d="100"/>
        <a:sy n="15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E87F4A-DD11-41AF-8B76-F2E5B6202836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2F2399-CD51-4C4C-BC34-03B9F40F9CF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74507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16114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3399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22113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51718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2520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61724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00525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89123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3369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71285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64966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67452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70.png"/><Relationship Id="rId5" Type="http://schemas.openxmlformats.org/officeDocument/2006/relationships/image" Target="../media/image560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6.png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9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965E47B9-1229-4317-A883-56FDDB9167D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3937" y="1066716"/>
            <a:ext cx="5071254" cy="2154768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  <p:grpSp>
        <p:nvGrpSpPr>
          <p:cNvPr id="3" name="Group 2">
            <a:extLst>
              <a:ext uri="{FF2B5EF4-FFF2-40B4-BE49-F238E27FC236}">
                <a16:creationId xmlns:a16="http://schemas.microsoft.com/office/drawing/2014/main" id="{E03DDC77-B938-4E25-B196-AB695621208C}"/>
              </a:ext>
            </a:extLst>
          </p:cNvPr>
          <p:cNvGrpSpPr/>
          <p:nvPr/>
        </p:nvGrpSpPr>
        <p:grpSpPr>
          <a:xfrm>
            <a:off x="0" y="0"/>
            <a:ext cx="9144000" cy="587744"/>
            <a:chOff x="0" y="13335"/>
            <a:chExt cx="9144218" cy="587744"/>
          </a:xfrm>
        </p:grpSpPr>
        <p:sp>
          <p:nvSpPr>
            <p:cNvPr id="4" name="TextBox 32">
              <a:extLst>
                <a:ext uri="{FF2B5EF4-FFF2-40B4-BE49-F238E27FC236}">
                  <a16:creationId xmlns:a16="http://schemas.microsoft.com/office/drawing/2014/main" id="{4BEF77B1-69E8-4CBB-972B-5DAED91F67AA}"/>
                </a:ext>
              </a:extLst>
            </p:cNvPr>
            <p:cNvSpPr txBox="1"/>
            <p:nvPr/>
          </p:nvSpPr>
          <p:spPr>
            <a:xfrm>
              <a:off x="0" y="13335"/>
              <a:ext cx="9144000" cy="584775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Very Challenging Exam Example</a:t>
              </a:r>
            </a:p>
          </p:txBody>
        </p:sp>
        <p:cxnSp>
          <p:nvCxnSpPr>
            <p:cNvPr id="5" name="Straight Connector 4">
              <a:extLst>
                <a:ext uri="{FF2B5EF4-FFF2-40B4-BE49-F238E27FC236}">
                  <a16:creationId xmlns:a16="http://schemas.microsoft.com/office/drawing/2014/main" id="{DE39C5CB-C05C-47EC-8956-8C326E67CA70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6" name="TextBox 5">
            <a:extLst>
              <a:ext uri="{FF2B5EF4-FFF2-40B4-BE49-F238E27FC236}">
                <a16:creationId xmlns:a16="http://schemas.microsoft.com/office/drawing/2014/main" id="{EA51ABE2-4593-4BFB-AC93-467602D71A2B}"/>
              </a:ext>
            </a:extLst>
          </p:cNvPr>
          <p:cNvSpPr txBox="1"/>
          <p:nvPr/>
        </p:nvSpPr>
        <p:spPr>
          <a:xfrm>
            <a:off x="293936" y="705520"/>
            <a:ext cx="3089330" cy="36933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dirty="0"/>
              <a:t>Edexcel C3 June 2015 Q8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269B9D79-75F3-484C-8EE4-4A661A88A45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2452" y="3305175"/>
            <a:ext cx="5105400" cy="2828925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3D93FEDD-2ADD-4BF3-8FCA-74E1217EAE3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498852" y="3632405"/>
            <a:ext cx="3553408" cy="1578519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EA12C9C6-1A89-44AB-91AB-8E3BDFAF7A38}"/>
              </a:ext>
            </a:extLst>
          </p:cNvPr>
          <p:cNvSpPr/>
          <p:nvPr/>
        </p:nvSpPr>
        <p:spPr>
          <a:xfrm>
            <a:off x="5562600" y="3582680"/>
            <a:ext cx="3469940" cy="164972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 b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8DDB2854-E5D0-4705-860F-895F29211257}"/>
                  </a:ext>
                </a:extLst>
              </p:cNvPr>
              <p:cNvSpPr/>
              <p:nvPr/>
            </p:nvSpPr>
            <p:spPr>
              <a:xfrm>
                <a:off x="2915816" y="3272905"/>
                <a:ext cx="2164184" cy="829195"/>
              </a:xfrm>
              <a:prstGeom prst="rect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GB" sz="1100" dirty="0"/>
                  <a:t>We eventually want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sz="11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1100" b="0" i="0" smtClean="0"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r>
                          <a:rPr lang="en-GB" sz="1100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</m:func>
                    <m:r>
                      <a:rPr lang="en-GB" sz="1100" b="0" i="1" smtClean="0">
                        <a:latin typeface="Cambria Math" panose="02040503050406030204" pitchFamily="18" charset="0"/>
                      </a:rPr>
                      <m:t>−</m:t>
                    </m:r>
                    <m:func>
                      <m:funcPr>
                        <m:ctrlPr>
                          <a:rPr lang="en-GB" sz="11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1100" b="0" i="0" smtClean="0"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r>
                          <a:rPr lang="en-GB" sz="1100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</m:func>
                  </m:oMath>
                </a14:m>
                <a:r>
                  <a:rPr lang="en-GB" sz="1100" dirty="0"/>
                  <a:t> so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sz="11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p>
                          <m:sSupPr>
                            <m:ctrlPr>
                              <a:rPr lang="en-GB" sz="11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n-GB" sz="1100" b="0" i="0" smtClean="0">
                                <a:latin typeface="Cambria Math" panose="02040503050406030204" pitchFamily="18" charset="0"/>
                              </a:rPr>
                              <m:t>cos</m:t>
                            </m:r>
                          </m:e>
                          <m:sup>
                            <m:r>
                              <a:rPr lang="en-GB" sz="11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fName>
                      <m:e>
                        <m:r>
                          <a:rPr lang="en-GB" sz="1100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</m:func>
                    <m:r>
                      <a:rPr lang="en-GB" sz="1100" b="0" i="1" smtClean="0">
                        <a:latin typeface="Cambria Math" panose="02040503050406030204" pitchFamily="18" charset="0"/>
                      </a:rPr>
                      <m:t>−</m:t>
                    </m:r>
                    <m:func>
                      <m:funcPr>
                        <m:ctrlPr>
                          <a:rPr lang="en-GB" sz="11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p>
                          <m:sSupPr>
                            <m:ctrlPr>
                              <a:rPr lang="en-GB" sz="11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n-GB" sz="1100" b="0" i="0" smtClean="0">
                                <a:latin typeface="Cambria Math" panose="02040503050406030204" pitchFamily="18" charset="0"/>
                              </a:rPr>
                              <m:t>sin</m:t>
                            </m:r>
                          </m:e>
                          <m:sup>
                            <m:r>
                              <a:rPr lang="en-GB" sz="11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fName>
                      <m:e>
                        <m:r>
                          <a:rPr lang="en-GB" sz="1100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</m:func>
                  </m:oMath>
                </a14:m>
                <a:r>
                  <a:rPr lang="en-GB" sz="1100" dirty="0"/>
                  <a:t> is best choice of double-angle formula because this can be factorise to give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sz="11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1100" b="0" i="0" smtClean="0"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r>
                          <a:rPr lang="en-GB" sz="1100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</m:func>
                    <m:r>
                      <a:rPr lang="en-GB" sz="1100" b="0" i="1" smtClean="0">
                        <a:latin typeface="Cambria Math" panose="02040503050406030204" pitchFamily="18" charset="0"/>
                      </a:rPr>
                      <m:t>−</m:t>
                    </m:r>
                    <m:func>
                      <m:funcPr>
                        <m:ctrlPr>
                          <a:rPr lang="en-GB" sz="11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1100" b="0" i="0" smtClean="0"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r>
                          <a:rPr lang="en-GB" sz="1100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</m:func>
                  </m:oMath>
                </a14:m>
                <a:r>
                  <a:rPr lang="en-GB" sz="1100" dirty="0"/>
                  <a:t> as a factor.</a:t>
                </a:r>
              </a:p>
            </p:txBody>
          </p:sp>
        </mc:Choice>
        <mc:Fallback xmlns="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8DDB2854-E5D0-4705-860F-895F2921125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15816" y="3272905"/>
                <a:ext cx="2164184" cy="829195"/>
              </a:xfrm>
              <a:prstGeom prst="rect">
                <a:avLst/>
              </a:prstGeom>
              <a:blipFill>
                <a:blip r:embed="rId5"/>
                <a:stretch>
                  <a:fillRect t="-4286" b="-1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98E5B646-8BCB-40DB-9750-4758150BDE56}"/>
              </a:ext>
            </a:extLst>
          </p:cNvPr>
          <p:cNvCxnSpPr>
            <a:cxnSpLocks/>
          </p:cNvCxnSpPr>
          <p:nvPr/>
        </p:nvCxnSpPr>
        <p:spPr>
          <a:xfrm flipH="1">
            <a:off x="2578100" y="4102100"/>
            <a:ext cx="368300" cy="3937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E1A779AF-B395-4ED2-BB4B-867CA6E8DAF8}"/>
                  </a:ext>
                </a:extLst>
              </p:cNvPr>
              <p:cNvSpPr txBox="1"/>
              <p:nvPr/>
            </p:nvSpPr>
            <p:spPr>
              <a:xfrm>
                <a:off x="2867608" y="5964237"/>
                <a:ext cx="5610336" cy="830997"/>
              </a:xfrm>
              <a:prstGeom prst="rect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lang="en-GB" sz="1200" dirty="0"/>
                  <a:t>This is even less obvious. Knowing that we’ll have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12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unc>
                          <m:funcPr>
                            <m:ctrlPr>
                              <a:rPr lang="en-GB" sz="1200" b="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GB" sz="1200" b="0" i="0" smtClean="0">
                                <a:latin typeface="Cambria Math" panose="02040503050406030204" pitchFamily="18" charset="0"/>
                              </a:rPr>
                              <m:t>cos</m:t>
                            </m:r>
                          </m:fName>
                          <m:e>
                            <m:r>
                              <a:rPr lang="en-GB" sz="1200" b="0" i="1" smtClean="0">
                                <a:latin typeface="Cambria Math" panose="02040503050406030204" pitchFamily="18" charset="0"/>
                              </a:rPr>
                              <m:t>𝐴</m:t>
                            </m:r>
                          </m:e>
                        </m:func>
                        <m:r>
                          <a:rPr lang="en-GB" sz="1200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func>
                          <m:funcPr>
                            <m:ctrlPr>
                              <a:rPr lang="en-GB" sz="1200" b="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GB" sz="1200" b="0" i="0" smtClean="0">
                                <a:latin typeface="Cambria Math" panose="02040503050406030204" pitchFamily="18" charset="0"/>
                              </a:rPr>
                              <m:t>sin</m:t>
                            </m:r>
                          </m:fName>
                          <m:e>
                            <m:r>
                              <a:rPr lang="en-GB" sz="1200" b="0" i="1" smtClean="0">
                                <a:latin typeface="Cambria Math" panose="02040503050406030204" pitchFamily="18" charset="0"/>
                              </a:rPr>
                              <m:t>𝐴</m:t>
                            </m:r>
                          </m:e>
                        </m:func>
                      </m:e>
                    </m:d>
                    <m:d>
                      <m:dPr>
                        <m:ctrlPr>
                          <a:rPr lang="en-GB" sz="12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unc>
                          <m:funcPr>
                            <m:ctrlPr>
                              <a:rPr lang="en-GB" sz="1200" b="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GB" sz="1200" b="0" i="0" smtClean="0">
                                <a:latin typeface="Cambria Math" panose="02040503050406030204" pitchFamily="18" charset="0"/>
                              </a:rPr>
                              <m:t>cos</m:t>
                            </m:r>
                          </m:fName>
                          <m:e>
                            <m:r>
                              <a:rPr lang="en-GB" sz="1200" b="0" i="1" smtClean="0">
                                <a:latin typeface="Cambria Math" panose="02040503050406030204" pitchFamily="18" charset="0"/>
                              </a:rPr>
                              <m:t>𝐴</m:t>
                            </m:r>
                          </m:e>
                        </m:func>
                        <m:r>
                          <a:rPr lang="en-GB" sz="1200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func>
                          <m:funcPr>
                            <m:ctrlPr>
                              <a:rPr lang="en-GB" sz="1200" b="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GB" sz="1200" b="0" i="0" smtClean="0">
                                <a:latin typeface="Cambria Math" panose="02040503050406030204" pitchFamily="18" charset="0"/>
                              </a:rPr>
                              <m:t>sin</m:t>
                            </m:r>
                          </m:fName>
                          <m:e>
                            <m:r>
                              <a:rPr lang="en-GB" sz="1200" b="0" i="1" smtClean="0">
                                <a:latin typeface="Cambria Math" panose="02040503050406030204" pitchFamily="18" charset="0"/>
                              </a:rPr>
                              <m:t>𝐴</m:t>
                            </m:r>
                          </m:e>
                        </m:func>
                      </m:e>
                    </m:d>
                  </m:oMath>
                </a14:m>
                <a:r>
                  <a:rPr lang="en-GB" sz="1200" dirty="0"/>
                  <a:t> in the denominator and that the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sz="12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1200" b="0" i="0" smtClean="0"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r>
                          <a:rPr lang="en-GB" sz="1200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</m:func>
                    <m:r>
                      <a:rPr lang="en-GB" sz="1200" b="0" i="1" smtClean="0">
                        <a:latin typeface="Cambria Math" panose="02040503050406030204" pitchFamily="18" charset="0"/>
                      </a:rPr>
                      <m:t>+</m:t>
                    </m:r>
                    <m:func>
                      <m:funcPr>
                        <m:ctrlPr>
                          <a:rPr lang="en-GB" sz="12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1200" b="0" i="0" smtClean="0"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r>
                          <a:rPr lang="en-GB" sz="1200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</m:func>
                  </m:oMath>
                </a14:m>
                <a:r>
                  <a:rPr lang="en-GB" sz="1200" dirty="0"/>
                  <a:t> will cancel, we might work backwards from the final result and multiply by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sz="12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1200" b="0" i="0" smtClean="0"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r>
                          <a:rPr lang="en-GB" sz="1200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</m:func>
                    <m:r>
                      <a:rPr lang="en-GB" sz="1200" b="0" i="1" smtClean="0">
                        <a:latin typeface="Cambria Math" panose="02040503050406030204" pitchFamily="18" charset="0"/>
                      </a:rPr>
                      <m:t>+</m:t>
                    </m:r>
                    <m:func>
                      <m:funcPr>
                        <m:ctrlPr>
                          <a:rPr lang="en-GB" sz="12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1200" b="0" i="0" smtClean="0"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r>
                          <a:rPr lang="en-GB" sz="1200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</m:func>
                  </m:oMath>
                </a14:m>
                <a:r>
                  <a:rPr lang="en-GB" sz="1200" dirty="0"/>
                  <a:t>! Working backwards from the thing we’re trying to prove is occasionally a good strategy (provided the steps are reversible!)</a:t>
                </a:r>
              </a:p>
            </p:txBody>
          </p:sp>
        </mc:Choice>
        <mc:Fallback xmlns="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E1A779AF-B395-4ED2-BB4B-867CA6E8DAF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67608" y="5964237"/>
                <a:ext cx="5610336" cy="830997"/>
              </a:xfrm>
              <a:prstGeom prst="rect">
                <a:avLst/>
              </a:prstGeom>
              <a:blipFill>
                <a:blip r:embed="rId6"/>
                <a:stretch>
                  <a:fillRect r="-216" b="-283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CF3C8AAD-6DE8-4428-A2E7-0F74D7D5A09C}"/>
              </a:ext>
            </a:extLst>
          </p:cNvPr>
          <p:cNvCxnSpPr>
            <a:cxnSpLocks/>
          </p:cNvCxnSpPr>
          <p:nvPr/>
        </p:nvCxnSpPr>
        <p:spPr>
          <a:xfrm flipH="1" flipV="1">
            <a:off x="3619500" y="4749801"/>
            <a:ext cx="787400" cy="123189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8" name="Rectangle 27">
            <a:extLst>
              <a:ext uri="{FF2B5EF4-FFF2-40B4-BE49-F238E27FC236}">
                <a16:creationId xmlns:a16="http://schemas.microsoft.com/office/drawing/2014/main" id="{28F359F1-4582-4A8D-A7A6-B8E12B922F33}"/>
              </a:ext>
            </a:extLst>
          </p:cNvPr>
          <p:cNvSpPr/>
          <p:nvPr/>
        </p:nvSpPr>
        <p:spPr>
          <a:xfrm>
            <a:off x="35824" y="3314904"/>
            <a:ext cx="5057124" cy="3060495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 a</a:t>
            </a:r>
          </a:p>
        </p:txBody>
      </p:sp>
    </p:spTree>
    <p:extLst>
      <p:ext uri="{BB962C8B-B14F-4D97-AF65-F5344CB8AC3E}">
        <p14:creationId xmlns:p14="http://schemas.microsoft.com/office/powerpoint/2010/main" val="25437503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24" grpId="0" animBg="1"/>
      <p:bldP spid="2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1E5D66C5-C7A9-43A7-952D-BA7755ADC159}"/>
              </a:ext>
            </a:extLst>
          </p:cNvPr>
          <p:cNvGrpSpPr/>
          <p:nvPr/>
        </p:nvGrpSpPr>
        <p:grpSpPr>
          <a:xfrm>
            <a:off x="0" y="0"/>
            <a:ext cx="9144000" cy="587744"/>
            <a:chOff x="0" y="13335"/>
            <a:chExt cx="9144218" cy="587744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375E86F5-33EB-4B6E-AD7F-15C2D5C9601D}"/>
                </a:ext>
              </a:extLst>
            </p:cNvPr>
            <p:cNvSpPr txBox="1"/>
            <p:nvPr/>
          </p:nvSpPr>
          <p:spPr>
            <a:xfrm>
              <a:off x="0" y="13335"/>
              <a:ext cx="9144000" cy="584775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Modelling</a:t>
              </a:r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E5DF8A12-A7BB-4169-A7AC-AD4274542F57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pic>
        <p:nvPicPr>
          <p:cNvPr id="6" name="Picture 5">
            <a:extLst>
              <a:ext uri="{FF2B5EF4-FFF2-40B4-BE49-F238E27FC236}">
                <a16:creationId xmlns:a16="http://schemas.microsoft.com/office/drawing/2014/main" id="{FEFA526B-11CD-4291-B797-60EFFA010CD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12" y="4509120"/>
            <a:ext cx="3895725" cy="213360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B9B30489-4D94-47B9-B1E7-C93A14D96F6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83968" y="4163698"/>
            <a:ext cx="4779268" cy="2632191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9A32508C-123A-4DF3-BFFA-B6C6D371FF5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9512" y="764704"/>
            <a:ext cx="4862388" cy="3481504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817D0A9A-5CA0-4CDB-A47F-0BAE10C8427F}"/>
              </a:ext>
            </a:extLst>
          </p:cNvPr>
          <p:cNvSpPr/>
          <p:nvPr/>
        </p:nvSpPr>
        <p:spPr>
          <a:xfrm>
            <a:off x="622300" y="4473853"/>
            <a:ext cx="3378200" cy="1253847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 a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7E9E0BD2-1FE6-4BF5-B8EE-8076B1E8F3E1}"/>
              </a:ext>
            </a:extLst>
          </p:cNvPr>
          <p:cNvSpPr/>
          <p:nvPr/>
        </p:nvSpPr>
        <p:spPr>
          <a:xfrm>
            <a:off x="622300" y="5714299"/>
            <a:ext cx="3378200" cy="965902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 b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D1E648F-000A-47D7-83DE-F3FC554E0725}"/>
              </a:ext>
            </a:extLst>
          </p:cNvPr>
          <p:cNvSpPr/>
          <p:nvPr/>
        </p:nvSpPr>
        <p:spPr>
          <a:xfrm>
            <a:off x="4355990" y="4241166"/>
            <a:ext cx="4661009" cy="1613533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 c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8F47D0E-6504-4DDD-A1A4-F87D5A26FD2D}"/>
              </a:ext>
            </a:extLst>
          </p:cNvPr>
          <p:cNvSpPr/>
          <p:nvPr/>
        </p:nvSpPr>
        <p:spPr>
          <a:xfrm>
            <a:off x="4355990" y="5835953"/>
            <a:ext cx="4661009" cy="945847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 d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28F80E20-B3F4-47DE-9836-447CB94937E7}"/>
                  </a:ext>
                </a:extLst>
              </p:cNvPr>
              <p:cNvSpPr txBox="1"/>
              <p:nvPr/>
            </p:nvSpPr>
            <p:spPr>
              <a:xfrm>
                <a:off x="5305337" y="764704"/>
                <a:ext cx="3384376" cy="203132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/>
                  <a:t>When trigonometric equations are in the form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𝑅𝑠𝑖𝑛</m:t>
                    </m:r>
                    <m:d>
                      <m:d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𝑎𝑥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±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</m:d>
                  </m:oMath>
                </a14:m>
                <a:r>
                  <a:rPr lang="en-GB" dirty="0"/>
                  <a:t> or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𝑅𝑐𝑜𝑠</m:t>
                    </m:r>
                    <m:d>
                      <m:d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𝑎𝑥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±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</m:d>
                  </m:oMath>
                </a14:m>
                <a:r>
                  <a:rPr lang="en-GB" dirty="0"/>
                  <a:t>, they can be used to model various things which have an oscillating behaviour, e.g. tides, the swing of a pendulum and sound waves.</a:t>
                </a: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28F80E20-B3F4-47DE-9836-447CB94937E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05337" y="764704"/>
                <a:ext cx="3384376" cy="2031325"/>
              </a:xfrm>
              <a:prstGeom prst="rect">
                <a:avLst/>
              </a:prstGeom>
              <a:blipFill>
                <a:blip r:embed="rId5"/>
                <a:stretch>
                  <a:fillRect l="-1441" t="-1497" r="-901" b="-359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538703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6264D2DD-5C08-4C71-961A-2EDA855216A4}"/>
              </a:ext>
            </a:extLst>
          </p:cNvPr>
          <p:cNvGrpSpPr/>
          <p:nvPr/>
        </p:nvGrpSpPr>
        <p:grpSpPr>
          <a:xfrm>
            <a:off x="0" y="0"/>
            <a:ext cx="9144000" cy="587744"/>
            <a:chOff x="0" y="13335"/>
            <a:chExt cx="9144218" cy="587744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E8C29BE1-DD2F-4E99-BEAE-919CB50D8A2E}"/>
                </a:ext>
              </a:extLst>
            </p:cNvPr>
            <p:cNvSpPr txBox="1"/>
            <p:nvPr/>
          </p:nvSpPr>
          <p:spPr>
            <a:xfrm>
              <a:off x="0" y="13335"/>
              <a:ext cx="9144000" cy="584775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Test Your Understanding</a:t>
              </a:r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4A2E9A52-0F15-475B-A769-BB29EB23CAAB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pic>
        <p:nvPicPr>
          <p:cNvPr id="5" name="Picture 4">
            <a:extLst>
              <a:ext uri="{FF2B5EF4-FFF2-40B4-BE49-F238E27FC236}">
                <a16:creationId xmlns:a16="http://schemas.microsoft.com/office/drawing/2014/main" id="{31E21195-1749-4BB5-BF14-330561486A3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1" y="692696"/>
            <a:ext cx="5851568" cy="2700043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05C201AC-03E9-4760-8C04-32B43D5F04B8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8286" y="3476847"/>
            <a:ext cx="6150588" cy="3381153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351132FD-4E92-4FF6-9EEB-92D4DC57738F}"/>
              </a:ext>
            </a:extLst>
          </p:cNvPr>
          <p:cNvSpPr/>
          <p:nvPr/>
        </p:nvSpPr>
        <p:spPr>
          <a:xfrm>
            <a:off x="1513748" y="3442495"/>
            <a:ext cx="5758921" cy="555348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 a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A5AF670-B219-47F2-B5A1-F70794DEE25E}"/>
              </a:ext>
            </a:extLst>
          </p:cNvPr>
          <p:cNvSpPr/>
          <p:nvPr/>
        </p:nvSpPr>
        <p:spPr>
          <a:xfrm>
            <a:off x="1513748" y="3997843"/>
            <a:ext cx="5758921" cy="223283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 bi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4C7CD371-C57C-4068-9011-D5A5C3A18D26}"/>
              </a:ext>
            </a:extLst>
          </p:cNvPr>
          <p:cNvSpPr/>
          <p:nvPr/>
        </p:nvSpPr>
        <p:spPr>
          <a:xfrm>
            <a:off x="1513748" y="4221126"/>
            <a:ext cx="5758921" cy="329609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 </a:t>
            </a:r>
            <a:r>
              <a:rPr lang="en-GB" sz="2800" dirty="0" err="1"/>
              <a:t>bii</a:t>
            </a:r>
            <a:endParaRPr lang="en-GB" sz="2800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9B0AE97-E16C-4FC3-91BE-80F89D2177F7}"/>
              </a:ext>
            </a:extLst>
          </p:cNvPr>
          <p:cNvSpPr/>
          <p:nvPr/>
        </p:nvSpPr>
        <p:spPr>
          <a:xfrm>
            <a:off x="1513748" y="4550734"/>
            <a:ext cx="5758921" cy="701749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 c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8AC03C2-D42B-47D6-B3DA-C5811C8D0D33}"/>
              </a:ext>
            </a:extLst>
          </p:cNvPr>
          <p:cNvSpPr/>
          <p:nvPr/>
        </p:nvSpPr>
        <p:spPr>
          <a:xfrm>
            <a:off x="1513748" y="5252483"/>
            <a:ext cx="5758921" cy="1573619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 d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EB486E40-CFA5-42BA-AEEA-836451174449}"/>
                  </a:ext>
                </a:extLst>
              </p:cNvPr>
              <p:cNvSpPr txBox="1"/>
              <p:nvPr/>
            </p:nvSpPr>
            <p:spPr>
              <a:xfrm>
                <a:off x="6624961" y="1904494"/>
                <a:ext cx="2232248" cy="954107"/>
              </a:xfrm>
              <a:prstGeom prst="rect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lang="en-GB" sz="1400" dirty="0"/>
                  <a:t>Tip: Reflect carefully on the substitution you use to allow (</a:t>
                </a:r>
                <a:r>
                  <a:rPr lang="en-GB" sz="1400" dirty="0" err="1"/>
                  <a:t>bii</a:t>
                </a:r>
                <a:r>
                  <a:rPr lang="en-GB" sz="1400" dirty="0"/>
                  <a:t>) to match your identity in (a).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𝜃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=?</m:t>
                    </m:r>
                  </m:oMath>
                </a14:m>
                <a:endParaRPr lang="en-GB" sz="1400" dirty="0"/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EB486E40-CFA5-42BA-AEEA-83645117444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24961" y="1904494"/>
                <a:ext cx="2232248" cy="954107"/>
              </a:xfrm>
              <a:prstGeom prst="rect">
                <a:avLst/>
              </a:prstGeom>
              <a:blipFill>
                <a:blip r:embed="rId4"/>
                <a:stretch>
                  <a:fillRect l="-270" b="-434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9FBCF956-CDA0-4A4F-B3A2-A0695EBF1A54}"/>
              </a:ext>
            </a:extLst>
          </p:cNvPr>
          <p:cNvCxnSpPr>
            <a:stCxn id="12" idx="1"/>
          </p:cNvCxnSpPr>
          <p:nvPr/>
        </p:nvCxnSpPr>
        <p:spPr>
          <a:xfrm flipH="1" flipV="1">
            <a:off x="5879805" y="2275367"/>
            <a:ext cx="745156" cy="10618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377080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1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Exercise 7G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236048" y="662045"/>
            <a:ext cx="79208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Pearson Pure Mathematics Year 2/AS</a:t>
            </a:r>
          </a:p>
          <a:p>
            <a:r>
              <a:rPr lang="en-GB" sz="2400" dirty="0"/>
              <a:t>Pages 190-191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0" y="1594754"/>
            <a:ext cx="9144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DB21A592-F457-1641-80E3-BA647E237EBC}"/>
              </a:ext>
            </a:extLst>
          </p:cNvPr>
          <p:cNvSpPr txBox="1"/>
          <p:nvPr/>
        </p:nvSpPr>
        <p:spPr>
          <a:xfrm>
            <a:off x="188144" y="2268131"/>
            <a:ext cx="5607991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Complete before the lesson Q1-2</a:t>
            </a:r>
          </a:p>
          <a:p>
            <a:endParaRPr lang="en-US" sz="2400" dirty="0"/>
          </a:p>
          <a:p>
            <a:r>
              <a:rPr lang="en-US" sz="2400" dirty="0"/>
              <a:t>In Class:			</a:t>
            </a:r>
          </a:p>
          <a:p>
            <a:r>
              <a:rPr lang="en-US" sz="2400" dirty="0">
                <a:solidFill>
                  <a:schemeClr val="accent6"/>
                </a:solidFill>
              </a:rPr>
              <a:t>Amber</a:t>
            </a:r>
            <a:r>
              <a:rPr lang="en-US" sz="2400" dirty="0"/>
              <a:t> 		Q3-5</a:t>
            </a:r>
          </a:p>
          <a:p>
            <a:r>
              <a:rPr lang="en-US" sz="2400" dirty="0">
                <a:solidFill>
                  <a:srgbClr val="FF0000"/>
                </a:solidFill>
              </a:rPr>
              <a:t>Red</a:t>
            </a:r>
            <a:r>
              <a:rPr lang="en-US" sz="2400" dirty="0"/>
              <a:t>		Q6-7 &amp; Challenge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9396839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44913</TotalTime>
  <Words>210</Words>
  <Application>Microsoft Macintosh PowerPoint</Application>
  <PresentationFormat>On-screen Show (4:3)</PresentationFormat>
  <Paragraphs>27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Cambria Math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>RM plc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Frost J</dc:creator>
  <cp:lastModifiedBy>Richard Lawton</cp:lastModifiedBy>
  <cp:revision>1042</cp:revision>
  <dcterms:created xsi:type="dcterms:W3CDTF">2013-02-28T07:36:55Z</dcterms:created>
  <dcterms:modified xsi:type="dcterms:W3CDTF">2019-07-06T17:15:17Z</dcterms:modified>
</cp:coreProperties>
</file>