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58" r:id="rId2"/>
    <p:sldId id="757" r:id="rId3"/>
    <p:sldId id="760" r:id="rId4"/>
    <p:sldId id="759" r:id="rId5"/>
    <p:sldId id="720" r:id="rId6"/>
    <p:sldId id="723" r:id="rId7"/>
    <p:sldId id="722" r:id="rId8"/>
    <p:sldId id="761" r:id="rId9"/>
    <p:sldId id="762" r:id="rId10"/>
    <p:sldId id="72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89" autoAdjust="0"/>
    <p:restoredTop sz="88534" autoAdjust="0"/>
  </p:normalViewPr>
  <p:slideViewPr>
    <p:cSldViewPr>
      <p:cViewPr varScale="1">
        <p:scale>
          <a:sx n="81" d="100"/>
          <a:sy n="81" d="100"/>
        </p:scale>
        <p:origin x="704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EE7A4-3B9C-4CE3-9E6D-8C26685281BB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4F67B-D833-45FA-8E17-EED04C4A0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7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496" y="1175489"/>
            <a:ext cx="91428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Normal Distribution </a:t>
            </a:r>
          </a:p>
          <a:p>
            <a:pPr algn="ctr"/>
            <a:r>
              <a:rPr lang="en-GB" sz="7200" b="1" dirty="0"/>
              <a:t>-</a:t>
            </a:r>
            <a:r>
              <a:rPr lang="en-GB" sz="7200" dirty="0"/>
              <a:t> Normal Cumulative Distribution</a:t>
            </a:r>
          </a:p>
          <a:p>
            <a:pPr algn="ctr"/>
            <a:endParaRPr lang="en-GB" sz="3200" dirty="0"/>
          </a:p>
          <a:p>
            <a:pPr algn="ctr"/>
            <a:r>
              <a:rPr lang="en-GB" sz="7200" dirty="0"/>
              <a:t>Chapter 3 (Part 2)</a:t>
            </a:r>
          </a:p>
        </p:txBody>
      </p:sp>
    </p:spTree>
    <p:extLst>
      <p:ext uri="{BB962C8B-B14F-4D97-AF65-F5344CB8AC3E}">
        <p14:creationId xmlns:p14="http://schemas.microsoft.com/office/powerpoint/2010/main" val="426391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40-41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4A7F6E8-04E9-B74B-B3EB-27DCC42B5D34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Q1&amp;5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</a:t>
            </a:r>
            <a:r>
              <a:rPr lang="en-US" sz="2400"/>
              <a:t>	Q6-7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Q8-9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Q10-12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59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71B94E-3D08-4988-9C9A-B46D4BCB951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F6842BA-16E7-423B-B2B4-5D77BA3D809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 68, 95, 99.7 rule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A8C9E56-C43F-4A1B-B1C5-5AAAE07707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B1819A-0735-4672-A2C0-E7F5383EEF71}"/>
                  </a:ext>
                </a:extLst>
              </p:cNvPr>
              <p:cNvSpPr txBox="1"/>
              <p:nvPr/>
            </p:nvSpPr>
            <p:spPr>
              <a:xfrm>
                <a:off x="149151" y="4509120"/>
                <a:ext cx="8815337" cy="23083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𝟔𝟖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of data is within </a:t>
                </a:r>
                <a:r>
                  <a:rPr lang="en-GB" sz="2400" b="1" dirty="0">
                    <a:solidFill>
                      <a:srgbClr val="FF0000"/>
                    </a:solidFill>
                  </a:rPr>
                  <a:t>one standard deviation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of the mean.</a:t>
                </a:r>
              </a:p>
              <a:p>
                <a:pPr algn="ctr"/>
                <a:br>
                  <a:rPr lang="en-GB" sz="24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en-GB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of data is within </a:t>
                </a:r>
                <a:r>
                  <a:rPr lang="en-GB" sz="2400" b="1" dirty="0">
                    <a:solidFill>
                      <a:srgbClr val="FF0000"/>
                    </a:solidFill>
                  </a:rPr>
                  <a:t>two standard deviations </a:t>
                </a:r>
                <a:r>
                  <a:rPr lang="en-GB" sz="2400" dirty="0">
                    <a:solidFill>
                      <a:schemeClr val="tx1"/>
                    </a:solidFill>
                  </a:rPr>
                  <a:t>of the mean.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𝟗𝟗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of data is within </a:t>
                </a:r>
                <a:r>
                  <a:rPr lang="en-GB" sz="2400" b="1" dirty="0">
                    <a:solidFill>
                      <a:srgbClr val="FF0000"/>
                    </a:solidFill>
                  </a:rPr>
                  <a:t>three standard deviations </a:t>
                </a:r>
                <a:r>
                  <a:rPr lang="en-GB" sz="2400" dirty="0">
                    <a:solidFill>
                      <a:schemeClr val="tx1"/>
                    </a:solidFill>
                  </a:rPr>
                  <a:t>of the mean.</a:t>
                </a:r>
              </a:p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For practical purposes we consider all data to lie within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±5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B1819A-0735-4672-A2C0-E7F5383EEF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51" y="4509120"/>
                <a:ext cx="8815337" cy="2308324"/>
              </a:xfrm>
              <a:prstGeom prst="rect">
                <a:avLst/>
              </a:prstGeom>
              <a:blipFill>
                <a:blip r:embed="rId2"/>
                <a:stretch>
                  <a:fillRect t="-2116" b="-52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971504" y="585292"/>
            <a:ext cx="1068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99.7%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129371" y="1916832"/>
            <a:ext cx="4656805" cy="2592288"/>
            <a:chOff x="179512" y="2060848"/>
            <a:chExt cx="4656805" cy="2592288"/>
          </a:xfrm>
        </p:grpSpPr>
        <p:pic>
          <p:nvPicPr>
            <p:cNvPr id="8" name="Picture 2" descr="Image result for normal distribution curv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2060848"/>
              <a:ext cx="4656805" cy="2592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/>
            <a:srcRect l="7308" t="24870" r="7308" b="24869"/>
            <a:stretch/>
          </p:blipFill>
          <p:spPr>
            <a:xfrm>
              <a:off x="618551" y="4077072"/>
              <a:ext cx="432048" cy="144016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4"/>
            <a:srcRect l="7308" t="24870" r="7308" b="24869"/>
            <a:stretch/>
          </p:blipFill>
          <p:spPr>
            <a:xfrm>
              <a:off x="3926516" y="4077072"/>
              <a:ext cx="432048" cy="144016"/>
            </a:xfrm>
            <a:prstGeom prst="rect">
              <a:avLst/>
            </a:prstGeom>
          </p:spPr>
        </p:pic>
      </p:grpSp>
      <p:cxnSp>
        <p:nvCxnSpPr>
          <p:cNvPr id="26" name="Straight Arrow Connector 25"/>
          <p:cNvCxnSpPr/>
          <p:nvPr/>
        </p:nvCxnSpPr>
        <p:spPr>
          <a:xfrm>
            <a:off x="3785555" y="1994034"/>
            <a:ext cx="1368152" cy="0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73587" y="15485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68%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053617" y="1545153"/>
            <a:ext cx="2808312" cy="670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73587" y="10855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95%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411760" y="1063154"/>
            <a:ext cx="4115742" cy="0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67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F917C3-75AF-4900-BF01-949E5D46962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CE84CE-683F-4EFA-AE95-D0E846EA2D3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Using a Calculator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47DA3B-C021-446D-B5B0-BC6DA413E24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20A480EE-B984-4614-A6D8-CF3FA8FB4A19}"/>
              </a:ext>
            </a:extLst>
          </p:cNvPr>
          <p:cNvSpPr txBox="1"/>
          <p:nvPr/>
        </p:nvSpPr>
        <p:spPr>
          <a:xfrm>
            <a:off x="20054" y="839614"/>
            <a:ext cx="91228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</a:t>
            </a:r>
            <a:r>
              <a:rPr lang="en-GB" sz="3200" b="1" dirty="0"/>
              <a:t> cumulative distribution </a:t>
            </a:r>
            <a:r>
              <a:rPr lang="en-GB" sz="3200" dirty="0"/>
              <a:t>gives the </a:t>
            </a:r>
          </a:p>
          <a:p>
            <a:pPr algn="ctr"/>
            <a:r>
              <a:rPr lang="en-GB" sz="3200" b="1" dirty="0"/>
              <a:t>running total of the probability </a:t>
            </a:r>
            <a:r>
              <a:rPr lang="en-GB" sz="3200" dirty="0"/>
              <a:t>up to a given value.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04864"/>
            <a:ext cx="5608806" cy="40602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211960" y="314096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 (X &lt; 109) = </a:t>
            </a:r>
            <a:r>
              <a:rPr lang="en-GB" sz="3600" b="1" dirty="0">
                <a:solidFill>
                  <a:srgbClr val="0070C0"/>
                </a:solidFill>
              </a:rPr>
              <a:t>Blue Area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3563888" y="3464134"/>
            <a:ext cx="648072" cy="8289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74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F917C3-75AF-4900-BF01-949E5D46962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CE84CE-683F-4EFA-AE95-D0E846EA2D3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Using a Calculator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47DA3B-C021-446D-B5B0-BC6DA413E24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/>
              <p:nvPr/>
            </p:nvSpPr>
            <p:spPr>
              <a:xfrm>
                <a:off x="611560" y="1082337"/>
                <a:ext cx="5970148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IQ is distributed using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800" dirty="0"/>
                  <a:t>. </a:t>
                </a:r>
              </a:p>
              <a:p>
                <a:pPr algn="ctr"/>
                <a:r>
                  <a:rPr lang="en-GB" sz="2800" dirty="0"/>
                  <a:t>Find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&lt;109</m:t>
                        </m:r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82337"/>
                <a:ext cx="5970148" cy="954107"/>
              </a:xfrm>
              <a:prstGeom prst="rect">
                <a:avLst/>
              </a:prstGeom>
              <a:blipFill>
                <a:blip r:embed="rId2"/>
                <a:stretch>
                  <a:fillRect b="-13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2699792" y="2780928"/>
                <a:ext cx="6168997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GB" sz="2800" dirty="0"/>
                  <a:t>Press MENU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Choose DISTRIBUTION 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Choose Normal CD 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Any value at least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2800" dirty="0"/>
                  <a:t> below the mean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Set upper value as 109.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Set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780928"/>
                <a:ext cx="6168997" cy="2677656"/>
              </a:xfrm>
              <a:prstGeom prst="rect">
                <a:avLst/>
              </a:prstGeom>
              <a:blipFill>
                <a:blip r:embed="rId3"/>
                <a:stretch>
                  <a:fillRect l="-2075" t="-2506" b="-5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662" y="1356111"/>
            <a:ext cx="2538826" cy="20879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26113" y="5877071"/>
                <a:ext cx="54188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&lt;109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𝟕𝟐𝟓𝟕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(4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113" y="5877071"/>
                <a:ext cx="541885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2636912"/>
            <a:ext cx="135544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1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F917C3-75AF-4900-BF01-949E5D46962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CE84CE-683F-4EFA-AE95-D0E846EA2D3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Easy Calculations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47DA3B-C021-446D-B5B0-BC6DA413E24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/>
              <p:nvPr/>
            </p:nvSpPr>
            <p:spPr>
              <a:xfrm>
                <a:off x="251520" y="863888"/>
                <a:ext cx="8683361" cy="100957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IQ for a given population is, by definition, distributed using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800" dirty="0"/>
                  <a:t>. Find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&gt;115</m:t>
                        </m:r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63888"/>
                <a:ext cx="8683361" cy="1009572"/>
              </a:xfrm>
              <a:prstGeom prst="rect">
                <a:avLst/>
              </a:prstGeom>
              <a:blipFill>
                <a:blip r:embed="rId2"/>
                <a:stretch>
                  <a:fillRect r="-136" b="-575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1059D0D-7C50-4A3B-A319-922AB58A312F}"/>
                  </a:ext>
                </a:extLst>
              </p:cNvPr>
              <p:cNvSpPr txBox="1"/>
              <p:nvPr/>
            </p:nvSpPr>
            <p:spPr>
              <a:xfrm>
                <a:off x="4628311" y="5301208"/>
                <a:ext cx="43065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&gt;115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1059D0D-7C50-4A3B-A319-922AB58A3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311" y="5301208"/>
                <a:ext cx="430657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593" y="2084918"/>
            <a:ext cx="4057835" cy="31570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4932040" y="2463949"/>
                <a:ext cx="288032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Normal CD</a:t>
                </a:r>
              </a:p>
              <a:p>
                <a:r>
                  <a:rPr lang="en-GB" sz="2800" dirty="0"/>
                  <a:t>Lower value = 115</a:t>
                </a:r>
              </a:p>
              <a:p>
                <a:r>
                  <a:rPr lang="en-GB" sz="2800" dirty="0"/>
                  <a:t>Upper value = 500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463949"/>
                <a:ext cx="2880320" cy="2246769"/>
              </a:xfrm>
              <a:prstGeom prst="rect">
                <a:avLst/>
              </a:prstGeom>
              <a:blipFill>
                <a:blip r:embed="rId5"/>
                <a:stretch>
                  <a:fillRect l="-4228" t="-2439" r="-1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19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F917C3-75AF-4900-BF01-949E5D46962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CE84CE-683F-4EFA-AE95-D0E846EA2D3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Using a Calculator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47DA3B-C021-446D-B5B0-BC6DA413E24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/>
              <p:nvPr/>
            </p:nvSpPr>
            <p:spPr>
              <a:xfrm>
                <a:off x="1146536" y="886298"/>
                <a:ext cx="6849784" cy="114063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IQ is distributed using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3200" dirty="0"/>
                  <a:t>. </a:t>
                </a:r>
              </a:p>
              <a:p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≥93</m:t>
                        </m:r>
                      </m:e>
                    </m:d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536" y="886298"/>
                <a:ext cx="6849784" cy="1140633"/>
              </a:xfrm>
              <a:prstGeom prst="rect">
                <a:avLst/>
              </a:prstGeom>
              <a:blipFill>
                <a:blip r:embed="rId2"/>
                <a:stretch>
                  <a:fillRect l="-257" b="-84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1907704" y="5733256"/>
                <a:ext cx="58391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≥93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𝟔𝟕𝟗𝟔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(4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733256"/>
                <a:ext cx="583914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348880"/>
            <a:ext cx="4176464" cy="31404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5301104" y="2636912"/>
                <a:ext cx="288032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Normal CD</a:t>
                </a:r>
              </a:p>
              <a:p>
                <a:r>
                  <a:rPr lang="en-GB" sz="2800" dirty="0"/>
                  <a:t>Lower value = 93</a:t>
                </a:r>
              </a:p>
              <a:p>
                <a:r>
                  <a:rPr lang="en-GB" sz="2800" dirty="0"/>
                  <a:t>Upper value = 500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104" y="2636912"/>
                <a:ext cx="2880320" cy="2246769"/>
              </a:xfrm>
              <a:prstGeom prst="rect">
                <a:avLst/>
              </a:prstGeom>
              <a:blipFill>
                <a:blip r:embed="rId5"/>
                <a:stretch>
                  <a:fillRect l="-4449" t="-2717" r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28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C8594FC-0FED-4B6A-A51D-C8AF6A3B887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DAC8ACA-369A-47A9-B73E-727EC596ED1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Further Questions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FA21807-824C-40D9-A9A1-F3922AABAE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4DFD0-16A8-45DC-87AF-37DC4E90FB74}"/>
                  </a:ext>
                </a:extLst>
              </p:cNvPr>
              <p:cNvSpPr txBox="1"/>
              <p:nvPr/>
            </p:nvSpPr>
            <p:spPr>
              <a:xfrm>
                <a:off x="539552" y="822831"/>
                <a:ext cx="8208912" cy="18713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The criteria for joining Mensa is an IQ of at least 131.</a:t>
                </a:r>
              </a:p>
              <a:p>
                <a:r>
                  <a:rPr lang="en-GB" sz="2800" dirty="0"/>
                  <a:t>Assuming that IQ has the distribution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for a population, determine what percentage of people </a:t>
                </a:r>
              </a:p>
              <a:p>
                <a:r>
                  <a:rPr lang="en-GB" sz="2800" dirty="0"/>
                  <a:t>are not eligible to join Mensa.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4DFD0-16A8-45DC-87AF-37DC4E90F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22831"/>
                <a:ext cx="8208912" cy="1871346"/>
              </a:xfrm>
              <a:prstGeom prst="rect">
                <a:avLst/>
              </a:prstGeom>
              <a:blipFill>
                <a:blip r:embed="rId2"/>
                <a:stretch>
                  <a:fillRect b="-35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69482" y="5589240"/>
                <a:ext cx="62930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131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𝟗𝟖𝟎𝟔𝟐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𝑠𝑓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82" y="5589240"/>
                <a:ext cx="629306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3275856" y="3068960"/>
                <a:ext cx="288032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Normal CD</a:t>
                </a:r>
              </a:p>
              <a:p>
                <a:r>
                  <a:rPr lang="en-GB" sz="2800" dirty="0"/>
                  <a:t>Lower value = 0</a:t>
                </a:r>
              </a:p>
              <a:p>
                <a:r>
                  <a:rPr lang="en-GB" sz="2800" dirty="0"/>
                  <a:t>Upper value = 131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068960"/>
                <a:ext cx="2880320" cy="2246769"/>
              </a:xfrm>
              <a:prstGeom prst="rect">
                <a:avLst/>
              </a:prstGeom>
              <a:blipFill>
                <a:blip r:embed="rId4"/>
                <a:stretch>
                  <a:fillRect l="-4228" t="-2439" r="-1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90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F917C3-75AF-4900-BF01-949E5D46962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CE84CE-683F-4EFA-AE95-D0E846EA2D3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Using a Calculator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47DA3B-C021-446D-B5B0-BC6DA413E24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/>
              <p:nvPr/>
            </p:nvSpPr>
            <p:spPr>
              <a:xfrm>
                <a:off x="899592" y="908720"/>
                <a:ext cx="7560840" cy="12716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IQ is distributed using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3600" dirty="0"/>
                  <a:t>. </a:t>
                </a:r>
              </a:p>
              <a:p>
                <a:r>
                  <a:rPr lang="en-GB" sz="3600" dirty="0"/>
                  <a:t>Find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110&lt;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&lt;120</m:t>
                        </m:r>
                      </m:e>
                    </m:d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0C4E9-E068-4814-A299-9550A5B3A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08720"/>
                <a:ext cx="7560840" cy="1271695"/>
              </a:xfrm>
              <a:prstGeom prst="rect">
                <a:avLst/>
              </a:prstGeom>
              <a:blipFill>
                <a:blip r:embed="rId2"/>
                <a:stretch>
                  <a:fillRect l="-622" b="-97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457D203-27EB-41A3-8E55-19066B7FE4B3}"/>
                  </a:ext>
                </a:extLst>
              </p:cNvPr>
              <p:cNvSpPr txBox="1"/>
              <p:nvPr/>
            </p:nvSpPr>
            <p:spPr>
              <a:xfrm>
                <a:off x="917594" y="5589240"/>
                <a:ext cx="754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110&lt;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&lt;120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𝟏𝟔𝟏𝟑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(4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457D203-27EB-41A3-8E55-19066B7FE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594" y="5589240"/>
                <a:ext cx="754283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3419872" y="2708920"/>
                <a:ext cx="288032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Normal CD</a:t>
                </a:r>
              </a:p>
              <a:p>
                <a:r>
                  <a:rPr lang="en-GB" sz="2800" dirty="0"/>
                  <a:t>Lower value = 110</a:t>
                </a:r>
              </a:p>
              <a:p>
                <a:r>
                  <a:rPr lang="en-GB" sz="2800" dirty="0"/>
                  <a:t>Upper value = 120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08920"/>
                <a:ext cx="2880320" cy="2246769"/>
              </a:xfrm>
              <a:prstGeom prst="rect">
                <a:avLst/>
              </a:prstGeom>
              <a:blipFill>
                <a:blip r:embed="rId4"/>
                <a:stretch>
                  <a:fillRect l="-4237" t="-2439" r="-19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32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C8594FC-0FED-4B6A-A51D-C8AF6A3B887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DAC8ACA-369A-47A9-B73E-727EC596ED1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FA21807-824C-40D9-A9A1-F3922AABAE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4DFD0-16A8-45DC-87AF-37DC4E90FB74}"/>
                  </a:ext>
                </a:extLst>
              </p:cNvPr>
              <p:cNvSpPr txBox="1"/>
              <p:nvPr/>
            </p:nvSpPr>
            <p:spPr>
              <a:xfrm>
                <a:off x="447862" y="887912"/>
                <a:ext cx="8084577" cy="147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criteria for joining Mensa is an IQ of at least 131.</a:t>
                </a:r>
              </a:p>
              <a:p>
                <a:r>
                  <a:rPr lang="en-GB" dirty="0"/>
                  <a:t>Assuming that IQ has the distribution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 for a population, determine: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What percentage of people are eligible to join Mensa.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If 30 adults are randomly chosen, the probability that at least 3 of them will be eligible to join. </a:t>
                </a:r>
                <a:r>
                  <a:rPr lang="en-GB" sz="1200" dirty="0"/>
                  <a:t>(Hint: Binomial distribution?)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4DFD0-16A8-45DC-87AF-37DC4E90F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62" y="887912"/>
                <a:ext cx="8084577" cy="1477328"/>
              </a:xfrm>
              <a:prstGeom prst="rect">
                <a:avLst/>
              </a:prstGeom>
              <a:blipFill>
                <a:blip r:embed="rId2"/>
                <a:stretch>
                  <a:fillRect b="-3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4E4DB9-A60C-48AC-A59B-0051AEC34298}"/>
                  </a:ext>
                </a:extLst>
              </p:cNvPr>
              <p:cNvSpPr txBox="1"/>
              <p:nvPr/>
            </p:nvSpPr>
            <p:spPr>
              <a:xfrm>
                <a:off x="683568" y="2708920"/>
                <a:ext cx="6336704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≥131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=0.01938 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</m:e>
                      </m:d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be the number of adults among 30 who are eligible to join.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(30, 0.0193827)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≥3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≤2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=1−0.979986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=0.02001 (4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4E4DB9-A60C-48AC-A59B-0051AEC34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708920"/>
                <a:ext cx="6336704" cy="2585323"/>
              </a:xfrm>
              <a:prstGeom prst="rect">
                <a:avLst/>
              </a:prstGeom>
              <a:blipFill>
                <a:blip r:embed="rId3"/>
                <a:stretch>
                  <a:fillRect l="-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075A3BF-1551-48ED-A10D-18FD5C5559E1}"/>
              </a:ext>
            </a:extLst>
          </p:cNvPr>
          <p:cNvSpPr txBox="1"/>
          <p:nvPr/>
        </p:nvSpPr>
        <p:spPr>
          <a:xfrm>
            <a:off x="6639480" y="3722824"/>
            <a:ext cx="2419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Froculator</a:t>
            </a:r>
            <a:r>
              <a:rPr lang="en-GB" sz="1400" b="1" dirty="0"/>
              <a:t> Note</a:t>
            </a:r>
            <a:r>
              <a:rPr lang="en-GB" sz="1400" dirty="0"/>
              <a:t>: You absolutely can’t use tables in a formula booklet here. You’ll need to use a calculator.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3294F82-4D70-4413-B47E-D2DD32252E5B}"/>
              </a:ext>
            </a:extLst>
          </p:cNvPr>
          <p:cNvCxnSpPr/>
          <p:nvPr/>
        </p:nvCxnSpPr>
        <p:spPr>
          <a:xfrm flipH="1" flipV="1">
            <a:off x="6134986" y="3689498"/>
            <a:ext cx="453238" cy="315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A59395-5495-4E1B-AF15-D16CB5BD74C1}"/>
              </a:ext>
            </a:extLst>
          </p:cNvPr>
          <p:cNvSpPr/>
          <p:nvPr/>
        </p:nvSpPr>
        <p:spPr>
          <a:xfrm>
            <a:off x="322982" y="2728306"/>
            <a:ext cx="251576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A59395-5495-4E1B-AF15-D16CB5BD74C1}"/>
              </a:ext>
            </a:extLst>
          </p:cNvPr>
          <p:cNvSpPr/>
          <p:nvPr/>
        </p:nvSpPr>
        <p:spPr>
          <a:xfrm>
            <a:off x="322982" y="3284984"/>
            <a:ext cx="251576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574558" y="2721389"/>
            <a:ext cx="8394874" cy="3841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564213" y="3284984"/>
            <a:ext cx="8405219" cy="1719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1740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30670</TotalTime>
  <Words>479</Words>
  <Application>Microsoft Macintosh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1227</cp:revision>
  <cp:lastPrinted>2018-09-03T10:29:45Z</cp:lastPrinted>
  <dcterms:created xsi:type="dcterms:W3CDTF">2013-02-28T07:36:55Z</dcterms:created>
  <dcterms:modified xsi:type="dcterms:W3CDTF">2019-07-30T18:07:57Z</dcterms:modified>
</cp:coreProperties>
</file>