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578" r:id="rId2"/>
    <p:sldId id="579" r:id="rId3"/>
    <p:sldId id="580" r:id="rId4"/>
    <p:sldId id="574" r:id="rId5"/>
    <p:sldId id="581" r:id="rId6"/>
    <p:sldId id="582" r:id="rId7"/>
    <p:sldId id="577" r:id="rId8"/>
    <p:sldId id="57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ie Frost" initials="JF" lastIdx="0" clrIdx="0">
    <p:extLst>
      <p:ext uri="{19B8F6BF-5375-455C-9EA6-DF929625EA0E}">
        <p15:presenceInfo xmlns:p15="http://schemas.microsoft.com/office/powerpoint/2012/main" userId="13ffd922e6d1d9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201" autoAdjust="0"/>
    <p:restoredTop sz="88534" autoAdjust="0"/>
  </p:normalViewPr>
  <p:slideViewPr>
    <p:cSldViewPr>
      <p:cViewPr varScale="1">
        <p:scale>
          <a:sx n="81" d="100"/>
          <a:sy n="81" d="100"/>
        </p:scale>
        <p:origin x="1016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836712"/>
            <a:ext cx="9144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Further Kinematics</a:t>
            </a:r>
          </a:p>
          <a:p>
            <a:pPr algn="ctr"/>
            <a:r>
              <a:rPr lang="en-GB" sz="9600" dirty="0"/>
              <a:t>-</a:t>
            </a:r>
            <a:r>
              <a:rPr lang="en-GB" sz="9600" b="1" dirty="0"/>
              <a:t> </a:t>
            </a:r>
            <a:r>
              <a:rPr lang="en-GB" sz="6600" dirty="0"/>
              <a:t>Vectors and Projectiles</a:t>
            </a:r>
          </a:p>
          <a:p>
            <a:pPr algn="ctr"/>
            <a:endParaRPr lang="en-GB" dirty="0"/>
          </a:p>
          <a:p>
            <a:pPr algn="ctr"/>
            <a:r>
              <a:rPr lang="en-GB" sz="8000" dirty="0"/>
              <a:t>Chapter 8 </a:t>
            </a:r>
          </a:p>
          <a:p>
            <a:pPr algn="ctr"/>
            <a:r>
              <a:rPr lang="en-GB" sz="8000" dirty="0"/>
              <a:t>(Part 2 </a:t>
            </a:r>
            <a:r>
              <a:rPr lang="en-GB" sz="8000"/>
              <a:t>of 4)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1525642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3769043-5A17-4386-8306-93F2D5756BF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9A7969D-6002-41AD-8952-E509A64EB1B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Vectors and projectiles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F889542-6B6B-4C88-A463-34482760D43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0D78F905-CC49-433B-950A-616016698367}"/>
              </a:ext>
            </a:extLst>
          </p:cNvPr>
          <p:cNvSpPr txBox="1"/>
          <p:nvPr/>
        </p:nvSpPr>
        <p:spPr>
          <a:xfrm>
            <a:off x="343718" y="765845"/>
            <a:ext cx="85487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Using a velocity vector to represent the initial projection</a:t>
            </a:r>
            <a:r>
              <a:rPr lang="en-GB" sz="2800" dirty="0"/>
              <a:t> (vectors have both direction and magnitude).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4265" y="1844824"/>
            <a:ext cx="4854326" cy="336068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07704" y="5298966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Vertical</a:t>
            </a:r>
            <a:r>
              <a:rPr lang="en-GB" sz="3200" dirty="0"/>
              <a:t> Initial Velocity = 5 ms</a:t>
            </a:r>
            <a:r>
              <a:rPr lang="en-GB" sz="3200" baseline="30000" dirty="0"/>
              <a:t>-1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07704" y="6021288"/>
            <a:ext cx="5956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Horizontal</a:t>
            </a:r>
            <a:r>
              <a:rPr lang="en-GB" sz="3200" dirty="0"/>
              <a:t> Initial Velocity = 8 ms</a:t>
            </a:r>
            <a:r>
              <a:rPr lang="en-GB" sz="3200" baseline="30000" dirty="0"/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1870596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3769043-5A17-4386-8306-93F2D5756BF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9A7969D-6002-41AD-8952-E509A64EB1B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Vectors and projectiles – Example A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F889542-6B6B-4C88-A463-34482760D43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5A5FED7-4EAA-4DD4-93EF-11782CAADDA3}"/>
                  </a:ext>
                </a:extLst>
              </p:cNvPr>
              <p:cNvSpPr txBox="1"/>
              <p:nvPr/>
            </p:nvSpPr>
            <p:spPr>
              <a:xfrm>
                <a:off x="395536" y="843247"/>
                <a:ext cx="8424936" cy="563231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ball is struck by a racket from a point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/>
                  <a:t> which has position vector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sz="2000" dirty="0"/>
                  <a:t> m relative to a fixed origin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000" dirty="0"/>
                  <a:t>. Immediately after being struck, the ball has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</m:oMath>
                </a14:m>
                <a:r>
                  <a:rPr lang="en-GB" sz="2000" dirty="0"/>
                  <a:t> ms</a:t>
                </a:r>
                <a:r>
                  <a:rPr lang="en-GB" sz="2000" baseline="30000" dirty="0"/>
                  <a:t>-1</a:t>
                </a:r>
                <a:r>
                  <a:rPr lang="en-GB" sz="2000" dirty="0"/>
                  <a:t>,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sz="2000" dirty="0"/>
                  <a:t> are unit vectors horizontally and vertically respectively. After being struck, the ball travels freely under gravity until it strikes the ground at point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/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Find the speed of the ball 1.5 seconds after being struck.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Find an expression for the position vector,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2000" dirty="0"/>
                  <a:t>, of the ball relative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000" dirty="0"/>
                  <a:t> at time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000" dirty="0"/>
                  <a:t> seconds.</a:t>
                </a:r>
              </a:p>
              <a:p>
                <a:endParaRPr lang="en-GB" sz="2000" dirty="0"/>
              </a:p>
              <a:p>
                <a:endParaRPr lang="en-GB" sz="2000" dirty="0"/>
              </a:p>
              <a:p>
                <a:pPr marL="342900" indent="-342900">
                  <a:buAutoNum type="alphaLcParenBoth"/>
                </a:pPr>
                <a:endParaRPr lang="en-GB" sz="2000" dirty="0"/>
              </a:p>
              <a:p>
                <a:pPr marL="342900" indent="-342900">
                  <a:buAutoNum type="alphaLcParenBoth"/>
                </a:pPr>
                <a:endParaRPr lang="en-GB" sz="2000" dirty="0"/>
              </a:p>
              <a:p>
                <a:pPr marL="342900" indent="-342900">
                  <a:buAutoNum type="alphaLcParenBoth"/>
                </a:pPr>
                <a:endParaRPr lang="en-GB" sz="2000" dirty="0"/>
              </a:p>
              <a:p>
                <a:pPr marL="342900" indent="-342900">
                  <a:buAutoNum type="alphaLcParenBoth"/>
                </a:pPr>
                <a:endParaRPr lang="en-GB" sz="2000" dirty="0"/>
              </a:p>
              <a:p>
                <a:pPr marL="342900" indent="-342900">
                  <a:buAutoNum type="alphaLcParenBoth"/>
                </a:pPr>
                <a:endParaRPr lang="en-GB" sz="2000" dirty="0"/>
              </a:p>
              <a:p>
                <a:pPr marL="342900" indent="-342900">
                  <a:buAutoNum type="alphaLcParenBoth"/>
                </a:pPr>
                <a:endParaRPr lang="en-GB" sz="2000" dirty="0"/>
              </a:p>
              <a:p>
                <a:pPr marL="342900" indent="-342900">
                  <a:buAutoNum type="alphaLcParenBoth"/>
                </a:pPr>
                <a:endParaRPr lang="en-GB" sz="2000" dirty="0"/>
              </a:p>
              <a:p>
                <a:endParaRPr lang="en-GB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5A5FED7-4EAA-4DD4-93EF-11782CAADD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43247"/>
                <a:ext cx="8424936" cy="56323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3212976"/>
            <a:ext cx="4522932" cy="313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62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3769043-5A17-4386-8306-93F2D5756BF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9A7969D-6002-41AD-8952-E509A64EB1B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Vectors and projectiles – Example A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F889542-6B6B-4C88-A463-34482760D43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5A5FED7-4EAA-4DD4-93EF-11782CAADDA3}"/>
                  </a:ext>
                </a:extLst>
              </p:cNvPr>
              <p:cNvSpPr txBox="1"/>
              <p:nvPr/>
            </p:nvSpPr>
            <p:spPr>
              <a:xfrm>
                <a:off x="107504" y="703721"/>
                <a:ext cx="8824543" cy="116955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A ball is struck by a racket from a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/>
                  <a:t> which has position vector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sz="1400" dirty="0"/>
                  <a:t> m relative to a fixed origin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/>
                  <a:t>. Immediately after being struck, the ball has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</m:oMath>
                </a14:m>
                <a:r>
                  <a:rPr lang="en-GB" sz="1400" dirty="0"/>
                  <a:t> ms</a:t>
                </a:r>
                <a:r>
                  <a:rPr lang="en-GB" sz="1400" baseline="30000" dirty="0"/>
                  <a:t>-1</a:t>
                </a:r>
                <a:r>
                  <a:rPr lang="en-GB" sz="1400" dirty="0"/>
                  <a:t>, 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sz="1400" dirty="0"/>
                  <a:t> are unit vectors horizontally and vertically respectively. After being struck, the ball travels freely under gravity until it strikes the ground at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/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Find the speed of the ball 1.5 seconds after being struck.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Find an expression for the position vector,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400" dirty="0"/>
                  <a:t>, of the ball relative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/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 seconds.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5A5FED7-4EAA-4DD4-93EF-11782CAADD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703721"/>
                <a:ext cx="8824543" cy="116955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27837FB-11EA-4543-A54E-83E31641CC12}"/>
                  </a:ext>
                </a:extLst>
              </p:cNvPr>
              <p:cNvSpPr txBox="1"/>
              <p:nvPr/>
            </p:nvSpPr>
            <p:spPr>
              <a:xfrm>
                <a:off x="4139952" y="2326856"/>
                <a:ext cx="4896544" cy="4312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=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−9.8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8−9.8</m:t>
                                </m:r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  <a:p>
                <a:r>
                  <a:rPr lang="en-GB" sz="2400" dirty="0"/>
                  <a:t>When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=1.5, 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−6.7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400" dirty="0"/>
              </a:p>
              <a:p>
                <a:endParaRPr lang="en-GB" sz="2400" dirty="0"/>
              </a:p>
              <a:p>
                <a:r>
                  <a:rPr lang="en-GB" sz="2400" dirty="0"/>
                  <a:t>Speed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6.7</m:t>
                            </m:r>
                          </m:e>
                          <m:sup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=8.4</m:t>
                    </m:r>
                  </m:oMath>
                </a14:m>
                <a:r>
                  <a:rPr lang="en-GB" sz="2400" dirty="0"/>
                  <a:t>ms</a:t>
                </a:r>
                <a:r>
                  <a:rPr lang="en-GB" sz="2400" baseline="30000" dirty="0"/>
                  <a:t>-1</a:t>
                </a:r>
                <a:endParaRPr lang="en-GB" sz="24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27837FB-11EA-4543-A54E-83E31641CC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326856"/>
                <a:ext cx="4896544" cy="4312847"/>
              </a:xfrm>
              <a:prstGeom prst="rect">
                <a:avLst/>
              </a:prstGeom>
              <a:blipFill>
                <a:blip r:embed="rId3"/>
                <a:stretch>
                  <a:fillRect l="-1868" b="-2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>
            <a:extLst>
              <a:ext uri="{FF2B5EF4-FFF2-40B4-BE49-F238E27FC236}">
                <a16:creationId xmlns:a16="http://schemas.microsoft.com/office/drawing/2014/main" id="{693F8360-159D-462B-A01B-6372C81220A6}"/>
              </a:ext>
            </a:extLst>
          </p:cNvPr>
          <p:cNvSpPr/>
          <p:nvPr/>
        </p:nvSpPr>
        <p:spPr>
          <a:xfrm>
            <a:off x="3779912" y="2295022"/>
            <a:ext cx="216024" cy="2397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66" y="2276872"/>
            <a:ext cx="3449070" cy="238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361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3769043-5A17-4386-8306-93F2D5756BF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9A7969D-6002-41AD-8952-E509A64EB1B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Vectors and projectiles – Example A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F889542-6B6B-4C88-A463-34482760D43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5A5FED7-4EAA-4DD4-93EF-11782CAADDA3}"/>
                  </a:ext>
                </a:extLst>
              </p:cNvPr>
              <p:cNvSpPr txBox="1"/>
              <p:nvPr/>
            </p:nvSpPr>
            <p:spPr>
              <a:xfrm>
                <a:off x="107504" y="703721"/>
                <a:ext cx="8824543" cy="116955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A ball is struck by a racket from a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/>
                  <a:t> which has position vector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sz="1400" dirty="0"/>
                  <a:t> m relative to a fixed origin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/>
                  <a:t>. Immediately after being struck, the ball has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</m:oMath>
                </a14:m>
                <a:r>
                  <a:rPr lang="en-GB" sz="1400" dirty="0"/>
                  <a:t> ms</a:t>
                </a:r>
                <a:r>
                  <a:rPr lang="en-GB" sz="1400" baseline="30000" dirty="0"/>
                  <a:t>-1</a:t>
                </a:r>
                <a:r>
                  <a:rPr lang="en-GB" sz="1400" dirty="0"/>
                  <a:t>, 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sz="1400" dirty="0"/>
                  <a:t> are unit vectors horizontally and vertically respectively. After being struck, the ball travels freely under gravity until it strikes the ground at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/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Find the speed of the ball 1.5 seconds after being struck.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/>
                  <a:t>Find an expression for the position vector,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400" dirty="0"/>
                  <a:t>, of the ball relative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/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 seconds.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5A5FED7-4EAA-4DD4-93EF-11782CAADD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703721"/>
                <a:ext cx="8824543" cy="116955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27837FB-11EA-4543-A54E-83E31641CC12}"/>
                  </a:ext>
                </a:extLst>
              </p:cNvPr>
              <p:cNvSpPr txBox="1"/>
              <p:nvPr/>
            </p:nvSpPr>
            <p:spPr>
              <a:xfrm>
                <a:off x="4355976" y="2132856"/>
                <a:ext cx="4329605" cy="46893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Displacement relative to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800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−9.8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−4.9</m:t>
                                </m:r>
                                <m:sSup>
                                  <m:sSupPr>
                                    <m:ctrlP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p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800" dirty="0"/>
              </a:p>
              <a:p>
                <a:endParaRPr lang="en-GB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−4.9</m:t>
                          </m:r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28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8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27837FB-11EA-4543-A54E-83E31641CC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132856"/>
                <a:ext cx="4329605" cy="4689361"/>
              </a:xfrm>
              <a:prstGeom prst="rect">
                <a:avLst/>
              </a:prstGeom>
              <a:blipFill>
                <a:blip r:embed="rId3"/>
                <a:stretch>
                  <a:fillRect l="-2958" t="-13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>
            <a:extLst>
              <a:ext uri="{FF2B5EF4-FFF2-40B4-BE49-F238E27FC236}">
                <a16:creationId xmlns:a16="http://schemas.microsoft.com/office/drawing/2014/main" id="{693F8360-159D-462B-A01B-6372C81220A6}"/>
              </a:ext>
            </a:extLst>
          </p:cNvPr>
          <p:cNvSpPr/>
          <p:nvPr/>
        </p:nvSpPr>
        <p:spPr>
          <a:xfrm>
            <a:off x="3862844" y="2276872"/>
            <a:ext cx="216024" cy="2397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66" y="2276872"/>
            <a:ext cx="3449070" cy="238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69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397FD17-ED42-4E2C-97A5-0EAE4E180F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692696"/>
            <a:ext cx="6696744" cy="59648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6E1E6F2A-9350-42FA-8F1D-1159DEC269C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BBBA2A72-BFEF-48FD-BB8D-F885E633F15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Vectors and projectiles – Exam Questions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647364FE-C1C4-4E06-9CC3-CEBD56A9CD9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3276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ACA41FF-2642-492B-BC86-AE41F879D5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836712"/>
            <a:ext cx="6120680" cy="5728329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6E1E6F2A-9350-42FA-8F1D-1159DEC269C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BBBA2A72-BFEF-48FD-BB8D-F885E633F15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Vectors and projectiles – Exam Questions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647364FE-C1C4-4E06-9CC3-CEBD56A9CD9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38092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8B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166-167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47B729E-2A7D-3A44-B1AD-CF40FE9EE6C7}"/>
              </a:ext>
            </a:extLst>
          </p:cNvPr>
          <p:cNvSpPr txBox="1"/>
          <p:nvPr/>
        </p:nvSpPr>
        <p:spPr>
          <a:xfrm>
            <a:off x="611560" y="2682537"/>
            <a:ext cx="63367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Q3-4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</a:t>
            </a:r>
            <a:r>
              <a:rPr lang="en-US" sz="2400"/>
              <a:t>	Q5-6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4061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26605</TotalTime>
  <Words>440</Words>
  <Application>Microsoft Macintosh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996</cp:revision>
  <dcterms:created xsi:type="dcterms:W3CDTF">2013-02-28T07:36:55Z</dcterms:created>
  <dcterms:modified xsi:type="dcterms:W3CDTF">2019-07-30T19:02:26Z</dcterms:modified>
</cp:coreProperties>
</file>