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81" r:id="rId2"/>
    <p:sldId id="526" r:id="rId3"/>
    <p:sldId id="483" r:id="rId4"/>
    <p:sldId id="484" r:id="rId5"/>
    <p:sldId id="513" r:id="rId6"/>
    <p:sldId id="514" r:id="rId7"/>
    <p:sldId id="515" r:id="rId8"/>
    <p:sldId id="527" r:id="rId9"/>
    <p:sldId id="516" r:id="rId10"/>
    <p:sldId id="517" r:id="rId11"/>
    <p:sldId id="518" r:id="rId12"/>
    <p:sldId id="503" r:id="rId13"/>
    <p:sldId id="519" r:id="rId14"/>
    <p:sldId id="520" r:id="rId15"/>
    <p:sldId id="521" r:id="rId16"/>
    <p:sldId id="522" r:id="rId17"/>
    <p:sldId id="523" r:id="rId18"/>
    <p:sldId id="524" r:id="rId19"/>
    <p:sldId id="52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2" autoAdjust="0"/>
    <p:restoredTop sz="88534" autoAdjust="0"/>
  </p:normalViewPr>
  <p:slideViewPr>
    <p:cSldViewPr>
      <p:cViewPr varScale="1">
        <p:scale>
          <a:sx n="52" d="100"/>
          <a:sy n="52" d="100"/>
        </p:scale>
        <p:origin x="52" y="41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12 :: </a:t>
            </a:r>
            <a:r>
              <a:rPr lang="en-GB" dirty="0"/>
              <a:t>Vectors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6</a:t>
            </a:r>
            <a:r>
              <a:rPr lang="en-GB" baseline="30000" dirty="0"/>
              <a:t>th</a:t>
            </a:r>
            <a:r>
              <a:rPr lang="en-GB" dirty="0"/>
              <a:t>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E350B-72C4-42BE-963F-E0F90A40F897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FBADBD0-4440-48C5-8BBE-329F3EE87AC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Angles between vectors and an axis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1ABF33C-AD5C-4D8F-9FE3-5ACECBEB7F4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807F7E-26E4-41D1-A787-356E942F5B5C}"/>
              </a:ext>
            </a:extLst>
          </p:cNvPr>
          <p:cNvCxnSpPr>
            <a:cxnSpLocks/>
          </p:cNvCxnSpPr>
          <p:nvPr/>
        </p:nvCxnSpPr>
        <p:spPr>
          <a:xfrm flipH="1" flipV="1">
            <a:off x="1210317" y="1332937"/>
            <a:ext cx="15233" cy="2172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783DA6-904E-4C78-9CB6-BBCB3871E61B}"/>
              </a:ext>
            </a:extLst>
          </p:cNvPr>
          <p:cNvCxnSpPr>
            <a:cxnSpLocks/>
          </p:cNvCxnSpPr>
          <p:nvPr/>
        </p:nvCxnSpPr>
        <p:spPr>
          <a:xfrm flipV="1">
            <a:off x="952500" y="1978479"/>
            <a:ext cx="1532164" cy="1031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AC7967-3997-4FFC-90A6-1D52B8BD8B78}"/>
              </a:ext>
            </a:extLst>
          </p:cNvPr>
          <p:cNvCxnSpPr>
            <a:cxnSpLocks/>
          </p:cNvCxnSpPr>
          <p:nvPr/>
        </p:nvCxnSpPr>
        <p:spPr>
          <a:xfrm>
            <a:off x="838200" y="2755900"/>
            <a:ext cx="2260600" cy="49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28DB5B-3DD1-424D-8AB2-F3785A950CD5}"/>
                  </a:ext>
                </a:extLst>
              </p:cNvPr>
              <p:cNvSpPr txBox="1"/>
              <p:nvPr/>
            </p:nvSpPr>
            <p:spPr>
              <a:xfrm>
                <a:off x="3031821" y="3096817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28DB5B-3DD1-424D-8AB2-F3785A950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821" y="3096817"/>
                <a:ext cx="288032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FCCC97-A932-4683-BE30-DD93EAC3FE93}"/>
                  </a:ext>
                </a:extLst>
              </p:cNvPr>
              <p:cNvSpPr txBox="1"/>
              <p:nvPr/>
            </p:nvSpPr>
            <p:spPr>
              <a:xfrm>
                <a:off x="2437931" y="1745948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FCCC97-A932-4683-BE30-DD93EAC3F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931" y="1745948"/>
                <a:ext cx="28803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6A0232-9E26-4FD5-8766-5578D07DB7BB}"/>
                  </a:ext>
                </a:extLst>
              </p:cNvPr>
              <p:cNvSpPr txBox="1"/>
              <p:nvPr/>
            </p:nvSpPr>
            <p:spPr>
              <a:xfrm>
                <a:off x="1071322" y="103073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6A0232-9E26-4FD5-8766-5578D07DB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22" y="1030734"/>
                <a:ext cx="28803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AD4F8F-F0FF-42DE-9402-9C86C58E5868}"/>
                  </a:ext>
                </a:extLst>
              </p:cNvPr>
              <p:cNvSpPr txBox="1"/>
              <p:nvPr/>
            </p:nvSpPr>
            <p:spPr>
              <a:xfrm>
                <a:off x="1990543" y="2047796"/>
                <a:ext cx="58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AD4F8F-F0FF-42DE-9402-9C86C58E5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543" y="2047796"/>
                <a:ext cx="58755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798CDB-51BC-4D5F-ACFA-AB7893FCCA3F}"/>
              </a:ext>
            </a:extLst>
          </p:cNvPr>
          <p:cNvCxnSpPr>
            <a:cxnSpLocks/>
          </p:cNvCxnSpPr>
          <p:nvPr/>
        </p:nvCxnSpPr>
        <p:spPr>
          <a:xfrm flipV="1">
            <a:off x="1216819" y="2197101"/>
            <a:ext cx="1500981" cy="636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E73F9A-8A99-4EFE-ACCC-8D4A2A832BBB}"/>
              </a:ext>
            </a:extLst>
          </p:cNvPr>
          <p:cNvCxnSpPr>
            <a:cxnSpLocks/>
          </p:cNvCxnSpPr>
          <p:nvPr/>
        </p:nvCxnSpPr>
        <p:spPr>
          <a:xfrm flipH="1" flipV="1">
            <a:off x="2032000" y="2390775"/>
            <a:ext cx="120650" cy="4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61AF7A-7B25-458D-8473-52AE2B7BEE0E}"/>
              </a:ext>
            </a:extLst>
          </p:cNvPr>
          <p:cNvCxnSpPr>
            <a:cxnSpLocks/>
          </p:cNvCxnSpPr>
          <p:nvPr/>
        </p:nvCxnSpPr>
        <p:spPr>
          <a:xfrm flipH="1">
            <a:off x="2092325" y="2425700"/>
            <a:ext cx="50800" cy="130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1195FD-DE9C-40C9-B5B6-006C0975B29A}"/>
              </a:ext>
            </a:extLst>
          </p:cNvPr>
          <p:cNvCxnSpPr>
            <a:cxnSpLocks/>
          </p:cNvCxnSpPr>
          <p:nvPr/>
        </p:nvCxnSpPr>
        <p:spPr>
          <a:xfrm flipV="1">
            <a:off x="2359819" y="2205038"/>
            <a:ext cx="345281" cy="8834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EB8EEEC-C32D-4A6E-A2CF-F241DBB1F4EB}"/>
              </a:ext>
            </a:extLst>
          </p:cNvPr>
          <p:cNvCxnSpPr>
            <a:cxnSpLocks/>
          </p:cNvCxnSpPr>
          <p:nvPr/>
        </p:nvCxnSpPr>
        <p:spPr>
          <a:xfrm flipH="1" flipV="1">
            <a:off x="1214438" y="2833688"/>
            <a:ext cx="1147763" cy="2524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6FB3DA-09D2-4722-8BE2-B9723AE39B57}"/>
              </a:ext>
            </a:extLst>
          </p:cNvPr>
          <p:cNvCxnSpPr>
            <a:cxnSpLocks/>
          </p:cNvCxnSpPr>
          <p:nvPr/>
        </p:nvCxnSpPr>
        <p:spPr>
          <a:xfrm flipH="1" flipV="1">
            <a:off x="2274094" y="2914650"/>
            <a:ext cx="135733" cy="301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E173DD-22A5-4213-AFA1-7494CD356475}"/>
              </a:ext>
            </a:extLst>
          </p:cNvPr>
          <p:cNvCxnSpPr>
            <a:cxnSpLocks/>
          </p:cNvCxnSpPr>
          <p:nvPr/>
        </p:nvCxnSpPr>
        <p:spPr>
          <a:xfrm flipV="1">
            <a:off x="2221706" y="2910683"/>
            <a:ext cx="53181" cy="142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1A93B84-4FD5-4B61-A4B2-E777C6082D67}"/>
              </a:ext>
            </a:extLst>
          </p:cNvPr>
          <p:cNvSpPr/>
          <p:nvPr/>
        </p:nvSpPr>
        <p:spPr>
          <a:xfrm>
            <a:off x="1459706" y="2738438"/>
            <a:ext cx="36545" cy="159543"/>
          </a:xfrm>
          <a:custGeom>
            <a:avLst/>
            <a:gdLst>
              <a:gd name="connsiteX0" fmla="*/ 0 w 36545"/>
              <a:gd name="connsiteY0" fmla="*/ 0 h 159543"/>
              <a:gd name="connsiteX1" fmla="*/ 33338 w 36545"/>
              <a:gd name="connsiteY1" fmla="*/ 88106 h 159543"/>
              <a:gd name="connsiteX2" fmla="*/ 33338 w 36545"/>
              <a:gd name="connsiteY2" fmla="*/ 159543 h 1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45" h="159543">
                <a:moveTo>
                  <a:pt x="0" y="0"/>
                </a:moveTo>
                <a:cubicBezTo>
                  <a:pt x="13891" y="30758"/>
                  <a:pt x="27782" y="61516"/>
                  <a:pt x="33338" y="88106"/>
                </a:cubicBezTo>
                <a:cubicBezTo>
                  <a:pt x="38894" y="114696"/>
                  <a:pt x="36116" y="137119"/>
                  <a:pt x="33338" y="1595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C40F2B-3C24-4091-99DF-F37F9FB7436C}"/>
                  </a:ext>
                </a:extLst>
              </p:cNvPr>
              <p:cNvSpPr txBox="1"/>
              <p:nvPr/>
            </p:nvSpPr>
            <p:spPr>
              <a:xfrm>
                <a:off x="1438970" y="2645571"/>
                <a:ext cx="3064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C40F2B-3C24-4091-99DF-F37F9FB74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70" y="2645571"/>
                <a:ext cx="30648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877F38B-ADBC-4683-9802-A29DB45DAE94}"/>
              </a:ext>
            </a:extLst>
          </p:cNvPr>
          <p:cNvCxnSpPr/>
          <p:nvPr/>
        </p:nvCxnSpPr>
        <p:spPr>
          <a:xfrm>
            <a:off x="1232052" y="2910683"/>
            <a:ext cx="1098398" cy="2706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8DE08E0-4498-4304-8322-96365E80F845}"/>
                  </a:ext>
                </a:extLst>
              </p:cNvPr>
              <p:cNvSpPr txBox="1"/>
              <p:nvPr/>
            </p:nvSpPr>
            <p:spPr>
              <a:xfrm>
                <a:off x="1587448" y="2969419"/>
                <a:ext cx="3064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8DE08E0-4498-4304-8322-96365E80F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48" y="2969419"/>
                <a:ext cx="30648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26FF59F-4B77-411D-B674-D8BE897FF4BE}"/>
                  </a:ext>
                </a:extLst>
              </p:cNvPr>
              <p:cNvSpPr txBox="1"/>
              <p:nvPr/>
            </p:nvSpPr>
            <p:spPr>
              <a:xfrm>
                <a:off x="3800171" y="1047597"/>
                <a:ext cx="372415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How could you work out the angle between a vector and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-axis?</a:t>
                </a:r>
              </a:p>
              <a:p>
                <a:endParaRPr lang="en-GB" dirty="0"/>
              </a:p>
              <a:p>
                <a:r>
                  <a:rPr lang="en-GB" dirty="0"/>
                  <a:t>Just form a right-angle triangle!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26FF59F-4B77-411D-B674-D8BE897FF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71" y="1047597"/>
                <a:ext cx="3724157" cy="1477328"/>
              </a:xfrm>
              <a:prstGeom prst="rect">
                <a:avLst/>
              </a:prstGeom>
              <a:blipFill>
                <a:blip r:embed="rId8"/>
                <a:stretch>
                  <a:fillRect l="-1309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E1B1E86-6FCA-410C-BE50-41DB6DDDF9BE}"/>
                  </a:ext>
                </a:extLst>
              </p:cNvPr>
              <p:cNvSpPr/>
              <p:nvPr/>
            </p:nvSpPr>
            <p:spPr>
              <a:xfrm>
                <a:off x="3755592" y="2380299"/>
                <a:ext cx="4799199" cy="167334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>
                    <a:latin typeface="+mj-lt"/>
                  </a:rPr>
                  <a:t>The angle between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latin typeface="+mj-lt"/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+mj-lt"/>
                  </a:rPr>
                  <a:t>-axis is:</a:t>
                </a:r>
              </a:p>
              <a:p>
                <a:endParaRPr lang="en-GB" sz="7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 similarly for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 axes.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E1B1E86-6FCA-410C-BE50-41DB6DDDF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92" y="2380299"/>
                <a:ext cx="4799199" cy="1673343"/>
              </a:xfrm>
              <a:prstGeom prst="rect">
                <a:avLst/>
              </a:prstGeom>
              <a:blipFill>
                <a:blip r:embed="rId9"/>
                <a:stretch>
                  <a:fillRect l="-759" b="-3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20E2E7BF-5FC9-46DC-9469-4B186A83ED45}"/>
              </a:ext>
            </a:extLst>
          </p:cNvPr>
          <p:cNvSpPr/>
          <p:nvPr/>
        </p:nvSpPr>
        <p:spPr>
          <a:xfrm>
            <a:off x="3845358" y="1751250"/>
            <a:ext cx="3203142" cy="534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5C841C1-3129-42A7-8094-4D76C30DFC25}"/>
                  </a:ext>
                </a:extLst>
              </p:cNvPr>
              <p:cNvSpPr txBox="1"/>
              <p:nvPr/>
            </p:nvSpPr>
            <p:spPr>
              <a:xfrm>
                <a:off x="419100" y="4221212"/>
                <a:ext cx="3924052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angles that the vector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makes with each of the positive coordinate axis.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5C841C1-3129-42A7-8094-4D76C30DF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221212"/>
                <a:ext cx="392405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816BCA-5185-4768-9526-E0E426C68496}"/>
                  </a:ext>
                </a:extLst>
              </p:cNvPr>
              <p:cNvSpPr txBox="1"/>
              <p:nvPr/>
            </p:nvSpPr>
            <p:spPr>
              <a:xfrm>
                <a:off x="838200" y="5157192"/>
                <a:ext cx="3007158" cy="1688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→ 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=57.7°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   →  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143.3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°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   →  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105.5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816BCA-5185-4768-9526-E0E426C68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57192"/>
                <a:ext cx="3007158" cy="16882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05A6E455-C619-4491-9E07-D88AD851D8CD}"/>
              </a:ext>
            </a:extLst>
          </p:cNvPr>
          <p:cNvSpPr/>
          <p:nvPr/>
        </p:nvSpPr>
        <p:spPr>
          <a:xfrm>
            <a:off x="646724" y="5141060"/>
            <a:ext cx="3244791" cy="17169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87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8" grpId="0"/>
      <p:bldP spid="50" grpId="0" animBg="1"/>
      <p:bldP spid="51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46930E-33CA-497F-8A95-D41A116FFC5D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474B1A0-EB8F-46E4-9205-E0C039533D4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ED61DB-48EF-45AC-B474-E84535ADFC9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059EDB-D57D-40BA-94EE-C6307D4C3D3D}"/>
                  </a:ext>
                </a:extLst>
              </p:cNvPr>
              <p:cNvSpPr txBox="1"/>
              <p:nvPr/>
            </p:nvSpPr>
            <p:spPr>
              <a:xfrm>
                <a:off x="317390" y="808955"/>
                <a:ext cx="8071033" cy="61484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have position vectors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relative to a fixed origin,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/>
                  <a:t> and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GB" sz="1600" dirty="0"/>
                  <a:t> is isosceles.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059EDB-D57D-40BA-94EE-C6307D4C3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90" y="808955"/>
                <a:ext cx="8071033" cy="614848"/>
              </a:xfrm>
              <a:prstGeom prst="rect">
                <a:avLst/>
              </a:prstGeom>
              <a:blipFill>
                <a:blip r:embed="rId2"/>
                <a:stretch>
                  <a:fillRect b="-8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28AD1D-D230-4A19-B241-7F63ABF019C3}"/>
                  </a:ext>
                </a:extLst>
              </p:cNvPr>
              <p:cNvSpPr txBox="1"/>
              <p:nvPr/>
            </p:nvSpPr>
            <p:spPr>
              <a:xfrm>
                <a:off x="467544" y="4005064"/>
                <a:ext cx="8071033" cy="8610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(a) Find the angle that the vector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makes with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-axis.</a:t>
                </a:r>
              </a:p>
              <a:p>
                <a:r>
                  <a:rPr lang="en-GB" sz="1600" dirty="0"/>
                  <a:t>(b) By similarly considering the angle that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makes with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-axis, determine the area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/>
                  <a:t>. (Hint: draw a diagram)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28AD1D-D230-4A19-B241-7F63ABF01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05064"/>
                <a:ext cx="8071033" cy="861070"/>
              </a:xfrm>
              <a:prstGeom prst="rect">
                <a:avLst/>
              </a:prstGeom>
              <a:blipFill>
                <a:blip r:embed="rId3"/>
                <a:stretch>
                  <a:fillRect b="-60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6526DA-130D-4139-B167-FE2DEE4CCB59}"/>
                  </a:ext>
                </a:extLst>
              </p:cNvPr>
              <p:cNvSpPr txBox="1"/>
              <p:nvPr/>
            </p:nvSpPr>
            <p:spPr>
              <a:xfrm>
                <a:off x="982233" y="1749131"/>
                <a:ext cx="6624736" cy="1877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∴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𝟔𝟗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𝟔𝟗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𝟐𝟔</m:t>
                          </m:r>
                        </m:e>
                      </m:rad>
                    </m:oMath>
                  </m:oMathPara>
                </a14:m>
                <a:r>
                  <a:rPr lang="en-GB" b="1" dirty="0"/>
                  <a:t/>
                </a:r>
                <a:br>
                  <a:rPr lang="en-GB" b="1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</m:oMath>
                </a14:m>
                <a:r>
                  <a:rPr lang="en-GB" b="1" dirty="0"/>
                  <a:t> (but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</m:oMath>
                </a14:m>
                <a:r>
                  <a:rPr lang="en-GB" b="1" dirty="0"/>
                  <a:t>) therefore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GB" b="1" dirty="0"/>
                  <a:t> is isosceles.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6526DA-130D-4139-B167-FE2DEE4CC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33" y="1749131"/>
                <a:ext cx="6624736" cy="1877052"/>
              </a:xfrm>
              <a:prstGeom prst="rect">
                <a:avLst/>
              </a:prstGeom>
              <a:blipFill>
                <a:blip r:embed="rId4"/>
                <a:stretch>
                  <a:fillRect b="-4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89B4DD-3DBB-4761-9F14-95BB6C3CC6AE}"/>
                  </a:ext>
                </a:extLst>
              </p:cNvPr>
              <p:cNvSpPr txBox="1"/>
              <p:nvPr/>
            </p:nvSpPr>
            <p:spPr>
              <a:xfrm>
                <a:off x="363910" y="4952851"/>
                <a:ext cx="2849190" cy="906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=35.264°</m:t>
                      </m:r>
                    </m:oMath>
                  </m:oMathPara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89B4DD-3DBB-4761-9F14-95BB6C3CC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10" y="4952851"/>
                <a:ext cx="2849190" cy="906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DA3C65-5B1C-4287-BEBE-9A969B8FB384}"/>
                  </a:ext>
                </a:extLst>
              </p:cNvPr>
              <p:cNvSpPr txBox="1"/>
              <p:nvPr/>
            </p:nvSpPr>
            <p:spPr>
              <a:xfrm>
                <a:off x="6847367" y="1559952"/>
                <a:ext cx="2138386" cy="173470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We can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200" dirty="0"/>
                  <a:t> by simply looking at the change from 4 to 3, and so on. The textbook has a longwinded way of writing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GB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GB" sz="1200" i="1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/>
                  <a:t>, then finding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GB" sz="1200" dirty="0"/>
                  <a:t>. Overkill!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DA3C65-5B1C-4287-BEBE-9A969B8FB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367" y="1559952"/>
                <a:ext cx="2138386" cy="1734706"/>
              </a:xfrm>
              <a:prstGeom prst="rect">
                <a:avLst/>
              </a:prstGeom>
              <a:blipFill>
                <a:blip r:embed="rId6"/>
                <a:stretch>
                  <a:fillRect r="-563"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81DF39-B51F-470A-937E-EC4AE8326211}"/>
              </a:ext>
            </a:extLst>
          </p:cNvPr>
          <p:cNvCxnSpPr/>
          <p:nvPr/>
        </p:nvCxnSpPr>
        <p:spPr>
          <a:xfrm flipH="1">
            <a:off x="2434856" y="1749131"/>
            <a:ext cx="4441400" cy="154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9F06F7-0B77-437B-A096-E066E73F8E32}"/>
                  </a:ext>
                </a:extLst>
              </p:cNvPr>
              <p:cNvSpPr/>
              <p:nvPr/>
            </p:nvSpPr>
            <p:spPr>
              <a:xfrm>
                <a:off x="3562794" y="4942509"/>
                <a:ext cx="4336606" cy="1638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</a:rPr>
                        <m:t>=74.499°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Using diagram,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𝐵𝑂𝐴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=75.499−35.264=39.235°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39.235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=2.90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9F06F7-0B77-437B-A096-E066E73F8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794" y="4942509"/>
                <a:ext cx="4336606" cy="1638397"/>
              </a:xfrm>
              <a:prstGeom prst="rect">
                <a:avLst/>
              </a:prstGeom>
              <a:blipFill>
                <a:blip r:embed="rId7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0C3F61-97B6-42A5-878C-F55521A53919}"/>
              </a:ext>
            </a:extLst>
          </p:cNvPr>
          <p:cNvCxnSpPr>
            <a:cxnSpLocks/>
          </p:cNvCxnSpPr>
          <p:nvPr/>
        </p:nvCxnSpPr>
        <p:spPr>
          <a:xfrm flipV="1">
            <a:off x="7744936" y="6083300"/>
            <a:ext cx="897414" cy="5012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4C724F-E48A-4FD5-90AF-209B6535D359}"/>
              </a:ext>
            </a:extLst>
          </p:cNvPr>
          <p:cNvCxnSpPr>
            <a:cxnSpLocks/>
          </p:cNvCxnSpPr>
          <p:nvPr/>
        </p:nvCxnSpPr>
        <p:spPr>
          <a:xfrm flipV="1">
            <a:off x="7738948" y="6583621"/>
            <a:ext cx="996585" cy="1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3D454D-4695-4029-8E60-AD7943A96181}"/>
                  </a:ext>
                </a:extLst>
              </p:cNvPr>
              <p:cNvSpPr txBox="1"/>
              <p:nvPr/>
            </p:nvSpPr>
            <p:spPr>
              <a:xfrm>
                <a:off x="8669204" y="641234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3D454D-4695-4029-8E60-AD7943A96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204" y="6412344"/>
                <a:ext cx="28803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81AFC7-1BDD-43D7-BC15-1BBF25C2BA41}"/>
                  </a:ext>
                </a:extLst>
              </p:cNvPr>
              <p:cNvSpPr txBox="1"/>
              <p:nvPr/>
            </p:nvSpPr>
            <p:spPr>
              <a:xfrm>
                <a:off x="8108624" y="6027640"/>
                <a:ext cx="288032" cy="281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81AFC7-1BDD-43D7-BC15-1BBF25C2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624" y="6027640"/>
                <a:ext cx="288032" cy="281552"/>
              </a:xfrm>
              <a:prstGeom prst="rect">
                <a:avLst/>
              </a:prstGeom>
              <a:blipFill>
                <a:blip r:embed="rId9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08B78B0-D87F-411D-99C8-08A390AA1B81}"/>
              </a:ext>
            </a:extLst>
          </p:cNvPr>
          <p:cNvSpPr/>
          <p:nvPr/>
        </p:nvSpPr>
        <p:spPr>
          <a:xfrm>
            <a:off x="8039100" y="6413500"/>
            <a:ext cx="67084" cy="171450"/>
          </a:xfrm>
          <a:custGeom>
            <a:avLst/>
            <a:gdLst>
              <a:gd name="connsiteX0" fmla="*/ 0 w 67084"/>
              <a:gd name="connsiteY0" fmla="*/ 0 h 171450"/>
              <a:gd name="connsiteX1" fmla="*/ 57150 w 67084"/>
              <a:gd name="connsiteY1" fmla="*/ 104775 h 171450"/>
              <a:gd name="connsiteX2" fmla="*/ 66675 w 67084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84" h="171450">
                <a:moveTo>
                  <a:pt x="0" y="0"/>
                </a:moveTo>
                <a:cubicBezTo>
                  <a:pt x="23019" y="38100"/>
                  <a:pt x="46038" y="76200"/>
                  <a:pt x="57150" y="104775"/>
                </a:cubicBezTo>
                <a:cubicBezTo>
                  <a:pt x="68262" y="133350"/>
                  <a:pt x="67468" y="152400"/>
                  <a:pt x="66675" y="1714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F2618FD-65E3-4E50-8F9E-E46BAA32B446}"/>
                  </a:ext>
                </a:extLst>
              </p:cNvPr>
              <p:cNvSpPr txBox="1"/>
              <p:nvPr/>
            </p:nvSpPr>
            <p:spPr>
              <a:xfrm>
                <a:off x="8002792" y="6346446"/>
                <a:ext cx="75032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35.264°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F2618FD-65E3-4E50-8F9E-E46BAA32B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92" y="6346446"/>
                <a:ext cx="750322" cy="253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1692F28-E9B0-44C1-9E42-C5EBEC8813A9}"/>
              </a:ext>
            </a:extLst>
          </p:cNvPr>
          <p:cNvCxnSpPr>
            <a:cxnSpLocks/>
          </p:cNvCxnSpPr>
          <p:nvPr/>
        </p:nvCxnSpPr>
        <p:spPr>
          <a:xfrm flipV="1">
            <a:off x="7738948" y="5130800"/>
            <a:ext cx="414452" cy="1453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DBF5CD-5A1A-4550-ABB5-14C757AAF598}"/>
                  </a:ext>
                </a:extLst>
              </p:cNvPr>
              <p:cNvSpPr txBox="1"/>
              <p:nvPr/>
            </p:nvSpPr>
            <p:spPr>
              <a:xfrm>
                <a:off x="7737859" y="5171813"/>
                <a:ext cx="455117" cy="281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DBF5CD-5A1A-4550-ABB5-14C757AAF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859" y="5171813"/>
                <a:ext cx="455117" cy="2815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4C82FB7-4B98-4045-84AB-14E526F0CC9B}"/>
              </a:ext>
            </a:extLst>
          </p:cNvPr>
          <p:cNvSpPr/>
          <p:nvPr/>
        </p:nvSpPr>
        <p:spPr>
          <a:xfrm>
            <a:off x="7820025" y="6299200"/>
            <a:ext cx="231775" cy="288925"/>
          </a:xfrm>
          <a:custGeom>
            <a:avLst/>
            <a:gdLst>
              <a:gd name="connsiteX0" fmla="*/ 0 w 231775"/>
              <a:gd name="connsiteY0" fmla="*/ 0 h 288925"/>
              <a:gd name="connsiteX1" fmla="*/ 111125 w 231775"/>
              <a:gd name="connsiteY1" fmla="*/ 85725 h 288925"/>
              <a:gd name="connsiteX2" fmla="*/ 190500 w 231775"/>
              <a:gd name="connsiteY2" fmla="*/ 174625 h 288925"/>
              <a:gd name="connsiteX3" fmla="*/ 231775 w 231775"/>
              <a:gd name="connsiteY3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75" h="288925">
                <a:moveTo>
                  <a:pt x="0" y="0"/>
                </a:moveTo>
                <a:cubicBezTo>
                  <a:pt x="39687" y="28310"/>
                  <a:pt x="79375" y="56621"/>
                  <a:pt x="111125" y="85725"/>
                </a:cubicBezTo>
                <a:cubicBezTo>
                  <a:pt x="142875" y="114829"/>
                  <a:pt x="170392" y="140758"/>
                  <a:pt x="190500" y="174625"/>
                </a:cubicBezTo>
                <a:cubicBezTo>
                  <a:pt x="210608" y="208492"/>
                  <a:pt x="221191" y="248708"/>
                  <a:pt x="231775" y="28892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CAE0E1-1487-4BC3-8CD6-662904CD99A0}"/>
                  </a:ext>
                </a:extLst>
              </p:cNvPr>
              <p:cNvSpPr txBox="1"/>
              <p:nvPr/>
            </p:nvSpPr>
            <p:spPr>
              <a:xfrm>
                <a:off x="7757462" y="6187330"/>
                <a:ext cx="75032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74.499°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CAE0E1-1487-4BC3-8CD6-662904CD9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462" y="6187330"/>
                <a:ext cx="750322" cy="2539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7905C3-46B8-43F4-A766-87BC64D34EEC}"/>
                  </a:ext>
                </a:extLst>
              </p:cNvPr>
              <p:cNvSpPr txBox="1"/>
              <p:nvPr/>
            </p:nvSpPr>
            <p:spPr>
              <a:xfrm>
                <a:off x="8570914" y="5968065"/>
                <a:ext cx="28803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7905C3-46B8-43F4-A766-87BC64D34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914" y="5968065"/>
                <a:ext cx="288032" cy="2539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5149951-E89B-4D7F-BAF0-1E56413CE626}"/>
                  </a:ext>
                </a:extLst>
              </p:cNvPr>
              <p:cNvSpPr txBox="1"/>
              <p:nvPr/>
            </p:nvSpPr>
            <p:spPr>
              <a:xfrm>
                <a:off x="7542314" y="6518621"/>
                <a:ext cx="28803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5149951-E89B-4D7F-BAF0-1E56413CE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314" y="6518621"/>
                <a:ext cx="288032" cy="2539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60F7A34-C58E-43BA-B9C9-667870F1025C}"/>
                  </a:ext>
                </a:extLst>
              </p:cNvPr>
              <p:cNvSpPr txBox="1"/>
              <p:nvPr/>
            </p:nvSpPr>
            <p:spPr>
              <a:xfrm>
                <a:off x="8042560" y="4918058"/>
                <a:ext cx="28803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60F7A34-C58E-43BA-B9C9-667870F10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560" y="4918058"/>
                <a:ext cx="288032" cy="2539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A9BE04-4CB5-4B9F-9174-319A19710762}"/>
              </a:ext>
            </a:extLst>
          </p:cNvPr>
          <p:cNvCxnSpPr>
            <a:cxnSpLocks/>
          </p:cNvCxnSpPr>
          <p:nvPr/>
        </p:nvCxnSpPr>
        <p:spPr>
          <a:xfrm flipH="1" flipV="1">
            <a:off x="8159751" y="5130800"/>
            <a:ext cx="488949" cy="958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F08B776B-69B7-4657-90D7-F7043B6116D4}"/>
              </a:ext>
            </a:extLst>
          </p:cNvPr>
          <p:cNvSpPr/>
          <p:nvPr/>
        </p:nvSpPr>
        <p:spPr>
          <a:xfrm>
            <a:off x="109910" y="5045016"/>
            <a:ext cx="230332" cy="2181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CB63EF9-CF72-46FB-847B-09FCAB25A00C}"/>
              </a:ext>
            </a:extLst>
          </p:cNvPr>
          <p:cNvSpPr/>
          <p:nvPr/>
        </p:nvSpPr>
        <p:spPr>
          <a:xfrm>
            <a:off x="3255770" y="4982690"/>
            <a:ext cx="230332" cy="2181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6802D3-0A6D-4962-B9C6-7E466C9280CE}"/>
              </a:ext>
            </a:extLst>
          </p:cNvPr>
          <p:cNvSpPr/>
          <p:nvPr/>
        </p:nvSpPr>
        <p:spPr>
          <a:xfrm>
            <a:off x="317389" y="1444741"/>
            <a:ext cx="8668363" cy="22606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90E2D3-7D7E-463F-B4D0-85E73B41D2B9}"/>
              </a:ext>
            </a:extLst>
          </p:cNvPr>
          <p:cNvSpPr/>
          <p:nvPr/>
        </p:nvSpPr>
        <p:spPr>
          <a:xfrm>
            <a:off x="363911" y="5045016"/>
            <a:ext cx="2728376" cy="10685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707689A-2927-4734-8B7D-0A47D96B6D42}"/>
              </a:ext>
            </a:extLst>
          </p:cNvPr>
          <p:cNvSpPr/>
          <p:nvPr/>
        </p:nvSpPr>
        <p:spPr>
          <a:xfrm>
            <a:off x="3492453" y="4976037"/>
            <a:ext cx="5406997" cy="1722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478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341-343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3E9B6A-F104-E741-B24B-B8CF545549F0}"/>
              </a:ext>
            </a:extLst>
          </p:cNvPr>
          <p:cNvSpPr txBox="1"/>
          <p:nvPr/>
        </p:nvSpPr>
        <p:spPr>
          <a:xfrm>
            <a:off x="188144" y="2268131"/>
            <a:ext cx="5607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 smtClean="0"/>
              <a:t>Q7-9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Q10-12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/>
              <a:t>		Q13-17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791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8F9C5E3-0352-4B96-9805-CC5EDFBAFE5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473434FE-DAC2-4866-B116-F63F1D8E107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Geometric Problems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E730945-E4CB-4CC4-B8F3-7FC43B4B0DB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B08B1EC-6218-4F8B-86EF-CED07D0D9F06}"/>
              </a:ext>
            </a:extLst>
          </p:cNvPr>
          <p:cNvSpPr txBox="1"/>
          <p:nvPr/>
        </p:nvSpPr>
        <p:spPr>
          <a:xfrm>
            <a:off x="221364" y="721161"/>
            <a:ext cx="82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more general problems involving vectors, often </a:t>
            </a:r>
            <a:r>
              <a:rPr lang="en-GB" b="1" u="sng" dirty="0"/>
              <a:t>drawing a diagram</a:t>
            </a:r>
            <a:r>
              <a:rPr lang="en-GB" dirty="0"/>
              <a:t> helps!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04FA62-06F1-4D46-8AA8-697B88AF03AC}"/>
                  </a:ext>
                </a:extLst>
              </p:cNvPr>
              <p:cNvSpPr txBox="1"/>
              <p:nvPr/>
            </p:nvSpPr>
            <p:spPr>
              <a:xfrm>
                <a:off x="323529" y="1270626"/>
                <a:ext cx="3312368" cy="286386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 are the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2,−5,−8</m:t>
                        </m:r>
                      </m:e>
                    </m:d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1,−7,−3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(0,15,−10)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2,19,−20</m:t>
                        </m:r>
                      </m:e>
                    </m:d>
                  </m:oMath>
                </a14:m>
                <a:r>
                  <a:rPr lang="en-GB" sz="1600" dirty="0"/>
                  <a:t> respectively.</a:t>
                </a:r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GB" sz="1600" dirty="0"/>
                  <a:t>, giving your answers in the form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Show that the lines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en-GB" sz="1600" dirty="0"/>
                  <a:t> are parallel and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Hence describe the quadrilateral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04FA62-06F1-4D46-8AA8-697B88AF0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1270626"/>
                <a:ext cx="3312368" cy="28638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D399C7-40EE-497A-8A4D-860527901E71}"/>
                  </a:ext>
                </a:extLst>
              </p:cNvPr>
              <p:cNvSpPr txBox="1"/>
              <p:nvPr/>
            </p:nvSpPr>
            <p:spPr>
              <a:xfrm>
                <a:off x="536180" y="4244832"/>
                <a:ext cx="3106180" cy="240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  <a:p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They are multiples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1600" b="1" dirty="0"/>
                  <a:t> parallel.</a:t>
                </a:r>
              </a:p>
              <a:p>
                <a:endParaRPr lang="en-GB" sz="1600" b="1" dirty="0"/>
              </a:p>
              <a:p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𝑫𝑪</m:t>
                    </m:r>
                  </m:oMath>
                </a14:m>
                <a:r>
                  <a:rPr lang="en-GB" sz="1600" b="1" dirty="0"/>
                  <a:t> are parallel but different in length. Therefore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GB" sz="1600" b="1" dirty="0"/>
                  <a:t> is a trapezium.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D399C7-40EE-497A-8A4D-860527901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80" y="4244832"/>
                <a:ext cx="3106180" cy="2402068"/>
              </a:xfrm>
              <a:prstGeom prst="rect">
                <a:avLst/>
              </a:prstGeom>
              <a:blipFill>
                <a:blip r:embed="rId3"/>
                <a:stretch>
                  <a:fillRect l="-1176" b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DB4A70-8261-4914-B299-FD568D27E633}"/>
                  </a:ext>
                </a:extLst>
              </p:cNvPr>
              <p:cNvSpPr txBox="1"/>
              <p:nvPr/>
            </p:nvSpPr>
            <p:spPr>
              <a:xfrm>
                <a:off x="4067944" y="1270626"/>
                <a:ext cx="4176464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 are the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4,−9,−3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,(7,−7,−7)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8,−2,0</m:t>
                        </m:r>
                      </m:e>
                    </m:d>
                  </m:oMath>
                </a14:m>
                <a:r>
                  <a:rPr lang="en-GB" sz="1600" dirty="0"/>
                  <a:t> respectively. Find the coordinates of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600" dirty="0"/>
                  <a:t> so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𝑃𝑄𝑅𝑆</m:t>
                    </m:r>
                  </m:oMath>
                </a14:m>
                <a:r>
                  <a:rPr lang="en-GB" sz="1600" dirty="0"/>
                  <a:t> forms a parallelogram.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DB4A70-8261-4914-B299-FD568D27E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270626"/>
                <a:ext cx="4176464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38D9C18-B14C-499D-A6BC-AC5523C97C30}"/>
              </a:ext>
            </a:extLst>
          </p:cNvPr>
          <p:cNvSpPr/>
          <p:nvPr/>
        </p:nvSpPr>
        <p:spPr>
          <a:xfrm>
            <a:off x="278572" y="4334624"/>
            <a:ext cx="192628" cy="1962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8A1EFF-50D6-4263-9546-E3DAA2792BFA}"/>
              </a:ext>
            </a:extLst>
          </p:cNvPr>
          <p:cNvSpPr/>
          <p:nvPr/>
        </p:nvSpPr>
        <p:spPr>
          <a:xfrm>
            <a:off x="278572" y="5091666"/>
            <a:ext cx="192628" cy="1962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64B34B-8493-49FE-833A-2800BF4D4877}"/>
              </a:ext>
            </a:extLst>
          </p:cNvPr>
          <p:cNvSpPr/>
          <p:nvPr/>
        </p:nvSpPr>
        <p:spPr>
          <a:xfrm>
            <a:off x="278572" y="5822685"/>
            <a:ext cx="192628" cy="1962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AB066F-8A3B-40AC-AAB1-E41C57E29EDB}"/>
              </a:ext>
            </a:extLst>
          </p:cNvPr>
          <p:cNvSpPr/>
          <p:nvPr/>
        </p:nvSpPr>
        <p:spPr>
          <a:xfrm>
            <a:off x="4279900" y="2501900"/>
            <a:ext cx="1282700" cy="1663700"/>
          </a:xfrm>
          <a:custGeom>
            <a:avLst/>
            <a:gdLst>
              <a:gd name="connsiteX0" fmla="*/ 50800 w 1282700"/>
              <a:gd name="connsiteY0" fmla="*/ 914400 h 1663700"/>
              <a:gd name="connsiteX1" fmla="*/ 1282700 w 1282700"/>
              <a:gd name="connsiteY1" fmla="*/ 0 h 1663700"/>
              <a:gd name="connsiteX2" fmla="*/ 1206500 w 1282700"/>
              <a:gd name="connsiteY2" fmla="*/ 774700 h 1663700"/>
              <a:gd name="connsiteX3" fmla="*/ 0 w 1282700"/>
              <a:gd name="connsiteY3" fmla="*/ 1663700 h 1663700"/>
              <a:gd name="connsiteX4" fmla="*/ 50800 w 1282700"/>
              <a:gd name="connsiteY4" fmla="*/ 9144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700" h="1663700">
                <a:moveTo>
                  <a:pt x="50800" y="914400"/>
                </a:moveTo>
                <a:lnTo>
                  <a:pt x="1282700" y="0"/>
                </a:lnTo>
                <a:lnTo>
                  <a:pt x="1206500" y="774700"/>
                </a:lnTo>
                <a:lnTo>
                  <a:pt x="0" y="1663700"/>
                </a:lnTo>
                <a:lnTo>
                  <a:pt x="50800" y="914400"/>
                </a:lnTo>
                <a:close/>
              </a:path>
            </a:pathLst>
          </a:cu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A15455-8D1B-44ED-B0E2-EEAB4667444B}"/>
              </a:ext>
            </a:extLst>
          </p:cNvPr>
          <p:cNvCxnSpPr>
            <a:cxnSpLocks/>
          </p:cNvCxnSpPr>
          <p:nvPr/>
        </p:nvCxnSpPr>
        <p:spPr>
          <a:xfrm flipH="1">
            <a:off x="4888706" y="2993777"/>
            <a:ext cx="15554" cy="85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70CD3C-C3B6-4A47-B10A-0E721D32DA25}"/>
              </a:ext>
            </a:extLst>
          </p:cNvPr>
          <p:cNvCxnSpPr>
            <a:cxnSpLocks/>
          </p:cNvCxnSpPr>
          <p:nvPr/>
        </p:nvCxnSpPr>
        <p:spPr>
          <a:xfrm>
            <a:off x="4814888" y="2988469"/>
            <a:ext cx="90487" cy="4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0D3B98-2ADD-4B8C-961C-8D3DED9113F5}"/>
              </a:ext>
            </a:extLst>
          </p:cNvPr>
          <p:cNvCxnSpPr>
            <a:cxnSpLocks/>
          </p:cNvCxnSpPr>
          <p:nvPr/>
        </p:nvCxnSpPr>
        <p:spPr>
          <a:xfrm flipH="1">
            <a:off x="4983474" y="3637880"/>
            <a:ext cx="15554" cy="85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D433B4-E9C8-4CDC-B1E4-81A47D458DDE}"/>
              </a:ext>
            </a:extLst>
          </p:cNvPr>
          <p:cNvCxnSpPr>
            <a:cxnSpLocks/>
          </p:cNvCxnSpPr>
          <p:nvPr/>
        </p:nvCxnSpPr>
        <p:spPr>
          <a:xfrm>
            <a:off x="4909656" y="3632572"/>
            <a:ext cx="90487" cy="4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86FCDB-5F09-4B83-B3CD-E682F428468C}"/>
              </a:ext>
            </a:extLst>
          </p:cNvPr>
          <p:cNvCxnSpPr>
            <a:cxnSpLocks/>
          </p:cNvCxnSpPr>
          <p:nvPr/>
        </p:nvCxnSpPr>
        <p:spPr>
          <a:xfrm>
            <a:off x="5524640" y="2885991"/>
            <a:ext cx="47485" cy="57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93765E-1594-44FC-8A49-D7EF3D84E6B9}"/>
              </a:ext>
            </a:extLst>
          </p:cNvPr>
          <p:cNvCxnSpPr>
            <a:cxnSpLocks/>
          </p:cNvCxnSpPr>
          <p:nvPr/>
        </p:nvCxnSpPr>
        <p:spPr>
          <a:xfrm flipV="1">
            <a:off x="5460206" y="2885444"/>
            <a:ext cx="63168" cy="48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E178AF-95AE-4C2C-91FE-8951E576999C}"/>
              </a:ext>
            </a:extLst>
          </p:cNvPr>
          <p:cNvCxnSpPr>
            <a:cxnSpLocks/>
          </p:cNvCxnSpPr>
          <p:nvPr/>
        </p:nvCxnSpPr>
        <p:spPr>
          <a:xfrm>
            <a:off x="5523374" y="2925805"/>
            <a:ext cx="47485" cy="57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F89B3E-6A91-40F1-8974-2796E5ED47FA}"/>
              </a:ext>
            </a:extLst>
          </p:cNvPr>
          <p:cNvCxnSpPr>
            <a:cxnSpLocks/>
          </p:cNvCxnSpPr>
          <p:nvPr/>
        </p:nvCxnSpPr>
        <p:spPr>
          <a:xfrm flipV="1">
            <a:off x="5458940" y="2925258"/>
            <a:ext cx="63168" cy="48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FD3F06-9B2C-4CC6-B1D4-48C8F04151CC}"/>
              </a:ext>
            </a:extLst>
          </p:cNvPr>
          <p:cNvCxnSpPr>
            <a:cxnSpLocks/>
          </p:cNvCxnSpPr>
          <p:nvPr/>
        </p:nvCxnSpPr>
        <p:spPr>
          <a:xfrm>
            <a:off x="4307459" y="3712620"/>
            <a:ext cx="47485" cy="57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C261B6-CF3A-4E98-B74A-0149B388C219}"/>
              </a:ext>
            </a:extLst>
          </p:cNvPr>
          <p:cNvCxnSpPr>
            <a:cxnSpLocks/>
          </p:cNvCxnSpPr>
          <p:nvPr/>
        </p:nvCxnSpPr>
        <p:spPr>
          <a:xfrm flipV="1">
            <a:off x="4243025" y="3712073"/>
            <a:ext cx="63168" cy="48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184987-246F-423D-B5A0-0813947320AB}"/>
              </a:ext>
            </a:extLst>
          </p:cNvPr>
          <p:cNvCxnSpPr>
            <a:cxnSpLocks/>
          </p:cNvCxnSpPr>
          <p:nvPr/>
        </p:nvCxnSpPr>
        <p:spPr>
          <a:xfrm>
            <a:off x="4306193" y="3752434"/>
            <a:ext cx="47485" cy="57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7928AA-4350-4B24-A885-D3DDC31CD424}"/>
              </a:ext>
            </a:extLst>
          </p:cNvPr>
          <p:cNvCxnSpPr>
            <a:cxnSpLocks/>
          </p:cNvCxnSpPr>
          <p:nvPr/>
        </p:nvCxnSpPr>
        <p:spPr>
          <a:xfrm flipV="1">
            <a:off x="4241759" y="3751887"/>
            <a:ext cx="63168" cy="48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3748A6-9561-4871-A3E5-28B14F8DDF60}"/>
                  </a:ext>
                </a:extLst>
              </p:cNvPr>
              <p:cNvSpPr txBox="1"/>
              <p:nvPr/>
            </p:nvSpPr>
            <p:spPr>
              <a:xfrm>
                <a:off x="3620269" y="4121007"/>
                <a:ext cx="1584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(7,−7,−7)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3748A6-9561-4871-A3E5-28B14F8DD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269" y="4121007"/>
                <a:ext cx="1584176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5825E5-822A-4597-97F0-24B6A75F7CDE}"/>
                  </a:ext>
                </a:extLst>
              </p:cNvPr>
              <p:cNvSpPr txBox="1"/>
              <p:nvPr/>
            </p:nvSpPr>
            <p:spPr>
              <a:xfrm>
                <a:off x="5347840" y="3250306"/>
                <a:ext cx="1129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(8,−2,0)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5825E5-822A-4597-97F0-24B6A75F7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840" y="3250306"/>
                <a:ext cx="1129160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D08659-9BD2-4595-8E9E-81ABF8A30CC4}"/>
                  </a:ext>
                </a:extLst>
              </p:cNvPr>
              <p:cNvSpPr txBox="1"/>
              <p:nvPr/>
            </p:nvSpPr>
            <p:spPr>
              <a:xfrm>
                <a:off x="5490524" y="2459052"/>
                <a:ext cx="386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D08659-9BD2-4595-8E9E-81ABF8A30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24" y="2459052"/>
                <a:ext cx="38640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070AD05-83B7-4D19-ABD7-6AE4D8515D5A}"/>
                  </a:ext>
                </a:extLst>
              </p:cNvPr>
              <p:cNvSpPr txBox="1"/>
              <p:nvPr/>
            </p:nvSpPr>
            <p:spPr>
              <a:xfrm>
                <a:off x="3650880" y="2894969"/>
                <a:ext cx="1129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(4,−9,−3)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070AD05-83B7-4D19-ABD7-6AE4D8515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880" y="2894969"/>
                <a:ext cx="1129160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383334A4-8A11-4055-8313-25594CA38346}"/>
              </a:ext>
            </a:extLst>
          </p:cNvPr>
          <p:cNvSpPr txBox="1"/>
          <p:nvPr/>
        </p:nvSpPr>
        <p:spPr>
          <a:xfrm>
            <a:off x="6588224" y="2894969"/>
            <a:ext cx="2311952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(Draw a diagram, recalling that the letters go in a clockwise or anticlockwise order)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2455769-0D40-4334-846B-8B180B40CB5A}"/>
                  </a:ext>
                </a:extLst>
              </p:cNvPr>
              <p:cNvSpPr txBox="1"/>
              <p:nvPr/>
            </p:nvSpPr>
            <p:spPr>
              <a:xfrm>
                <a:off x="3644900" y="4522068"/>
                <a:ext cx="3312368" cy="1934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𝑸𝑷</m:t>
                          </m:r>
                        </m:e>
                      </m:ac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</m:t>
                      </m:r>
                      <m:acc>
                        <m:accPr>
                          <m:chr m:val="⃗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𝑶𝑺</m:t>
                          </m:r>
                        </m:e>
                      </m:ac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𝑶𝑹</m:t>
                          </m:r>
                        </m:e>
                      </m:ac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𝑹𝑺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𝑶𝑹</m:t>
                          </m:r>
                        </m:e>
                      </m:ac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𝑸𝑷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2455769-0D40-4334-846B-8B180B40C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900" y="4522068"/>
                <a:ext cx="3312368" cy="19348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8D6E31D-59C7-4829-86E5-074023ACB80B}"/>
                  </a:ext>
                </a:extLst>
              </p:cNvPr>
              <p:cNvSpPr txBox="1"/>
              <p:nvPr/>
            </p:nvSpPr>
            <p:spPr>
              <a:xfrm>
                <a:off x="6707432" y="4415086"/>
                <a:ext cx="231195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is basically just saying “whatever we move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, we do the same movement starting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/>
                  <a:t>”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8D6E31D-59C7-4829-86E5-074023ACB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432" y="4415086"/>
                <a:ext cx="2311952" cy="954107"/>
              </a:xfrm>
              <a:prstGeom prst="rect">
                <a:avLst/>
              </a:prstGeom>
              <a:blipFill>
                <a:blip r:embed="rId10"/>
                <a:stretch>
                  <a:fillRect l="-260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883D3F4-2149-4B25-85DD-4C34A8BFB58F}"/>
              </a:ext>
            </a:extLst>
          </p:cNvPr>
          <p:cNvCxnSpPr>
            <a:cxnSpLocks/>
          </p:cNvCxnSpPr>
          <p:nvPr/>
        </p:nvCxnSpPr>
        <p:spPr>
          <a:xfrm flipH="1">
            <a:off x="5930900" y="4889500"/>
            <a:ext cx="7493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F4523EAF-2F4D-498A-8B30-33AB8D89D8C4}"/>
              </a:ext>
            </a:extLst>
          </p:cNvPr>
          <p:cNvSpPr/>
          <p:nvPr/>
        </p:nvSpPr>
        <p:spPr>
          <a:xfrm>
            <a:off x="492876" y="4324544"/>
            <a:ext cx="3015868" cy="5770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C4AFB8-B01F-4C2D-8CA5-2EF6251CC6D3}"/>
              </a:ext>
            </a:extLst>
          </p:cNvPr>
          <p:cNvSpPr/>
          <p:nvPr/>
        </p:nvSpPr>
        <p:spPr>
          <a:xfrm>
            <a:off x="477479" y="5091666"/>
            <a:ext cx="3015868" cy="5770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FEEC05-1CE7-4EA5-95BC-59AD4DCC813F}"/>
              </a:ext>
            </a:extLst>
          </p:cNvPr>
          <p:cNvSpPr/>
          <p:nvPr/>
        </p:nvSpPr>
        <p:spPr>
          <a:xfrm>
            <a:off x="471200" y="5822685"/>
            <a:ext cx="2876664" cy="7580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2280E6C-AF2A-42CC-9369-AA5C33B8F6A8}"/>
              </a:ext>
            </a:extLst>
          </p:cNvPr>
          <p:cNvSpPr/>
          <p:nvPr/>
        </p:nvSpPr>
        <p:spPr>
          <a:xfrm>
            <a:off x="3711352" y="2364223"/>
            <a:ext cx="5308031" cy="42165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264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797862-EABA-445F-B14D-E4A2A59FB2D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>
              <a:extLst>
                <a:ext uri="{FF2B5EF4-FFF2-40B4-BE49-F238E27FC236}">
                  <a16:creationId xmlns:a16="http://schemas.microsoft.com/office/drawing/2014/main" id="{5E65F306-EFD5-4B2F-8973-84C86365675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Comparing Coefficients</a:t>
              </a:r>
              <a:endParaRPr lang="en-GB" sz="32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A29131C-B85C-449F-AA34-C28FD495E3A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5D19D2-5922-4425-987C-F89131231CBC}"/>
                  </a:ext>
                </a:extLst>
              </p:cNvPr>
              <p:cNvSpPr txBox="1"/>
              <p:nvPr/>
            </p:nvSpPr>
            <p:spPr>
              <a:xfrm>
                <a:off x="251520" y="770497"/>
                <a:ext cx="8136904" cy="1500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There are many contexts in maths where we can ‘compare coefficients’, e.g.</a:t>
                </a:r>
              </a:p>
              <a:p>
                <a:endParaRPr lang="en-GB" sz="1100" dirty="0"/>
              </a:p>
              <a:p>
                <a:r>
                  <a:rPr lang="en-GB" sz="1600" b="0" dirty="0"/>
                  <a:t>    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        Comparing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terms: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dirty="0"/>
              </a:p>
              <a:p>
                <a:endParaRPr lang="en-GB" sz="1050" dirty="0"/>
              </a:p>
              <a:p>
                <a:r>
                  <a:rPr lang="en-GB" dirty="0"/>
                  <a:t>We can do the same with vectors: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5D19D2-5922-4425-987C-F89131231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0497"/>
                <a:ext cx="8136904" cy="1500411"/>
              </a:xfrm>
              <a:prstGeom prst="rect">
                <a:avLst/>
              </a:prstGeom>
              <a:blipFill>
                <a:blip r:embed="rId2"/>
                <a:stretch>
                  <a:fillRect l="-599" t="-2024" b="-3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85D1-44E3-4987-870B-FD1EE943C2E5}"/>
                  </a:ext>
                </a:extLst>
              </p:cNvPr>
              <p:cNvSpPr txBox="1"/>
              <p:nvPr/>
            </p:nvSpPr>
            <p:spPr>
              <a:xfrm>
                <a:off x="314149" y="2522373"/>
                <a:ext cx="4034567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Given that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+120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𝑝𝑞𝑟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, find the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85D1-44E3-4987-870B-FD1EE943C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49" y="2522373"/>
                <a:ext cx="403456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93554D-5439-450F-A263-79C31B8DB448}"/>
                  </a:ext>
                </a:extLst>
              </p:cNvPr>
              <p:cNvSpPr txBox="1"/>
              <p:nvPr/>
            </p:nvSpPr>
            <p:spPr>
              <a:xfrm>
                <a:off x="265526" y="3644072"/>
                <a:ext cx="41363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Comparing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: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Comparing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: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Comparing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: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120=4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𝑝𝑞𝑟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∴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93554D-5439-450F-A263-79C31B8DB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26" y="3644072"/>
                <a:ext cx="4136353" cy="923330"/>
              </a:xfrm>
              <a:prstGeom prst="rect">
                <a:avLst/>
              </a:prstGeom>
              <a:blipFill>
                <a:blip r:embed="rId4"/>
                <a:stretch>
                  <a:fillRect l="-132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B4FC0D-42AC-4A4F-8BB7-5084EBE696C5}"/>
                  </a:ext>
                </a:extLst>
              </p:cNvPr>
              <p:cNvSpPr txBox="1"/>
              <p:nvPr/>
            </p:nvSpPr>
            <p:spPr>
              <a:xfrm>
                <a:off x="4822342" y="1411729"/>
                <a:ext cx="4070138" cy="24622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The diagram shows a cuboid whose vertices are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1400" dirty="0"/>
                  <a:t>. Vectors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/>
                  <a:t> are the position vectors of the vertices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respectively. Prove that the diagonals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r>
                  <a:rPr lang="en-GB" sz="1400" dirty="0"/>
                  <a:t> bisect each other.</a:t>
                </a:r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B4FC0D-42AC-4A4F-8BB7-5084EBE69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342" y="1411729"/>
                <a:ext cx="4070138" cy="24622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3D00-58E8-4159-B06F-616EF7A3F93F}"/>
              </a:ext>
            </a:extLst>
          </p:cNvPr>
          <p:cNvCxnSpPr/>
          <p:nvPr/>
        </p:nvCxnSpPr>
        <p:spPr>
          <a:xfrm>
            <a:off x="6510883" y="3596258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898B91-2019-4F31-B034-03F8F61E9823}"/>
              </a:ext>
            </a:extLst>
          </p:cNvPr>
          <p:cNvCxnSpPr>
            <a:cxnSpLocks/>
          </p:cNvCxnSpPr>
          <p:nvPr/>
        </p:nvCxnSpPr>
        <p:spPr>
          <a:xfrm flipV="1">
            <a:off x="6510883" y="2915937"/>
            <a:ext cx="0" cy="680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7E946D-A720-4ED8-B7B8-8E9012BC178F}"/>
              </a:ext>
            </a:extLst>
          </p:cNvPr>
          <p:cNvCxnSpPr>
            <a:cxnSpLocks/>
          </p:cNvCxnSpPr>
          <p:nvPr/>
        </p:nvCxnSpPr>
        <p:spPr>
          <a:xfrm flipV="1">
            <a:off x="7308279" y="2915937"/>
            <a:ext cx="0" cy="680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DEA620-1146-4DCA-BC09-6AD33E82A21C}"/>
              </a:ext>
            </a:extLst>
          </p:cNvPr>
          <p:cNvCxnSpPr/>
          <p:nvPr/>
        </p:nvCxnSpPr>
        <p:spPr>
          <a:xfrm>
            <a:off x="6510883" y="2915937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AA6A9E-B567-490F-98AA-A20093582AB0}"/>
              </a:ext>
            </a:extLst>
          </p:cNvPr>
          <p:cNvCxnSpPr>
            <a:cxnSpLocks/>
          </p:cNvCxnSpPr>
          <p:nvPr/>
        </p:nvCxnSpPr>
        <p:spPr>
          <a:xfrm>
            <a:off x="6222851" y="2732162"/>
            <a:ext cx="288032" cy="183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7A65A-DA90-45BC-8159-578A5521D25C}"/>
              </a:ext>
            </a:extLst>
          </p:cNvPr>
          <p:cNvCxnSpPr>
            <a:cxnSpLocks/>
          </p:cNvCxnSpPr>
          <p:nvPr/>
        </p:nvCxnSpPr>
        <p:spPr>
          <a:xfrm>
            <a:off x="7021935" y="2731790"/>
            <a:ext cx="288032" cy="183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D44528-6D2F-46FD-AB99-C222A94828AE}"/>
              </a:ext>
            </a:extLst>
          </p:cNvPr>
          <p:cNvCxnSpPr>
            <a:cxnSpLocks/>
          </p:cNvCxnSpPr>
          <p:nvPr/>
        </p:nvCxnSpPr>
        <p:spPr>
          <a:xfrm>
            <a:off x="6222851" y="3409976"/>
            <a:ext cx="288032" cy="183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3CA952-6DCE-4665-B995-078B31857812}"/>
              </a:ext>
            </a:extLst>
          </p:cNvPr>
          <p:cNvCxnSpPr>
            <a:cxnSpLocks/>
          </p:cNvCxnSpPr>
          <p:nvPr/>
        </p:nvCxnSpPr>
        <p:spPr>
          <a:xfrm flipV="1">
            <a:off x="6222851" y="2731790"/>
            <a:ext cx="0" cy="680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652C0B-496A-4A74-9D54-F029BD44B14A}"/>
              </a:ext>
            </a:extLst>
          </p:cNvPr>
          <p:cNvCxnSpPr/>
          <p:nvPr/>
        </p:nvCxnSpPr>
        <p:spPr>
          <a:xfrm>
            <a:off x="6229847" y="2731790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A46389-2EAC-4E72-8FE5-A3740A2CA525}"/>
              </a:ext>
            </a:extLst>
          </p:cNvPr>
          <p:cNvCxnSpPr>
            <a:cxnSpLocks/>
          </p:cNvCxnSpPr>
          <p:nvPr/>
        </p:nvCxnSpPr>
        <p:spPr>
          <a:xfrm>
            <a:off x="7021935" y="3412297"/>
            <a:ext cx="288032" cy="18377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E9816D-A3E0-4743-8E39-654B58AE0E2B}"/>
              </a:ext>
            </a:extLst>
          </p:cNvPr>
          <p:cNvCxnSpPr/>
          <p:nvPr/>
        </p:nvCxnSpPr>
        <p:spPr>
          <a:xfrm>
            <a:off x="6229847" y="3400451"/>
            <a:ext cx="7920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760E51-400C-4743-8940-16449A94DD25}"/>
              </a:ext>
            </a:extLst>
          </p:cNvPr>
          <p:cNvCxnSpPr>
            <a:cxnSpLocks/>
          </p:cNvCxnSpPr>
          <p:nvPr/>
        </p:nvCxnSpPr>
        <p:spPr>
          <a:xfrm flipH="1">
            <a:off x="7021935" y="2726256"/>
            <a:ext cx="5308" cy="67419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DAB0CF-4E2B-4869-B000-DD0DBD5E03E6}"/>
              </a:ext>
            </a:extLst>
          </p:cNvPr>
          <p:cNvCxnSpPr>
            <a:cxnSpLocks/>
          </p:cNvCxnSpPr>
          <p:nvPr/>
        </p:nvCxnSpPr>
        <p:spPr>
          <a:xfrm flipH="1" flipV="1">
            <a:off x="6510883" y="3164211"/>
            <a:ext cx="47080" cy="55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0441F2-B9C4-4DD8-BD35-FD21C344EF7C}"/>
              </a:ext>
            </a:extLst>
          </p:cNvPr>
          <p:cNvCxnSpPr>
            <a:cxnSpLocks/>
          </p:cNvCxnSpPr>
          <p:nvPr/>
        </p:nvCxnSpPr>
        <p:spPr>
          <a:xfrm flipV="1">
            <a:off x="6462713" y="3164682"/>
            <a:ext cx="47625" cy="40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8F2A3C-7209-45A0-A3A0-4212AE82D8A1}"/>
              </a:ext>
            </a:extLst>
          </p:cNvPr>
          <p:cNvCxnSpPr>
            <a:cxnSpLocks/>
          </p:cNvCxnSpPr>
          <p:nvPr/>
        </p:nvCxnSpPr>
        <p:spPr>
          <a:xfrm flipH="1" flipV="1">
            <a:off x="6329363" y="3479007"/>
            <a:ext cx="4762" cy="45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564A31D-1B6C-4F2F-9813-5E2A36D22801}"/>
              </a:ext>
            </a:extLst>
          </p:cNvPr>
          <p:cNvCxnSpPr>
            <a:cxnSpLocks/>
          </p:cNvCxnSpPr>
          <p:nvPr/>
        </p:nvCxnSpPr>
        <p:spPr>
          <a:xfrm flipV="1">
            <a:off x="6331744" y="3471863"/>
            <a:ext cx="38100" cy="7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B06C42-3620-4B10-BD76-549C19F980A6}"/>
              </a:ext>
            </a:extLst>
          </p:cNvPr>
          <p:cNvCxnSpPr>
            <a:cxnSpLocks/>
          </p:cNvCxnSpPr>
          <p:nvPr/>
        </p:nvCxnSpPr>
        <p:spPr>
          <a:xfrm flipH="1" flipV="1">
            <a:off x="6855619" y="3555206"/>
            <a:ext cx="50006" cy="40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D8C7B81-4E86-4E6F-BE54-D61F08C4AF2B}"/>
              </a:ext>
            </a:extLst>
          </p:cNvPr>
          <p:cNvCxnSpPr>
            <a:cxnSpLocks/>
          </p:cNvCxnSpPr>
          <p:nvPr/>
        </p:nvCxnSpPr>
        <p:spPr>
          <a:xfrm flipH="1">
            <a:off x="6862763" y="3593306"/>
            <a:ext cx="35719" cy="33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5E26DE1-A92B-4BD3-BDB4-BA837238B35A}"/>
                  </a:ext>
                </a:extLst>
              </p:cNvPr>
              <p:cNvSpPr txBox="1"/>
              <p:nvPr/>
            </p:nvSpPr>
            <p:spPr>
              <a:xfrm>
                <a:off x="6905036" y="2501900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5E26DE1-A92B-4BD3-BDB4-BA837238B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036" y="2501900"/>
                <a:ext cx="229189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231EC3-D719-4F7D-85B0-F9B472B0D137}"/>
                  </a:ext>
                </a:extLst>
              </p:cNvPr>
              <p:cNvSpPr txBox="1"/>
              <p:nvPr/>
            </p:nvSpPr>
            <p:spPr>
              <a:xfrm>
                <a:off x="7241868" y="2784760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231EC3-D719-4F7D-85B0-F9B472B0D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868" y="2784760"/>
                <a:ext cx="229189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E028081-C07F-4E7A-B9ED-8B33068BE9F2}"/>
                  </a:ext>
                </a:extLst>
              </p:cNvPr>
              <p:cNvSpPr txBox="1"/>
              <p:nvPr/>
            </p:nvSpPr>
            <p:spPr>
              <a:xfrm>
                <a:off x="6322882" y="2842228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E028081-C07F-4E7A-B9ED-8B33068BE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882" y="2842228"/>
                <a:ext cx="229189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2728041-9080-4A78-9F0E-82DD40B9E162}"/>
                  </a:ext>
                </a:extLst>
              </p:cNvPr>
              <p:cNvSpPr txBox="1"/>
              <p:nvPr/>
            </p:nvSpPr>
            <p:spPr>
              <a:xfrm>
                <a:off x="6031891" y="2623529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2728041-9080-4A78-9F0E-82DD40B9E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91" y="2623529"/>
                <a:ext cx="229189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9E41349-9A5B-461E-B17C-2FFDBCDB24EE}"/>
                  </a:ext>
                </a:extLst>
              </p:cNvPr>
              <p:cNvSpPr txBox="1"/>
              <p:nvPr/>
            </p:nvSpPr>
            <p:spPr>
              <a:xfrm>
                <a:off x="7231490" y="3487360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9E41349-9A5B-461E-B17C-2FFDBCDB2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490" y="3487360"/>
                <a:ext cx="229189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A35A75-BB69-4B05-9BA6-0F9A303EA74B}"/>
                  </a:ext>
                </a:extLst>
              </p:cNvPr>
              <p:cNvSpPr txBox="1"/>
              <p:nvPr/>
            </p:nvSpPr>
            <p:spPr>
              <a:xfrm>
                <a:off x="6951188" y="3223056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A35A75-BB69-4B05-9BA6-0F9A303EA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188" y="3223056"/>
                <a:ext cx="229189" cy="261610"/>
              </a:xfrm>
              <a:prstGeom prst="rect">
                <a:avLst/>
              </a:prstGeom>
              <a:blipFill>
                <a:blip r:embed="rId11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41F5FB9-212E-476F-8269-0E5F29DC9DF9}"/>
                  </a:ext>
                </a:extLst>
              </p:cNvPr>
              <p:cNvSpPr txBox="1"/>
              <p:nvPr/>
            </p:nvSpPr>
            <p:spPr>
              <a:xfrm>
                <a:off x="6363082" y="3557055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41F5FB9-212E-476F-8269-0E5F29DC9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082" y="3557055"/>
                <a:ext cx="229189" cy="261610"/>
              </a:xfrm>
              <a:prstGeom prst="rect">
                <a:avLst/>
              </a:prstGeom>
              <a:blipFill>
                <a:blip r:embed="rId12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C7F59F1-E91C-4081-887C-249A62F0BBC4}"/>
                  </a:ext>
                </a:extLst>
              </p:cNvPr>
              <p:cNvSpPr txBox="1"/>
              <p:nvPr/>
            </p:nvSpPr>
            <p:spPr>
              <a:xfrm>
                <a:off x="6652683" y="3391984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1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C7F59F1-E91C-4081-887C-249A62F0B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683" y="3391984"/>
                <a:ext cx="229189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692912C-F2C5-4041-8105-85293B4DCE66}"/>
                  </a:ext>
                </a:extLst>
              </p:cNvPr>
              <p:cNvSpPr txBox="1"/>
              <p:nvPr/>
            </p:nvSpPr>
            <p:spPr>
              <a:xfrm>
                <a:off x="6454219" y="2973015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1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692912C-F2C5-4041-8105-85293B4DC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219" y="2973015"/>
                <a:ext cx="229189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F747091-7A72-464C-979D-BE653A63C7DC}"/>
                  </a:ext>
                </a:extLst>
              </p:cNvPr>
              <p:cNvSpPr txBox="1"/>
              <p:nvPr/>
            </p:nvSpPr>
            <p:spPr>
              <a:xfrm>
                <a:off x="6181320" y="3440790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1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F747091-7A72-464C-979D-BE653A63C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320" y="3440790"/>
                <a:ext cx="229189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5D5A317-E79B-4EF6-BB07-87D21CB1DFA4}"/>
              </a:ext>
            </a:extLst>
          </p:cNvPr>
          <p:cNvCxnSpPr>
            <a:cxnSpLocks/>
          </p:cNvCxnSpPr>
          <p:nvPr/>
        </p:nvCxnSpPr>
        <p:spPr>
          <a:xfrm flipV="1">
            <a:off x="6510338" y="2724150"/>
            <a:ext cx="500062" cy="871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28A93FA-5D9D-4E80-A40A-A11E27A4A1F9}"/>
              </a:ext>
            </a:extLst>
          </p:cNvPr>
          <p:cNvCxnSpPr>
            <a:cxnSpLocks/>
          </p:cNvCxnSpPr>
          <p:nvPr/>
        </p:nvCxnSpPr>
        <p:spPr>
          <a:xfrm flipV="1">
            <a:off x="6219826" y="2919413"/>
            <a:ext cx="1090612" cy="4905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3359E3F-FFA8-4CC7-AAC0-76CB89402408}"/>
                  </a:ext>
                </a:extLst>
              </p:cNvPr>
              <p:cNvSpPr txBox="1"/>
              <p:nvPr/>
            </p:nvSpPr>
            <p:spPr>
              <a:xfrm>
                <a:off x="6023146" y="3304095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3359E3F-FFA8-4CC7-AAC0-76CB89402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146" y="3304095"/>
                <a:ext cx="229189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7134750-F5A3-49F6-8274-CADBADE4E8FC}"/>
                  </a:ext>
                </a:extLst>
              </p:cNvPr>
              <p:cNvSpPr txBox="1"/>
              <p:nvPr/>
            </p:nvSpPr>
            <p:spPr>
              <a:xfrm>
                <a:off x="4829962" y="3968577"/>
                <a:ext cx="4312894" cy="2633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Suppose there is a point of intersection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400" dirty="0"/>
                  <a:t>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We can get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400" dirty="0"/>
                  <a:t> in two ways: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𝑂𝐸</m:t>
                        </m:r>
                      </m:e>
                    </m:acc>
                  </m:oMath>
                </a14:m>
                <a:r>
                  <a:rPr lang="en-GB" sz="1400" dirty="0"/>
                  <a:t> for some scalar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</m:ac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𝐵𝐺</m:t>
                        </m:r>
                      </m:e>
                    </m:acc>
                  </m:oMath>
                </a14:m>
                <a:r>
                  <a:rPr lang="en-GB" sz="1400" dirty="0"/>
                  <a:t> for some scalar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dirty="0"/>
                  <a:t>Comparing coefficients,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Adding: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 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/>
              </a:p>
              <a:p>
                <a:r>
                  <a:rPr lang="en-GB" sz="1400" dirty="0"/>
                  <a:t>Therefore lines bisect each other.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7134750-F5A3-49F6-8274-CADBADE4E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62" y="3968577"/>
                <a:ext cx="4312894" cy="2633670"/>
              </a:xfrm>
              <a:prstGeom prst="rect">
                <a:avLst/>
              </a:prstGeom>
              <a:blipFill>
                <a:blip r:embed="rId17"/>
                <a:stretch>
                  <a:fillRect l="-424" t="-463" b="-1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961B719-8EE4-4BB9-8596-1E9573A17C9F}"/>
                  </a:ext>
                </a:extLst>
              </p:cNvPr>
              <p:cNvSpPr txBox="1"/>
              <p:nvPr/>
            </p:nvSpPr>
            <p:spPr>
              <a:xfrm>
                <a:off x="6653823" y="3102032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961B719-8EE4-4BB9-8596-1E9573A17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823" y="3102032"/>
                <a:ext cx="229189" cy="261610"/>
              </a:xfrm>
              <a:prstGeom prst="rect">
                <a:avLst/>
              </a:prstGeom>
              <a:blipFill>
                <a:blip r:embed="rId18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B27DF12E-C009-4614-BE06-345F3D2F115F}"/>
              </a:ext>
            </a:extLst>
          </p:cNvPr>
          <p:cNvSpPr txBox="1"/>
          <p:nvPr/>
        </p:nvSpPr>
        <p:spPr>
          <a:xfrm>
            <a:off x="7658563" y="2778432"/>
            <a:ext cx="1428875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The strategy behind this type of question is to find the point of intersection in 2 ways, and compare coefficients.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251193E-5B70-40FB-985A-2A8826062B5F}"/>
              </a:ext>
            </a:extLst>
          </p:cNvPr>
          <p:cNvSpPr/>
          <p:nvPr/>
        </p:nvSpPr>
        <p:spPr>
          <a:xfrm>
            <a:off x="314149" y="3366507"/>
            <a:ext cx="4034568" cy="13586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8C7A74-952F-4100-A2B3-19061ED454B6}"/>
              </a:ext>
            </a:extLst>
          </p:cNvPr>
          <p:cNvSpPr/>
          <p:nvPr/>
        </p:nvSpPr>
        <p:spPr>
          <a:xfrm>
            <a:off x="4822341" y="3888692"/>
            <a:ext cx="4257863" cy="27141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681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346-347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9067028-8703-AD42-84F5-1428811DA7B5}"/>
              </a:ext>
            </a:extLst>
          </p:cNvPr>
          <p:cNvSpPr txBox="1"/>
          <p:nvPr/>
        </p:nvSpPr>
        <p:spPr>
          <a:xfrm>
            <a:off x="188144" y="2268131"/>
            <a:ext cx="5607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Q5-6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Q7-8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391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50D8D6-7FAE-4FCA-83FA-F76C932E860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0E1BC93-B5D1-46BD-9C70-82B4024E4C1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Application to Mechanics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0A6F0A4-A2C3-4E57-9768-BF0CD5BD514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483DA20-58A4-4E0A-A2EF-D837F151AEE2}"/>
              </a:ext>
            </a:extLst>
          </p:cNvPr>
          <p:cNvSpPr txBox="1"/>
          <p:nvPr/>
        </p:nvSpPr>
        <p:spPr>
          <a:xfrm>
            <a:off x="384904" y="810607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 of displacement, speed, acceleration, force, mass and time, all but mass and time are vectors. Clearly these can act in 3D space.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864EA-3E00-419A-A2AB-E06014B89E04}"/>
              </a:ext>
            </a:extLst>
          </p:cNvPr>
          <p:cNvSpPr txBox="1"/>
          <p:nvPr/>
        </p:nvSpPr>
        <p:spPr>
          <a:xfrm>
            <a:off x="2460188" y="1988840"/>
            <a:ext cx="13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00D1D8-5716-4C7C-B795-9053932CC1A6}"/>
              </a:ext>
            </a:extLst>
          </p:cNvPr>
          <p:cNvSpPr txBox="1"/>
          <p:nvPr/>
        </p:nvSpPr>
        <p:spPr>
          <a:xfrm>
            <a:off x="4990528" y="1965319"/>
            <a:ext cx="13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Scalar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08C51-30A7-4516-851C-6AE659405B0D}"/>
              </a:ext>
            </a:extLst>
          </p:cNvPr>
          <p:cNvSpPr txBox="1"/>
          <p:nvPr/>
        </p:nvSpPr>
        <p:spPr>
          <a:xfrm>
            <a:off x="938491" y="2863569"/>
            <a:ext cx="13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Force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47DA6-F209-4479-8BDA-4781A3B25C5C}"/>
              </a:ext>
            </a:extLst>
          </p:cNvPr>
          <p:cNvSpPr txBox="1"/>
          <p:nvPr/>
        </p:nvSpPr>
        <p:spPr>
          <a:xfrm>
            <a:off x="697828" y="3802092"/>
            <a:ext cx="160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Acceleration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5669D8-1A59-4FA5-82D2-9C00BC206400}"/>
              </a:ext>
            </a:extLst>
          </p:cNvPr>
          <p:cNvCxnSpPr>
            <a:cxnSpLocks/>
          </p:cNvCxnSpPr>
          <p:nvPr/>
        </p:nvCxnSpPr>
        <p:spPr>
          <a:xfrm>
            <a:off x="804004" y="1810573"/>
            <a:ext cx="0" cy="4070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74F63E-B887-4082-AE80-47CDD26A2BCD}"/>
              </a:ext>
            </a:extLst>
          </p:cNvPr>
          <p:cNvCxnSpPr>
            <a:cxnSpLocks/>
          </p:cNvCxnSpPr>
          <p:nvPr/>
        </p:nvCxnSpPr>
        <p:spPr>
          <a:xfrm>
            <a:off x="804004" y="2636912"/>
            <a:ext cx="74274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699E2B-7BDA-48E6-B5F5-873ABBEB2CC3}"/>
                  </a:ext>
                </a:extLst>
              </p:cNvPr>
              <p:cNvSpPr txBox="1"/>
              <p:nvPr/>
            </p:nvSpPr>
            <p:spPr>
              <a:xfrm>
                <a:off x="2710529" y="2693448"/>
                <a:ext cx="1008112" cy="82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699E2B-7BDA-48E6-B5F5-873ABBEB2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529" y="2693448"/>
                <a:ext cx="1008112" cy="823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B88075-94E1-43AD-81B9-AA43AAD0709B}"/>
                  </a:ext>
                </a:extLst>
              </p:cNvPr>
              <p:cNvSpPr txBox="1"/>
              <p:nvPr/>
            </p:nvSpPr>
            <p:spPr>
              <a:xfrm>
                <a:off x="4778352" y="2786645"/>
                <a:ext cx="2515536" cy="704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=5.10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B88075-94E1-43AD-81B9-AA43AAD07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352" y="2786645"/>
                <a:ext cx="2515536" cy="704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A220D9-385B-4E39-8CAC-EB72697C0217}"/>
                  </a:ext>
                </a:extLst>
              </p:cNvPr>
              <p:cNvSpPr txBox="1"/>
              <p:nvPr/>
            </p:nvSpPr>
            <p:spPr>
              <a:xfrm>
                <a:off x="2737662" y="3562460"/>
                <a:ext cx="1232711" cy="82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A220D9-385B-4E39-8CAC-EB72697C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662" y="3562460"/>
                <a:ext cx="1232711" cy="823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C7C5CF-B5FB-4EA8-8635-9E263182BD63}"/>
                  </a:ext>
                </a:extLst>
              </p:cNvPr>
              <p:cNvSpPr txBox="1"/>
              <p:nvPr/>
            </p:nvSpPr>
            <p:spPr>
              <a:xfrm>
                <a:off x="4680680" y="3799943"/>
                <a:ext cx="1856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1.41 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C7C5CF-B5FB-4EA8-8635-9E263182B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680" y="3799943"/>
                <a:ext cx="18569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BB0E232-A02E-44D5-B999-292A385A065A}"/>
              </a:ext>
            </a:extLst>
          </p:cNvPr>
          <p:cNvSpPr txBox="1"/>
          <p:nvPr/>
        </p:nvSpPr>
        <p:spPr>
          <a:xfrm>
            <a:off x="785627" y="4671848"/>
            <a:ext cx="160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Displacement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3F7210-D14D-45C2-AEF4-46E6D2546173}"/>
              </a:ext>
            </a:extLst>
          </p:cNvPr>
          <p:cNvCxnSpPr>
            <a:cxnSpLocks/>
          </p:cNvCxnSpPr>
          <p:nvPr/>
        </p:nvCxnSpPr>
        <p:spPr>
          <a:xfrm>
            <a:off x="4415036" y="1772692"/>
            <a:ext cx="0" cy="42613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A0962D-D11C-46C0-B7E0-B87FCD139F6A}"/>
                  </a:ext>
                </a:extLst>
              </p:cNvPr>
              <p:cNvSpPr txBox="1"/>
              <p:nvPr/>
            </p:nvSpPr>
            <p:spPr>
              <a:xfrm>
                <a:off x="2566277" y="4402946"/>
                <a:ext cx="1232711" cy="82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A0962D-D11C-46C0-B7E0-B87FCD139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277" y="4402946"/>
                <a:ext cx="1232711" cy="823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634B44-DEE1-4194-B96E-9FDBADFFBF3B}"/>
                  </a:ext>
                </a:extLst>
              </p:cNvPr>
              <p:cNvSpPr txBox="1"/>
              <p:nvPr/>
            </p:nvSpPr>
            <p:spPr>
              <a:xfrm>
                <a:off x="4425498" y="4647802"/>
                <a:ext cx="1856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13 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634B44-DEE1-4194-B96E-9FDBADFFB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498" y="4647802"/>
                <a:ext cx="18569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57FCE3B-753B-422D-88D4-1B97825E5A4D}"/>
              </a:ext>
            </a:extLst>
          </p:cNvPr>
          <p:cNvSpPr txBox="1"/>
          <p:nvPr/>
        </p:nvSpPr>
        <p:spPr>
          <a:xfrm>
            <a:off x="6524849" y="4635888"/>
            <a:ext cx="160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Distance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25102C-F072-4B40-8CFC-0C905279BEDA}"/>
              </a:ext>
            </a:extLst>
          </p:cNvPr>
          <p:cNvSpPr txBox="1"/>
          <p:nvPr/>
        </p:nvSpPr>
        <p:spPr>
          <a:xfrm>
            <a:off x="748785" y="5511721"/>
            <a:ext cx="160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5321B7-5A8B-4DA7-8A47-B1280D45CAEF}"/>
                  </a:ext>
                </a:extLst>
              </p:cNvPr>
              <p:cNvSpPr txBox="1"/>
              <p:nvPr/>
            </p:nvSpPr>
            <p:spPr>
              <a:xfrm>
                <a:off x="2731453" y="5210921"/>
                <a:ext cx="1232711" cy="82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5321B7-5A8B-4DA7-8A47-B1280D45C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53" y="5210921"/>
                <a:ext cx="1232711" cy="823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CF130E-D454-4808-A342-07631F48C642}"/>
                  </a:ext>
                </a:extLst>
              </p:cNvPr>
              <p:cNvSpPr txBox="1"/>
              <p:nvPr/>
            </p:nvSpPr>
            <p:spPr>
              <a:xfrm>
                <a:off x="4452451" y="5466410"/>
                <a:ext cx="1856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CF130E-D454-4808-A342-07631F48C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451" y="5466410"/>
                <a:ext cx="18569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8645915-7EC9-435D-837E-B32135D868EF}"/>
              </a:ext>
            </a:extLst>
          </p:cNvPr>
          <p:cNvSpPr txBox="1"/>
          <p:nvPr/>
        </p:nvSpPr>
        <p:spPr>
          <a:xfrm>
            <a:off x="6519905" y="5443863"/>
            <a:ext cx="160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Speed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B373FB2-2843-4800-9696-62ED49E299C3}"/>
              </a:ext>
            </a:extLst>
          </p:cNvPr>
          <p:cNvSpPr/>
          <p:nvPr/>
        </p:nvSpPr>
        <p:spPr>
          <a:xfrm>
            <a:off x="4139952" y="3030860"/>
            <a:ext cx="584448" cy="2457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B6C8DA0-FD49-4977-A47E-63D5CFB4D230}"/>
              </a:ext>
            </a:extLst>
          </p:cNvPr>
          <p:cNvSpPr/>
          <p:nvPr/>
        </p:nvSpPr>
        <p:spPr>
          <a:xfrm>
            <a:off x="4139952" y="3851145"/>
            <a:ext cx="584448" cy="2457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1F6047BA-89A5-4941-B6D1-F31F4404D30E}"/>
              </a:ext>
            </a:extLst>
          </p:cNvPr>
          <p:cNvSpPr/>
          <p:nvPr/>
        </p:nvSpPr>
        <p:spPr>
          <a:xfrm>
            <a:off x="4139952" y="4719107"/>
            <a:ext cx="584448" cy="2457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50522A3-3D8E-4059-8C1A-AE63847E5C8E}"/>
              </a:ext>
            </a:extLst>
          </p:cNvPr>
          <p:cNvSpPr/>
          <p:nvPr/>
        </p:nvSpPr>
        <p:spPr>
          <a:xfrm>
            <a:off x="4155232" y="5558352"/>
            <a:ext cx="584448" cy="2457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CC67FC-A610-4DF5-9857-021935268962}"/>
              </a:ext>
            </a:extLst>
          </p:cNvPr>
          <p:cNvSpPr/>
          <p:nvPr/>
        </p:nvSpPr>
        <p:spPr>
          <a:xfrm>
            <a:off x="5114749" y="2782307"/>
            <a:ext cx="2481587" cy="6847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E2D924-6459-4BD5-92DB-4D35E2C7F164}"/>
              </a:ext>
            </a:extLst>
          </p:cNvPr>
          <p:cNvSpPr/>
          <p:nvPr/>
        </p:nvSpPr>
        <p:spPr>
          <a:xfrm>
            <a:off x="5111432" y="3643655"/>
            <a:ext cx="2481587" cy="6847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C49AD1-1EA7-46AA-AB70-AAD490C45580}"/>
              </a:ext>
            </a:extLst>
          </p:cNvPr>
          <p:cNvSpPr/>
          <p:nvPr/>
        </p:nvSpPr>
        <p:spPr>
          <a:xfrm>
            <a:off x="5111432" y="4492253"/>
            <a:ext cx="2484904" cy="6847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3827E3B-23AC-4534-B390-F6A38455D0E3}"/>
              </a:ext>
            </a:extLst>
          </p:cNvPr>
          <p:cNvSpPr/>
          <p:nvPr/>
        </p:nvSpPr>
        <p:spPr>
          <a:xfrm>
            <a:off x="5111432" y="5308679"/>
            <a:ext cx="2484904" cy="6847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202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A1A64D-F479-4713-B48B-61FC451981D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356CBB0-278C-4A1A-BE60-3AA33CD2794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BD082F4-4856-4F06-B6E7-805E49FB1B5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CB42F-3EF3-4FDC-BD84-6228A5E58829}"/>
                  </a:ext>
                </a:extLst>
              </p:cNvPr>
              <p:cNvSpPr txBox="1"/>
              <p:nvPr/>
            </p:nvSpPr>
            <p:spPr>
              <a:xfrm>
                <a:off x="336228" y="807120"/>
                <a:ext cx="7992888" cy="255454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of mass 0.5 kg is acted on by three forces.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Find the resultant 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 acting on the particle.</a:t>
                </a:r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Find the acceleration of the particle, giving your answer in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.</a:t>
                </a:r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Find the magnitude of the acceleration.</a:t>
                </a:r>
              </a:p>
              <a:p>
                <a:pPr marL="342900" indent="-342900">
                  <a:buAutoNum type="alphaLcPeriod"/>
                </a:pPr>
                <a:endParaRPr lang="en-GB" sz="1600" dirty="0"/>
              </a:p>
              <a:p>
                <a:r>
                  <a:rPr lang="en-GB" sz="1600" dirty="0"/>
                  <a:t>Given that the particle starts at rest,</a:t>
                </a:r>
              </a:p>
              <a:p>
                <a:r>
                  <a:rPr lang="en-GB" sz="1600" dirty="0"/>
                  <a:t>d.   Find the distance travelled by the particle in the first 6 seconds of its motion.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CB42F-3EF3-4FDC-BD84-6228A5E58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28" y="807120"/>
                <a:ext cx="7992888" cy="255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E3A777-4F9E-4DB0-8DC8-BDD9E3BF32B4}"/>
                  </a:ext>
                </a:extLst>
              </p:cNvPr>
              <p:cNvSpPr txBox="1"/>
              <p:nvPr/>
            </p:nvSpPr>
            <p:spPr>
              <a:xfrm>
                <a:off x="615876" y="3585840"/>
                <a:ext cx="4968552" cy="300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eriod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eriod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∴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dirty="0"/>
              </a:p>
              <a:p>
                <a:pPr marL="342900" indent="-342900">
                  <a:buAutoNum type="alphaLcPeriod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140</m:t>
                        </m:r>
                      </m:e>
                    </m:rad>
                  </m:oMath>
                </a14:m>
                <a:r>
                  <a:rPr lang="en-GB" dirty="0"/>
                  <a:t> ms</a:t>
                </a:r>
                <a:r>
                  <a:rPr lang="en-GB" baseline="30000" dirty="0"/>
                  <a:t>-2</a:t>
                </a:r>
              </a:p>
              <a:p>
                <a:pPr marL="342900" indent="-342900">
                  <a:buAutoNum type="alphaLcPeriod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140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140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=36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E3A777-4F9E-4DB0-8DC8-BDD9E3BF3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76" y="3585840"/>
                <a:ext cx="4968552" cy="3002745"/>
              </a:xfrm>
              <a:prstGeom prst="rect">
                <a:avLst/>
              </a:prstGeom>
              <a:blipFill>
                <a:blip r:embed="rId3"/>
                <a:stretch>
                  <a:fillRect l="-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15B443B-18D5-4CBA-8D74-D50DD204A3F1}"/>
              </a:ext>
            </a:extLst>
          </p:cNvPr>
          <p:cNvSpPr/>
          <p:nvPr/>
        </p:nvSpPr>
        <p:spPr>
          <a:xfrm>
            <a:off x="1063449" y="3518907"/>
            <a:ext cx="3622851" cy="8625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ADD259-0B6F-4256-A8BF-9524D8EDBD40}"/>
              </a:ext>
            </a:extLst>
          </p:cNvPr>
          <p:cNvSpPr/>
          <p:nvPr/>
        </p:nvSpPr>
        <p:spPr>
          <a:xfrm>
            <a:off x="1067393" y="4381748"/>
            <a:ext cx="3999907" cy="977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BBC87-5B39-4C8D-BC71-D2CCBDE89ED5}"/>
              </a:ext>
            </a:extLst>
          </p:cNvPr>
          <p:cNvSpPr/>
          <p:nvPr/>
        </p:nvSpPr>
        <p:spPr>
          <a:xfrm>
            <a:off x="1063449" y="5359400"/>
            <a:ext cx="4562651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6BC41-7C61-4321-9D1C-73763E364455}"/>
              </a:ext>
            </a:extLst>
          </p:cNvPr>
          <p:cNvSpPr/>
          <p:nvPr/>
        </p:nvSpPr>
        <p:spPr>
          <a:xfrm>
            <a:off x="1063821" y="5727700"/>
            <a:ext cx="4562651" cy="927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385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348-349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1AE41A-8E9E-9949-BBA9-9C07C0161AC9}"/>
              </a:ext>
            </a:extLst>
          </p:cNvPr>
          <p:cNvSpPr txBox="1"/>
          <p:nvPr/>
        </p:nvSpPr>
        <p:spPr>
          <a:xfrm>
            <a:off x="188144" y="2268131"/>
            <a:ext cx="5607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Q5-6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797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 long and thanks for all the fish">
            <a:extLst>
              <a:ext uri="{FF2B5EF4-FFF2-40B4-BE49-F238E27FC236}">
                <a16:creationId xmlns:a16="http://schemas.microsoft.com/office/drawing/2014/main" id="{D96144B0-1CA1-4C77-BA2B-7724D395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961" r="91406">
                        <a14:foregroundMark x1="11719" y1="53594" x2="38281" y2="33281"/>
                        <a14:foregroundMark x1="38281" y1="33281" x2="51758" y2="30000"/>
                        <a14:foregroundMark x1="51758" y1="30000" x2="72070" y2="37031"/>
                        <a14:foregroundMark x1="72070" y1="37031" x2="89160" y2="49375"/>
                        <a14:foregroundMark x1="89160" y1="49375" x2="91406" y2="52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6785"/>
            <a:ext cx="8100392" cy="50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EEB37B-E32A-4853-B583-CB5A7864703B}"/>
              </a:ext>
            </a:extLst>
          </p:cNvPr>
          <p:cNvSpPr txBox="1"/>
          <p:nvPr/>
        </p:nvSpPr>
        <p:spPr>
          <a:xfrm>
            <a:off x="1997460" y="1054258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49182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395824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4362" y="2334929"/>
                <a:ext cx="3168352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What’s the distance between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(1,0,4)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(−3,5,9)</m:t>
                    </m:r>
                  </m:oMath>
                </a14:m>
                <a:r>
                  <a:rPr lang="en-GB" sz="1600" dirty="0"/>
                  <a:t>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2" y="2334929"/>
                <a:ext cx="316835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3528" y="2005218"/>
            <a:ext cx="3168351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1</a:t>
            </a:r>
            <a:r>
              <a:rPr lang="en-GB" sz="1600" dirty="0"/>
              <a:t>:: Distance between two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07904" y="2032125"/>
                <a:ext cx="3672408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2</a:t>
                </a:r>
                <a:r>
                  <a:rPr lang="en-GB" dirty="0"/>
                  <a:t>::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notation for vectors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032125"/>
                <a:ext cx="3672408" cy="369332"/>
              </a:xfrm>
              <a:prstGeom prst="rect">
                <a:avLst/>
              </a:prstGeom>
              <a:blipFill>
                <a:blip r:embed="rId3"/>
                <a:stretch>
                  <a:fillRect l="-988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361E99B-84B2-43CC-8107-151D21D9A771}"/>
              </a:ext>
            </a:extLst>
          </p:cNvPr>
          <p:cNvSpPr txBox="1"/>
          <p:nvPr/>
        </p:nvSpPr>
        <p:spPr>
          <a:xfrm>
            <a:off x="395535" y="836712"/>
            <a:ext cx="8265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chapter is not hugely long, nor intended to be demanding (relatively speaking!). It’s a reminder of how 3D coordinates work (which you may have encountered at GCSE), and extends some of the results you learned in Year 1 vectors from 2D to 3D.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0E2216-DF75-48F7-8FC3-8D0C7D16D1B6}"/>
                  </a:ext>
                </a:extLst>
              </p:cNvPr>
              <p:cNvSpPr txBox="1"/>
              <p:nvPr/>
            </p:nvSpPr>
            <p:spPr>
              <a:xfrm>
                <a:off x="281949" y="4344419"/>
                <a:ext cx="3858003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“Find the angles that the vector </a:t>
                </a:r>
                <a:r>
                  <a:rPr lang="en-GB" sz="16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makes with each of the positive coordinate axis.”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0E2216-DF75-48F7-8FC3-8D0C7D16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9" y="4344419"/>
                <a:ext cx="385800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BD19034-5ED3-4678-9EAC-DE39B9EC6328}"/>
              </a:ext>
            </a:extLst>
          </p:cNvPr>
          <p:cNvSpPr txBox="1"/>
          <p:nvPr/>
        </p:nvSpPr>
        <p:spPr>
          <a:xfrm>
            <a:off x="281949" y="3421089"/>
            <a:ext cx="38580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Magnitude of a 3D vector and using it to find angle between vector and a coordinate axis.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F07E0-F0EE-423E-B210-EAB448D175EC}"/>
              </a:ext>
            </a:extLst>
          </p:cNvPr>
          <p:cNvSpPr txBox="1"/>
          <p:nvPr/>
        </p:nvSpPr>
        <p:spPr>
          <a:xfrm>
            <a:off x="1644528" y="5886951"/>
            <a:ext cx="5940662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Note for teachers: </a:t>
            </a:r>
            <a:r>
              <a:rPr lang="en-GB" sz="1400" dirty="0"/>
              <a:t>All the harder vectors content from C4 has been moved to Further Maths, i.e. no vector equations of straight lines nor dot product nor angles between vectors (except with a coordinate axis).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115835-AC9A-476E-A4B2-9642AC299903}"/>
                  </a:ext>
                </a:extLst>
              </p:cNvPr>
              <p:cNvSpPr txBox="1"/>
              <p:nvPr/>
            </p:nvSpPr>
            <p:spPr>
              <a:xfrm>
                <a:off x="3707904" y="2408837"/>
                <a:ext cx="3672408" cy="7435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→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115835-AC9A-476E-A4B2-9642AC299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408837"/>
                <a:ext cx="3672408" cy="7435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DF1DCC6-99FD-4EA3-87DB-6B6B7D5BB8D2}"/>
              </a:ext>
            </a:extLst>
          </p:cNvPr>
          <p:cNvSpPr txBox="1"/>
          <p:nvPr/>
        </p:nvSpPr>
        <p:spPr>
          <a:xfrm>
            <a:off x="4756126" y="3416266"/>
            <a:ext cx="41648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Solving Geometric Problems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D9CA69-8993-4784-AB60-62EDA61DA913}"/>
              </a:ext>
            </a:extLst>
          </p:cNvPr>
          <p:cNvSpPr txBox="1"/>
          <p:nvPr/>
        </p:nvSpPr>
        <p:spPr>
          <a:xfrm>
            <a:off x="4756125" y="3768535"/>
            <a:ext cx="4164879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Same as Year 1 but with 3D vectors.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CF408C-489E-4683-8A28-19A8E6E53642}"/>
              </a:ext>
            </a:extLst>
          </p:cNvPr>
          <p:cNvSpPr txBox="1"/>
          <p:nvPr/>
        </p:nvSpPr>
        <p:spPr>
          <a:xfrm>
            <a:off x="4756125" y="4353918"/>
            <a:ext cx="41648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Application to Mechanics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168690-5618-4904-BF45-9AA178E96B69}"/>
                  </a:ext>
                </a:extLst>
              </p:cNvPr>
              <p:cNvSpPr txBox="1"/>
              <p:nvPr/>
            </p:nvSpPr>
            <p:spPr>
              <a:xfrm>
                <a:off x="4756125" y="4723250"/>
                <a:ext cx="4164878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Using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en-GB" sz="1600" dirty="0"/>
                  <a:t> with 3D force/acceleration vectors and understanding distance is the magnitude of the 3D displacement vector, etc.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168690-5618-4904-BF45-9AA178E96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125" y="4723250"/>
                <a:ext cx="416487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Distance from the origin and magnitude of a vector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CC8AC9-EC69-4666-94B9-6A770FE54F0A}"/>
              </a:ext>
            </a:extLst>
          </p:cNvPr>
          <p:cNvCxnSpPr/>
          <p:nvPr/>
        </p:nvCxnSpPr>
        <p:spPr>
          <a:xfrm flipV="1">
            <a:off x="1115616" y="1052736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645CAE9-7F4C-4EB6-94ED-89BB3B68D877}"/>
              </a:ext>
            </a:extLst>
          </p:cNvPr>
          <p:cNvCxnSpPr>
            <a:cxnSpLocks/>
          </p:cNvCxnSpPr>
          <p:nvPr/>
        </p:nvCxnSpPr>
        <p:spPr>
          <a:xfrm>
            <a:off x="1115616" y="2564904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B1EC9D-E8F1-4568-AB10-37B33A8216B5}"/>
                  </a:ext>
                </a:extLst>
              </p:cNvPr>
              <p:cNvSpPr txBox="1"/>
              <p:nvPr/>
            </p:nvSpPr>
            <p:spPr>
              <a:xfrm>
                <a:off x="2883049" y="2401838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B1EC9D-E8F1-4568-AB10-37B33A821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49" y="2401838"/>
                <a:ext cx="288032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139BEA-76F9-4DE0-A6FE-A11989DE28A6}"/>
                  </a:ext>
                </a:extLst>
              </p:cNvPr>
              <p:cNvSpPr txBox="1"/>
              <p:nvPr/>
            </p:nvSpPr>
            <p:spPr>
              <a:xfrm>
                <a:off x="971600" y="763690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139BEA-76F9-4DE0-A6FE-A11989DE2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763690"/>
                <a:ext cx="28803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347AC750-7C0A-4175-9ED7-895F8A879B84}"/>
              </a:ext>
            </a:extLst>
          </p:cNvPr>
          <p:cNvSpPr/>
          <p:nvPr/>
        </p:nvSpPr>
        <p:spPr>
          <a:xfrm>
            <a:off x="1907704" y="1556792"/>
            <a:ext cx="73496" cy="688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11C0E3-92CD-4D39-9206-535943975C07}"/>
                  </a:ext>
                </a:extLst>
              </p:cNvPr>
              <p:cNvSpPr txBox="1"/>
              <p:nvPr/>
            </p:nvSpPr>
            <p:spPr>
              <a:xfrm>
                <a:off x="1847508" y="1255408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11C0E3-92CD-4D39-9206-535943975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08" y="1255408"/>
                <a:ext cx="7200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38B08F-CFA7-4EF2-887E-3F2D3078930D}"/>
              </a:ext>
            </a:extLst>
          </p:cNvPr>
          <p:cNvCxnSpPr>
            <a:cxnSpLocks/>
          </p:cNvCxnSpPr>
          <p:nvPr/>
        </p:nvCxnSpPr>
        <p:spPr>
          <a:xfrm flipH="1">
            <a:off x="1117600" y="1593850"/>
            <a:ext cx="831850" cy="9715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31308D3A-A951-439D-BFE7-99FF5D2CCD2D}"/>
                  </a:ext>
                </a:extLst>
              </p:cNvPr>
              <p:cNvSpPr txBox="1"/>
              <p:nvPr/>
            </p:nvSpPr>
            <p:spPr>
              <a:xfrm>
                <a:off x="3776091" y="770213"/>
                <a:ext cx="3960440" cy="1269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2D, how did we find the distance from a point to the origin?</a:t>
                </a:r>
              </a:p>
              <a:p>
                <a:r>
                  <a:rPr lang="en-GB" b="1" dirty="0"/>
                  <a:t>Using Pythagoras: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31308D3A-A951-439D-BFE7-99FF5D2C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091" y="770213"/>
                <a:ext cx="3960440" cy="1269963"/>
              </a:xfrm>
              <a:prstGeom prst="rect">
                <a:avLst/>
              </a:prstGeom>
              <a:blipFill>
                <a:blip r:embed="rId5"/>
                <a:stretch>
                  <a:fillRect l="-1231" t="-2392" r="-2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A7D866B5-D7FE-4A7E-B19F-A802E54FCEBF}"/>
                  </a:ext>
                </a:extLst>
              </p:cNvPr>
              <p:cNvSpPr txBox="1"/>
              <p:nvPr/>
            </p:nvSpPr>
            <p:spPr>
              <a:xfrm>
                <a:off x="1270264" y="168533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A7D866B5-D7FE-4A7E-B19F-A802E54FC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264" y="1685336"/>
                <a:ext cx="4320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81AA67-17A6-4282-AD39-F047CF073B5B}"/>
              </a:ext>
            </a:extLst>
          </p:cNvPr>
          <p:cNvCxnSpPr>
            <a:cxnSpLocks/>
          </p:cNvCxnSpPr>
          <p:nvPr/>
        </p:nvCxnSpPr>
        <p:spPr>
          <a:xfrm flipH="1" flipV="1">
            <a:off x="1181100" y="2546350"/>
            <a:ext cx="768350" cy="635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0ECFF88-5BBF-4460-815F-EC8DE90748FD}"/>
              </a:ext>
            </a:extLst>
          </p:cNvPr>
          <p:cNvCxnSpPr>
            <a:cxnSpLocks/>
          </p:cNvCxnSpPr>
          <p:nvPr/>
        </p:nvCxnSpPr>
        <p:spPr>
          <a:xfrm flipH="1">
            <a:off x="1943100" y="1606550"/>
            <a:ext cx="6350" cy="90805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EB13CC0-9169-49E1-8F6D-D26715E5A18F}"/>
              </a:ext>
            </a:extLst>
          </p:cNvPr>
          <p:cNvSpPr/>
          <p:nvPr/>
        </p:nvSpPr>
        <p:spPr>
          <a:xfrm>
            <a:off x="3837739" y="1359149"/>
            <a:ext cx="3868440" cy="770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604E5FC2-79D4-4C6E-AD88-1687735179B1}"/>
              </a:ext>
            </a:extLst>
          </p:cNvPr>
          <p:cNvSpPr txBox="1"/>
          <p:nvPr/>
        </p:nvSpPr>
        <p:spPr>
          <a:xfrm>
            <a:off x="1924720" y="1900879"/>
            <a:ext cx="26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50A976-4715-4B42-AF2D-20128CC23113}"/>
              </a:ext>
            </a:extLst>
          </p:cNvPr>
          <p:cNvSpPr txBox="1"/>
          <p:nvPr/>
        </p:nvSpPr>
        <p:spPr>
          <a:xfrm>
            <a:off x="1399003" y="2514600"/>
            <a:ext cx="26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2D8756-4A8F-4349-9E20-C31150216A39}"/>
                  </a:ext>
                </a:extLst>
              </p:cNvPr>
              <p:cNvSpPr txBox="1"/>
              <p:nvPr/>
            </p:nvSpPr>
            <p:spPr>
              <a:xfrm>
                <a:off x="3771782" y="2266483"/>
                <a:ext cx="4697722" cy="2278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How about in 3D then?</a:t>
                </a:r>
              </a:p>
              <a:p>
                <a:r>
                  <a:rPr lang="en-GB" sz="1600" b="1" dirty="0"/>
                  <a:t>You may be familiar with this method from GCSE. Using Pythagoras on the base of the cuboid: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Then using the highlighted triangle: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We could have similarly done this is one go using: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2D8756-4A8F-4349-9E20-C31150216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782" y="2266483"/>
                <a:ext cx="4697722" cy="2278701"/>
              </a:xfrm>
              <a:prstGeom prst="rect">
                <a:avLst/>
              </a:prstGeom>
              <a:blipFill>
                <a:blip r:embed="rId7"/>
                <a:stretch>
                  <a:fillRect l="-1169" t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CA88717-7A79-438B-9E37-2C184A44E9FD}"/>
              </a:ext>
            </a:extLst>
          </p:cNvPr>
          <p:cNvCxnSpPr/>
          <p:nvPr/>
        </p:nvCxnSpPr>
        <p:spPr>
          <a:xfrm flipV="1">
            <a:off x="499117" y="2717237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D58C82-9EB0-48F9-80EE-9DA98F3A26BC}"/>
              </a:ext>
            </a:extLst>
          </p:cNvPr>
          <p:cNvCxnSpPr>
            <a:cxnSpLocks/>
          </p:cNvCxnSpPr>
          <p:nvPr/>
        </p:nvCxnSpPr>
        <p:spPr>
          <a:xfrm flipV="1">
            <a:off x="514244" y="3362779"/>
            <a:ext cx="1259220" cy="850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CCBFC11-7CFB-42C0-B92D-5370D1123999}"/>
              </a:ext>
            </a:extLst>
          </p:cNvPr>
          <p:cNvCxnSpPr>
            <a:cxnSpLocks/>
          </p:cNvCxnSpPr>
          <p:nvPr/>
        </p:nvCxnSpPr>
        <p:spPr>
          <a:xfrm>
            <a:off x="554050" y="4213533"/>
            <a:ext cx="1390864" cy="285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6D11281-F621-43FA-BA7F-C9CF8413C8E6}"/>
                  </a:ext>
                </a:extLst>
              </p:cNvPr>
              <p:cNvSpPr txBox="1"/>
              <p:nvPr/>
            </p:nvSpPr>
            <p:spPr>
              <a:xfrm>
                <a:off x="1895171" y="4265217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6D11281-F621-43FA-BA7F-C9CF8413C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171" y="4265217"/>
                <a:ext cx="28803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ED5E8F-5299-43D3-AC48-1EA467484E9F}"/>
                  </a:ext>
                </a:extLst>
              </p:cNvPr>
              <p:cNvSpPr txBox="1"/>
              <p:nvPr/>
            </p:nvSpPr>
            <p:spPr>
              <a:xfrm>
                <a:off x="1726731" y="3130248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ED5E8F-5299-43D3-AC48-1EA46748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731" y="3130248"/>
                <a:ext cx="28803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5CEAC27-9AA1-4756-800B-9EBA4073966F}"/>
                  </a:ext>
                </a:extLst>
              </p:cNvPr>
              <p:cNvSpPr txBox="1"/>
              <p:nvPr/>
            </p:nvSpPr>
            <p:spPr>
              <a:xfrm>
                <a:off x="360122" y="241503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5CEAC27-9AA1-4756-800B-9EBA4073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22" y="2415034"/>
                <a:ext cx="28803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AEC5B6E-68B8-40B0-ACDA-19014680FF12}"/>
                  </a:ext>
                </a:extLst>
              </p:cNvPr>
              <p:cNvSpPr txBox="1"/>
              <p:nvPr/>
            </p:nvSpPr>
            <p:spPr>
              <a:xfrm>
                <a:off x="2034608" y="3250201"/>
                <a:ext cx="9199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3,4,12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AEC5B6E-68B8-40B0-ACDA-19014680F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608" y="3250201"/>
                <a:ext cx="91995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id="{C4D342E4-662C-4327-BE12-2DA83AF5CBB2}"/>
              </a:ext>
            </a:extLst>
          </p:cNvPr>
          <p:cNvSpPr/>
          <p:nvPr/>
        </p:nvSpPr>
        <p:spPr>
          <a:xfrm>
            <a:off x="1979182" y="3550725"/>
            <a:ext cx="73496" cy="688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3A29F31-89E3-47E0-8E1F-E069AE368593}"/>
              </a:ext>
            </a:extLst>
          </p:cNvPr>
          <p:cNvCxnSpPr>
            <a:cxnSpLocks/>
          </p:cNvCxnSpPr>
          <p:nvPr/>
        </p:nvCxnSpPr>
        <p:spPr>
          <a:xfrm flipH="1">
            <a:off x="494042" y="3582489"/>
            <a:ext cx="1532152" cy="64675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0069EDD-0B56-4C8D-B4CE-F2A5E522B594}"/>
              </a:ext>
            </a:extLst>
          </p:cNvPr>
          <p:cNvCxnSpPr>
            <a:cxnSpLocks/>
          </p:cNvCxnSpPr>
          <p:nvPr/>
        </p:nvCxnSpPr>
        <p:spPr>
          <a:xfrm flipV="1">
            <a:off x="1538514" y="3718379"/>
            <a:ext cx="19050" cy="71755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3B69B33-D84D-401A-B10C-DB45AF952F26}"/>
              </a:ext>
            </a:extLst>
          </p:cNvPr>
          <p:cNvCxnSpPr>
            <a:cxnSpLocks/>
          </p:cNvCxnSpPr>
          <p:nvPr/>
        </p:nvCxnSpPr>
        <p:spPr>
          <a:xfrm>
            <a:off x="490764" y="3553279"/>
            <a:ext cx="1066800" cy="17780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172F317-663F-4CDA-A754-20542DE14D6A}"/>
              </a:ext>
            </a:extLst>
          </p:cNvPr>
          <p:cNvCxnSpPr>
            <a:cxnSpLocks/>
          </p:cNvCxnSpPr>
          <p:nvPr/>
        </p:nvCxnSpPr>
        <p:spPr>
          <a:xfrm flipV="1">
            <a:off x="1563914" y="3572329"/>
            <a:ext cx="438150" cy="146051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8995180-E5EA-4324-ADB3-252670D878BE}"/>
              </a:ext>
            </a:extLst>
          </p:cNvPr>
          <p:cNvCxnSpPr>
            <a:cxnSpLocks/>
          </p:cNvCxnSpPr>
          <p:nvPr/>
        </p:nvCxnSpPr>
        <p:spPr>
          <a:xfrm flipV="1">
            <a:off x="1557564" y="4281521"/>
            <a:ext cx="438150" cy="146051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5E03940-E479-428B-AF94-943E06382382}"/>
              </a:ext>
            </a:extLst>
          </p:cNvPr>
          <p:cNvCxnSpPr>
            <a:cxnSpLocks/>
          </p:cNvCxnSpPr>
          <p:nvPr/>
        </p:nvCxnSpPr>
        <p:spPr>
          <a:xfrm flipV="1">
            <a:off x="1989312" y="3572329"/>
            <a:ext cx="19050" cy="71755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1344473-1CDE-4BBC-88E8-22634C9EF73B}"/>
              </a:ext>
            </a:extLst>
          </p:cNvPr>
          <p:cNvCxnSpPr>
            <a:cxnSpLocks/>
          </p:cNvCxnSpPr>
          <p:nvPr/>
        </p:nvCxnSpPr>
        <p:spPr>
          <a:xfrm>
            <a:off x="967808" y="3382324"/>
            <a:ext cx="1066800" cy="17780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33CE8A6-9A83-496C-97A7-C86CD45C0E8A}"/>
              </a:ext>
            </a:extLst>
          </p:cNvPr>
          <p:cNvCxnSpPr>
            <a:cxnSpLocks/>
          </p:cNvCxnSpPr>
          <p:nvPr/>
        </p:nvCxnSpPr>
        <p:spPr>
          <a:xfrm flipV="1">
            <a:off x="528709" y="3387453"/>
            <a:ext cx="438150" cy="146051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AA54FAF-CEE6-496C-9B7F-EAE949E6CFAF}"/>
              </a:ext>
            </a:extLst>
          </p:cNvPr>
          <p:cNvCxnSpPr>
            <a:cxnSpLocks/>
          </p:cNvCxnSpPr>
          <p:nvPr/>
        </p:nvCxnSpPr>
        <p:spPr>
          <a:xfrm>
            <a:off x="912382" y="4095364"/>
            <a:ext cx="1066800" cy="17780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51AB055-D652-4994-B85B-9A1BC5D17776}"/>
              </a:ext>
            </a:extLst>
          </p:cNvPr>
          <p:cNvCxnSpPr>
            <a:cxnSpLocks/>
          </p:cNvCxnSpPr>
          <p:nvPr/>
        </p:nvCxnSpPr>
        <p:spPr>
          <a:xfrm flipV="1">
            <a:off x="509697" y="4090431"/>
            <a:ext cx="438150" cy="146051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1DF990D-BD36-4CFF-9AEA-85B497DCECB4}"/>
              </a:ext>
            </a:extLst>
          </p:cNvPr>
          <p:cNvCxnSpPr>
            <a:cxnSpLocks/>
          </p:cNvCxnSpPr>
          <p:nvPr/>
        </p:nvCxnSpPr>
        <p:spPr>
          <a:xfrm flipV="1">
            <a:off x="947809" y="3369624"/>
            <a:ext cx="19050" cy="71755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8EA3292-8DA4-4B6E-9781-7B848D72BE2E}"/>
              </a:ext>
            </a:extLst>
          </p:cNvPr>
          <p:cNvSpPr/>
          <p:nvPr/>
        </p:nvSpPr>
        <p:spPr>
          <a:xfrm>
            <a:off x="509814" y="3574869"/>
            <a:ext cx="1493520" cy="716280"/>
          </a:xfrm>
          <a:custGeom>
            <a:avLst/>
            <a:gdLst>
              <a:gd name="connsiteX0" fmla="*/ 0 w 1493520"/>
              <a:gd name="connsiteY0" fmla="*/ 655320 h 716280"/>
              <a:gd name="connsiteX1" fmla="*/ 1493520 w 1493520"/>
              <a:gd name="connsiteY1" fmla="*/ 0 h 716280"/>
              <a:gd name="connsiteX2" fmla="*/ 1478280 w 1493520"/>
              <a:gd name="connsiteY2" fmla="*/ 716280 h 716280"/>
              <a:gd name="connsiteX3" fmla="*/ 0 w 1493520"/>
              <a:gd name="connsiteY3" fmla="*/ 65532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716280">
                <a:moveTo>
                  <a:pt x="0" y="655320"/>
                </a:moveTo>
                <a:lnTo>
                  <a:pt x="1493520" y="0"/>
                </a:lnTo>
                <a:lnTo>
                  <a:pt x="1478280" y="716280"/>
                </a:lnTo>
                <a:lnTo>
                  <a:pt x="0" y="655320"/>
                </a:ln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7A0A861-8B1E-46F7-8BE2-F41B36D3D5F5}"/>
              </a:ext>
            </a:extLst>
          </p:cNvPr>
          <p:cNvSpPr/>
          <p:nvPr/>
        </p:nvSpPr>
        <p:spPr>
          <a:xfrm>
            <a:off x="3813826" y="2635464"/>
            <a:ext cx="4488345" cy="19075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1ED65D-6209-4C0E-A4FB-1BF86C846513}"/>
                  </a:ext>
                </a:extLst>
              </p:cNvPr>
              <p:cNvSpPr txBox="1"/>
              <p:nvPr/>
            </p:nvSpPr>
            <p:spPr>
              <a:xfrm>
                <a:off x="344984" y="4577555"/>
                <a:ext cx="73448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From Year 1 you will be familiar with the magnitude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1600" dirty="0"/>
                  <a:t> of a vector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/>
                  <a:t> being its length. We can see from above that this nicely extends to 3D: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1ED65D-6209-4C0E-A4FB-1BF86C846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84" y="4577555"/>
                <a:ext cx="7344816" cy="584775"/>
              </a:xfrm>
              <a:prstGeom prst="rect">
                <a:avLst/>
              </a:prstGeom>
              <a:blipFill>
                <a:blip r:embed="rId11"/>
                <a:stretch>
                  <a:fillRect l="-498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08A902-1EA9-4A12-9199-B91183864CB7}"/>
                  </a:ext>
                </a:extLst>
              </p:cNvPr>
              <p:cNvSpPr txBox="1"/>
              <p:nvPr/>
            </p:nvSpPr>
            <p:spPr>
              <a:xfrm>
                <a:off x="1373867" y="5206234"/>
                <a:ext cx="6782891" cy="14478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magnitude of a vector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 the distance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from the origin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08A902-1EA9-4A12-9199-B91183864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867" y="5206234"/>
                <a:ext cx="6782891" cy="1447897"/>
              </a:xfrm>
              <a:prstGeom prst="rect">
                <a:avLst/>
              </a:prstGeom>
              <a:blipFill>
                <a:blip r:embed="rId12"/>
                <a:stretch>
                  <a:fillRect l="-537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2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45" grpId="0" animBg="1"/>
      <p:bldP spid="1035" grpId="0"/>
      <p:bldP spid="47" grpId="0"/>
      <p:bldP spid="32" grpId="0" animBg="1"/>
      <p:bldP spid="90" grpId="0" animBg="1"/>
      <p:bldP spid="33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D1C810-9903-48EA-8B2E-4090FFE7CCFC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6763D8F-728D-454B-A080-E5215E77652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Distance between two 3D points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817607-9403-4676-8E00-96FBE530BA8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ACA3C7-DBBE-4209-A792-88CF12B553FA}"/>
              </a:ext>
            </a:extLst>
          </p:cNvPr>
          <p:cNvCxnSpPr>
            <a:cxnSpLocks/>
          </p:cNvCxnSpPr>
          <p:nvPr/>
        </p:nvCxnSpPr>
        <p:spPr>
          <a:xfrm flipH="1" flipV="1">
            <a:off x="1210317" y="1332937"/>
            <a:ext cx="15233" cy="2172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B32156-9208-4F2E-9CBC-E9E8202A8C01}"/>
              </a:ext>
            </a:extLst>
          </p:cNvPr>
          <p:cNvCxnSpPr>
            <a:cxnSpLocks/>
          </p:cNvCxnSpPr>
          <p:nvPr/>
        </p:nvCxnSpPr>
        <p:spPr>
          <a:xfrm flipV="1">
            <a:off x="952500" y="1978479"/>
            <a:ext cx="1532164" cy="1031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63EE9A-8BC2-481B-84E1-69A0A404113F}"/>
              </a:ext>
            </a:extLst>
          </p:cNvPr>
          <p:cNvCxnSpPr>
            <a:cxnSpLocks/>
          </p:cNvCxnSpPr>
          <p:nvPr/>
        </p:nvCxnSpPr>
        <p:spPr>
          <a:xfrm>
            <a:off x="838200" y="2755900"/>
            <a:ext cx="1817914" cy="359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ABD25B-5A63-408A-A14C-36790C29E179}"/>
                  </a:ext>
                </a:extLst>
              </p:cNvPr>
              <p:cNvSpPr txBox="1"/>
              <p:nvPr/>
            </p:nvSpPr>
            <p:spPr>
              <a:xfrm>
                <a:off x="2606371" y="2880917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ABD25B-5A63-408A-A14C-36790C29E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371" y="2880917"/>
                <a:ext cx="288032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E04A19-B8AE-42D7-B229-972B5FA53BC7}"/>
                  </a:ext>
                </a:extLst>
              </p:cNvPr>
              <p:cNvSpPr txBox="1"/>
              <p:nvPr/>
            </p:nvSpPr>
            <p:spPr>
              <a:xfrm>
                <a:off x="2437931" y="1745948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E04A19-B8AE-42D7-B229-972B5FA53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931" y="1745948"/>
                <a:ext cx="28803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A93170-FA1B-45C5-A8DE-3547A428513A}"/>
                  </a:ext>
                </a:extLst>
              </p:cNvPr>
              <p:cNvSpPr txBox="1"/>
              <p:nvPr/>
            </p:nvSpPr>
            <p:spPr>
              <a:xfrm>
                <a:off x="1071322" y="103073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A93170-FA1B-45C5-A8DE-3547A4285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22" y="1030734"/>
                <a:ext cx="28803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12E0D3-2BB4-4C88-A90E-9C5E5CB00AB1}"/>
                  </a:ext>
                </a:extLst>
              </p:cNvPr>
              <p:cNvSpPr txBox="1"/>
              <p:nvPr/>
            </p:nvSpPr>
            <p:spPr>
              <a:xfrm>
                <a:off x="2745808" y="1865901"/>
                <a:ext cx="9199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3,4,12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12E0D3-2BB4-4C88-A90E-9C5E5CB00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808" y="1865901"/>
                <a:ext cx="919956" cy="369332"/>
              </a:xfrm>
              <a:prstGeom prst="rect">
                <a:avLst/>
              </a:prstGeom>
              <a:blipFill>
                <a:blip r:embed="rId5"/>
                <a:stretch>
                  <a:fillRect r="-11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904CF179-EBF5-4728-8E1F-BED7332039F4}"/>
              </a:ext>
            </a:extLst>
          </p:cNvPr>
          <p:cNvSpPr/>
          <p:nvPr/>
        </p:nvSpPr>
        <p:spPr>
          <a:xfrm>
            <a:off x="2690382" y="2166425"/>
            <a:ext cx="73496" cy="688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E50B43A-78C0-4C2A-9A85-01377B201370}"/>
              </a:ext>
            </a:extLst>
          </p:cNvPr>
          <p:cNvSpPr/>
          <p:nvPr/>
        </p:nvSpPr>
        <p:spPr>
          <a:xfrm>
            <a:off x="1855054" y="3226827"/>
            <a:ext cx="73496" cy="688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7D643E5-58A7-4BF9-8530-97EAB585873B}"/>
                  </a:ext>
                </a:extLst>
              </p:cNvPr>
              <p:cNvSpPr txBox="1"/>
              <p:nvPr/>
            </p:nvSpPr>
            <p:spPr>
              <a:xfrm>
                <a:off x="1679393" y="3254296"/>
                <a:ext cx="162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4,−1,7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7D643E5-58A7-4BF9-8530-97EAB585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93" y="3254296"/>
                <a:ext cx="1626824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EA10A1-AAA0-4304-A0A3-467E7C8B9823}"/>
              </a:ext>
            </a:extLst>
          </p:cNvPr>
          <p:cNvCxnSpPr>
            <a:cxnSpLocks/>
          </p:cNvCxnSpPr>
          <p:nvPr/>
        </p:nvCxnSpPr>
        <p:spPr>
          <a:xfrm flipV="1">
            <a:off x="1901825" y="2197100"/>
            <a:ext cx="815975" cy="10572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94E103-EE5F-4F6A-9621-061A75E38D1F}"/>
                  </a:ext>
                </a:extLst>
              </p:cNvPr>
              <p:cNvSpPr txBox="1"/>
              <p:nvPr/>
            </p:nvSpPr>
            <p:spPr>
              <a:xfrm>
                <a:off x="4046984" y="1095152"/>
                <a:ext cx="4735388" cy="226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How do we find the distance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?</a:t>
                </a:r>
              </a:p>
              <a:p>
                <a:r>
                  <a:rPr lang="en-GB" b="1" dirty="0"/>
                  <a:t>It’s just the magnitude/length of the vector between them.</a:t>
                </a:r>
              </a:p>
              <a:p>
                <a:r>
                  <a:rPr lang="en-GB" b="1" dirty="0"/>
                  <a:t>i.e.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𝑷𝑸</m:t>
                              </m:r>
                            </m:e>
                          </m:acc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𝟓𝟏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94E103-EE5F-4F6A-9621-061A75E38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984" y="1095152"/>
                <a:ext cx="4735388" cy="2269852"/>
              </a:xfrm>
              <a:prstGeom prst="rect">
                <a:avLst/>
              </a:prstGeom>
              <a:blipFill>
                <a:blip r:embed="rId7"/>
                <a:stretch>
                  <a:fillRect l="-1158" t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66E0BA-C5B2-4C6F-AB2E-9DB8E43E70D3}"/>
                  </a:ext>
                </a:extLst>
              </p:cNvPr>
              <p:cNvSpPr txBox="1"/>
              <p:nvPr/>
            </p:nvSpPr>
            <p:spPr>
              <a:xfrm>
                <a:off x="4107101" y="3895365"/>
                <a:ext cx="4464496" cy="70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distance between two points is: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Δz</m:t>
                                </m:r>
                              </m:e>
                            </m:d>
                          </m:e>
                          <m:sup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66E0BA-C5B2-4C6F-AB2E-9DB8E43E7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101" y="3895365"/>
                <a:ext cx="4464496" cy="704745"/>
              </a:xfrm>
              <a:prstGeom prst="rect">
                <a:avLst/>
              </a:prstGeom>
              <a:blipFill>
                <a:blip r:embed="rId8"/>
                <a:stretch>
                  <a:fillRect l="-951" t="-3333" b="-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1127497-4098-4C60-B4BD-3A83BEEE75C8}"/>
                  </a:ext>
                </a:extLst>
              </p:cNvPr>
              <p:cNvSpPr txBox="1"/>
              <p:nvPr/>
            </p:nvSpPr>
            <p:spPr>
              <a:xfrm>
                <a:off x="7401869" y="4102472"/>
                <a:ext cx="11833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chemeClr val="bg1"/>
                    </a:solidFill>
                  </a:rPr>
                  <a:t> means “change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chemeClr val="bg1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1127497-4098-4C60-B4BD-3A83BEEE7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869" y="4102472"/>
                <a:ext cx="1183332" cy="523220"/>
              </a:xfrm>
              <a:prstGeom prst="rect">
                <a:avLst/>
              </a:prstGeom>
              <a:blipFill>
                <a:blip r:embed="rId9"/>
                <a:stretch>
                  <a:fillRect l="-1546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459F390-052F-4395-84C0-841DF0EBA5EE}"/>
              </a:ext>
            </a:extLst>
          </p:cNvPr>
          <p:cNvSpPr txBox="1"/>
          <p:nvPr/>
        </p:nvSpPr>
        <p:spPr>
          <a:xfrm>
            <a:off x="392414" y="4732062"/>
            <a:ext cx="319822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Quickfire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2E4FDE5-036A-4BA9-95C0-17CB68477215}"/>
                  </a:ext>
                </a:extLst>
              </p:cNvPr>
              <p:cNvSpPr txBox="1"/>
              <p:nvPr/>
            </p:nvSpPr>
            <p:spPr>
              <a:xfrm>
                <a:off x="539552" y="5229200"/>
                <a:ext cx="3156148" cy="1418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Distance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(4,0,−2)</m:t>
                    </m:r>
                  </m:oMath>
                </a14:m>
                <a:r>
                  <a:rPr lang="en-GB" sz="1400" dirty="0"/>
                  <a:t> from the origin: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𝟒𝟐</m:t>
                          </m:r>
                        </m:e>
                      </m:ra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2E4FDE5-036A-4BA9-95C0-17CB68477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29200"/>
                <a:ext cx="3156148" cy="1418402"/>
              </a:xfrm>
              <a:prstGeom prst="rect">
                <a:avLst/>
              </a:prstGeom>
              <a:blipFill>
                <a:blip r:embed="rId10"/>
                <a:stretch>
                  <a:fillRect l="-580" t="-8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22348D2-E5A4-4FF5-9CB0-A258AB177F13}"/>
                  </a:ext>
                </a:extLst>
              </p:cNvPr>
              <p:cNvSpPr txBox="1"/>
              <p:nvPr/>
            </p:nvSpPr>
            <p:spPr>
              <a:xfrm>
                <a:off x="4021460" y="4883267"/>
                <a:ext cx="3547740" cy="1970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Distance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(0,4,3)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5,2,3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𝟐𝟗</m:t>
                          </m:r>
                        </m:e>
                      </m:rad>
                    </m:oMath>
                  </m:oMathPara>
                </a14:m>
                <a:endParaRPr lang="en-GB" sz="1400" b="1" dirty="0"/>
              </a:p>
              <a:p>
                <a:endParaRPr lang="en-GB" sz="1400" dirty="0"/>
              </a:p>
              <a:p>
                <a:r>
                  <a:rPr lang="en-GB" sz="1400" dirty="0"/>
                  <a:t>Distance between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1,1,1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2,1,0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1400" b="1" dirty="0"/>
              </a:p>
              <a:p>
                <a:endParaRPr lang="en-GB" sz="1400" dirty="0"/>
              </a:p>
              <a:p>
                <a:r>
                  <a:rPr lang="en-GB" sz="1400" dirty="0"/>
                  <a:t>Distance between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−5,2,0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−2,−3,−3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𝟒𝟑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22348D2-E5A4-4FF5-9CB0-A258AB177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460" y="4883267"/>
                <a:ext cx="3547740" cy="1970861"/>
              </a:xfrm>
              <a:prstGeom prst="rect">
                <a:avLst/>
              </a:prstGeom>
              <a:blipFill>
                <a:blip r:embed="rId11"/>
                <a:stretch>
                  <a:fillRect l="-515" t="-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E1A55B7-CBE6-4A3E-B755-10AC0184198F}"/>
              </a:ext>
            </a:extLst>
          </p:cNvPr>
          <p:cNvSpPr txBox="1"/>
          <p:nvPr/>
        </p:nvSpPr>
        <p:spPr>
          <a:xfrm>
            <a:off x="7251700" y="4966816"/>
            <a:ext cx="184829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Tip</a:t>
            </a:r>
            <a:r>
              <a:rPr lang="en-GB" sz="1200" dirty="0"/>
              <a:t>: Because we’re squaring, it doesn’t matter whether the change is negative or positive.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988774F-2777-4964-9520-EAC733D0C9BC}"/>
              </a:ext>
            </a:extLst>
          </p:cNvPr>
          <p:cNvSpPr/>
          <p:nvPr/>
        </p:nvSpPr>
        <p:spPr>
          <a:xfrm>
            <a:off x="4091738" y="1448048"/>
            <a:ext cx="4633162" cy="1930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FCFF4D5-2E8E-4E67-BDB3-BFA44F0821D0}"/>
              </a:ext>
            </a:extLst>
          </p:cNvPr>
          <p:cNvSpPr/>
          <p:nvPr/>
        </p:nvSpPr>
        <p:spPr>
          <a:xfrm>
            <a:off x="1094997" y="5485354"/>
            <a:ext cx="2130803" cy="3820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D0C9C4D-8925-4DC1-954E-C1886DB27107}"/>
              </a:ext>
            </a:extLst>
          </p:cNvPr>
          <p:cNvSpPr/>
          <p:nvPr/>
        </p:nvSpPr>
        <p:spPr>
          <a:xfrm>
            <a:off x="1540969" y="5976168"/>
            <a:ext cx="2167431" cy="5135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C42B4C9-B151-4CB0-AD11-B9B34D1D56AF}"/>
              </a:ext>
            </a:extLst>
          </p:cNvPr>
          <p:cNvSpPr/>
          <p:nvPr/>
        </p:nvSpPr>
        <p:spPr>
          <a:xfrm>
            <a:off x="4571891" y="5130213"/>
            <a:ext cx="2451209" cy="368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80F2A45-3CE7-4C64-9BDB-840F9204425D}"/>
              </a:ext>
            </a:extLst>
          </p:cNvPr>
          <p:cNvSpPr/>
          <p:nvPr/>
        </p:nvSpPr>
        <p:spPr>
          <a:xfrm>
            <a:off x="4569725" y="5864047"/>
            <a:ext cx="2451209" cy="368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8981130-E7CC-4B9A-A7E8-AADB1F3CFB93}"/>
              </a:ext>
            </a:extLst>
          </p:cNvPr>
          <p:cNvSpPr/>
          <p:nvPr/>
        </p:nvSpPr>
        <p:spPr>
          <a:xfrm>
            <a:off x="4633414" y="6540500"/>
            <a:ext cx="2451209" cy="3152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16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2" grpId="0" animBg="1"/>
      <p:bldP spid="43" grpId="0"/>
      <p:bldP spid="44" grpId="0"/>
      <p:bldP spid="45" grpId="0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478A8B-6492-46E4-AA8E-CE33FC483E8D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8A5E1EE-B48D-403B-A1E7-5D570C5AC03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 So Far…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2C0C2B5-D5E3-47AC-82B6-A82774B05DE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74293A-A647-4EFE-9652-62BA11D22C10}"/>
                  </a:ext>
                </a:extLst>
              </p:cNvPr>
              <p:cNvSpPr txBox="1"/>
              <p:nvPr/>
            </p:nvSpPr>
            <p:spPr>
              <a:xfrm>
                <a:off x="395536" y="980728"/>
                <a:ext cx="748883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Find the distance from the origin to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(7,7,7)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74293A-A647-4EFE-9652-62BA11D22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7488832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82B9D9-BECE-4B30-8DC8-7FAB4B5BE705}"/>
                  </a:ext>
                </a:extLst>
              </p:cNvPr>
              <p:cNvSpPr txBox="1"/>
              <p:nvPr/>
            </p:nvSpPr>
            <p:spPr>
              <a:xfrm>
                <a:off x="443384" y="2747392"/>
                <a:ext cx="8136904" cy="6724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coordinates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(5,3,−8)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,−3</m:t>
                        </m:r>
                      </m:e>
                    </m:d>
                  </m:oMath>
                </a14:m>
                <a:r>
                  <a:rPr lang="en-GB" dirty="0"/>
                  <a:t> respectively. Given that the distance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units, find the possible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82B9D9-BECE-4B30-8DC8-7FAB4B5BE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84" y="2747392"/>
                <a:ext cx="8136904" cy="672428"/>
              </a:xfrm>
              <a:prstGeom prst="rect">
                <a:avLst/>
              </a:prstGeom>
              <a:blipFill>
                <a:blip r:embed="rId3"/>
                <a:stretch>
                  <a:fillRect b="-298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CB3D98-0BE1-431F-B0C8-EBAB769299CF}"/>
                  </a:ext>
                </a:extLst>
              </p:cNvPr>
              <p:cNvSpPr txBox="1"/>
              <p:nvPr/>
            </p:nvSpPr>
            <p:spPr>
              <a:xfrm>
                <a:off x="1640632" y="1683916"/>
                <a:ext cx="3384376" cy="435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CB3D98-0BE1-431F-B0C8-EBAB76929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632" y="1683916"/>
                <a:ext cx="3384376" cy="435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EBA397-5D9E-433C-A7F2-71CFBFC11797}"/>
                  </a:ext>
                </a:extLst>
              </p:cNvPr>
              <p:cNvSpPr txBox="1"/>
              <p:nvPr/>
            </p:nvSpPr>
            <p:spPr>
              <a:xfrm>
                <a:off x="1666032" y="3654381"/>
                <a:ext cx="3384376" cy="189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EBA397-5D9E-433C-A7F2-71CFBFC11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032" y="3654381"/>
                <a:ext cx="3384376" cy="1896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0B55494-F79E-4C93-A222-2B2D08401844}"/>
              </a:ext>
            </a:extLst>
          </p:cNvPr>
          <p:cNvSpPr/>
          <p:nvPr/>
        </p:nvSpPr>
        <p:spPr>
          <a:xfrm>
            <a:off x="1754938" y="1524248"/>
            <a:ext cx="3375862" cy="825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CB209B-F8A4-469F-9B10-789D9403D2FD}"/>
              </a:ext>
            </a:extLst>
          </p:cNvPr>
          <p:cNvSpPr/>
          <p:nvPr/>
        </p:nvSpPr>
        <p:spPr>
          <a:xfrm>
            <a:off x="1754938" y="3635230"/>
            <a:ext cx="3375862" cy="21178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705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2B10EC-098B-4B0A-8CE2-8725D98FB92F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9D0A63E3-68E4-488B-8F1E-E9E246E9758E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en-GB" sz="3200" dirty="0"/>
                    <a:t>, </a:t>
                  </a:r>
                  <a14:m>
                    <m:oMath xmlns:m="http://schemas.openxmlformats.org/officeDocument/2006/math"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a14:m>
                  <a:r>
                    <a:rPr lang="en-GB" sz="3200" dirty="0"/>
                    <a:t> and </a:t>
                  </a:r>
                  <a14:m>
                    <m:oMath xmlns:m="http://schemas.openxmlformats.org/officeDocument/2006/math"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en-GB" sz="3200" dirty="0"/>
                    <a:t> notation</a:t>
                  </a:r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9D0A63E3-68E4-488B-8F1E-E9E246E97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1A815F7-A766-4197-BA86-66861231564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C2D1AD-D6A8-4F1D-BEF6-FD7C0C33ACD8}"/>
                  </a:ext>
                </a:extLst>
              </p:cNvPr>
              <p:cNvSpPr txBox="1"/>
              <p:nvPr/>
            </p:nvSpPr>
            <p:spPr>
              <a:xfrm>
                <a:off x="323528" y="908720"/>
                <a:ext cx="8640960" cy="157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2D you were previously introduced to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as unit vectors in each of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directions.</a:t>
                </a:r>
              </a:p>
              <a:p>
                <a:endParaRPr lang="en-GB" dirty="0"/>
              </a:p>
              <a:p>
                <a:r>
                  <a:rPr lang="en-GB" dirty="0"/>
                  <a:t>It meant for example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could be written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since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C2D1AD-D6A8-4F1D-BEF6-FD7C0C33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640960" cy="1570173"/>
              </a:xfrm>
              <a:prstGeom prst="rect">
                <a:avLst/>
              </a:prstGeom>
              <a:blipFill>
                <a:blip r:embed="rId3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5A6F7B-A762-46A8-A004-057EDA53E0AF}"/>
                  </a:ext>
                </a:extLst>
              </p:cNvPr>
              <p:cNvSpPr txBox="1"/>
              <p:nvPr/>
            </p:nvSpPr>
            <p:spPr>
              <a:xfrm>
                <a:off x="323528" y="2708920"/>
                <a:ext cx="7632848" cy="1101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Unsurprisingly, in 3D: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5A6F7B-A762-46A8-A004-057EDA53E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08920"/>
                <a:ext cx="7632848" cy="1101905"/>
              </a:xfrm>
              <a:prstGeom prst="rect">
                <a:avLst/>
              </a:prstGeom>
              <a:blipFill>
                <a:blip r:embed="rId4"/>
                <a:stretch>
                  <a:fillRect l="-639" t="-2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D651AA1-E8CC-4845-9806-DB9E23337C99}"/>
              </a:ext>
            </a:extLst>
          </p:cNvPr>
          <p:cNvSpPr txBox="1"/>
          <p:nvPr/>
        </p:nvSpPr>
        <p:spPr>
          <a:xfrm>
            <a:off x="361752" y="4140696"/>
            <a:ext cx="211858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Quickfire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644ED6-0F72-4012-BAF3-FDB11E8D6069}"/>
                  </a:ext>
                </a:extLst>
              </p:cNvPr>
              <p:cNvSpPr txBox="1"/>
              <p:nvPr/>
            </p:nvSpPr>
            <p:spPr>
              <a:xfrm>
                <a:off x="314382" y="4559692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Put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notation: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644ED6-0F72-4012-BAF3-FDB11E8D6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82" y="4559692"/>
                <a:ext cx="2448272" cy="369332"/>
              </a:xfrm>
              <a:prstGeom prst="rect">
                <a:avLst/>
              </a:prstGeom>
              <a:blipFill>
                <a:blip r:embed="rId5"/>
                <a:stretch>
                  <a:fillRect l="-2244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902374-43A1-4CF8-95CB-B84F4167DBBD}"/>
                  </a:ext>
                </a:extLst>
              </p:cNvPr>
              <p:cNvSpPr/>
              <p:nvPr/>
            </p:nvSpPr>
            <p:spPr>
              <a:xfrm>
                <a:off x="251903" y="4992692"/>
                <a:ext cx="1862818" cy="743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902374-43A1-4CF8-95CB-B84F4167D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3" y="4992692"/>
                <a:ext cx="1862818" cy="743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7B5C54C-E379-4C06-8829-065E213B5B64}"/>
                  </a:ext>
                </a:extLst>
              </p:cNvPr>
              <p:cNvSpPr/>
              <p:nvPr/>
            </p:nvSpPr>
            <p:spPr>
              <a:xfrm>
                <a:off x="251903" y="5818199"/>
                <a:ext cx="1577675" cy="741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7B5C54C-E379-4C06-8829-065E213B5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3" y="5818199"/>
                <a:ext cx="1577675" cy="7419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FC2415-1699-4F45-A28C-9052FB44E59D}"/>
                  </a:ext>
                </a:extLst>
              </p:cNvPr>
              <p:cNvSpPr/>
              <p:nvPr/>
            </p:nvSpPr>
            <p:spPr>
              <a:xfrm>
                <a:off x="2293037" y="5345739"/>
                <a:ext cx="1797608" cy="741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=−7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FC2415-1699-4F45-A28C-9052FB44E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037" y="5345739"/>
                <a:ext cx="1797608" cy="7419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175C0C3-FCF8-494E-8E56-68003B525644}"/>
              </a:ext>
            </a:extLst>
          </p:cNvPr>
          <p:cNvSpPr txBox="1"/>
          <p:nvPr/>
        </p:nvSpPr>
        <p:spPr>
          <a:xfrm>
            <a:off x="4588303" y="403809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as a column vector: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2F398E-C862-477F-8452-A78DE5509BD1}"/>
                  </a:ext>
                </a:extLst>
              </p:cNvPr>
              <p:cNvSpPr/>
              <p:nvPr/>
            </p:nvSpPr>
            <p:spPr>
              <a:xfrm>
                <a:off x="4650780" y="4396987"/>
                <a:ext cx="1426994" cy="743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2F398E-C862-477F-8452-A78DE5509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780" y="4396987"/>
                <a:ext cx="1426994" cy="7435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5E59A83-D818-43FA-9D08-EEA2A3B682D2}"/>
                  </a:ext>
                </a:extLst>
              </p:cNvPr>
              <p:cNvSpPr/>
              <p:nvPr/>
            </p:nvSpPr>
            <p:spPr>
              <a:xfrm>
                <a:off x="6606702" y="4389876"/>
                <a:ext cx="1418978" cy="741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5E59A83-D818-43FA-9D08-EEA2A3B68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702" y="4389876"/>
                <a:ext cx="1418978" cy="7419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003128B-88F9-4FC9-AEB2-A3278E973BA0}"/>
              </a:ext>
            </a:extLst>
          </p:cNvPr>
          <p:cNvSpPr/>
          <p:nvPr/>
        </p:nvSpPr>
        <p:spPr>
          <a:xfrm>
            <a:off x="992938" y="5029448"/>
            <a:ext cx="1178762" cy="622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5CDC48-9291-46DD-A2FA-28A012742EE1}"/>
              </a:ext>
            </a:extLst>
          </p:cNvPr>
          <p:cNvSpPr/>
          <p:nvPr/>
        </p:nvSpPr>
        <p:spPr>
          <a:xfrm>
            <a:off x="1114275" y="5894075"/>
            <a:ext cx="955825" cy="622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F11FA-175D-4A60-8BA3-F7EFCB18B577}"/>
              </a:ext>
            </a:extLst>
          </p:cNvPr>
          <p:cNvSpPr/>
          <p:nvPr/>
        </p:nvSpPr>
        <p:spPr>
          <a:xfrm>
            <a:off x="3165260" y="5424831"/>
            <a:ext cx="955825" cy="622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FBC2F1-39D4-45FE-90E7-C8FA9BC24D3E}"/>
              </a:ext>
            </a:extLst>
          </p:cNvPr>
          <p:cNvSpPr/>
          <p:nvPr/>
        </p:nvSpPr>
        <p:spPr>
          <a:xfrm>
            <a:off x="5582190" y="4382025"/>
            <a:ext cx="841400" cy="7247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1A3B4A-357B-4061-BF3B-4332A6F247AE}"/>
              </a:ext>
            </a:extLst>
          </p:cNvPr>
          <p:cNvSpPr/>
          <p:nvPr/>
        </p:nvSpPr>
        <p:spPr>
          <a:xfrm>
            <a:off x="7408676" y="4418566"/>
            <a:ext cx="841400" cy="7247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7B25BA-64D8-44EC-85A0-F9DA1A74CD61}"/>
                  </a:ext>
                </a:extLst>
              </p:cNvPr>
              <p:cNvSpPr txBox="1"/>
              <p:nvPr/>
            </p:nvSpPr>
            <p:spPr>
              <a:xfrm>
                <a:off x="4590118" y="5120151"/>
                <a:ext cx="3024336" cy="988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4,0,−1</m:t>
                        </m:r>
                      </m:e>
                    </m:d>
                  </m:oMath>
                </a14:m>
                <a:r>
                  <a:rPr lang="en-GB" sz="1600" dirty="0"/>
                  <a:t>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7B25BA-64D8-44EC-85A0-F9DA1A74C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18" y="5120151"/>
                <a:ext cx="3024336" cy="988156"/>
              </a:xfrm>
              <a:prstGeom prst="rect">
                <a:avLst/>
              </a:prstGeom>
              <a:blipFill>
                <a:blip r:embed="rId11"/>
                <a:stretch>
                  <a:fillRect l="-1210" t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0799AD2-D430-4D9A-AC5D-5167968E8077}"/>
              </a:ext>
            </a:extLst>
          </p:cNvPr>
          <p:cNvSpPr/>
          <p:nvPr/>
        </p:nvSpPr>
        <p:spPr>
          <a:xfrm>
            <a:off x="6102286" y="5436831"/>
            <a:ext cx="689000" cy="6206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CF63EB-6C62-488F-8DC6-7051475052FC}"/>
                  </a:ext>
                </a:extLst>
              </p:cNvPr>
              <p:cNvSpPr txBox="1"/>
              <p:nvPr/>
            </p:nvSpPr>
            <p:spPr>
              <a:xfrm>
                <a:off x="4544760" y="6094930"/>
                <a:ext cx="4555479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then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CF63EB-6C62-488F-8DC6-705147505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60" y="6094930"/>
                <a:ext cx="4555479" cy="743537"/>
              </a:xfrm>
              <a:prstGeom prst="rect">
                <a:avLst/>
              </a:prstGeom>
              <a:blipFill>
                <a:blip r:embed="rId12"/>
                <a:stretch>
                  <a:fillRect l="-8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3DC920-3B84-45DA-9113-9F10E74EE9C9}"/>
              </a:ext>
            </a:extLst>
          </p:cNvPr>
          <p:cNvCxnSpPr/>
          <p:nvPr/>
        </p:nvCxnSpPr>
        <p:spPr>
          <a:xfrm>
            <a:off x="0" y="3933056"/>
            <a:ext cx="91437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0076B3B-3390-4E0C-87E1-AA4F42BE21CB}"/>
              </a:ext>
            </a:extLst>
          </p:cNvPr>
          <p:cNvSpPr/>
          <p:nvPr/>
        </p:nvSpPr>
        <p:spPr>
          <a:xfrm>
            <a:off x="8287754" y="6096202"/>
            <a:ext cx="729246" cy="698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3BCFF1-73C5-44A4-B0C2-88A56066DCF6}"/>
              </a:ext>
            </a:extLst>
          </p:cNvPr>
          <p:cNvSpPr/>
          <p:nvPr/>
        </p:nvSpPr>
        <p:spPr>
          <a:xfrm>
            <a:off x="63795" y="4606135"/>
            <a:ext cx="275771" cy="2630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782DD8-A2DB-4C9C-8E56-F44AA140A949}"/>
              </a:ext>
            </a:extLst>
          </p:cNvPr>
          <p:cNvSpPr/>
          <p:nvPr/>
        </p:nvSpPr>
        <p:spPr>
          <a:xfrm>
            <a:off x="4296120" y="4091223"/>
            <a:ext cx="275771" cy="2630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AB8831-3C2D-4BA3-8CB6-3A2EE5C768AD}"/>
              </a:ext>
            </a:extLst>
          </p:cNvPr>
          <p:cNvSpPr/>
          <p:nvPr/>
        </p:nvSpPr>
        <p:spPr>
          <a:xfrm>
            <a:off x="4296120" y="5161760"/>
            <a:ext cx="275771" cy="2630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2D1791-4DBD-48C7-A83F-E996E0144C35}"/>
              </a:ext>
            </a:extLst>
          </p:cNvPr>
          <p:cNvSpPr/>
          <p:nvPr/>
        </p:nvSpPr>
        <p:spPr>
          <a:xfrm>
            <a:off x="4263331" y="6335162"/>
            <a:ext cx="275771" cy="2630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8726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338-340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5A0D0EB-7725-FE45-950A-4C95292BD6D8}"/>
              </a:ext>
            </a:extLst>
          </p:cNvPr>
          <p:cNvSpPr txBox="1"/>
          <p:nvPr/>
        </p:nvSpPr>
        <p:spPr>
          <a:xfrm>
            <a:off x="188144" y="2268131"/>
            <a:ext cx="5607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Challenge</a:t>
            </a: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DD861-4E4A-1C4B-9B5F-B5CA22CF4C75}"/>
              </a:ext>
            </a:extLst>
          </p:cNvPr>
          <p:cNvSpPr txBox="1"/>
          <p:nvPr/>
        </p:nvSpPr>
        <p:spPr>
          <a:xfrm>
            <a:off x="1792224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0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CED1FD-06EF-4DD6-9E62-D72B6AD0A9C8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39A610C-056B-477C-A2F6-2FE43A86F08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15073EB-3D17-4888-AE93-AB5E00A0F3B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AC2407-C8FB-4CBC-9BE9-5EAB0F754372}"/>
                  </a:ext>
                </a:extLst>
              </p:cNvPr>
              <p:cNvSpPr txBox="1"/>
              <p:nvPr/>
            </p:nvSpPr>
            <p:spPr>
              <a:xfrm>
                <a:off x="336581" y="876823"/>
                <a:ext cx="840946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magnitude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/>
                  <a:t> and hence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GB" dirty="0"/>
                  <a:t>, the unit vector in the direction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AC2407-C8FB-4CBC-9BE9-5EAB0F754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1" y="876823"/>
                <a:ext cx="8409462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20757C-2432-432F-A34E-5EBA35B3ED8B}"/>
                  </a:ext>
                </a:extLst>
              </p:cNvPr>
              <p:cNvSpPr txBox="1"/>
              <p:nvPr/>
            </p:nvSpPr>
            <p:spPr>
              <a:xfrm>
                <a:off x="336581" y="1700808"/>
                <a:ext cx="5086024" cy="100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Magnitude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20757C-2432-432F-A34E-5EBA35B3E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1" y="1700808"/>
                <a:ext cx="5086024" cy="1000017"/>
              </a:xfrm>
              <a:prstGeom prst="rect">
                <a:avLst/>
              </a:prstGeom>
              <a:blipFill>
                <a:blip r:embed="rId3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003BC4-581F-4623-89B5-CECCE660726D}"/>
                  </a:ext>
                </a:extLst>
              </p:cNvPr>
              <p:cNvSpPr txBox="1"/>
              <p:nvPr/>
            </p:nvSpPr>
            <p:spPr>
              <a:xfrm>
                <a:off x="5577692" y="1907152"/>
                <a:ext cx="3168352" cy="86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Recall from Year 1 that if the length/magnitude of the vector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GB" sz="1200" dirty="0"/>
                  <a:t>, then clearly dividing this vector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GB" sz="1200" dirty="0"/>
                  <a:t> will give a length of 1. It has unit length and therefore is known as a unit vector.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003BC4-581F-4623-89B5-CECCE6607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692" y="1907152"/>
                <a:ext cx="3168352" cy="867032"/>
              </a:xfrm>
              <a:prstGeom prst="rect">
                <a:avLst/>
              </a:prstGeom>
              <a:blipFill>
                <a:blip r:embed="rId4"/>
                <a:stretch>
                  <a:fillRect l="-192" t="-704" b="-4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AE90AD-4B77-4513-A7C4-189AF56F9A54}"/>
              </a:ext>
            </a:extLst>
          </p:cNvPr>
          <p:cNvCxnSpPr>
            <a:stCxn id="7" idx="1"/>
          </p:cNvCxnSpPr>
          <p:nvPr/>
        </p:nvCxnSpPr>
        <p:spPr>
          <a:xfrm flipH="1">
            <a:off x="5178056" y="2340668"/>
            <a:ext cx="399636" cy="51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2194EA-E524-4BAE-AE1C-32C1D1C0DDB3}"/>
                  </a:ext>
                </a:extLst>
              </p:cNvPr>
              <p:cNvSpPr txBox="1"/>
              <p:nvPr/>
            </p:nvSpPr>
            <p:spPr>
              <a:xfrm>
                <a:off x="467543" y="3112947"/>
                <a:ext cx="8278499" cy="8249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/>
                  <a:t> parallel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2194EA-E524-4BAE-AE1C-32C1D1C0D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3112947"/>
                <a:ext cx="8278499" cy="8249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B13096-EA4C-4E34-8EF1-BB2078ADE741}"/>
                  </a:ext>
                </a:extLst>
              </p:cNvPr>
              <p:cNvSpPr txBox="1"/>
              <p:nvPr/>
            </p:nvSpPr>
            <p:spPr>
              <a:xfrm>
                <a:off x="697573" y="4229301"/>
                <a:ext cx="6768752" cy="1101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which is a multiple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parallel.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B13096-EA4C-4E34-8EF1-BB2078ADE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73" y="4229301"/>
                <a:ext cx="6768752" cy="1101905"/>
              </a:xfrm>
              <a:prstGeom prst="rect">
                <a:avLst/>
              </a:prstGeom>
              <a:blipFill>
                <a:blip r:embed="rId6"/>
                <a:stretch>
                  <a:fillRect b="-7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1DDB148-EBFE-4053-8CEB-7A6E3E8039C1}"/>
              </a:ext>
            </a:extLst>
          </p:cNvPr>
          <p:cNvSpPr/>
          <p:nvPr/>
        </p:nvSpPr>
        <p:spPr>
          <a:xfrm>
            <a:off x="321107" y="1522650"/>
            <a:ext cx="8424935" cy="12989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67564B-3E60-4054-B4A6-565608B089B6}"/>
              </a:ext>
            </a:extLst>
          </p:cNvPr>
          <p:cNvSpPr/>
          <p:nvPr/>
        </p:nvSpPr>
        <p:spPr>
          <a:xfrm>
            <a:off x="467543" y="3937916"/>
            <a:ext cx="8278499" cy="15073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28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61680</TotalTime>
  <Words>1255</Words>
  <Application>Microsoft Office PowerPoint</Application>
  <PresentationFormat>On-screen Show (4:3)</PresentationFormat>
  <Paragraphs>316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Wingdings</vt:lpstr>
      <vt:lpstr>Office Theme</vt:lpstr>
      <vt:lpstr>P2 Chapter 12 :: 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1279</cp:revision>
  <dcterms:created xsi:type="dcterms:W3CDTF">2013-02-28T07:36:55Z</dcterms:created>
  <dcterms:modified xsi:type="dcterms:W3CDTF">2019-08-31T16:55:14Z</dcterms:modified>
</cp:coreProperties>
</file>