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CC"/>
    <a:srgbClr val="FFFFCC"/>
    <a:srgbClr val="FFCC99"/>
    <a:srgbClr val="FFCC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398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5.wmf"/><Relationship Id="rId3" Type="http://schemas.openxmlformats.org/officeDocument/2006/relationships/image" Target="../media/image17.wmf"/><Relationship Id="rId7" Type="http://schemas.openxmlformats.org/officeDocument/2006/relationships/image" Target="../media/image20.wmf"/><Relationship Id="rId12" Type="http://schemas.openxmlformats.org/officeDocument/2006/relationships/image" Target="../media/image24.wmf"/><Relationship Id="rId2" Type="http://schemas.openxmlformats.org/officeDocument/2006/relationships/image" Target="../media/image16.wmf"/><Relationship Id="rId16" Type="http://schemas.openxmlformats.org/officeDocument/2006/relationships/image" Target="../media/image28.wmf"/><Relationship Id="rId1" Type="http://schemas.openxmlformats.org/officeDocument/2006/relationships/image" Target="../media/image1.wmf"/><Relationship Id="rId6" Type="http://schemas.openxmlformats.org/officeDocument/2006/relationships/image" Target="../media/image19.wmf"/><Relationship Id="rId11" Type="http://schemas.openxmlformats.org/officeDocument/2006/relationships/image" Target="../media/image23.wmf"/><Relationship Id="rId5" Type="http://schemas.openxmlformats.org/officeDocument/2006/relationships/image" Target="../media/image18.wmf"/><Relationship Id="rId15" Type="http://schemas.openxmlformats.org/officeDocument/2006/relationships/image" Target="../media/image27.wmf"/><Relationship Id="rId10" Type="http://schemas.openxmlformats.org/officeDocument/2006/relationships/image" Target="../media/image22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1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19158-D9AA-4BF3-801F-ABB7FD8CCB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877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FEF31-5944-419F-AAEA-5695E5053E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466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3A6AA-BC72-4F89-B525-16451A50F3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1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6A3D6-8F7A-4EE1-963B-01866AE03E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07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A6645-7E3E-4287-A709-B4F4FE358C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595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CA09E-AEE2-454A-8507-9D347AECAC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57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E0C9A-79E3-4C82-AA72-46A5D99B5D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997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311EB-06DC-4065-906D-42FB61BE0D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59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F47AC-01D3-4FBC-8FAE-53A55E6BE4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90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901D5-CEAF-4C01-B125-14C1A2F442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155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F912B-B8A0-4B84-AF8E-70E9220231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83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A9A7A1-A0C7-496D-A05B-E3E7EA90809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oleObject" Target="../embeddings/oleObject14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6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1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34" Type="http://schemas.openxmlformats.org/officeDocument/2006/relationships/image" Target="../media/image28.wmf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3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23.wmf"/><Relationship Id="rId32" Type="http://schemas.openxmlformats.org/officeDocument/2006/relationships/image" Target="../media/image27.wmf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28" Type="http://schemas.openxmlformats.org/officeDocument/2006/relationships/image" Target="../media/image25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25.bin"/><Relationship Id="rId31" Type="http://schemas.openxmlformats.org/officeDocument/2006/relationships/oleObject" Target="../embeddings/oleObject31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9.wmf"/><Relationship Id="rId22" Type="http://schemas.openxmlformats.org/officeDocument/2006/relationships/image" Target="../media/image22.wmf"/><Relationship Id="rId27" Type="http://schemas.openxmlformats.org/officeDocument/2006/relationships/oleObject" Target="../embeddings/oleObject29.bin"/><Relationship Id="rId30" Type="http://schemas.openxmlformats.org/officeDocument/2006/relationships/image" Target="../media/image26.wmf"/><Relationship Id="rId35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2.wmf"/><Relationship Id="rId3" Type="http://schemas.openxmlformats.org/officeDocument/2006/relationships/oleObject" Target="../embeddings/oleObject33.bin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1.wmf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7.bin"/><Relationship Id="rId4" Type="http://schemas.openxmlformats.org/officeDocument/2006/relationships/image" Target="../media/image1.wmf"/><Relationship Id="rId9" Type="http://schemas.openxmlformats.org/officeDocument/2006/relationships/image" Target="../media/image30.wmf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 b="1" u="sng">
                <a:latin typeface="Comic Sans MS" pitchFamily="66" charset="0"/>
              </a:rPr>
              <a:t>The Variance of X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Variance of a set of data, X, is given by;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‘The expected value of 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 subtract the expected value of X, squared’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Calculate E(X) and E(X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) for the following set of data…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E(X) = 2 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6</a:t>
            </a:r>
            <a:endParaRPr lang="en-GB" altLang="en-US" sz="18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8D</a:t>
            </a: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762000" y="2819400"/>
          <a:ext cx="29718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2" name="Equation" r:id="rId3" imgW="1600200" imgH="228600" progId="Equation.DSMT4">
                  <p:embed/>
                </p:oleObj>
              </mc:Choice>
              <mc:Fallback>
                <p:oleObj name="Equation" r:id="rId3" imgW="16002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19400"/>
                        <a:ext cx="29718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54" name="Group 38"/>
          <p:cNvGraphicFramePr>
            <a:graphicFrameLocks noGrp="1"/>
          </p:cNvGraphicFramePr>
          <p:nvPr/>
        </p:nvGraphicFramePr>
        <p:xfrm>
          <a:off x="4495800" y="1371600"/>
          <a:ext cx="4495800" cy="1270001"/>
        </p:xfrm>
        <a:graphic>
          <a:graphicData uri="http://schemas.openxmlformats.org/drawingml/2006/table">
            <a:tbl>
              <a:tblPr/>
              <a:tblGrid>
                <a:gridCol w="89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P(X=x)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4856" name="Object 40"/>
          <p:cNvGraphicFramePr>
            <a:graphicFrameLocks noChangeAspect="1"/>
          </p:cNvGraphicFramePr>
          <p:nvPr/>
        </p:nvGraphicFramePr>
        <p:xfrm>
          <a:off x="4495800" y="2971800"/>
          <a:ext cx="207803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3" name="Equation" r:id="rId5" imgW="1066337" imgH="253890" progId="Equation.DSMT4">
                  <p:embed/>
                </p:oleObj>
              </mc:Choice>
              <mc:Fallback>
                <p:oleObj name="Equation" r:id="rId5" imgW="1066337" imgH="25389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71800"/>
                        <a:ext cx="2078038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57" name="Object 41"/>
          <p:cNvGraphicFramePr>
            <a:graphicFrameLocks noChangeAspect="1"/>
          </p:cNvGraphicFramePr>
          <p:nvPr/>
        </p:nvGraphicFramePr>
        <p:xfrm>
          <a:off x="4484688" y="3810000"/>
          <a:ext cx="989012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4" name="Equation" r:id="rId7" imgW="507780" imgH="203112" progId="Equation.DSMT4">
                  <p:embed/>
                </p:oleObj>
              </mc:Choice>
              <mc:Fallback>
                <p:oleObj name="Equation" r:id="rId7" imgW="507780" imgH="203112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688" y="3810000"/>
                        <a:ext cx="989012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58" name="Object 42"/>
          <p:cNvGraphicFramePr>
            <a:graphicFrameLocks noChangeAspect="1"/>
          </p:cNvGraphicFramePr>
          <p:nvPr/>
        </p:nvGraphicFramePr>
        <p:xfrm>
          <a:off x="5475288" y="3581400"/>
          <a:ext cx="8096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5" name="Equation" r:id="rId9" imgW="457200" imgH="431800" progId="Equation.DSMT4">
                  <p:embed/>
                </p:oleObj>
              </mc:Choice>
              <mc:Fallback>
                <p:oleObj name="Equation" r:id="rId9" imgW="457200" imgH="431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5288" y="3581400"/>
                        <a:ext cx="80962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59" name="Object 43"/>
          <p:cNvGraphicFramePr>
            <a:graphicFrameLocks noChangeAspect="1"/>
          </p:cNvGraphicFramePr>
          <p:nvPr/>
        </p:nvGraphicFramePr>
        <p:xfrm>
          <a:off x="6161088" y="3581400"/>
          <a:ext cx="10350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6" name="Equation" r:id="rId11" imgW="583947" imgH="431613" progId="Equation.DSMT4">
                  <p:embed/>
                </p:oleObj>
              </mc:Choice>
              <mc:Fallback>
                <p:oleObj name="Equation" r:id="rId11" imgW="583947" imgH="431613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1088" y="3581400"/>
                        <a:ext cx="10350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0" name="Object 44"/>
          <p:cNvGraphicFramePr>
            <a:graphicFrameLocks noChangeAspect="1"/>
          </p:cNvGraphicFramePr>
          <p:nvPr/>
        </p:nvGraphicFramePr>
        <p:xfrm>
          <a:off x="7151688" y="3581400"/>
          <a:ext cx="10350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7" name="Equation" r:id="rId13" imgW="583947" imgH="431613" progId="Equation.DSMT4">
                  <p:embed/>
                </p:oleObj>
              </mc:Choice>
              <mc:Fallback>
                <p:oleObj name="Equation" r:id="rId13" imgW="583947" imgH="431613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688" y="3581400"/>
                        <a:ext cx="10350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1" name="Object 45"/>
          <p:cNvGraphicFramePr>
            <a:graphicFrameLocks noChangeAspect="1"/>
          </p:cNvGraphicFramePr>
          <p:nvPr/>
        </p:nvGraphicFramePr>
        <p:xfrm>
          <a:off x="8086725" y="3581400"/>
          <a:ext cx="10572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8" name="Equation" r:id="rId15" imgW="596900" imgH="431800" progId="Equation.DSMT4">
                  <p:embed/>
                </p:oleObj>
              </mc:Choice>
              <mc:Fallback>
                <p:oleObj name="Equation" r:id="rId15" imgW="596900" imgH="4318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6725" y="3581400"/>
                        <a:ext cx="105727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2" name="Object 46"/>
          <p:cNvGraphicFramePr>
            <a:graphicFrameLocks noChangeAspect="1"/>
          </p:cNvGraphicFramePr>
          <p:nvPr/>
        </p:nvGraphicFramePr>
        <p:xfrm>
          <a:off x="4495800" y="4572000"/>
          <a:ext cx="9890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9" name="Equation" r:id="rId17" imgW="507780" imgH="203112" progId="Equation.DSMT4">
                  <p:embed/>
                </p:oleObj>
              </mc:Choice>
              <mc:Fallback>
                <p:oleObj name="Equation" r:id="rId17" imgW="507780" imgH="203112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572000"/>
                        <a:ext cx="98901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3" name="Object 47"/>
          <p:cNvGraphicFramePr>
            <a:graphicFrameLocks noChangeAspect="1"/>
          </p:cNvGraphicFramePr>
          <p:nvPr/>
        </p:nvGraphicFramePr>
        <p:xfrm>
          <a:off x="5562600" y="4343400"/>
          <a:ext cx="24765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" name="Equation" r:id="rId19" imgW="139639" imgH="393529" progId="Equation.DSMT4">
                  <p:embed/>
                </p:oleObj>
              </mc:Choice>
              <mc:Fallback>
                <p:oleObj name="Equation" r:id="rId19" imgW="139639" imgH="393529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343400"/>
                        <a:ext cx="24765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5" name="Object 49"/>
          <p:cNvGraphicFramePr>
            <a:graphicFrameLocks noChangeAspect="1"/>
          </p:cNvGraphicFramePr>
          <p:nvPr/>
        </p:nvGraphicFramePr>
        <p:xfrm>
          <a:off x="5791200" y="4343400"/>
          <a:ext cx="4492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" name="Equation" r:id="rId21" imgW="253890" imgH="393529" progId="Equation.DSMT4">
                  <p:embed/>
                </p:oleObj>
              </mc:Choice>
              <mc:Fallback>
                <p:oleObj name="Equation" r:id="rId21" imgW="253890" imgH="393529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343400"/>
                        <a:ext cx="4492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6" name="Object 50"/>
          <p:cNvGraphicFramePr>
            <a:graphicFrameLocks noChangeAspect="1"/>
          </p:cNvGraphicFramePr>
          <p:nvPr/>
        </p:nvGraphicFramePr>
        <p:xfrm>
          <a:off x="6248400" y="4343400"/>
          <a:ext cx="4492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" name="Equation" r:id="rId23" imgW="253890" imgH="393529" progId="Equation.DSMT4">
                  <p:embed/>
                </p:oleObj>
              </mc:Choice>
              <mc:Fallback>
                <p:oleObj name="Equation" r:id="rId23" imgW="253890" imgH="393529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343400"/>
                        <a:ext cx="4492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7" name="Object 51"/>
          <p:cNvGraphicFramePr>
            <a:graphicFrameLocks noChangeAspect="1"/>
          </p:cNvGraphicFramePr>
          <p:nvPr/>
        </p:nvGraphicFramePr>
        <p:xfrm>
          <a:off x="6656388" y="4343400"/>
          <a:ext cx="44926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" name="Equation" r:id="rId25" imgW="253890" imgH="393529" progId="Equation.DSMT4">
                  <p:embed/>
                </p:oleObj>
              </mc:Choice>
              <mc:Fallback>
                <p:oleObj name="Equation" r:id="rId25" imgW="253890" imgH="393529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4343400"/>
                        <a:ext cx="44926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8" name="Object 52"/>
          <p:cNvGraphicFramePr>
            <a:graphicFrameLocks noChangeAspect="1"/>
          </p:cNvGraphicFramePr>
          <p:nvPr/>
        </p:nvGraphicFramePr>
        <p:xfrm>
          <a:off x="4495800" y="5334000"/>
          <a:ext cx="9890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" name="Equation" r:id="rId27" imgW="507780" imgH="203112" progId="Equation.DSMT4">
                  <p:embed/>
                </p:oleObj>
              </mc:Choice>
              <mc:Fallback>
                <p:oleObj name="Equation" r:id="rId27" imgW="507780" imgH="203112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334000"/>
                        <a:ext cx="98901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9" name="Object 53"/>
          <p:cNvGraphicFramePr>
            <a:graphicFrameLocks noChangeAspect="1"/>
          </p:cNvGraphicFramePr>
          <p:nvPr/>
        </p:nvGraphicFramePr>
        <p:xfrm>
          <a:off x="5507038" y="5105400"/>
          <a:ext cx="36036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" name="Equation" r:id="rId28" imgW="203112" imgH="393529" progId="Equation.DSMT4">
                  <p:embed/>
                </p:oleObj>
              </mc:Choice>
              <mc:Fallback>
                <p:oleObj name="Equation" r:id="rId28" imgW="203112" imgH="393529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7038" y="5105400"/>
                        <a:ext cx="36036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3" name="Object 57"/>
          <p:cNvGraphicFramePr>
            <a:graphicFrameLocks noChangeAspect="1"/>
          </p:cNvGraphicFramePr>
          <p:nvPr/>
        </p:nvGraphicFramePr>
        <p:xfrm>
          <a:off x="4495800" y="6096000"/>
          <a:ext cx="9890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6" name="Equation" r:id="rId30" imgW="507780" imgH="203112" progId="Equation.DSMT4">
                  <p:embed/>
                </p:oleObj>
              </mc:Choice>
              <mc:Fallback>
                <p:oleObj name="Equation" r:id="rId30" imgW="507780" imgH="203112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6096000"/>
                        <a:ext cx="98901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4" name="Object 58"/>
          <p:cNvGraphicFramePr>
            <a:graphicFrameLocks noChangeAspect="1"/>
          </p:cNvGraphicFramePr>
          <p:nvPr/>
        </p:nvGraphicFramePr>
        <p:xfrm>
          <a:off x="5486400" y="5867400"/>
          <a:ext cx="42862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7" name="Equation" r:id="rId31" imgW="241195" imgH="393529" progId="Equation.DSMT4">
                  <p:embed/>
                </p:oleObj>
              </mc:Choice>
              <mc:Fallback>
                <p:oleObj name="Equation" r:id="rId31" imgW="241195" imgH="393529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867400"/>
                        <a:ext cx="428625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43" name="Picture 21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 b="1" u="sng">
                <a:latin typeface="Comic Sans MS" pitchFamily="66" charset="0"/>
              </a:rPr>
              <a:t>The Variance of X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Variance of a set of data, X, is given by;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‘The expected value of 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 subtract the expected value of X, squared’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Calculate E(X) and E(X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) for the following set of data…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E(X) = 2 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6</a:t>
            </a:r>
            <a:endParaRPr lang="en-GB" altLang="en-US" sz="18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E(X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= 5 </a:t>
            </a:r>
            <a:r>
              <a:rPr lang="en-GB" altLang="en-US" sz="18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5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8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6</a:t>
            </a:r>
            <a:endParaRPr lang="en-GB" altLang="en-US" sz="18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8D</a:t>
            </a:r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762000" y="2819400"/>
          <a:ext cx="29718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6" name="Equation" r:id="rId3" imgW="1600200" imgH="228600" progId="Equation.DSMT4">
                  <p:embed/>
                </p:oleObj>
              </mc:Choice>
              <mc:Fallback>
                <p:oleObj name="Equation" r:id="rId3" imgW="16002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19400"/>
                        <a:ext cx="29718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Group 6"/>
          <p:cNvGraphicFramePr>
            <a:graphicFrameLocks noGrp="1"/>
          </p:cNvGraphicFramePr>
          <p:nvPr/>
        </p:nvGraphicFramePr>
        <p:xfrm>
          <a:off x="4495800" y="1371600"/>
          <a:ext cx="4495800" cy="1270001"/>
        </p:xfrm>
        <a:graphic>
          <a:graphicData uri="http://schemas.openxmlformats.org/drawingml/2006/table">
            <a:tbl>
              <a:tblPr/>
              <a:tblGrid>
                <a:gridCol w="89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P(X=x)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872" name="Object 32"/>
          <p:cNvGraphicFramePr>
            <a:graphicFrameLocks noChangeAspect="1"/>
          </p:cNvGraphicFramePr>
          <p:nvPr/>
        </p:nvGraphicFramePr>
        <p:xfrm>
          <a:off x="4267200" y="2971800"/>
          <a:ext cx="23495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7" name="Equation" r:id="rId5" imgW="1205977" imgH="253890" progId="Equation.DSMT4">
                  <p:embed/>
                </p:oleObj>
              </mc:Choice>
              <mc:Fallback>
                <p:oleObj name="Equation" r:id="rId5" imgW="1205977" imgH="25389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971800"/>
                        <a:ext cx="23495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3" name="Object 33"/>
          <p:cNvGraphicFramePr>
            <a:graphicFrameLocks noChangeAspect="1"/>
          </p:cNvGraphicFramePr>
          <p:nvPr/>
        </p:nvGraphicFramePr>
        <p:xfrm>
          <a:off x="4251325" y="3786188"/>
          <a:ext cx="11128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8" name="Equation" r:id="rId7" imgW="571252" imgH="228501" progId="Equation.DSMT4">
                  <p:embed/>
                </p:oleObj>
              </mc:Choice>
              <mc:Fallback>
                <p:oleObj name="Equation" r:id="rId7" imgW="571252" imgH="228501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3786188"/>
                        <a:ext cx="111283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4" name="Object 34"/>
          <p:cNvGraphicFramePr>
            <a:graphicFrameLocks noChangeAspect="1"/>
          </p:cNvGraphicFramePr>
          <p:nvPr/>
        </p:nvGraphicFramePr>
        <p:xfrm>
          <a:off x="5292725" y="3581400"/>
          <a:ext cx="8096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9" name="Equation" r:id="rId9" imgW="457200" imgH="431800" progId="Equation.DSMT4">
                  <p:embed/>
                </p:oleObj>
              </mc:Choice>
              <mc:Fallback>
                <p:oleObj name="Equation" r:id="rId9" imgW="457200" imgH="431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581400"/>
                        <a:ext cx="80962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5" name="Object 35"/>
          <p:cNvGraphicFramePr>
            <a:graphicFrameLocks noChangeAspect="1"/>
          </p:cNvGraphicFramePr>
          <p:nvPr/>
        </p:nvGraphicFramePr>
        <p:xfrm>
          <a:off x="5989638" y="3581400"/>
          <a:ext cx="10350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0" name="Equation" r:id="rId11" imgW="583947" imgH="431613" progId="Equation.DSMT4">
                  <p:embed/>
                </p:oleObj>
              </mc:Choice>
              <mc:Fallback>
                <p:oleObj name="Equation" r:id="rId11" imgW="583947" imgH="431613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638" y="3581400"/>
                        <a:ext cx="10350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6" name="Object 36"/>
          <p:cNvGraphicFramePr>
            <a:graphicFrameLocks noChangeAspect="1"/>
          </p:cNvGraphicFramePr>
          <p:nvPr/>
        </p:nvGraphicFramePr>
        <p:xfrm>
          <a:off x="6969125" y="3581400"/>
          <a:ext cx="10572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1" name="Equation" r:id="rId13" imgW="596900" imgH="431800" progId="Equation.DSMT4">
                  <p:embed/>
                </p:oleObj>
              </mc:Choice>
              <mc:Fallback>
                <p:oleObj name="Equation" r:id="rId13" imgW="596900" imgH="4318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5" y="3581400"/>
                        <a:ext cx="105727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7" name="Object 37"/>
          <p:cNvGraphicFramePr>
            <a:graphicFrameLocks noChangeAspect="1"/>
          </p:cNvGraphicFramePr>
          <p:nvPr/>
        </p:nvGraphicFramePr>
        <p:xfrm>
          <a:off x="7974013" y="3581400"/>
          <a:ext cx="1169987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2" name="Equation" r:id="rId15" imgW="660113" imgH="431613" progId="Equation.DSMT4">
                  <p:embed/>
                </p:oleObj>
              </mc:Choice>
              <mc:Fallback>
                <p:oleObj name="Equation" r:id="rId15" imgW="660113" imgH="431613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4013" y="3581400"/>
                        <a:ext cx="1169987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8" name="Object 38"/>
          <p:cNvGraphicFramePr>
            <a:graphicFrameLocks noChangeAspect="1"/>
          </p:cNvGraphicFramePr>
          <p:nvPr/>
        </p:nvGraphicFramePr>
        <p:xfrm>
          <a:off x="4251325" y="4548188"/>
          <a:ext cx="11128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3" name="Equation" r:id="rId17" imgW="571252" imgH="228501" progId="Equation.DSMT4">
                  <p:embed/>
                </p:oleObj>
              </mc:Choice>
              <mc:Fallback>
                <p:oleObj name="Equation" r:id="rId17" imgW="571252" imgH="228501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4548188"/>
                        <a:ext cx="111283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9" name="Object 39"/>
          <p:cNvGraphicFramePr>
            <a:graphicFrameLocks noChangeAspect="1"/>
          </p:cNvGraphicFramePr>
          <p:nvPr/>
        </p:nvGraphicFramePr>
        <p:xfrm>
          <a:off x="5380038" y="4343400"/>
          <a:ext cx="24765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4" name="Equation" r:id="rId19" imgW="139639" imgH="393529" progId="Equation.DSMT4">
                  <p:embed/>
                </p:oleObj>
              </mc:Choice>
              <mc:Fallback>
                <p:oleObj name="Equation" r:id="rId19" imgW="139639" imgH="393529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4343400"/>
                        <a:ext cx="24765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0" name="Object 40"/>
          <p:cNvGraphicFramePr>
            <a:graphicFrameLocks noChangeAspect="1"/>
          </p:cNvGraphicFramePr>
          <p:nvPr/>
        </p:nvGraphicFramePr>
        <p:xfrm>
          <a:off x="5638800" y="4343400"/>
          <a:ext cx="4492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5" name="Equation" r:id="rId21" imgW="253890" imgH="393529" progId="Equation.DSMT4">
                  <p:embed/>
                </p:oleObj>
              </mc:Choice>
              <mc:Fallback>
                <p:oleObj name="Equation" r:id="rId21" imgW="253890" imgH="393529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343400"/>
                        <a:ext cx="4492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1" name="Object 41"/>
          <p:cNvGraphicFramePr>
            <a:graphicFrameLocks noChangeAspect="1"/>
          </p:cNvGraphicFramePr>
          <p:nvPr/>
        </p:nvGraphicFramePr>
        <p:xfrm>
          <a:off x="6096000" y="4343400"/>
          <a:ext cx="4492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6" name="Equation" r:id="rId23" imgW="253890" imgH="393529" progId="Equation.DSMT4">
                  <p:embed/>
                </p:oleObj>
              </mc:Choice>
              <mc:Fallback>
                <p:oleObj name="Equation" r:id="rId23" imgW="253890" imgH="393529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343400"/>
                        <a:ext cx="4492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2" name="Object 42"/>
          <p:cNvGraphicFramePr>
            <a:graphicFrameLocks noChangeAspect="1"/>
          </p:cNvGraphicFramePr>
          <p:nvPr/>
        </p:nvGraphicFramePr>
        <p:xfrm>
          <a:off x="6477000" y="4343400"/>
          <a:ext cx="5619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7" name="Equation" r:id="rId25" imgW="317225" imgH="393359" progId="Equation.DSMT4">
                  <p:embed/>
                </p:oleObj>
              </mc:Choice>
              <mc:Fallback>
                <p:oleObj name="Equation" r:id="rId25" imgW="317225" imgH="393359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343400"/>
                        <a:ext cx="561975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3" name="Object 43"/>
          <p:cNvGraphicFramePr>
            <a:graphicFrameLocks noChangeAspect="1"/>
          </p:cNvGraphicFramePr>
          <p:nvPr/>
        </p:nvGraphicFramePr>
        <p:xfrm>
          <a:off x="4251325" y="5310188"/>
          <a:ext cx="11128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8" name="Equation" r:id="rId27" imgW="571252" imgH="228501" progId="Equation.DSMT4">
                  <p:embed/>
                </p:oleObj>
              </mc:Choice>
              <mc:Fallback>
                <p:oleObj name="Equation" r:id="rId27" imgW="571252" imgH="228501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5310188"/>
                        <a:ext cx="111283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4" name="Object 44"/>
          <p:cNvGraphicFramePr>
            <a:graphicFrameLocks noChangeAspect="1"/>
          </p:cNvGraphicFramePr>
          <p:nvPr/>
        </p:nvGraphicFramePr>
        <p:xfrm>
          <a:off x="5334000" y="5105400"/>
          <a:ext cx="38258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9" name="Equation" r:id="rId29" imgW="215713" imgH="393359" progId="Equation.DSMT4">
                  <p:embed/>
                </p:oleObj>
              </mc:Choice>
              <mc:Fallback>
                <p:oleObj name="Equation" r:id="rId29" imgW="215713" imgH="393359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105400"/>
                        <a:ext cx="382588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5" name="Object 45"/>
          <p:cNvGraphicFramePr>
            <a:graphicFrameLocks noChangeAspect="1"/>
          </p:cNvGraphicFramePr>
          <p:nvPr/>
        </p:nvGraphicFramePr>
        <p:xfrm>
          <a:off x="4251325" y="6072188"/>
          <a:ext cx="11128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0" name="Equation" r:id="rId31" imgW="571252" imgH="228501" progId="Equation.DSMT4">
                  <p:embed/>
                </p:oleObj>
              </mc:Choice>
              <mc:Fallback>
                <p:oleObj name="Equation" r:id="rId31" imgW="571252" imgH="228501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6072188"/>
                        <a:ext cx="111283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6" name="Object 46"/>
          <p:cNvGraphicFramePr>
            <a:graphicFrameLocks noChangeAspect="1"/>
          </p:cNvGraphicFramePr>
          <p:nvPr/>
        </p:nvGraphicFramePr>
        <p:xfrm>
          <a:off x="5345113" y="5867400"/>
          <a:ext cx="4064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1" name="Equation" r:id="rId33" imgW="228501" imgH="393529" progId="Equation.DSMT4">
                  <p:embed/>
                </p:oleObj>
              </mc:Choice>
              <mc:Fallback>
                <p:oleObj name="Equation" r:id="rId33" imgW="228501" imgH="393529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5867400"/>
                        <a:ext cx="4064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7" name="Picture 21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>
                <a:latin typeface="Comic Sans MS" pitchFamily="66" charset="0"/>
              </a:rPr>
              <a:t>Discrete Random Variables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The Variance of 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The Variance of a set of data, X, is given by;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‘The expected value of 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subtract the expected value of X, squared’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a) Calculate E(X) and E(X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) for the following set of data…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E(X) = 2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6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E(X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= 5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6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b) Calculate the Variance of 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1.14 (2dp)</a:t>
            </a:r>
            <a:endParaRPr lang="en-GB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610600" y="6491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8D</a:t>
            </a: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762000" y="2590800"/>
          <a:ext cx="29718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0" name="Equation" r:id="rId3" imgW="1600200" imgH="228600" progId="Equation.DSMT4">
                  <p:embed/>
                </p:oleObj>
              </mc:Choice>
              <mc:Fallback>
                <p:oleObj name="Equation" r:id="rId3" imgW="16002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90800"/>
                        <a:ext cx="29718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Group 6"/>
          <p:cNvGraphicFramePr>
            <a:graphicFrameLocks noGrp="1"/>
          </p:cNvGraphicFramePr>
          <p:nvPr/>
        </p:nvGraphicFramePr>
        <p:xfrm>
          <a:off x="4495800" y="1371600"/>
          <a:ext cx="4495800" cy="1270001"/>
        </p:xfrm>
        <a:graphic>
          <a:graphicData uri="http://schemas.openxmlformats.org/drawingml/2006/table">
            <a:tbl>
              <a:tblPr/>
              <a:tblGrid>
                <a:gridCol w="89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x</a:t>
                      </a: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P(X=x)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/</a:t>
                      </a:r>
                      <a:r>
                        <a:rPr kumimoji="0" lang="en-GB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911" name="Object 47"/>
          <p:cNvGraphicFramePr>
            <a:graphicFrameLocks noChangeAspect="1"/>
          </p:cNvGraphicFramePr>
          <p:nvPr/>
        </p:nvGraphicFramePr>
        <p:xfrm>
          <a:off x="4495800" y="2971800"/>
          <a:ext cx="29718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1" name="Equation" r:id="rId5" imgW="1600200" imgH="228600" progId="Equation.DSMT4">
                  <p:embed/>
                </p:oleObj>
              </mc:Choice>
              <mc:Fallback>
                <p:oleObj name="Equation" r:id="rId5" imgW="1600200" imgH="22860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71800"/>
                        <a:ext cx="29718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12" name="Object 48"/>
          <p:cNvGraphicFramePr>
            <a:graphicFrameLocks noChangeAspect="1"/>
          </p:cNvGraphicFramePr>
          <p:nvPr/>
        </p:nvGraphicFramePr>
        <p:xfrm>
          <a:off x="4495800" y="3581400"/>
          <a:ext cx="254793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2" name="Equation" r:id="rId6" imgW="1371600" imgH="469900" progId="Equation.DSMT4">
                  <p:embed/>
                </p:oleObj>
              </mc:Choice>
              <mc:Fallback>
                <p:oleObj name="Equation" r:id="rId6" imgW="1371600" imgH="4699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81400"/>
                        <a:ext cx="2547938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14" name="Object 50"/>
          <p:cNvGraphicFramePr>
            <a:graphicFrameLocks noChangeAspect="1"/>
          </p:cNvGraphicFramePr>
          <p:nvPr/>
        </p:nvGraphicFramePr>
        <p:xfrm>
          <a:off x="4495800" y="4648200"/>
          <a:ext cx="2311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3" name="Equation" r:id="rId8" imgW="1244600" imgH="393700" progId="Equation.DSMT4">
                  <p:embed/>
                </p:oleObj>
              </mc:Choice>
              <mc:Fallback>
                <p:oleObj name="Equation" r:id="rId8" imgW="1244600" imgH="3937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648200"/>
                        <a:ext cx="23114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15" name="Object 51"/>
          <p:cNvGraphicFramePr>
            <a:graphicFrameLocks noChangeAspect="1"/>
          </p:cNvGraphicFramePr>
          <p:nvPr/>
        </p:nvGraphicFramePr>
        <p:xfrm>
          <a:off x="4495800" y="5562600"/>
          <a:ext cx="167481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4" name="Equation" r:id="rId10" imgW="901309" imgH="393529" progId="Equation.DSMT4">
                  <p:embed/>
                </p:oleObj>
              </mc:Choice>
              <mc:Fallback>
                <p:oleObj name="Equation" r:id="rId10" imgW="901309" imgH="393529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562600"/>
                        <a:ext cx="1674813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16" name="Object 52"/>
          <p:cNvGraphicFramePr>
            <a:graphicFrameLocks noChangeAspect="1"/>
          </p:cNvGraphicFramePr>
          <p:nvPr/>
        </p:nvGraphicFramePr>
        <p:xfrm>
          <a:off x="6324600" y="5715000"/>
          <a:ext cx="15779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5" name="Equation" r:id="rId12" imgW="850531" imgH="253890" progId="Equation.DSMT4">
                  <p:embed/>
                </p:oleObj>
              </mc:Choice>
              <mc:Fallback>
                <p:oleObj name="Equation" r:id="rId12" imgW="850531" imgH="25389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715000"/>
                        <a:ext cx="15779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781" name="Picture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152400"/>
            <a:ext cx="1019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1B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6-7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6600C05-2B6B-7741-B848-7A9620926839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Q6-7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68376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73</Words>
  <Application>Microsoft Office PowerPoint</Application>
  <PresentationFormat>On-screen Show (4:3)</PresentationFormat>
  <Paragraphs>92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Comic Sans MS</vt:lpstr>
      <vt:lpstr>Wingdings</vt:lpstr>
      <vt:lpstr>Default Design</vt:lpstr>
      <vt:lpstr>Equation</vt:lpstr>
      <vt:lpstr>Discrete Random Variables</vt:lpstr>
      <vt:lpstr>Discrete Random Variables</vt:lpstr>
      <vt:lpstr>Discrete Random Variables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Pye</dc:creator>
  <cp:lastModifiedBy>Richard Lawton</cp:lastModifiedBy>
  <cp:revision>194</cp:revision>
  <cp:lastPrinted>1601-01-01T00:00:00Z</cp:lastPrinted>
  <dcterms:created xsi:type="dcterms:W3CDTF">2009-08-31T01:13:27Z</dcterms:created>
  <dcterms:modified xsi:type="dcterms:W3CDTF">2019-09-08T07:46:55Z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