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98" r:id="rId2"/>
    <p:sldId id="492" r:id="rId3"/>
    <p:sldId id="499" r:id="rId4"/>
    <p:sldId id="497" r:id="rId5"/>
    <p:sldId id="496" r:id="rId6"/>
    <p:sldId id="502" r:id="rId7"/>
    <p:sldId id="493" r:id="rId8"/>
    <p:sldId id="503" r:id="rId9"/>
    <p:sldId id="501" r:id="rId10"/>
    <p:sldId id="494" r:id="rId11"/>
    <p:sldId id="500" r:id="rId12"/>
    <p:sldId id="50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0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92" y="20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00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270.png"/><Relationship Id="rId4" Type="http://schemas.openxmlformats.org/officeDocument/2006/relationships/image" Target="../media/image26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7.png"/><Relationship Id="rId7" Type="http://schemas.openxmlformats.org/officeDocument/2006/relationships/image" Target="../media/image3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18.png"/><Relationship Id="rId7" Type="http://schemas.openxmlformats.org/officeDocument/2006/relationships/image" Target="../media/image3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19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833" y="692696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Integration</a:t>
            </a:r>
          </a:p>
          <a:p>
            <a:pPr algn="ctr"/>
            <a:r>
              <a:rPr lang="en-GB" sz="9600" dirty="0"/>
              <a:t>- (</a:t>
            </a:r>
            <a:r>
              <a:rPr lang="en-GB" sz="9600" dirty="0" err="1"/>
              <a:t>ax</a:t>
            </a:r>
            <a:r>
              <a:rPr lang="en-GB" sz="9600" dirty="0"/>
              <a:t> + b)</a:t>
            </a:r>
          </a:p>
          <a:p>
            <a:pPr algn="ctr"/>
            <a:endParaRPr lang="en-GB" sz="2800" dirty="0"/>
          </a:p>
          <a:p>
            <a:pPr algn="ctr"/>
            <a:r>
              <a:rPr lang="en-GB" sz="8000" dirty="0"/>
              <a:t>Chapter 11</a:t>
            </a:r>
          </a:p>
          <a:p>
            <a:pPr algn="ctr"/>
            <a:r>
              <a:rPr lang="en-GB" sz="8000" dirty="0"/>
              <a:t>(Part 2 </a:t>
            </a:r>
            <a:r>
              <a:rPr lang="en-GB" sz="8000"/>
              <a:t>of 11)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81069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2322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2800" dirty="0"/>
                    <a:t>Integrating </a:t>
                  </a:r>
                  <a14:m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r>
                    <a:rPr lang="en-GB" sz="2800" dirty="0"/>
                    <a:t> and the reciprocal of </a:t>
                  </a:r>
                  <a14:m>
                    <m:oMath xmlns:m="http://schemas.openxmlformats.org/officeDocument/2006/math">
                      <m:r>
                        <a:rPr lang="en-GB" sz="28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23220"/>
                </a:xfrm>
                <a:prstGeom prst="rect">
                  <a:avLst/>
                </a:prstGeom>
                <a:blipFill>
                  <a:blip r:embed="rId2"/>
                  <a:stretch>
                    <a:fillRect t="-10465" b="-32558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47454" y="1268760"/>
                <a:ext cx="7848872" cy="1828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en-GB" sz="1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4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8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48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48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48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48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4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br>
                  <a:rPr lang="en-GB" sz="4800" i="1" dirty="0">
                    <a:latin typeface="Cambria Math" panose="02040503050406030204" pitchFamily="18" charset="0"/>
                  </a:rPr>
                </a:br>
                <a:endParaRPr lang="en-GB" sz="48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54" y="1268760"/>
                <a:ext cx="7848872" cy="182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15406" y="3933056"/>
                <a:ext cx="8712968" cy="1244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40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0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06" y="3933056"/>
                <a:ext cx="8712968" cy="1244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1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2322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2800" dirty="0">
                      <a:solidFill>
                        <a:prstClr val="white"/>
                      </a:solidFill>
                    </a:rPr>
                    <a:t>Integrating </a:t>
                  </a:r>
                  <a14:m>
                    <m:oMath xmlns:m="http://schemas.openxmlformats.org/officeDocument/2006/math">
                      <m:r>
                        <a:rPr lang="en-GB" sz="28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r>
                    <a:rPr lang="en-GB" sz="2800" dirty="0">
                      <a:solidFill>
                        <a:prstClr val="white"/>
                      </a:solidFill>
                    </a:rPr>
                    <a:t> and the reciprocal of </a:t>
                  </a:r>
                  <a14:m>
                    <m:oMath xmlns:m="http://schemas.openxmlformats.org/officeDocument/2006/math">
                      <m:r>
                        <a:rPr lang="en-GB" sz="28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8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23220"/>
                </a:xfrm>
                <a:prstGeom prst="rect">
                  <a:avLst/>
                </a:prstGeom>
                <a:blipFill>
                  <a:blip r:embed="rId2"/>
                  <a:stretch>
                    <a:fillRect t="-10465" b="-32558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284" y="1441490"/>
                <a:ext cx="8496944" cy="1516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4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4400" b="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4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4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4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44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44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1+2</m:t>
                                      </m:r>
                                      <m:r>
                                        <a:rPr lang="en-GB" sz="44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4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br>
                  <a:rPr lang="en-GB" sz="4400" b="0" i="1" dirty="0">
                    <a:latin typeface="Cambria Math" panose="02040503050406030204" pitchFamily="18" charset="0"/>
                  </a:rPr>
                </a:br>
                <a:endParaRPr lang="en-GB" sz="44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84" y="1441490"/>
                <a:ext cx="8496944" cy="15165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79512" y="3789040"/>
                <a:ext cx="8964488" cy="1335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4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4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sz="40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4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4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sz="40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br>
                  <a:rPr lang="en-GB" sz="4000" dirty="0">
                    <a:solidFill>
                      <a:prstClr val="black"/>
                    </a:solidFill>
                  </a:rPr>
                </a:br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789040"/>
                <a:ext cx="8964488" cy="13359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77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11B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7308304" y="10291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Pages 297-298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5E969D2-1791-854E-9887-D90DC28C74AC}"/>
              </a:ext>
            </a:extLst>
          </p:cNvPr>
          <p:cNvSpPr txBox="1"/>
          <p:nvPr/>
        </p:nvSpPr>
        <p:spPr>
          <a:xfrm>
            <a:off x="1187624" y="2636912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Q1-4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Q7-8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480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Integrating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55776" y="5553815"/>
                <a:ext cx="6297305" cy="1017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𝑏𝑒𝑐𝑎𝑠𝑢𝑒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4+1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553815"/>
                <a:ext cx="6297305" cy="1017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03648" y="2054978"/>
                <a:ext cx="2970236" cy="777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054978"/>
                <a:ext cx="2970236" cy="7771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6767263"/>
                  </p:ext>
                </p:extLst>
              </p:nvPr>
            </p:nvGraphicFramePr>
            <p:xfrm>
              <a:off x="6372200" y="827790"/>
              <a:ext cx="2088232" cy="10170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00633">
                      <a:extLst>
                        <a:ext uri="{9D8B030D-6E8A-4147-A177-3AD203B41FA5}">
                          <a16:colId xmlns:a16="http://schemas.microsoft.com/office/drawing/2014/main" val="1773300274"/>
                        </a:ext>
                      </a:extLst>
                    </a:gridCol>
                    <a:gridCol w="987599">
                      <a:extLst>
                        <a:ext uri="{9D8B030D-6E8A-4147-A177-3AD203B41FA5}">
                          <a16:colId xmlns:a16="http://schemas.microsoft.com/office/drawing/2014/main" val="2412935301"/>
                        </a:ext>
                      </a:extLst>
                    </a:gridCol>
                  </a:tblGrid>
                  <a:tr h="53523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GB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>
                              <a:solidFill>
                                <a:schemeClr val="tx1"/>
                              </a:solidFill>
                            </a:rPr>
                            <a:t>3𝑥+1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34261279"/>
                      </a:ext>
                    </a:extLst>
                  </a:tr>
                  <a:tr h="4818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GB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GB" sz="20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en-GB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GB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4085121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6767263"/>
                  </p:ext>
                </p:extLst>
              </p:nvPr>
            </p:nvGraphicFramePr>
            <p:xfrm>
              <a:off x="6372200" y="827790"/>
              <a:ext cx="2088232" cy="10170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00633">
                      <a:extLst>
                        <a:ext uri="{9D8B030D-6E8A-4147-A177-3AD203B41FA5}">
                          <a16:colId xmlns:a16="http://schemas.microsoft.com/office/drawing/2014/main" val="1773300274"/>
                        </a:ext>
                      </a:extLst>
                    </a:gridCol>
                    <a:gridCol w="987599">
                      <a:extLst>
                        <a:ext uri="{9D8B030D-6E8A-4147-A177-3AD203B41FA5}">
                          <a16:colId xmlns:a16="http://schemas.microsoft.com/office/drawing/2014/main" val="2412935301"/>
                        </a:ext>
                      </a:extLst>
                    </a:gridCol>
                  </a:tblGrid>
                  <a:tr h="5352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2" t="-1136" r="-90608" b="-1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solidFill>
                                <a:schemeClr val="tx1"/>
                              </a:solidFill>
                            </a:rPr>
                            <a:t>3𝑥+1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34261279"/>
                      </a:ext>
                    </a:extLst>
                  </a:tr>
                  <a:tr h="48180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2" t="-111250" r="-90608" b="-1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4085121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2778702" y="806915"/>
            <a:ext cx="3066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Differentiate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59832" y="3295150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Integrate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14588" y="4219234"/>
                <a:ext cx="4285404" cy="10994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30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88" y="4219234"/>
                <a:ext cx="4285404" cy="10994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211960" y="2124228"/>
                <a:ext cx="363544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=30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124228"/>
                <a:ext cx="3635441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571891" y="4338351"/>
                <a:ext cx="4055092" cy="7148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891" y="4338351"/>
                <a:ext cx="4055092" cy="7148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53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Integrating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495" y="1325512"/>
                <a:ext cx="9144000" cy="15444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For any expression where inner function is 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integrate as before and multiple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5" y="1325512"/>
                <a:ext cx="9144000" cy="1544462"/>
              </a:xfrm>
              <a:prstGeom prst="rect">
                <a:avLst/>
              </a:prstGeom>
              <a:blipFill>
                <a:blip r:embed="rId3"/>
                <a:stretch>
                  <a:fillRect t="-4724" b="-3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23727" y="3429000"/>
                <a:ext cx="8496327" cy="14646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  <m: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27" y="3429000"/>
                <a:ext cx="8496327" cy="14646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620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Integrating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30279" y="2039714"/>
                <a:ext cx="4066306" cy="13511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79" y="2039714"/>
                <a:ext cx="4066306" cy="13511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851920" y="3776978"/>
                <a:ext cx="4548553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sSup>
                        <m:sSup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776978"/>
                <a:ext cx="4548553" cy="1244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44008" y="1988840"/>
                <a:ext cx="3739870" cy="1324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+5)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988840"/>
                <a:ext cx="3739870" cy="13249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408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Integrating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1600" y="5095065"/>
                <a:ext cx="3456384" cy="1128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095065"/>
                <a:ext cx="3456384" cy="1128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71600" y="3140968"/>
                <a:ext cx="3168352" cy="1128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4−3</m:t>
                                  </m:r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140968"/>
                <a:ext cx="3168352" cy="1128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71600" y="1186871"/>
                <a:ext cx="3353482" cy="10994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+11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186871"/>
                <a:ext cx="3353482" cy="10994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325082" y="1124744"/>
                <a:ext cx="410535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130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+11</m:t>
                              </m:r>
                            </m:e>
                          </m:d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082" y="1124744"/>
                <a:ext cx="4105355" cy="10175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427984" y="3109904"/>
                <a:ext cx="3632726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4−3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109904"/>
                <a:ext cx="3632726" cy="10175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52892" y="5095064"/>
                <a:ext cx="3701654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sSup>
                      <m:sSup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892" y="5095064"/>
                <a:ext cx="3701654" cy="7877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786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Integrating a reciprocal of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1775591" y="709130"/>
            <a:ext cx="53047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/>
              <a:t>Integrating a reciprocals.</a:t>
            </a:r>
          </a:p>
          <a:p>
            <a:pPr algn="ctr"/>
            <a:r>
              <a:rPr lang="en-GB" sz="4000" dirty="0"/>
              <a:t>Two types of questions.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89326" y="3542122"/>
                <a:ext cx="3478619" cy="1645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8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8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26" y="3542122"/>
                <a:ext cx="3478619" cy="1645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876944" y="3606850"/>
                <a:ext cx="3939314" cy="1516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4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𝑎𝑥</m:t>
                                  </m:r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944" y="3606850"/>
                <a:ext cx="3939314" cy="1516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804936" y="5452504"/>
            <a:ext cx="3797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when </a:t>
            </a:r>
            <a:r>
              <a:rPr lang="en-GB" sz="3200" dirty="0">
                <a:solidFill>
                  <a:srgbClr val="FF0000"/>
                </a:solidFill>
              </a:rPr>
              <a:t>n ≠ 1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427984" y="2204864"/>
            <a:ext cx="0" cy="4320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7584" y="227687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TYPE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46530" y="2276871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TYPE 2</a:t>
            </a:r>
          </a:p>
        </p:txBody>
      </p:sp>
    </p:spTree>
    <p:extLst>
      <p:ext uri="{BB962C8B-B14F-4D97-AF65-F5344CB8AC3E}">
        <p14:creationId xmlns:p14="http://schemas.microsoft.com/office/powerpoint/2010/main" val="836995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Integrating a reciprocal of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3528" y="1196752"/>
                <a:ext cx="4680520" cy="1645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8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8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96752"/>
                <a:ext cx="4680520" cy="1645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572000" y="1268760"/>
                <a:ext cx="4214295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func>
                        <m:func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</m:func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68760"/>
                <a:ext cx="4214295" cy="13644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04436" y="4886729"/>
                <a:ext cx="4176464" cy="1387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𝑎𝑥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36" y="4886729"/>
                <a:ext cx="4176464" cy="13871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515381" y="4955914"/>
                <a:ext cx="4327531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p>
                        <m:sSup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381" y="4955914"/>
                <a:ext cx="4327531" cy="1248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95536" y="3933056"/>
            <a:ext cx="3797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watch for when </a:t>
            </a:r>
            <a:r>
              <a:rPr lang="en-GB" sz="3200" dirty="0">
                <a:solidFill>
                  <a:srgbClr val="FF0000"/>
                </a:solidFill>
              </a:rPr>
              <a:t>n ≠ 1</a:t>
            </a:r>
          </a:p>
        </p:txBody>
      </p:sp>
    </p:spTree>
    <p:extLst>
      <p:ext uri="{BB962C8B-B14F-4D97-AF65-F5344CB8AC3E}">
        <p14:creationId xmlns:p14="http://schemas.microsoft.com/office/powerpoint/2010/main" val="328507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lvl="0"/>
                  <a:r>
                    <a:rPr lang="en-GB" sz="3200" dirty="0">
                      <a:solidFill>
                        <a:prstClr val="white"/>
                      </a:solidFill>
                    </a:rPr>
                    <a:t>Integrating a reciprocal of </a:t>
                  </a:r>
                  <a14:m>
                    <m:oMath xmlns:m="http://schemas.openxmlformats.org/officeDocument/2006/math">
                      <m:r>
                        <a:rPr lang="en-GB" sz="32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32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3200" dirty="0">
                    <a:solidFill>
                      <a:prstClr val="white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5176" y="836712"/>
                <a:ext cx="2448272" cy="1387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76" y="836712"/>
                <a:ext cx="2448272" cy="13871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11560" y="5039866"/>
                <a:ext cx="3550354" cy="1387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den>
                          </m:f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039866"/>
                <a:ext cx="3550354" cy="13871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203848" y="1159240"/>
                <a:ext cx="227895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1159240"/>
                <a:ext cx="2278957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211960" y="5018259"/>
                <a:ext cx="3826753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5018259"/>
                <a:ext cx="3826753" cy="1248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03660" y="3018102"/>
                <a:ext cx="4156372" cy="1387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60" y="3018102"/>
                <a:ext cx="4156372" cy="13871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635896" y="3018102"/>
                <a:ext cx="2931893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018102"/>
                <a:ext cx="2931893" cy="12488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940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lvl="0"/>
                  <a:r>
                    <a:rPr lang="en-GB" sz="3200" dirty="0">
                      <a:solidFill>
                        <a:prstClr val="white"/>
                      </a:solidFill>
                    </a:rPr>
                    <a:t>Integrating a reciprocal of </a:t>
                  </a:r>
                  <a14:m>
                    <m:oMath xmlns:m="http://schemas.openxmlformats.org/officeDocument/2006/math">
                      <m:r>
                        <a:rPr lang="en-GB" sz="32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GB" sz="32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endParaRPr lang="en-GB" sz="3200" dirty="0">
                    <a:solidFill>
                      <a:prstClr val="white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69613" y="2948765"/>
                <a:ext cx="4156372" cy="1387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40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13" y="2948765"/>
                <a:ext cx="4156372" cy="13871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878042" y="2874086"/>
                <a:ext cx="2845010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(5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042" y="2874086"/>
                <a:ext cx="2845010" cy="1358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69613" y="839383"/>
                <a:ext cx="3038291" cy="1387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40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13" y="839383"/>
                <a:ext cx="3038291" cy="13871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878042" y="764704"/>
                <a:ext cx="2192075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042" y="764704"/>
                <a:ext cx="2192075" cy="1358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35956" y="5064376"/>
                <a:ext cx="4156372" cy="1387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40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+2)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956" y="5064376"/>
                <a:ext cx="4156372" cy="13871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844385" y="4989697"/>
                <a:ext cx="3852080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(5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+2)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4385" y="4989697"/>
                <a:ext cx="3852080" cy="13580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218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57713</TotalTime>
  <Words>254</Words>
  <Application>Microsoft Macintosh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1308</cp:revision>
  <dcterms:created xsi:type="dcterms:W3CDTF">2013-02-28T07:36:55Z</dcterms:created>
  <dcterms:modified xsi:type="dcterms:W3CDTF">2019-07-06T18:03:27Z</dcterms:modified>
</cp:coreProperties>
</file>