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81" r:id="rId2"/>
    <p:sldId id="657" r:id="rId3"/>
    <p:sldId id="683" r:id="rId4"/>
    <p:sldId id="684" r:id="rId5"/>
    <p:sldId id="686" r:id="rId6"/>
    <p:sldId id="659" r:id="rId7"/>
    <p:sldId id="692" r:id="rId8"/>
    <p:sldId id="691" r:id="rId9"/>
    <p:sldId id="656" r:id="rId10"/>
    <p:sldId id="688" r:id="rId11"/>
    <p:sldId id="654" r:id="rId12"/>
    <p:sldId id="689" r:id="rId13"/>
    <p:sldId id="690" r:id="rId14"/>
    <p:sldId id="700" r:id="rId15"/>
    <p:sldId id="702" r:id="rId16"/>
    <p:sldId id="694" r:id="rId17"/>
    <p:sldId id="695" r:id="rId18"/>
    <p:sldId id="705" r:id="rId19"/>
    <p:sldId id="696" r:id="rId20"/>
    <p:sldId id="701" r:id="rId21"/>
    <p:sldId id="697" r:id="rId22"/>
    <p:sldId id="708" r:id="rId23"/>
    <p:sldId id="707" r:id="rId24"/>
    <p:sldId id="709" r:id="rId25"/>
    <p:sldId id="698" r:id="rId26"/>
    <p:sldId id="711" r:id="rId27"/>
    <p:sldId id="712" r:id="rId28"/>
    <p:sldId id="71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7273" autoAdjust="0"/>
  </p:normalViewPr>
  <p:slideViewPr>
    <p:cSldViewPr>
      <p:cViewPr>
        <p:scale>
          <a:sx n="53" d="100"/>
          <a:sy n="53" d="100"/>
        </p:scale>
        <p:origin x="48" y="192"/>
      </p:cViewPr>
      <p:guideLst>
        <p:guide orient="horz" pos="2523"/>
        <p:guide pos="2880"/>
      </p:guideLst>
    </p:cSldViewPr>
  </p:slideViewPr>
  <p:notesTextViewPr>
    <p:cViewPr>
      <p:scale>
        <a:sx n="150" d="100"/>
        <a:sy n="150" d="100"/>
      </p:scale>
      <p:origin x="0" y="0"/>
    </p:cViewPr>
  </p:notesTextViewPr>
  <p:sorterViewPr>
    <p:cViewPr varScale="1">
      <p:scale>
        <a:sx n="100" d="100"/>
        <a:sy n="100" d="100"/>
      </p:scale>
      <p:origin x="0" y="-4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26/08/2019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a:t>
            </a:fld>
            <a:endParaRPr lang="en-GB" dirty="0"/>
          </a:p>
        </p:txBody>
      </p:sp>
    </p:spTree>
    <p:extLst>
      <p:ext uri="{BB962C8B-B14F-4D97-AF65-F5344CB8AC3E}">
        <p14:creationId xmlns:p14="http://schemas.microsoft.com/office/powerpoint/2010/main" val="57444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18</a:t>
            </a:fld>
            <a:endParaRPr lang="en-GB" dirty="0"/>
          </a:p>
        </p:txBody>
      </p:sp>
    </p:spTree>
    <p:extLst>
      <p:ext uri="{BB962C8B-B14F-4D97-AF65-F5344CB8AC3E}">
        <p14:creationId xmlns:p14="http://schemas.microsoft.com/office/powerpoint/2010/main" val="20681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26</a:t>
            </a:fld>
            <a:endParaRPr lang="en-GB" dirty="0"/>
          </a:p>
        </p:txBody>
      </p:sp>
    </p:spTree>
    <p:extLst>
      <p:ext uri="{BB962C8B-B14F-4D97-AF65-F5344CB8AC3E}">
        <p14:creationId xmlns:p14="http://schemas.microsoft.com/office/powerpoint/2010/main" val="142942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2</a:t>
            </a:fld>
            <a:endParaRPr lang="en-GB" dirty="0"/>
          </a:p>
        </p:txBody>
      </p:sp>
    </p:spTree>
    <p:extLst>
      <p:ext uri="{BB962C8B-B14F-4D97-AF65-F5344CB8AC3E}">
        <p14:creationId xmlns:p14="http://schemas.microsoft.com/office/powerpoint/2010/main" val="70406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3</a:t>
            </a:fld>
            <a:endParaRPr lang="en-GB" dirty="0"/>
          </a:p>
        </p:txBody>
      </p:sp>
    </p:spTree>
    <p:extLst>
      <p:ext uri="{BB962C8B-B14F-4D97-AF65-F5344CB8AC3E}">
        <p14:creationId xmlns:p14="http://schemas.microsoft.com/office/powerpoint/2010/main" val="104165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4</a:t>
            </a:fld>
            <a:endParaRPr lang="en-GB" dirty="0"/>
          </a:p>
        </p:txBody>
      </p:sp>
    </p:spTree>
    <p:extLst>
      <p:ext uri="{BB962C8B-B14F-4D97-AF65-F5344CB8AC3E}">
        <p14:creationId xmlns:p14="http://schemas.microsoft.com/office/powerpoint/2010/main" val="85811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5</a:t>
            </a:fld>
            <a:endParaRPr lang="en-GB" dirty="0"/>
          </a:p>
        </p:txBody>
      </p:sp>
    </p:spTree>
    <p:extLst>
      <p:ext uri="{BB962C8B-B14F-4D97-AF65-F5344CB8AC3E}">
        <p14:creationId xmlns:p14="http://schemas.microsoft.com/office/powerpoint/2010/main" val="398727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9</a:t>
            </a:fld>
            <a:endParaRPr lang="en-GB" dirty="0"/>
          </a:p>
        </p:txBody>
      </p:sp>
    </p:spTree>
    <p:extLst>
      <p:ext uri="{BB962C8B-B14F-4D97-AF65-F5344CB8AC3E}">
        <p14:creationId xmlns:p14="http://schemas.microsoft.com/office/powerpoint/2010/main" val="94253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12</a:t>
            </a:fld>
            <a:endParaRPr lang="en-GB" dirty="0"/>
          </a:p>
        </p:txBody>
      </p:sp>
    </p:spTree>
    <p:extLst>
      <p:ext uri="{BB962C8B-B14F-4D97-AF65-F5344CB8AC3E}">
        <p14:creationId xmlns:p14="http://schemas.microsoft.com/office/powerpoint/2010/main" val="268685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15</a:t>
            </a:fld>
            <a:endParaRPr lang="en-GB" dirty="0"/>
          </a:p>
        </p:txBody>
      </p:sp>
    </p:spTree>
    <p:extLst>
      <p:ext uri="{BB962C8B-B14F-4D97-AF65-F5344CB8AC3E}">
        <p14:creationId xmlns:p14="http://schemas.microsoft.com/office/powerpoint/2010/main" val="63397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17</a:t>
            </a:fld>
            <a:endParaRPr lang="en-GB" dirty="0"/>
          </a:p>
        </p:txBody>
      </p:sp>
    </p:spTree>
    <p:extLst>
      <p:ext uri="{BB962C8B-B14F-4D97-AF65-F5344CB8AC3E}">
        <p14:creationId xmlns:p14="http://schemas.microsoft.com/office/powerpoint/2010/main" val="80495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450.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6.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7.png"/><Relationship Id="rId10" Type="http://schemas.openxmlformats.org/officeDocument/2006/relationships/image" Target="../media/image55.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70.png"/><Relationship Id="rId3" Type="http://schemas.openxmlformats.org/officeDocument/2006/relationships/image" Target="../media/image570.png"/><Relationship Id="rId7" Type="http://schemas.openxmlformats.org/officeDocument/2006/relationships/image" Target="../media/image610.png"/><Relationship Id="rId12" Type="http://schemas.openxmlformats.org/officeDocument/2006/relationships/image" Target="../media/image66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00.png"/><Relationship Id="rId11" Type="http://schemas.openxmlformats.org/officeDocument/2006/relationships/image" Target="../media/image650.png"/><Relationship Id="rId5" Type="http://schemas.openxmlformats.org/officeDocument/2006/relationships/image" Target="../media/image590.png"/><Relationship Id="rId10" Type="http://schemas.openxmlformats.org/officeDocument/2006/relationships/image" Target="../media/image640.png"/><Relationship Id="rId4" Type="http://schemas.openxmlformats.org/officeDocument/2006/relationships/image" Target="../media/image580.png"/><Relationship Id="rId9" Type="http://schemas.openxmlformats.org/officeDocument/2006/relationships/image" Target="../media/image630.png"/><Relationship Id="rId1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0.png"/><Relationship Id="rId7" Type="http://schemas.openxmlformats.org/officeDocument/2006/relationships/image" Target="../media/image70.png"/><Relationship Id="rId2" Type="http://schemas.openxmlformats.org/officeDocument/2006/relationships/image" Target="../media/image750.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1.xml"/><Relationship Id="rId1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fontScale="90000"/>
          </a:bodyPr>
          <a:lstStyle/>
          <a:p>
            <a:r>
              <a:rPr lang="en-GB" b="1" dirty="0">
                <a:solidFill>
                  <a:srgbClr val="92D050"/>
                </a:solidFill>
              </a:rPr>
              <a:t>Further </a:t>
            </a:r>
            <a:r>
              <a:rPr lang="en-GB" b="1" dirty="0" smtClean="0">
                <a:solidFill>
                  <a:srgbClr val="92D050"/>
                </a:solidFill>
              </a:rPr>
              <a:t>Mechanics </a:t>
            </a:r>
            <a:r>
              <a:rPr lang="en-GB" b="1" dirty="0">
                <a:solidFill>
                  <a:srgbClr val="92D050"/>
                </a:solidFill>
              </a:rPr>
              <a:t>1 : </a:t>
            </a:r>
            <a:br>
              <a:rPr lang="en-GB" b="1" dirty="0">
                <a:solidFill>
                  <a:srgbClr val="92D050"/>
                </a:solidFill>
              </a:rPr>
            </a:br>
            <a:r>
              <a:rPr lang="en-GB" dirty="0" smtClean="0"/>
              <a:t>Elastic Collisions in </a:t>
            </a:r>
            <a:r>
              <a:rPr lang="en-GB" dirty="0"/>
              <a:t>T</a:t>
            </a:r>
            <a:r>
              <a:rPr lang="en-GB" dirty="0" smtClean="0"/>
              <a:t>wo Dimensions</a:t>
            </a:r>
            <a:endParaRPr lang="en-GB" dirty="0"/>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Mr </a:t>
            </a:r>
            <a:r>
              <a:rPr lang="en-GB" sz="2800" dirty="0" smtClean="0"/>
              <a:t>Ingall</a:t>
            </a:r>
          </a:p>
          <a:p>
            <a:r>
              <a:rPr lang="en-GB" sz="2800" dirty="0" smtClean="0"/>
              <a:t>(the boss of www.DrFrostMaths.com) </a:t>
            </a:r>
            <a:endParaRPr lang="en-GB" sz="2800" dirty="0"/>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2</a:t>
            </a:r>
            <a:r>
              <a:rPr lang="en-GB" dirty="0"/>
              <a:t>9</a:t>
            </a:r>
            <a:r>
              <a:rPr lang="en-GB" baseline="30000" dirty="0" smtClean="0"/>
              <a:t>th</a:t>
            </a:r>
            <a:r>
              <a:rPr lang="en-GB" dirty="0" smtClean="0"/>
              <a:t> March 2019</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908720"/>
                <a:ext cx="8422343"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A </a:t>
                </a:r>
                <a:r>
                  <a:rPr lang="en-GB" dirty="0"/>
                  <a:t>smooth sphere S </a:t>
                </a:r>
                <a:r>
                  <a:rPr lang="en-US" dirty="0" smtClean="0"/>
                  <a:t>, of mass m, is moving with velocity </a:t>
                </a:r>
                <a14:m>
                  <m:oMath xmlns:m="http://schemas.openxmlformats.org/officeDocument/2006/math">
                    <m:r>
                      <a:rPr lang="en-US" b="0" i="1" smtClean="0">
                        <a:latin typeface="Cambria Math" panose="02040503050406030204" pitchFamily="18" charset="0"/>
                      </a:rPr>
                      <m:t>2</m:t>
                    </m:r>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𝒋</m:t>
                    </m:r>
                    <m:r>
                      <a:rPr lang="en-US" b="1" i="1" smtClean="0">
                        <a:latin typeface="Cambria Math" panose="02040503050406030204" pitchFamily="18" charset="0"/>
                      </a:rPr>
                      <m:t> </m:t>
                    </m:r>
                  </m:oMath>
                </a14:m>
                <a:r>
                  <a:rPr lang="en-GB" dirty="0" smtClean="0"/>
                  <a:t>when </a:t>
                </a:r>
                <a:r>
                  <a:rPr lang="en-GB" dirty="0"/>
                  <a:t>it collides with a smooth fixed vertical wall. </a:t>
                </a:r>
                <a:r>
                  <a:rPr lang="en-US" dirty="0" smtClean="0"/>
                  <a:t>After the collision the velocity of the sphere, S, is </a:t>
                </a:r>
                <a:r>
                  <a:rPr lang="en-US" b="1" dirty="0" smtClean="0"/>
                  <a:t>i</a:t>
                </a:r>
                <a:r>
                  <a:rPr lang="en-US" dirty="0" smtClean="0"/>
                  <a:t> – 3</a:t>
                </a:r>
                <a:r>
                  <a:rPr lang="en-US" b="1" dirty="0" smtClean="0"/>
                  <a:t>j</a:t>
                </a:r>
                <a:endParaRPr lang="en-GB" dirty="0"/>
              </a:p>
              <a:p>
                <a:pPr marL="342900" indent="-342900">
                  <a:buAutoNum type="alphaLcParenR"/>
                </a:pPr>
                <a:r>
                  <a:rPr lang="en-US" dirty="0"/>
                  <a:t>The </a:t>
                </a:r>
                <a:r>
                  <a:rPr lang="en-US" dirty="0" smtClean="0"/>
                  <a:t>impulse exerted by the wall on the ball.</a:t>
                </a:r>
                <a:endParaRPr lang="en-US" dirty="0"/>
              </a:p>
              <a:p>
                <a:pPr marL="342900" indent="-342900">
                  <a:buAutoNum type="alphaLcParenR"/>
                </a:pPr>
                <a:r>
                  <a:rPr lang="en-US" dirty="0"/>
                  <a:t>U</a:t>
                </a:r>
                <a:r>
                  <a:rPr lang="en-US" dirty="0" smtClean="0"/>
                  <a:t>se the scalar product to find the coefficient of restitution between the sphere and the wall.</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908720"/>
                <a:ext cx="8422343"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0702" y="3086235"/>
                <a:ext cx="5739332" cy="2999219"/>
              </a:xfrm>
              <a:prstGeom prst="rect">
                <a:avLst/>
              </a:prstGeom>
              <a:noFill/>
            </p:spPr>
            <p:txBody>
              <a:bodyPr wrap="square" rtlCol="0">
                <a:spAutoFit/>
              </a:bodyPr>
              <a:lstStyle/>
              <a:p>
                <a:r>
                  <a:rPr lang="en-US" b="0" dirty="0" smtClean="0">
                    <a:ea typeface="Cambria Math" panose="02040503050406030204" pitchFamily="18" charset="0"/>
                  </a:rPr>
                  <a:t>a)      </a:t>
                </a:r>
                <a14:m>
                  <m:oMath xmlns:m="http://schemas.openxmlformats.org/officeDocument/2006/math">
                    <m:r>
                      <a:rPr lang="en-US" b="0" i="1" smtClean="0">
                        <a:latin typeface="Cambria Math" panose="02040503050406030204" pitchFamily="18" charset="0"/>
                        <a:ea typeface="Cambria Math" panose="02040503050406030204" pitchFamily="18" charset="0"/>
                      </a:rPr>
                      <m:t>𝑖𝑚𝑝𝑢𝑠𝑙𝑒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𝑚𝑜𝑚𝑒𝑛𝑡𝑢𝑚</m:t>
                    </m:r>
                  </m:oMath>
                </a14:m>
                <a:endParaRPr lang="en-US"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d>
                        <m:dPr>
                          <m:ctrlPr>
                            <a:rPr lang="en-US" b="0" i="1" smtClean="0">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𝒊</m:t>
                              </m:r>
                              <m:r>
                                <a:rPr lang="en-US" i="1">
                                  <a:latin typeface="Cambria Math" panose="02040503050406030204" pitchFamily="18" charset="0"/>
                                  <a:ea typeface="Cambria Math" panose="02040503050406030204" pitchFamily="18" charset="0"/>
                                </a:rPr>
                                <m:t>−3</m:t>
                              </m:r>
                              <m:r>
                                <a:rPr lang="en-US" b="1" i="1">
                                  <a:latin typeface="Cambria Math" panose="02040503050406030204" pitchFamily="18" charset="0"/>
                                  <a:ea typeface="Cambria Math" panose="02040503050406030204" pitchFamily="18" charset="0"/>
                                </a:rPr>
                                <m:t>𝒋</m:t>
                              </m:r>
                            </m:e>
                          </m:d>
                          <m:r>
                            <a:rPr lang="en-US" b="1" i="1" smtClean="0">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+7</m:t>
                              </m:r>
                              <m:r>
                                <a:rPr lang="en-US" b="1" i="1">
                                  <a:latin typeface="Cambria Math" panose="02040503050406030204" pitchFamily="18" charset="0"/>
                                  <a:ea typeface="Cambria Math" panose="02040503050406030204" pitchFamily="18" charset="0"/>
                                </a:rPr>
                                <m:t>𝒋</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𝒊</m:t>
                          </m:r>
                          <m:r>
                            <a:rPr lang="en-US" b="0" i="1" smtClean="0">
                              <a:latin typeface="Cambria Math" panose="02040503050406030204" pitchFamily="18" charset="0"/>
                              <a:ea typeface="Cambria Math" panose="02040503050406030204" pitchFamily="18" charset="0"/>
                            </a:rPr>
                            <m:t>−10</m:t>
                          </m:r>
                          <m:r>
                            <a:rPr lang="en-US" b="1" i="1" smtClean="0">
                              <a:latin typeface="Cambria Math" panose="02040503050406030204" pitchFamily="18" charset="0"/>
                              <a:ea typeface="Cambria Math" panose="02040503050406030204" pitchFamily="18" charset="0"/>
                            </a:rPr>
                            <m:t>𝒋</m:t>
                          </m:r>
                        </m:e>
                      </m:d>
                    </m:oMath>
                  </m:oMathPara>
                </a14:m>
                <a:endParaRPr lang="en-US" b="0" dirty="0" smtClean="0">
                  <a:ea typeface="Cambria Math" panose="02040503050406030204" pitchFamily="18" charset="0"/>
                </a:endParaRPr>
              </a:p>
              <a:p>
                <a:endParaRPr lang="en-US" b="0" dirty="0" smtClean="0">
                  <a:ea typeface="Cambria Math" panose="02040503050406030204" pitchFamily="18" charset="0"/>
                </a:endParaRPr>
              </a:p>
              <a:p>
                <a:r>
                  <a:rPr lang="en-US" dirty="0" smtClean="0">
                    <a:ea typeface="Cambria Math" panose="02040503050406030204" pitchFamily="18" charset="0"/>
                  </a:rPr>
                  <a:t>b)       </a:t>
                </a:r>
                <a14:m>
                  <m:oMath xmlns:m="http://schemas.openxmlformats.org/officeDocument/2006/math">
                    <m:r>
                      <a:rPr lang="en-US" b="1" i="1" smtClean="0">
                        <a:latin typeface="Cambria Math" panose="02040503050406030204" pitchFamily="18" charset="0"/>
                      </a:rPr>
                      <m:t>− </m:t>
                    </m:r>
                    <m:r>
                      <a:rPr lang="en-US" b="1" i="1">
                        <a:latin typeface="Cambria Math" panose="02040503050406030204" pitchFamily="18" charset="0"/>
                      </a:rPr>
                      <m:t>𝒆</m:t>
                    </m:r>
                    <m:r>
                      <a:rPr lang="en-US" b="1" i="1">
                        <a:latin typeface="Cambria Math" panose="02040503050406030204" pitchFamily="18" charset="0"/>
                      </a:rPr>
                      <m:t> </m:t>
                    </m:r>
                    <m:r>
                      <a:rPr lang="en-US" b="1" i="1">
                        <a:latin typeface="Cambria Math" panose="02040503050406030204" pitchFamily="18" charset="0"/>
                      </a:rPr>
                      <m:t>𝒖</m:t>
                    </m:r>
                    <m:r>
                      <a:rPr lang="en-US" b="1" i="1">
                        <a:latin typeface="Cambria Math" panose="02040503050406030204" pitchFamily="18" charset="0"/>
                      </a:rPr>
                      <m:t>. </m:t>
                    </m:r>
                    <m:r>
                      <a:rPr lang="en-US" b="1" i="1" smtClean="0">
                        <a:latin typeface="Cambria Math" panose="02040503050406030204" pitchFamily="18" charset="0"/>
                      </a:rPr>
                      <m:t>𝑰</m:t>
                    </m:r>
                    <m:r>
                      <a:rPr lang="en-US" b="1" i="1">
                        <a:latin typeface="Cambria Math" panose="02040503050406030204" pitchFamily="18" charset="0"/>
                      </a:rPr>
                      <m:t>=</m:t>
                    </m:r>
                    <m:r>
                      <a:rPr lang="en-US" b="1" i="1">
                        <a:latin typeface="Cambria Math" panose="02040503050406030204" pitchFamily="18" charset="0"/>
                      </a:rPr>
                      <m:t>𝒗</m:t>
                    </m:r>
                    <m:r>
                      <a:rPr lang="en-US" i="1">
                        <a:latin typeface="Cambria Math" panose="02040503050406030204" pitchFamily="18" charset="0"/>
                      </a:rPr>
                      <m:t>.</m:t>
                    </m:r>
                    <m:r>
                      <a:rPr lang="en-US" b="1" i="1" smtClean="0">
                        <a:latin typeface="Cambria Math" panose="02040503050406030204" pitchFamily="18" charset="0"/>
                      </a:rPr>
                      <m:t>𝑰</m:t>
                    </m:r>
                  </m:oMath>
                </a14:m>
                <a:r>
                  <a:rPr lang="en-US" b="1" dirty="0" smtClean="0">
                    <a:ea typeface="Cambria Math" panose="02040503050406030204" pitchFamily="18" charset="0"/>
                  </a:rPr>
                  <a:t/>
                </a:r>
                <a:br>
                  <a:rPr lang="en-US" b="1" dirty="0" smtClean="0">
                    <a:ea typeface="Cambria Math" panose="02040503050406030204" pitchFamily="18" charset="0"/>
                  </a:rPr>
                </a:br>
                <a:r>
                  <a:rPr lang="en-US" dirty="0" smtClean="0">
                    <a:ea typeface="Cambria Math" panose="02040503050406030204" pitchFamily="18" charset="0"/>
                  </a:rPr>
                  <a:t>where </a:t>
                </a:r>
                <a14:m>
                  <m:oMath xmlns:m="http://schemas.openxmlformats.org/officeDocument/2006/math">
                    <m:r>
                      <a:rPr lang="en-US" b="0" i="1" smtClean="0">
                        <a:latin typeface="Cambria Math" panose="02040503050406030204" pitchFamily="18" charset="0"/>
                        <a:ea typeface="Cambria Math" panose="02040503050406030204" pitchFamily="18" charset="0"/>
                      </a:rPr>
                      <m:t>𝐼</m:t>
                    </m:r>
                  </m:oMath>
                </a14:m>
                <a:r>
                  <a:rPr lang="en-US" dirty="0" smtClean="0">
                    <a:ea typeface="Cambria Math" panose="02040503050406030204" pitchFamily="18" charset="0"/>
                  </a:rPr>
                  <a:t> can be any convenient vector parallel to Impulse</a:t>
                </a:r>
                <a:br>
                  <a:rPr lang="en-US" dirty="0" smtClean="0">
                    <a:ea typeface="Cambria Math" panose="02040503050406030204" pitchFamily="18" charset="0"/>
                  </a:rPr>
                </a:br>
                <a:r>
                  <a:rPr lang="en-US" dirty="0" smtClean="0">
                    <a:ea typeface="Cambria Math" panose="02040503050406030204" pitchFamily="18" charset="0"/>
                  </a:rPr>
                  <a:t>let</a:t>
                </a:r>
                <a:r>
                  <a:rPr lang="en-US" sz="2000" dirty="0" smtClean="0">
                    <a:ea typeface="Cambria Math" panose="02040503050406030204" pitchFamily="18" charset="0"/>
                  </a:rPr>
                  <a:t>:  </a:t>
                </a:r>
                <a14:m>
                  <m:oMath xmlns:m="http://schemas.openxmlformats.org/officeDocument/2006/math">
                    <m:r>
                      <a:rPr lang="en-US" sz="2000" b="1" i="1" smtClean="0">
                        <a:latin typeface="Cambria Math" panose="02040503050406030204" pitchFamily="18" charset="0"/>
                        <a:ea typeface="Cambria Math" panose="02040503050406030204" pitchFamily="18" charset="0"/>
                      </a:rPr>
                      <m:t>𝑰</m:t>
                    </m:r>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f>
                          <m:fPr>
                            <m:type m:val="noBa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10</m:t>
                            </m:r>
                          </m:den>
                        </m:f>
                      </m:e>
                    </m:d>
                  </m:oMath>
                </a14:m>
                <a:endParaRPr lang="en-US" sz="2000" b="1" dirty="0" smtClean="0">
                  <a:ea typeface="Cambria Math" panose="02040503050406030204" pitchFamily="18" charset="0"/>
                </a:endParaRPr>
              </a:p>
              <a:p>
                <a:pPr marL="285750" indent="-285750">
                  <a:buFont typeface="Symbol" panose="05050102010706020507" pitchFamily="18" charset="2"/>
                  <a:buChar char="Þ"/>
                </a:pPr>
                <a14:m>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𝑒</m:t>
                    </m:r>
                    <m:d>
                      <m:dPr>
                        <m:ctrlPr>
                          <a:rPr lang="en-US" sz="2000" i="1">
                            <a:latin typeface="Cambria Math" panose="02040503050406030204" pitchFamily="18" charset="0"/>
                            <a:ea typeface="Cambria Math" panose="02040503050406030204" pitchFamily="18" charset="0"/>
                          </a:rPr>
                        </m:ctrlPr>
                      </m:dPr>
                      <m:e>
                        <m:f>
                          <m:fPr>
                            <m:type m:val="noBa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10</m:t>
                            </m:r>
                          </m:den>
                        </m:f>
                      </m:e>
                    </m:d>
                  </m:oMath>
                </a14:m>
                <a:r>
                  <a:rPr lang="en-US" sz="2000" b="0" dirty="0" smtClean="0">
                    <a:ea typeface="Cambria Math" panose="02040503050406030204" pitchFamily="18" charset="0"/>
                  </a:rPr>
                  <a:t>.</a:t>
                </a:r>
                <a:r>
                  <a:rPr lang="en-US" sz="2000" dirty="0">
                    <a:ea typeface="Cambria Math" panose="02040503050406030204" pitchFamily="18" charset="0"/>
                  </a:rPr>
                  <a:t> </a:t>
                </a:r>
                <a14:m>
                  <m:oMath xmlns:m="http://schemas.openxmlformats.org/officeDocument/2006/math">
                    <m:d>
                      <m:dPr>
                        <m:ctrlPr>
                          <a:rPr lang="en-US" sz="2000" i="1">
                            <a:latin typeface="Cambria Math" panose="02040503050406030204" pitchFamily="18" charset="0"/>
                            <a:ea typeface="Cambria Math" panose="02040503050406030204" pitchFamily="18" charset="0"/>
                          </a:rPr>
                        </m:ctrlPr>
                      </m:dPr>
                      <m:e>
                        <m:f>
                          <m:fPr>
                            <m:type m:val="noBa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m:t>
                            </m:r>
                          </m:num>
                          <m:den>
                            <m:r>
                              <a:rPr lang="en-US" sz="2000" b="0" i="1" smtClean="0">
                                <a:latin typeface="Cambria Math" panose="02040503050406030204" pitchFamily="18" charset="0"/>
                                <a:ea typeface="Cambria Math" panose="02040503050406030204" pitchFamily="18" charset="0"/>
                              </a:rPr>
                              <m:t>7</m:t>
                            </m:r>
                          </m:den>
                        </m:f>
                      </m:e>
                    </m:d>
                  </m:oMath>
                </a14:m>
                <a:r>
                  <a:rPr lang="en-US" sz="2000" b="0" dirty="0" smtClean="0">
                    <a:ea typeface="Cambria Math" panose="02040503050406030204" pitchFamily="18" charset="0"/>
                  </a:rPr>
                  <a:t>=</a:t>
                </a:r>
                <a14:m>
                  <m:oMath xmlns:m="http://schemas.openxmlformats.org/officeDocument/2006/math">
                    <m:d>
                      <m:dPr>
                        <m:ctrlPr>
                          <a:rPr lang="en-US" sz="2000" i="1">
                            <a:latin typeface="Cambria Math" panose="02040503050406030204" pitchFamily="18" charset="0"/>
                            <a:ea typeface="Cambria Math" panose="02040503050406030204" pitchFamily="18" charset="0"/>
                          </a:rPr>
                        </m:ctrlPr>
                      </m:dPr>
                      <m:e>
                        <m:f>
                          <m:fPr>
                            <m:type m:val="noBa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10</m:t>
                            </m:r>
                          </m:den>
                        </m:f>
                      </m:e>
                    </m:d>
                  </m:oMath>
                </a14:m>
                <a:r>
                  <a:rPr lang="en-US" sz="2000" dirty="0">
                    <a:ea typeface="Cambria Math" panose="02040503050406030204" pitchFamily="18" charset="0"/>
                  </a:rPr>
                  <a:t>. </a:t>
                </a:r>
                <a14:m>
                  <m:oMath xmlns:m="http://schemas.openxmlformats.org/officeDocument/2006/math">
                    <m:d>
                      <m:dPr>
                        <m:ctrlPr>
                          <a:rPr lang="en-US" sz="2000" i="1">
                            <a:latin typeface="Cambria Math" panose="02040503050406030204" pitchFamily="18" charset="0"/>
                            <a:ea typeface="Cambria Math" panose="02040503050406030204" pitchFamily="18" charset="0"/>
                          </a:rPr>
                        </m:ctrlPr>
                      </m:dPr>
                      <m:e>
                        <m:f>
                          <m:fPr>
                            <m:type m:val="noBa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−3</m:t>
                            </m:r>
                          </m:den>
                        </m:f>
                      </m:e>
                    </m:d>
                  </m:oMath>
                </a14:m>
                <a:endParaRPr lang="en-US" sz="2000" b="0" dirty="0" smtClean="0">
                  <a:ea typeface="Cambria Math" panose="02040503050406030204" pitchFamily="18" charset="0"/>
                </a:endParaRPr>
              </a:p>
              <a:p>
                <a:pPr marL="285750" indent="-285750">
                  <a:buFont typeface="Symbol" panose="05050102010706020507" pitchFamily="18" charset="2"/>
                  <a:buChar char="Þ"/>
                </a:pPr>
                <a14:m>
                  <m:oMath xmlns:m="http://schemas.openxmlformats.org/officeDocument/2006/math">
                    <m:r>
                      <a:rPr lang="en-US" sz="2000" b="0" i="1" smtClean="0">
                        <a:latin typeface="Cambria Math" panose="02040503050406030204" pitchFamily="18" charset="0"/>
                        <a:ea typeface="Cambria Math" panose="02040503050406030204" pitchFamily="18" charset="0"/>
                      </a:rPr>
                      <m:t>−72</m:t>
                    </m:r>
                    <m:r>
                      <a:rPr lang="en-US" sz="2000" b="0" i="1" smtClean="0">
                        <a:latin typeface="Cambria Math" panose="02040503050406030204" pitchFamily="18" charset="0"/>
                        <a:ea typeface="Cambria Math" panose="02040503050406030204" pitchFamily="18" charset="0"/>
                      </a:rPr>
                      <m:t>𝑒</m:t>
                    </m:r>
                    <m:r>
                      <a:rPr lang="en-US" sz="2000" b="0" i="1" smtClean="0">
                        <a:latin typeface="Cambria Math" panose="02040503050406030204" pitchFamily="18" charset="0"/>
                        <a:ea typeface="Cambria Math" panose="02040503050406030204" pitchFamily="18" charset="0"/>
                      </a:rPr>
                      <m:t>=−29</m:t>
                    </m:r>
                  </m:oMath>
                </a14:m>
                <a:endParaRPr lang="en-US" sz="2000" b="0" dirty="0" smtClean="0">
                  <a:ea typeface="Cambria Math" panose="02040503050406030204" pitchFamily="18" charset="0"/>
                </a:endParaRPr>
              </a:p>
              <a:p>
                <a:pPr marL="285750" indent="-285750">
                  <a:buFont typeface="Symbol" panose="05050102010706020507" pitchFamily="18" charset="2"/>
                  <a:buChar char="Þ"/>
                </a:pPr>
                <a14:m>
                  <m:oMath xmlns:m="http://schemas.openxmlformats.org/officeDocument/2006/math">
                    <m:r>
                      <a:rPr lang="en-US" sz="2000" b="0" i="1" smtClean="0">
                        <a:latin typeface="Cambria Math" panose="02040503050406030204" pitchFamily="18" charset="0"/>
                        <a:ea typeface="Cambria Math" panose="02040503050406030204" pitchFamily="18" charset="0"/>
                      </a:rPr>
                      <m:t>𝑒</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29</m:t>
                        </m:r>
                      </m:num>
                      <m:den>
                        <m:r>
                          <a:rPr lang="en-US" sz="2000" b="0" i="1" smtClean="0">
                            <a:latin typeface="Cambria Math" panose="02040503050406030204" pitchFamily="18" charset="0"/>
                            <a:ea typeface="Cambria Math" panose="02040503050406030204" pitchFamily="18" charset="0"/>
                          </a:rPr>
                          <m:t>72</m:t>
                        </m:r>
                      </m:den>
                    </m:f>
                  </m:oMath>
                </a14:m>
                <a:endParaRPr lang="en-US" b="0" dirty="0" smtClean="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0702" y="3086235"/>
                <a:ext cx="5739332" cy="2999219"/>
              </a:xfrm>
              <a:prstGeom prst="rect">
                <a:avLst/>
              </a:prstGeom>
              <a:blipFill>
                <a:blip r:embed="rId3"/>
                <a:stretch>
                  <a:fillRect l="-1169" t="-1016" b="-407"/>
                </a:stretch>
              </a:blipFill>
            </p:spPr>
            <p:txBody>
              <a:bodyPr/>
              <a:lstStyle/>
              <a:p>
                <a:r>
                  <a:rPr lang="en-GB">
                    <a:noFill/>
                  </a:rPr>
                  <a:t> </a:t>
                </a:r>
              </a:p>
            </p:txBody>
          </p:sp>
        </mc:Fallback>
      </mc:AlternateContent>
      <p:sp>
        <p:nvSpPr>
          <p:cNvPr id="40" name="Rectangle 39">
            <a:extLst>
              <a:ext uri="{FF2B5EF4-FFF2-40B4-BE49-F238E27FC236}">
                <a16:creationId xmlns:a16="http://schemas.microsoft.com/office/drawing/2014/main" id="{5A90F127-B11A-4C01-B151-1F3083F8F631}"/>
              </a:ext>
            </a:extLst>
          </p:cNvPr>
          <p:cNvSpPr/>
          <p:nvPr/>
        </p:nvSpPr>
        <p:spPr>
          <a:xfrm>
            <a:off x="318859" y="2564736"/>
            <a:ext cx="8645629" cy="1176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a:t>a</a:t>
            </a:r>
            <a:r>
              <a:rPr lang="en-US" sz="2800" dirty="0" smtClean="0"/>
              <a:t>?</a:t>
            </a:r>
            <a:endParaRPr lang="en-GB" sz="2800" dirty="0"/>
          </a:p>
        </p:txBody>
      </p:sp>
      <p:sp>
        <p:nvSpPr>
          <p:cNvPr id="47" name="Rounded Rectangular Callout 46"/>
          <p:cNvSpPr/>
          <p:nvPr/>
        </p:nvSpPr>
        <p:spPr>
          <a:xfrm>
            <a:off x="5257946" y="3824623"/>
            <a:ext cx="3528392" cy="494030"/>
          </a:xfrm>
          <a:prstGeom prst="wedgeRoundRectCallout">
            <a:avLst>
              <a:gd name="adj1" fmla="val -130874"/>
              <a:gd name="adj2" fmla="val 28482"/>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Derived on the previous slide</a:t>
            </a:r>
            <a:endParaRPr lang="en-GB" dirty="0"/>
          </a:p>
        </p:txBody>
      </p:sp>
      <p:sp>
        <p:nvSpPr>
          <p:cNvPr id="48" name="Rectangle 47">
            <a:extLst>
              <a:ext uri="{FF2B5EF4-FFF2-40B4-BE49-F238E27FC236}">
                <a16:creationId xmlns:a16="http://schemas.microsoft.com/office/drawing/2014/main" id="{5A90F127-B11A-4C01-B151-1F3083F8F631}"/>
              </a:ext>
            </a:extLst>
          </p:cNvPr>
          <p:cNvSpPr/>
          <p:nvPr/>
        </p:nvSpPr>
        <p:spPr>
          <a:xfrm>
            <a:off x="318859" y="3824623"/>
            <a:ext cx="8645629" cy="23440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smtClean="0"/>
              <a:t>b?</a:t>
            </a:r>
            <a:endParaRPr lang="en-GB" sz="2800" dirty="0"/>
          </a:p>
        </p:txBody>
      </p:sp>
    </p:spTree>
    <p:extLst>
      <p:ext uri="{BB962C8B-B14F-4D97-AF65-F5344CB8AC3E}">
        <p14:creationId xmlns:p14="http://schemas.microsoft.com/office/powerpoint/2010/main" val="3878929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0"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1520" y="160488"/>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a:t>
              </a:r>
              <a:endParaRPr lang="en-GB" sz="3200" dirty="0"/>
            </a:p>
          </p:txBody>
        </p:sp>
        <p:cxnSp>
          <p:nvCxnSpPr>
            <p:cNvPr id="11" name="Straight Connector 1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2" name="Straight Connector 11"/>
          <p:cNvCxnSpPr/>
          <p:nvPr/>
        </p:nvCxnSpPr>
        <p:spPr>
          <a:xfrm>
            <a:off x="251520" y="190020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075B4E23-3E17-D047-94EF-0811F871D3C4}"/>
              </a:ext>
            </a:extLst>
          </p:cNvPr>
          <p:cNvSpPr txBox="1"/>
          <p:nvPr/>
        </p:nvSpPr>
        <p:spPr>
          <a:xfrm>
            <a:off x="863080" y="2843024"/>
            <a:ext cx="7344816"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Q4-8</a:t>
            </a:r>
            <a:endParaRPr lang="en-US" sz="2400" dirty="0"/>
          </a:p>
          <a:p>
            <a:r>
              <a:rPr lang="en-US" sz="2400" dirty="0">
                <a:solidFill>
                  <a:schemeClr val="accent6"/>
                </a:solidFill>
              </a:rPr>
              <a:t>Amber</a:t>
            </a:r>
            <a:r>
              <a:rPr lang="en-US" sz="2400" dirty="0"/>
              <a:t> 					</a:t>
            </a:r>
            <a:r>
              <a:rPr lang="en-US" sz="2400" dirty="0" smtClean="0"/>
              <a:t>Q9-14</a:t>
            </a:r>
            <a:endParaRPr lang="en-US" sz="2400" dirty="0"/>
          </a:p>
          <a:p>
            <a:r>
              <a:rPr lang="en-US" sz="2400" dirty="0">
                <a:solidFill>
                  <a:srgbClr val="FF0000"/>
                </a:solidFill>
              </a:rPr>
              <a:t>Red</a:t>
            </a:r>
            <a:r>
              <a:rPr lang="en-US" sz="2400" dirty="0"/>
              <a:t>					</a:t>
            </a:r>
            <a:r>
              <a:rPr lang="en-US" sz="2400" dirty="0" smtClean="0"/>
              <a:t>Q15-18 </a:t>
            </a:r>
            <a:r>
              <a:rPr lang="en-US" sz="2400" dirty="0"/>
              <a:t>&amp; challenge</a:t>
            </a:r>
          </a:p>
          <a:p>
            <a:endParaRPr lang="en-US" sz="2400" dirty="0"/>
          </a:p>
        </p:txBody>
      </p:sp>
      <p:sp>
        <p:nvSpPr>
          <p:cNvPr id="14" name="TextBox 13"/>
          <p:cNvSpPr txBox="1"/>
          <p:nvPr/>
        </p:nvSpPr>
        <p:spPr>
          <a:xfrm>
            <a:off x="251520" y="90872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99-101 questions 1 - 14</a:t>
            </a:r>
            <a:endParaRPr lang="en-GB" sz="2400" dirty="0"/>
          </a:p>
        </p:txBody>
      </p:sp>
    </p:spTree>
    <p:extLst>
      <p:ext uri="{BB962C8B-B14F-4D97-AF65-F5344CB8AC3E}">
        <p14:creationId xmlns:p14="http://schemas.microsoft.com/office/powerpoint/2010/main" val="229130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Successive Oblique Impacts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4" name="TextBox 53">
            <a:extLst>
              <a:ext uri="{FF2B5EF4-FFF2-40B4-BE49-F238E27FC236}">
                <a16:creationId xmlns:a16="http://schemas.microsoft.com/office/drawing/2014/main" id="{E9378204-38A2-4367-8EAF-8B919A48B9E4}"/>
              </a:ext>
            </a:extLst>
          </p:cNvPr>
          <p:cNvSpPr txBox="1"/>
          <p:nvPr/>
        </p:nvSpPr>
        <p:spPr>
          <a:xfrm>
            <a:off x="180682" y="708421"/>
            <a:ext cx="8783806" cy="2031325"/>
          </a:xfrm>
          <a:prstGeom prst="rect">
            <a:avLst/>
          </a:prstGeom>
          <a:noFill/>
        </p:spPr>
        <p:txBody>
          <a:bodyPr wrap="square" rtlCol="0">
            <a:spAutoFit/>
          </a:bodyPr>
          <a:lstStyle/>
          <a:p>
            <a:r>
              <a:rPr lang="en-US" dirty="0" smtClean="0"/>
              <a:t>Sometimes you may be asked to consider two successive impact.</a:t>
            </a:r>
          </a:p>
          <a:p>
            <a:pPr marL="342900" indent="-342900">
              <a:buAutoNum type="arabicParenR"/>
            </a:pPr>
            <a:r>
              <a:rPr lang="en-US" dirty="0" smtClean="0"/>
              <a:t>Find the speed and direction of motion after the first impact.</a:t>
            </a:r>
          </a:p>
          <a:p>
            <a:pPr marL="342900" indent="-342900">
              <a:buAutoNum type="arabicParenR"/>
            </a:pPr>
            <a:r>
              <a:rPr lang="en-US" dirty="0" smtClean="0"/>
              <a:t>Use angle properties to calculate the angle of approach for the second collision using the direction of motion after the first impact.</a:t>
            </a:r>
          </a:p>
          <a:p>
            <a:pPr marL="342900" indent="-342900">
              <a:buAutoNum type="arabicParenR"/>
            </a:pPr>
            <a:r>
              <a:rPr lang="en-US" dirty="0" smtClean="0"/>
              <a:t>Look at the second impact starting by drawing a new diagram.</a:t>
            </a:r>
          </a:p>
          <a:p>
            <a:pPr marL="342900" indent="-342900">
              <a:buAutoNum type="arabicParenR"/>
            </a:pPr>
            <a:endParaRPr lang="en-US" dirty="0"/>
          </a:p>
          <a:p>
            <a:r>
              <a:rPr lang="en-US" dirty="0" smtClean="0"/>
              <a:t>There are no new concepts needed to address this type of question.</a:t>
            </a:r>
            <a:endParaRPr lang="en-GB" dirty="0" smtClean="0"/>
          </a:p>
        </p:txBody>
      </p:sp>
    </p:spTree>
    <p:extLst>
      <p:ext uri="{BB962C8B-B14F-4D97-AF65-F5344CB8AC3E}">
        <p14:creationId xmlns:p14="http://schemas.microsoft.com/office/powerpoint/2010/main" val="73667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908720"/>
                <a:ext cx="8422343" cy="186903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a:t>
                </a:r>
                <a:r>
                  <a:rPr lang="en-US" dirty="0" smtClean="0"/>
                  <a:t>Two vertical walls meet at right angles. A smooth sphere slides across a smooth, horizontal floor, bouncing off each wall in turn. Just before the first impact the sphere is moving with speed 4</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−1</m:t>
                        </m:r>
                      </m:sup>
                    </m:sSup>
                  </m:oMath>
                </a14:m>
                <a:r>
                  <a:rPr lang="en-GB" dirty="0" smtClean="0"/>
                  <a:t> at an angle of 30</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smtClean="0"/>
                  <a:t>. The coefficient of restitution between the sphere and both walls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GB" dirty="0" smtClean="0"/>
                  <a:t> Find</a:t>
                </a:r>
              </a:p>
              <a:p>
                <a:pPr marL="342900" indent="-342900">
                  <a:buAutoNum type="alphaLcParenR"/>
                </a:pPr>
                <a:r>
                  <a:rPr lang="en-US" dirty="0" smtClean="0"/>
                  <a:t>The direction of motion and speed of the sphere after the first collision</a:t>
                </a:r>
              </a:p>
              <a:p>
                <a:pPr marL="342900" indent="-342900">
                  <a:buAutoNum type="alphaLcParenR"/>
                </a:pPr>
                <a:r>
                  <a:rPr lang="en-US" dirty="0" smtClean="0"/>
                  <a:t>The direction of motion and speed of the sphere after the second collision.</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908720"/>
                <a:ext cx="8422343" cy="186903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0256" y="3068638"/>
                <a:ext cx="3419655" cy="3345531"/>
              </a:xfrm>
              <a:prstGeom prst="rect">
                <a:avLst/>
              </a:prstGeom>
              <a:noFill/>
            </p:spPr>
            <p:txBody>
              <a:bodyPr wrap="square" rtlCol="0">
                <a:spAutoFit/>
              </a:bodyPr>
              <a:lstStyle/>
              <a:p>
                <a:pPr/>
                <a:r>
                  <a:rPr lang="en-GB" dirty="0" smtClean="0"/>
                  <a:t>For 1</a:t>
                </a:r>
                <a:r>
                  <a:rPr lang="en-GB" baseline="30000" dirty="0" smtClean="0"/>
                  <a:t>st</a:t>
                </a:r>
                <a:r>
                  <a:rPr lang="en-GB" dirty="0" smtClean="0"/>
                  <a:t> collision:</a:t>
                </a:r>
                <a:br>
                  <a:rPr lang="en-GB" dirty="0" smtClean="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r>
                            <a:rPr lang="en-GB" b="0" i="1" smtClean="0">
                              <a:latin typeface="Cambria Math" panose="02040503050406030204" pitchFamily="18" charset="0"/>
                            </a:rPr>
                            <m:t>𝑣𝑐𝑜𝑠</m:t>
                          </m:r>
                          <m:r>
                            <a:rPr lang="en-GB" b="0" i="1" smtClean="0">
                              <a:latin typeface="Cambria Math" panose="02040503050406030204" pitchFamily="18" charset="0"/>
                              <a:ea typeface="Cambria Math" panose="02040503050406030204" pitchFamily="18" charset="0"/>
                            </a:rPr>
                            <m:t>𝛽</m:t>
                          </m:r>
                        </m:e>
                      </m:func>
                    </m:oMath>
                  </m:oMathPara>
                </a14:m>
                <a:endParaRPr lang="en-GB" dirty="0" smtClean="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4</m:t>
                          </m:r>
                        </m:den>
                      </m:f>
                      <m:r>
                        <a:rPr lang="en-GB" b="0" i="1" smtClean="0">
                          <a:latin typeface="Cambria Math" panose="02040503050406030204" pitchFamily="18" charset="0"/>
                          <a:ea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𝑠𝑖𝑛</m:t>
                      </m:r>
                      <m:r>
                        <a:rPr lang="en-GB" b="0" i="1" smtClean="0">
                          <a:latin typeface="Cambria Math" panose="02040503050406030204" pitchFamily="18" charset="0"/>
                          <a:ea typeface="Cambria Math" panose="02040503050406030204" pitchFamily="18" charset="0"/>
                        </a:rPr>
                        <m:t>30=</m:t>
                      </m:r>
                      <m:r>
                        <a:rPr lang="en-GB" b="0" i="1" smtClean="0">
                          <a:latin typeface="Cambria Math" panose="02040503050406030204" pitchFamily="18" charset="0"/>
                          <a:ea typeface="Cambria Math" panose="02040503050406030204" pitchFamily="18" charset="0"/>
                        </a:rPr>
                        <m:t>𝑣𝑠𝑖𝑛</m:t>
                      </m:r>
                      <m:r>
                        <a:rPr lang="en-GB" b="0" i="1" smtClean="0">
                          <a:latin typeface="Cambria Math" panose="02040503050406030204" pitchFamily="18" charset="0"/>
                          <a:ea typeface="Cambria Math" panose="02040503050406030204" pitchFamily="18" charset="0"/>
                        </a:rPr>
                        <m:t>𝛽</m:t>
                      </m:r>
                    </m:oMath>
                  </m:oMathPara>
                </a14:m>
                <a:endParaRPr lang="en-GB" dirty="0" smtClean="0"/>
              </a:p>
              <a:p>
                <a:r>
                  <a:rPr lang="en-GB" dirty="0" smtClean="0"/>
                  <a:t>… combining as usual gives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=3.77…</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=23.4…°</m:t>
                      </m:r>
                    </m:oMath>
                  </m:oMathPara>
                </a14:m>
                <a:endParaRPr lang="en-GB" dirty="0" smtClean="0"/>
              </a:p>
              <a:p>
                <a:r>
                  <a:rPr lang="en-GB" dirty="0" smtClean="0"/>
                  <a:t>For 2</a:t>
                </a:r>
                <a:r>
                  <a:rPr lang="en-GB" baseline="30000" dirty="0" smtClean="0"/>
                  <a:t>nd</a:t>
                </a:r>
                <a:r>
                  <a:rPr lang="en-GB" dirty="0" smtClean="0"/>
                  <a:t> Collision:</a:t>
                </a: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𝑣𝑐𝑜𝑠</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90−</m:t>
                          </m:r>
                          <m:r>
                            <a:rPr lang="en-GB" b="0" i="1" smtClean="0">
                              <a:latin typeface="Cambria Math" panose="02040503050406030204" pitchFamily="18" charset="0"/>
                              <a:ea typeface="Cambria Math" panose="02040503050406030204" pitchFamily="18" charset="0"/>
                            </a:rPr>
                            <m:t>𝛽</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𝑤𝑐𝑜𝑠</m:t>
                      </m:r>
                      <m:r>
                        <a:rPr lang="en-GB" b="0" i="1" smtClean="0">
                          <a:latin typeface="Cambria Math" panose="02040503050406030204" pitchFamily="18" charset="0"/>
                          <a:ea typeface="Cambria Math" panose="02040503050406030204" pitchFamily="18" charset="0"/>
                        </a:rPr>
                        <m:t>𝛾</m:t>
                      </m:r>
                    </m:oMath>
                  </m:oMathPara>
                </a14:m>
                <a:endParaRPr lang="en-GB" dirty="0" smtClean="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4</m:t>
                          </m:r>
                        </m:den>
                      </m:f>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90−</m:t>
                              </m:r>
                              <m:r>
                                <a:rPr lang="en-GB" b="0" i="1" smtClean="0">
                                  <a:latin typeface="Cambria Math" panose="02040503050406030204" pitchFamily="18" charset="0"/>
                                  <a:ea typeface="Cambria Math" panose="02040503050406030204" pitchFamily="18" charset="0"/>
                                </a:rPr>
                                <m:t>𝛽</m:t>
                              </m:r>
                            </m:e>
                          </m:d>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𝑤𝑠𝑖𝑛</m:t>
                      </m:r>
                      <m:r>
                        <a:rPr lang="en-GB" b="0" i="1" smtClean="0">
                          <a:latin typeface="Cambria Math" panose="02040503050406030204" pitchFamily="18" charset="0"/>
                          <a:ea typeface="Cambria Math" panose="02040503050406030204" pitchFamily="18" charset="0"/>
                        </a:rPr>
                        <m:t>𝛾</m:t>
                      </m:r>
                    </m:oMath>
                  </m:oMathPara>
                </a14:m>
                <a:endParaRPr lang="en-GB" dirty="0" smtClean="0"/>
              </a:p>
              <a:p>
                <a:r>
                  <a:rPr lang="en-GB" dirty="0"/>
                  <a:t>… combining as usual gives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=3</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𝛾</m:t>
                      </m:r>
                      <m:r>
                        <a:rPr lang="en-GB" b="0" i="1" smtClean="0">
                          <a:latin typeface="Cambria Math" panose="02040503050406030204" pitchFamily="18" charset="0"/>
                          <a:ea typeface="Cambria Math" panose="02040503050406030204" pitchFamily="18" charset="0"/>
                        </a:rPr>
                        <m:t>=60°</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60256" y="3068638"/>
                <a:ext cx="3419655" cy="3345531"/>
              </a:xfrm>
              <a:prstGeom prst="rect">
                <a:avLst/>
              </a:prstGeom>
              <a:blipFill>
                <a:blip r:embed="rId3"/>
                <a:stretch>
                  <a:fillRect l="-1426" t="-911"/>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5A90F127-B11A-4C01-B151-1F3083F8F631}"/>
              </a:ext>
            </a:extLst>
          </p:cNvPr>
          <p:cNvSpPr/>
          <p:nvPr/>
        </p:nvSpPr>
        <p:spPr>
          <a:xfrm>
            <a:off x="342013" y="2917093"/>
            <a:ext cx="3251878" cy="3608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Freeform 9"/>
          <p:cNvSpPr/>
          <p:nvPr/>
        </p:nvSpPr>
        <p:spPr>
          <a:xfrm>
            <a:off x="5548393" y="3409627"/>
            <a:ext cx="2712204" cy="2138766"/>
          </a:xfrm>
          <a:custGeom>
            <a:avLst/>
            <a:gdLst>
              <a:gd name="connsiteX0" fmla="*/ 2712204 w 2712204"/>
              <a:gd name="connsiteY0" fmla="*/ 0 h 2138766"/>
              <a:gd name="connsiteX1" fmla="*/ 2712204 w 2712204"/>
              <a:gd name="connsiteY1" fmla="*/ 2138766 h 2138766"/>
              <a:gd name="connsiteX2" fmla="*/ 0 w 2712204"/>
              <a:gd name="connsiteY2" fmla="*/ 2138766 h 2138766"/>
            </a:gdLst>
            <a:ahLst/>
            <a:cxnLst>
              <a:cxn ang="0">
                <a:pos x="connsiteX0" y="connsiteY0"/>
              </a:cxn>
              <a:cxn ang="0">
                <a:pos x="connsiteX1" y="connsiteY1"/>
              </a:cxn>
              <a:cxn ang="0">
                <a:pos x="connsiteX2" y="connsiteY2"/>
              </a:cxn>
            </a:cxnLst>
            <a:rect l="l" t="t" r="r" b="b"/>
            <a:pathLst>
              <a:path w="2712204" h="2138766">
                <a:moveTo>
                  <a:pt x="2712204" y="0"/>
                </a:moveTo>
                <a:lnTo>
                  <a:pt x="2712204" y="2138766"/>
                </a:lnTo>
                <a:lnTo>
                  <a:pt x="0" y="21387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044573" y="5332369"/>
            <a:ext cx="216024"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5238427" y="3890075"/>
            <a:ext cx="3022170" cy="1642820"/>
          </a:xfrm>
          <a:custGeom>
            <a:avLst/>
            <a:gdLst>
              <a:gd name="connsiteX0" fmla="*/ 0 w 3022170"/>
              <a:gd name="connsiteY0" fmla="*/ 852406 h 1642820"/>
              <a:gd name="connsiteX1" fmla="*/ 1131376 w 3022170"/>
              <a:gd name="connsiteY1" fmla="*/ 1642820 h 1642820"/>
              <a:gd name="connsiteX2" fmla="*/ 3022170 w 3022170"/>
              <a:gd name="connsiteY2" fmla="*/ 1007389 h 1642820"/>
              <a:gd name="connsiteX3" fmla="*/ 2293749 w 3022170"/>
              <a:gd name="connsiteY3" fmla="*/ 0 h 1642820"/>
            </a:gdLst>
            <a:ahLst/>
            <a:cxnLst>
              <a:cxn ang="0">
                <a:pos x="connsiteX0" y="connsiteY0"/>
              </a:cxn>
              <a:cxn ang="0">
                <a:pos x="connsiteX1" y="connsiteY1"/>
              </a:cxn>
              <a:cxn ang="0">
                <a:pos x="connsiteX2" y="connsiteY2"/>
              </a:cxn>
              <a:cxn ang="0">
                <a:pos x="connsiteX3" y="connsiteY3"/>
              </a:cxn>
            </a:cxnLst>
            <a:rect l="l" t="t" r="r" b="b"/>
            <a:pathLst>
              <a:path w="3022170" h="1642820">
                <a:moveTo>
                  <a:pt x="0" y="852406"/>
                </a:moveTo>
                <a:lnTo>
                  <a:pt x="1131376" y="1642820"/>
                </a:lnTo>
                <a:lnTo>
                  <a:pt x="3022170" y="1007389"/>
                </a:lnTo>
                <a:lnTo>
                  <a:pt x="2293749" y="0"/>
                </a:lnTo>
              </a:path>
            </a:pathLst>
          </a:cu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3" name="TextBox 12"/>
          <p:cNvSpPr txBox="1"/>
          <p:nvPr/>
        </p:nvSpPr>
        <p:spPr>
          <a:xfrm>
            <a:off x="5548393" y="4711485"/>
            <a:ext cx="607783" cy="373699"/>
          </a:xfrm>
          <a:prstGeom prst="rect">
            <a:avLst/>
          </a:prstGeom>
          <a:noFill/>
        </p:spPr>
        <p:txBody>
          <a:bodyPr wrap="square" rtlCol="0">
            <a:spAutoFit/>
          </a:bodyPr>
          <a:lstStyle/>
          <a:p>
            <a:r>
              <a:rPr lang="en-GB" dirty="0" smtClean="0"/>
              <a:t>4</a:t>
            </a:r>
            <a:endParaRPr lang="en-GB" dirty="0"/>
          </a:p>
        </p:txBody>
      </p:sp>
      <p:sp>
        <p:nvSpPr>
          <p:cNvPr id="14" name="Freeform 13"/>
          <p:cNvSpPr/>
          <p:nvPr/>
        </p:nvSpPr>
        <p:spPr>
          <a:xfrm>
            <a:off x="5887640" y="5238427"/>
            <a:ext cx="79207" cy="325465"/>
          </a:xfrm>
          <a:custGeom>
            <a:avLst/>
            <a:gdLst>
              <a:gd name="connsiteX0" fmla="*/ 79207 w 79207"/>
              <a:gd name="connsiteY0" fmla="*/ 0 h 325465"/>
              <a:gd name="connsiteX1" fmla="*/ 79207 w 79207"/>
              <a:gd name="connsiteY1" fmla="*/ 0 h 325465"/>
              <a:gd name="connsiteX2" fmla="*/ 17214 w 79207"/>
              <a:gd name="connsiteY2" fmla="*/ 139485 h 325465"/>
              <a:gd name="connsiteX3" fmla="*/ 1716 w 79207"/>
              <a:gd name="connsiteY3" fmla="*/ 185980 h 325465"/>
              <a:gd name="connsiteX4" fmla="*/ 1716 w 79207"/>
              <a:gd name="connsiteY4" fmla="*/ 325465 h 32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7" h="325465">
                <a:moveTo>
                  <a:pt x="79207" y="0"/>
                </a:moveTo>
                <a:lnTo>
                  <a:pt x="79207" y="0"/>
                </a:lnTo>
                <a:cubicBezTo>
                  <a:pt x="58543" y="46495"/>
                  <a:pt x="36783" y="92519"/>
                  <a:pt x="17214" y="139485"/>
                </a:cubicBezTo>
                <a:cubicBezTo>
                  <a:pt x="10931" y="154565"/>
                  <a:pt x="3073" y="169700"/>
                  <a:pt x="1716" y="185980"/>
                </a:cubicBezTo>
                <a:cubicBezTo>
                  <a:pt x="-2145" y="232314"/>
                  <a:pt x="1716" y="278970"/>
                  <a:pt x="1716" y="32546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6974237" y="5331417"/>
            <a:ext cx="48016" cy="216976"/>
          </a:xfrm>
          <a:custGeom>
            <a:avLst/>
            <a:gdLst>
              <a:gd name="connsiteX0" fmla="*/ 0 w 48016"/>
              <a:gd name="connsiteY0" fmla="*/ 0 h 216976"/>
              <a:gd name="connsiteX1" fmla="*/ 30997 w 48016"/>
              <a:gd name="connsiteY1" fmla="*/ 77491 h 216976"/>
              <a:gd name="connsiteX2" fmla="*/ 46495 w 48016"/>
              <a:gd name="connsiteY2" fmla="*/ 123986 h 216976"/>
              <a:gd name="connsiteX3" fmla="*/ 46495 w 48016"/>
              <a:gd name="connsiteY3" fmla="*/ 216976 h 216976"/>
            </a:gdLst>
            <a:ahLst/>
            <a:cxnLst>
              <a:cxn ang="0">
                <a:pos x="connsiteX0" y="connsiteY0"/>
              </a:cxn>
              <a:cxn ang="0">
                <a:pos x="connsiteX1" y="connsiteY1"/>
              </a:cxn>
              <a:cxn ang="0">
                <a:pos x="connsiteX2" y="connsiteY2"/>
              </a:cxn>
              <a:cxn ang="0">
                <a:pos x="connsiteX3" y="connsiteY3"/>
              </a:cxn>
            </a:cxnLst>
            <a:rect l="l" t="t" r="r" b="b"/>
            <a:pathLst>
              <a:path w="48016" h="216976">
                <a:moveTo>
                  <a:pt x="0" y="0"/>
                </a:moveTo>
                <a:cubicBezTo>
                  <a:pt x="10332" y="25830"/>
                  <a:pt x="21229" y="51442"/>
                  <a:pt x="30997" y="77491"/>
                </a:cubicBezTo>
                <a:cubicBezTo>
                  <a:pt x="36733" y="92787"/>
                  <a:pt x="44691" y="107749"/>
                  <a:pt x="46495" y="123986"/>
                </a:cubicBezTo>
                <a:cubicBezTo>
                  <a:pt x="49918" y="154793"/>
                  <a:pt x="46495" y="185979"/>
                  <a:pt x="46495" y="2169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7981627" y="4990454"/>
            <a:ext cx="263471" cy="202378"/>
          </a:xfrm>
          <a:custGeom>
            <a:avLst/>
            <a:gdLst>
              <a:gd name="connsiteX0" fmla="*/ 0 w 263471"/>
              <a:gd name="connsiteY0" fmla="*/ 0 h 202378"/>
              <a:gd name="connsiteX1" fmla="*/ 46495 w 263471"/>
              <a:gd name="connsiteY1" fmla="*/ 77492 h 202378"/>
              <a:gd name="connsiteX2" fmla="*/ 92990 w 263471"/>
              <a:gd name="connsiteY2" fmla="*/ 123987 h 202378"/>
              <a:gd name="connsiteX3" fmla="*/ 232475 w 263471"/>
              <a:gd name="connsiteY3" fmla="*/ 201478 h 202378"/>
              <a:gd name="connsiteX4" fmla="*/ 263471 w 263471"/>
              <a:gd name="connsiteY4" fmla="*/ 201478 h 20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71" h="202378">
                <a:moveTo>
                  <a:pt x="0" y="0"/>
                </a:moveTo>
                <a:cubicBezTo>
                  <a:pt x="15498" y="25831"/>
                  <a:pt x="28421" y="53393"/>
                  <a:pt x="46495" y="77492"/>
                </a:cubicBezTo>
                <a:cubicBezTo>
                  <a:pt x="59646" y="95026"/>
                  <a:pt x="75689" y="110531"/>
                  <a:pt x="92990" y="123987"/>
                </a:cubicBezTo>
                <a:cubicBezTo>
                  <a:pt x="136012" y="157449"/>
                  <a:pt x="178512" y="190685"/>
                  <a:pt x="232475" y="201478"/>
                </a:cubicBezTo>
                <a:cubicBezTo>
                  <a:pt x="242606" y="203504"/>
                  <a:pt x="253139" y="201478"/>
                  <a:pt x="263471" y="20147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8012624" y="4493992"/>
            <a:ext cx="216976" cy="62510"/>
          </a:xfrm>
          <a:custGeom>
            <a:avLst/>
            <a:gdLst>
              <a:gd name="connsiteX0" fmla="*/ 0 w 216976"/>
              <a:gd name="connsiteY0" fmla="*/ 62510 h 62510"/>
              <a:gd name="connsiteX1" fmla="*/ 77491 w 216976"/>
              <a:gd name="connsiteY1" fmla="*/ 47011 h 62510"/>
              <a:gd name="connsiteX2" fmla="*/ 123986 w 216976"/>
              <a:gd name="connsiteY2" fmla="*/ 16015 h 62510"/>
              <a:gd name="connsiteX3" fmla="*/ 216976 w 216976"/>
              <a:gd name="connsiteY3" fmla="*/ 516 h 62510"/>
            </a:gdLst>
            <a:ahLst/>
            <a:cxnLst>
              <a:cxn ang="0">
                <a:pos x="connsiteX0" y="connsiteY0"/>
              </a:cxn>
              <a:cxn ang="0">
                <a:pos x="connsiteX1" y="connsiteY1"/>
              </a:cxn>
              <a:cxn ang="0">
                <a:pos x="connsiteX2" y="connsiteY2"/>
              </a:cxn>
              <a:cxn ang="0">
                <a:pos x="connsiteX3" y="connsiteY3"/>
              </a:cxn>
            </a:cxnLst>
            <a:rect l="l" t="t" r="r" b="b"/>
            <a:pathLst>
              <a:path w="216976" h="62510">
                <a:moveTo>
                  <a:pt x="0" y="62510"/>
                </a:moveTo>
                <a:cubicBezTo>
                  <a:pt x="25830" y="57344"/>
                  <a:pt x="52826" y="56260"/>
                  <a:pt x="77491" y="47011"/>
                </a:cubicBezTo>
                <a:cubicBezTo>
                  <a:pt x="94932" y="40471"/>
                  <a:pt x="107326" y="24345"/>
                  <a:pt x="123986" y="16015"/>
                </a:cubicBezTo>
                <a:cubicBezTo>
                  <a:pt x="164786" y="-4385"/>
                  <a:pt x="173495" y="516"/>
                  <a:pt x="216976" y="5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5445357" y="5179061"/>
                <a:ext cx="607783" cy="369332"/>
              </a:xfrm>
              <a:prstGeom prst="rect">
                <a:avLst/>
              </a:prstGeom>
              <a:noFill/>
              <a:ln>
                <a:noFill/>
              </a:ln>
            </p:spPr>
            <p:txBody>
              <a:bodyPr wrap="square" rtlCol="0">
                <a:spAutoFit/>
              </a:bodyPr>
              <a:lstStyle/>
              <a:p>
                <a:r>
                  <a:rPr lang="en-GB" dirty="0" smtClean="0"/>
                  <a:t>30</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445357" y="5179061"/>
                <a:ext cx="607783" cy="369332"/>
              </a:xfrm>
              <a:prstGeom prst="rect">
                <a:avLst/>
              </a:prstGeom>
              <a:blipFill>
                <a:blip r:embed="rId4"/>
                <a:stretch>
                  <a:fillRect l="-8000" t="-10000" b="-26667"/>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088055" y="5157192"/>
                <a:ext cx="6077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𝛽</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088055" y="5157192"/>
                <a:ext cx="607783" cy="369332"/>
              </a:xfrm>
              <a:prstGeom prst="rect">
                <a:avLst/>
              </a:prstGeom>
              <a:blipFill>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55850" y="4087743"/>
                <a:ext cx="607783"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𝛾</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7755850" y="4087743"/>
                <a:ext cx="607783" cy="369332"/>
              </a:xfrm>
              <a:prstGeom prst="rect">
                <a:avLst/>
              </a:prstGeom>
              <a:blipFill>
                <a:blip r:embed="rId6"/>
                <a:stretch>
                  <a:fillRect b="-5000"/>
                </a:stretch>
              </a:blipFill>
              <a:ln>
                <a:noFill/>
              </a:ln>
            </p:spPr>
            <p:txBody>
              <a:bodyPr/>
              <a:lstStyle/>
              <a:p>
                <a:r>
                  <a:rPr lang="en-GB">
                    <a:noFill/>
                  </a:rPr>
                  <a:t> </a:t>
                </a:r>
              </a:p>
            </p:txBody>
          </p:sp>
        </mc:Fallback>
      </mc:AlternateContent>
      <p:cxnSp>
        <p:nvCxnSpPr>
          <p:cNvPr id="23" name="Straight Arrow Connector 22"/>
          <p:cNvCxnSpPr>
            <a:stCxn id="12" idx="1"/>
          </p:cNvCxnSpPr>
          <p:nvPr/>
        </p:nvCxnSpPr>
        <p:spPr>
          <a:xfrm flipV="1">
            <a:off x="6369803" y="4990454"/>
            <a:ext cx="1611824" cy="542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7391946" y="4776654"/>
                <a:ext cx="6077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7391946" y="4776654"/>
                <a:ext cx="607783"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147695" y="3908396"/>
                <a:ext cx="6077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𝑤</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7147695" y="3908396"/>
                <a:ext cx="607783"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472C205-6FA4-44DA-809F-18589BF9554C}"/>
                  </a:ext>
                </a:extLst>
              </p:cNvPr>
              <p:cNvSpPr txBox="1"/>
              <p:nvPr/>
            </p:nvSpPr>
            <p:spPr>
              <a:xfrm>
                <a:off x="3631548" y="5733256"/>
                <a:ext cx="5476956" cy="1015663"/>
              </a:xfrm>
              <a:prstGeom prst="rect">
                <a:avLst/>
              </a:prstGeom>
              <a:solidFill>
                <a:schemeClr val="tx1"/>
              </a:solidFill>
            </p:spPr>
            <p:txBody>
              <a:bodyPr wrap="square" rtlCol="0">
                <a:spAutoFit/>
              </a:bodyPr>
              <a:lstStyle/>
              <a:p>
                <a:r>
                  <a:rPr lang="en-GB" sz="2000" b="1" dirty="0" smtClean="0">
                    <a:solidFill>
                      <a:schemeClr val="bg1"/>
                    </a:solidFill>
                  </a:rPr>
                  <a:t>Tip: </a:t>
                </a:r>
                <a:r>
                  <a:rPr lang="en-GB" sz="2000" dirty="0" smtClean="0">
                    <a:solidFill>
                      <a:schemeClr val="bg1"/>
                    </a:solidFill>
                  </a:rPr>
                  <a:t>Here the angle of approach for the 2</a:t>
                </a:r>
                <a:r>
                  <a:rPr lang="en-GB" sz="2000" baseline="30000" dirty="0" smtClean="0">
                    <a:solidFill>
                      <a:schemeClr val="bg1"/>
                    </a:solidFill>
                  </a:rPr>
                  <a:t>nd</a:t>
                </a:r>
                <a:r>
                  <a:rPr lang="en-GB" sz="2000" dirty="0" smtClean="0">
                    <a:solidFill>
                      <a:schemeClr val="bg1"/>
                    </a:solidFill>
                  </a:rPr>
                  <a:t> collision is calculated using </a:t>
                </a:r>
                <a:r>
                  <a:rPr lang="en-GB" sz="2000" i="1" dirty="0" smtClean="0">
                    <a:solidFill>
                      <a:schemeClr val="bg1"/>
                    </a:solidFill>
                  </a:rPr>
                  <a:t>angle sum in triangle = 180</a:t>
                </a:r>
                <a14:m>
                  <m:oMath xmlns:m="http://schemas.openxmlformats.org/officeDocument/2006/math">
                    <m:r>
                      <a:rPr lang="en-GB" sz="2000" i="1" smtClean="0">
                        <a:solidFill>
                          <a:schemeClr val="bg1"/>
                        </a:solidFill>
                        <a:latin typeface="Cambria Math" panose="02040503050406030204" pitchFamily="18" charset="0"/>
                        <a:ea typeface="Cambria Math" panose="02040503050406030204" pitchFamily="18" charset="0"/>
                      </a:rPr>
                      <m:t>°</m:t>
                    </m:r>
                  </m:oMath>
                </a14:m>
                <a:r>
                  <a:rPr lang="en-GB" sz="2000" dirty="0" smtClean="0">
                    <a:solidFill>
                      <a:schemeClr val="bg1"/>
                    </a:solidFill>
                  </a:rPr>
                  <a:t>.</a:t>
                </a:r>
                <a:br>
                  <a:rPr lang="en-GB" sz="2000" dirty="0" smtClean="0">
                    <a:solidFill>
                      <a:schemeClr val="bg1"/>
                    </a:solidFill>
                  </a:rPr>
                </a:br>
                <a:r>
                  <a:rPr lang="en-GB" sz="2000" dirty="0" smtClean="0">
                    <a:solidFill>
                      <a:schemeClr val="bg1"/>
                    </a:solidFill>
                  </a:rPr>
                  <a:t>Be ready to use other angle rules if needed.</a:t>
                </a:r>
                <a:endParaRPr lang="en-GB" sz="2000" dirty="0">
                  <a:solidFill>
                    <a:schemeClr val="bg1"/>
                  </a:solidFill>
                </a:endParaRPr>
              </a:p>
            </p:txBody>
          </p:sp>
        </mc:Choice>
        <mc:Fallback xmlns="">
          <p:sp>
            <p:nvSpPr>
              <p:cNvPr id="26" name="TextBox 25">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3631548" y="5733256"/>
                <a:ext cx="5476956" cy="1015663"/>
              </a:xfrm>
              <a:prstGeom prst="rect">
                <a:avLst/>
              </a:prstGeom>
              <a:blipFill>
                <a:blip r:embed="rId9"/>
                <a:stretch>
                  <a:fillRect l="-1225" t="-2994" r="-1893" b="-9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ounded Rectangular Callout 26"/>
              <p:cNvSpPr/>
              <p:nvPr/>
            </p:nvSpPr>
            <p:spPr>
              <a:xfrm>
                <a:off x="5887640" y="4038687"/>
                <a:ext cx="921616" cy="470433"/>
              </a:xfrm>
              <a:prstGeom prst="wedgeRoundRectCallout">
                <a:avLst>
                  <a:gd name="adj1" fmla="val 203205"/>
                  <a:gd name="adj2" fmla="val 167526"/>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t>90 - </a:t>
                </a:r>
                <a14:m>
                  <m:oMath xmlns:m="http://schemas.openxmlformats.org/officeDocument/2006/math">
                    <m:r>
                      <a:rPr lang="en-GB" i="1" smtClean="0">
                        <a:latin typeface="Cambria Math" panose="02040503050406030204" pitchFamily="18" charset="0"/>
                        <a:ea typeface="Cambria Math" panose="02040503050406030204" pitchFamily="18" charset="0"/>
                      </a:rPr>
                      <m:t>𝛽</m:t>
                    </m:r>
                  </m:oMath>
                </a14:m>
                <a:endParaRPr lang="en-GB" dirty="0"/>
              </a:p>
            </p:txBody>
          </p:sp>
        </mc:Choice>
        <mc:Fallback xmlns="">
          <p:sp>
            <p:nvSpPr>
              <p:cNvPr id="27" name="Rounded Rectangular Callout 26"/>
              <p:cNvSpPr>
                <a:spLocks noRot="1" noChangeAspect="1" noMove="1" noResize="1" noEditPoints="1" noAdjustHandles="1" noChangeArrowheads="1" noChangeShapeType="1" noTextEdit="1"/>
              </p:cNvSpPr>
              <p:nvPr/>
            </p:nvSpPr>
            <p:spPr>
              <a:xfrm>
                <a:off x="5887640" y="4038687"/>
                <a:ext cx="921616" cy="470433"/>
              </a:xfrm>
              <a:prstGeom prst="wedgeRoundRectCallout">
                <a:avLst>
                  <a:gd name="adj1" fmla="val 203205"/>
                  <a:gd name="adj2" fmla="val 167526"/>
                  <a:gd name="adj3" fmla="val 16667"/>
                </a:avLst>
              </a:prstGeom>
              <a:blipFill>
                <a:blip r:embed="rId10"/>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977836" y="4740602"/>
                <a:ext cx="984669"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5977836" y="4740602"/>
                <a:ext cx="984669" cy="610936"/>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152102" y="4416460"/>
                <a:ext cx="984669"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8152102" y="4416460"/>
                <a:ext cx="984669" cy="610936"/>
              </a:xfrm>
              <a:prstGeom prst="rect">
                <a:avLst/>
              </a:prstGeom>
              <a:blipFill>
                <a:blip r:embed="rId12"/>
                <a:stretch>
                  <a:fillRect/>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5A90F127-B11A-4C01-B151-1F3083F8F631}"/>
              </a:ext>
            </a:extLst>
          </p:cNvPr>
          <p:cNvSpPr/>
          <p:nvPr/>
        </p:nvSpPr>
        <p:spPr>
          <a:xfrm>
            <a:off x="3794732" y="2917093"/>
            <a:ext cx="5169756" cy="2646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Diagram?</a:t>
            </a:r>
            <a:endParaRPr lang="en-GB" sz="2800" dirty="0"/>
          </a:p>
        </p:txBody>
      </p:sp>
    </p:spTree>
    <p:extLst>
      <p:ext uri="{BB962C8B-B14F-4D97-AF65-F5344CB8AC3E}">
        <p14:creationId xmlns:p14="http://schemas.microsoft.com/office/powerpoint/2010/main" val="243175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withEffect">
                                  <p:stCondLst>
                                    <p:cond delay="0"/>
                                  </p:stCondLst>
                                  <p:childTnLst>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8" grpId="0" animBg="1"/>
      <p:bldP spid="26" grpId="0" animBg="1"/>
      <p:bldP spid="27"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5576" y="4087755"/>
            <a:ext cx="2662248" cy="2694583"/>
          </a:xfrm>
          <a:prstGeom prst="rect">
            <a:avLst/>
          </a:prstGeom>
        </p:spPr>
      </p:pic>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M4 June 2015 Q7a</a:t>
            </a:r>
            <a:endParaRPr lang="en-GB" dirty="0"/>
          </a:p>
        </p:txBody>
      </p:sp>
      <p:pic>
        <p:nvPicPr>
          <p:cNvPr id="10" name="Picture 9"/>
          <p:cNvPicPr>
            <a:picLocks noChangeAspect="1"/>
          </p:cNvPicPr>
          <p:nvPr/>
        </p:nvPicPr>
        <p:blipFill rotWithShape="1">
          <a:blip r:embed="rId3"/>
          <a:srcRect r="1282" b="2247"/>
          <a:stretch/>
        </p:blipFill>
        <p:spPr>
          <a:xfrm>
            <a:off x="3563888" y="3753194"/>
            <a:ext cx="5544616" cy="3132190"/>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25576" y="1196752"/>
                <a:ext cx="8422888" cy="28755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stStyle>
              <a:p>
                <a:r>
                  <a:rPr lang="en-GB" sz="2000" dirty="0"/>
                  <a:t>Figure 4 represents the plan view of part of a smooth horizontal floor, where AB and BC are smooth vertical walls. The angle between AB and BC is 120</a:t>
                </a:r>
                <a:r>
                  <a:rPr lang="en-GB" sz="2000" dirty="0">
                    <a:sym typeface="Symbol" panose="05050102010706020507" pitchFamily="18" charset="2"/>
                  </a:rPr>
                  <a:t>. A ball is projected along the floor towards AB with speed u m s–1 on a path at an angle of 60° to AB. The ball hits AB and then hits BC. The ball is modelled as a particle. The coefficient of restitution between the ball and each wall is </a:t>
                </a:r>
                <a14:m>
                  <m:oMath xmlns:m="http://schemas.openxmlformats.org/officeDocument/2006/math">
                    <m:f>
                      <m:fPr>
                        <m:ctrlPr>
                          <a:rPr lang="en-US" sz="2000" i="1">
                            <a:latin typeface="Cambria Math" panose="02040503050406030204" pitchFamily="18" charset="0"/>
                            <a:sym typeface="Symbol" panose="05050102010706020507" pitchFamily="18" charset="2"/>
                          </a:rPr>
                        </m:ctrlPr>
                      </m:fPr>
                      <m:num>
                        <m:r>
                          <a:rPr lang="en-US" sz="2000">
                            <a:latin typeface="Cambria Math" panose="02040503050406030204" pitchFamily="18" charset="0"/>
                            <a:sym typeface="Symbol" panose="05050102010706020507" pitchFamily="18" charset="2"/>
                          </a:rPr>
                          <m:t>1</m:t>
                        </m:r>
                      </m:num>
                      <m:den>
                        <m:r>
                          <a:rPr lang="en-US" sz="2000">
                            <a:latin typeface="Cambria Math" panose="02040503050406030204" pitchFamily="18" charset="0"/>
                            <a:sym typeface="Symbol" panose="05050102010706020507" pitchFamily="18" charset="2"/>
                          </a:rPr>
                          <m:t>2</m:t>
                        </m:r>
                      </m:den>
                    </m:f>
                  </m:oMath>
                </a14:m>
                <a:r>
                  <a:rPr lang="en-GB" sz="2000" dirty="0">
                    <a:sym typeface="Symbol" panose="05050102010706020507" pitchFamily="18" charset="2"/>
                  </a:rPr>
                  <a:t>.</a:t>
                </a:r>
              </a:p>
              <a:p>
                <a:pPr marL="457200" indent="-457200">
                  <a:buAutoNum type="alphaLcParenBoth"/>
                </a:pPr>
                <a:r>
                  <a:rPr lang="en-GB" sz="2000" dirty="0" smtClean="0"/>
                  <a:t>Show </a:t>
                </a:r>
                <a:r>
                  <a:rPr lang="en-GB" sz="2000" dirty="0"/>
                  <a:t>that the speed of the ball immediately after it has hit AB is </a:t>
                </a:r>
                <a14:m>
                  <m:oMath xmlns:m="http://schemas.openxmlformats.org/officeDocument/2006/math">
                    <m:f>
                      <m:fPr>
                        <m:ctrlPr>
                          <a:rPr lang="en-US" sz="2000" i="1">
                            <a:latin typeface="Cambria Math" panose="02040503050406030204" pitchFamily="18" charset="0"/>
                          </a:rPr>
                        </m:ctrlPr>
                      </m:fPr>
                      <m:num>
                        <m:rad>
                          <m:radPr>
                            <m:degHide m:val="on"/>
                            <m:ctrlPr>
                              <a:rPr lang="en-GB" sz="2000" i="1">
                                <a:latin typeface="Cambria Math" panose="02040503050406030204" pitchFamily="18" charset="0"/>
                              </a:rPr>
                            </m:ctrlPr>
                          </m:radPr>
                          <m:deg/>
                          <m:e>
                            <m:r>
                              <a:rPr lang="en-US" sz="2000">
                                <a:latin typeface="Cambria Math" panose="02040503050406030204" pitchFamily="18" charset="0"/>
                              </a:rPr>
                              <m:t>7</m:t>
                            </m:r>
                          </m:e>
                        </m:rad>
                      </m:num>
                      <m:den>
                        <m:r>
                          <a:rPr lang="en-US" sz="2000">
                            <a:latin typeface="Cambria Math" panose="02040503050406030204" pitchFamily="18" charset="0"/>
                          </a:rPr>
                          <m:t>4</m:t>
                        </m:r>
                      </m:den>
                    </m:f>
                  </m:oMath>
                </a14:m>
                <a:r>
                  <a:rPr lang="en-GB" sz="2000" dirty="0"/>
                  <a:t> </a:t>
                </a:r>
                <a:r>
                  <a:rPr lang="en-GB" sz="2000" dirty="0" smtClean="0"/>
                  <a:t>u .    </a:t>
                </a:r>
                <a:r>
                  <a:rPr lang="en-US" sz="2000" dirty="0" smtClean="0"/>
                  <a:t>(6)</a:t>
                </a:r>
              </a:p>
              <a:p>
                <a:r>
                  <a:rPr lang="en-GB" sz="2000" dirty="0" smtClean="0"/>
                  <a:t>The </a:t>
                </a:r>
                <a:r>
                  <a:rPr lang="en-GB" sz="2000" dirty="0"/>
                  <a:t>speed of the ball immediately after it has hit </a:t>
                </a:r>
                <a:r>
                  <a:rPr lang="en-GB" sz="2000" i="1" dirty="0"/>
                  <a:t>BC </a:t>
                </a:r>
                <a:r>
                  <a:rPr lang="en-GB" sz="2000" dirty="0"/>
                  <a:t>is </a:t>
                </a:r>
                <a:r>
                  <a:rPr lang="en-GB" sz="2000" i="1" dirty="0"/>
                  <a:t>w </a:t>
                </a:r>
                <a:r>
                  <a:rPr lang="en-GB" sz="2000" dirty="0"/>
                  <a:t>m s</a:t>
                </a:r>
                <a:r>
                  <a:rPr lang="en-GB" sz="2000" baseline="30000" dirty="0"/>
                  <a:t>–1</a:t>
                </a:r>
                <a:r>
                  <a:rPr lang="en-GB" sz="2000" dirty="0" smtClean="0"/>
                  <a:t>.</a:t>
                </a:r>
                <a:endParaRPr lang="en-GB" sz="2000" dirty="0"/>
              </a:p>
              <a:p>
                <a:r>
                  <a:rPr lang="en-GB" sz="2000" dirty="0"/>
                  <a:t>(</a:t>
                </a:r>
                <a:r>
                  <a:rPr lang="en-GB" sz="2000" i="1" dirty="0"/>
                  <a:t>b</a:t>
                </a:r>
                <a:r>
                  <a:rPr lang="en-GB" sz="2000" dirty="0"/>
                  <a:t>)  </a:t>
                </a:r>
                <a:r>
                  <a:rPr lang="en-GB" sz="2000" dirty="0" smtClean="0"/>
                  <a:t>   Find </a:t>
                </a:r>
                <a:r>
                  <a:rPr lang="en-GB" sz="2000" i="1" dirty="0"/>
                  <a:t>w </a:t>
                </a:r>
                <a:r>
                  <a:rPr lang="en-GB" sz="2000" dirty="0"/>
                  <a:t>in terms of </a:t>
                </a:r>
                <a:r>
                  <a:rPr lang="en-GB" sz="2000" i="1" dirty="0"/>
                  <a:t>u</a:t>
                </a:r>
                <a:r>
                  <a:rPr lang="en-GB" sz="2000" dirty="0" smtClean="0"/>
                  <a:t>.			</a:t>
                </a:r>
                <a:r>
                  <a:rPr lang="en-GB" sz="2000" dirty="0"/>
                  <a:t>	</a:t>
                </a:r>
                <a:r>
                  <a:rPr lang="en-GB" sz="2000" dirty="0" smtClean="0"/>
                  <a:t>	           (7)</a:t>
                </a:r>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325576" y="1196752"/>
                <a:ext cx="8422888" cy="2875531"/>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1" name="Rectangle 20">
            <a:extLst>
              <a:ext uri="{FF2B5EF4-FFF2-40B4-BE49-F238E27FC236}">
                <a16:creationId xmlns:a16="http://schemas.microsoft.com/office/drawing/2014/main" id="{5A90F127-B11A-4C01-B151-1F3083F8F631}"/>
              </a:ext>
            </a:extLst>
          </p:cNvPr>
          <p:cNvSpPr/>
          <p:nvPr/>
        </p:nvSpPr>
        <p:spPr>
          <a:xfrm>
            <a:off x="325577" y="4087755"/>
            <a:ext cx="2662248" cy="2770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a:t>YOU DID PART a) ON A PREVIOUS SLIDE!</a:t>
            </a:r>
          </a:p>
          <a:p>
            <a:pPr algn="ctr" fontAlgn="auto">
              <a:spcBef>
                <a:spcPts val="0"/>
              </a:spcBef>
              <a:spcAft>
                <a:spcPts val="0"/>
              </a:spcAft>
              <a:defRPr/>
            </a:pPr>
            <a:endParaRPr lang="en-GB" sz="2800" dirty="0"/>
          </a:p>
          <a:p>
            <a:pPr algn="ctr" fontAlgn="auto">
              <a:spcBef>
                <a:spcPts val="0"/>
              </a:spcBef>
              <a:spcAft>
                <a:spcPts val="0"/>
              </a:spcAft>
              <a:defRPr/>
            </a:pPr>
            <a:r>
              <a:rPr lang="en-GB" sz="2800" dirty="0"/>
              <a:t> this is the mark scheme for b</a:t>
            </a:r>
          </a:p>
        </p:txBody>
      </p:sp>
    </p:spTree>
    <p:extLst>
      <p:ext uri="{BB962C8B-B14F-4D97-AF65-F5344CB8AC3E}">
        <p14:creationId xmlns:p14="http://schemas.microsoft.com/office/powerpoint/2010/main" val="3028426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Tough Question</a:t>
              </a:r>
              <a:endParaRPr lang="en-GB" sz="3200" dirty="0"/>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Old M4 Edexcel Textbook (2000 spec)</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323528" y="1250542"/>
                <a:ext cx="8422343"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r>
                  <a:rPr lang="en-GB" dirty="0" smtClean="0"/>
                  <a:t>Two smooth vertical walls stand on a smooth horizontal floor and intersect at an acute angle </a:t>
                </a:r>
                <a14:m>
                  <m:oMath xmlns:m="http://schemas.openxmlformats.org/officeDocument/2006/math">
                    <m:r>
                      <a:rPr lang="en-GB" i="1" smtClean="0">
                        <a:latin typeface="Cambria Math" panose="02040503050406030204" pitchFamily="18" charset="0"/>
                        <a:ea typeface="Cambria Math" panose="02040503050406030204" pitchFamily="18" charset="0"/>
                      </a:rPr>
                      <m:t>𝜃</m:t>
                    </m:r>
                  </m:oMath>
                </a14:m>
                <a:r>
                  <a:rPr lang="en-GB" dirty="0" smtClean="0"/>
                  <a:t>. A small smooth particle is projected along the floor at right angles to one of the walls and away from it. After one impact with each wall the particle is moving parallel to the first wall it struck. Given that the coefficient of restitution between the particle and each wall is </a:t>
                </a:r>
                <a14:m>
                  <m:oMath xmlns:m="http://schemas.openxmlformats.org/officeDocument/2006/math">
                    <m:r>
                      <a:rPr lang="en-GB" b="0" i="1" smtClean="0">
                        <a:latin typeface="Cambria Math" panose="02040503050406030204" pitchFamily="18" charset="0"/>
                      </a:rPr>
                      <m:t>𝑒</m:t>
                    </m:r>
                  </m:oMath>
                </a14:m>
                <a:r>
                  <a:rPr lang="en-GB" dirty="0" smtClean="0"/>
                  <a:t> show that:</a:t>
                </a:r>
                <a:br>
                  <a:rPr lang="en-GB" dirty="0" smtClean="0"/>
                </a:b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𝑒</m:t>
                          </m:r>
                        </m:e>
                      </m:d>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𝑒</m:t>
                              </m:r>
                            </m:e>
                            <m:sup>
                              <m:r>
                                <a:rPr lang="en-GB" b="0" i="1" smtClean="0">
                                  <a:latin typeface="Cambria Math" panose="02040503050406030204" pitchFamily="18" charset="0"/>
                                  <a:ea typeface="Cambria Math" panose="02040503050406030204" pitchFamily="18" charset="0"/>
                                </a:rPr>
                                <m:t>2</m:t>
                              </m:r>
                            </m:sup>
                          </m:sSup>
                        </m:e>
                      </m:func>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23528" y="1250542"/>
                <a:ext cx="8422343"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8" name="Group 37"/>
          <p:cNvGrpSpPr/>
          <p:nvPr/>
        </p:nvGrpSpPr>
        <p:grpSpPr>
          <a:xfrm>
            <a:off x="323074" y="3068960"/>
            <a:ext cx="3792634" cy="2338452"/>
            <a:chOff x="342920" y="4091085"/>
            <a:chExt cx="3792634" cy="2338452"/>
          </a:xfrm>
        </p:grpSpPr>
        <mc:AlternateContent xmlns:mc="http://schemas.openxmlformats.org/markup-compatibility/2006" xmlns:a14="http://schemas.microsoft.com/office/drawing/2010/main">
          <mc:Choice Requires="a14">
            <p:sp>
              <p:nvSpPr>
                <p:cNvPr id="30" name="TextBox 29"/>
                <p:cNvSpPr txBox="1"/>
                <p:nvPr/>
              </p:nvSpPr>
              <p:spPr>
                <a:xfrm>
                  <a:off x="2498832" y="5755273"/>
                  <a:ext cx="591926" cy="338554"/>
                </a:xfrm>
                <a:prstGeom prst="rect">
                  <a:avLst/>
                </a:prstGeom>
                <a:noFill/>
              </p:spPr>
              <p:txBody>
                <a:bodyPr wrap="square" rtlCol="0">
                  <a:spAutoFit/>
                </a:bodyPr>
                <a:lstStyle/>
                <a:p>
                  <a:r>
                    <a:rPr lang="en-GB" sz="1600" dirty="0" smtClean="0">
                      <a:ea typeface="Cambria Math" panose="02040503050406030204" pitchFamily="18" charset="0"/>
                    </a:rPr>
                    <a:t>90-</a:t>
                  </a:r>
                  <a14:m>
                    <m:oMath xmlns:m="http://schemas.openxmlformats.org/officeDocument/2006/math">
                      <m:r>
                        <a:rPr lang="en-GB" sz="1600" i="1" smtClean="0">
                          <a:latin typeface="Cambria Math" panose="02040503050406030204" pitchFamily="18" charset="0"/>
                          <a:ea typeface="Cambria Math" panose="02040503050406030204" pitchFamily="18" charset="0"/>
                        </a:rPr>
                        <m:t>𝜃</m:t>
                      </m:r>
                    </m:oMath>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498832" y="5755273"/>
                  <a:ext cx="591926" cy="338554"/>
                </a:xfrm>
                <a:prstGeom prst="rect">
                  <a:avLst/>
                </a:prstGeom>
                <a:blipFill>
                  <a:blip r:embed="rId4"/>
                  <a:stretch>
                    <a:fillRect l="-6186"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137529" y="5755273"/>
                  <a:ext cx="2880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𝜃</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137529" y="5755273"/>
                  <a:ext cx="288032" cy="338554"/>
                </a:xfrm>
                <a:prstGeom prst="rect">
                  <a:avLst/>
                </a:prstGeom>
                <a:blipFill>
                  <a:blip r:embed="rId5"/>
                  <a:stretch>
                    <a:fillRect/>
                  </a:stretch>
                </a:blipFill>
              </p:spPr>
              <p:txBody>
                <a:bodyPr/>
                <a:lstStyle/>
                <a:p>
                  <a:r>
                    <a:rPr lang="en-GB">
                      <a:noFill/>
                    </a:rPr>
                    <a:t> </a:t>
                  </a:r>
                </a:p>
              </p:txBody>
            </p:sp>
          </mc:Fallback>
        </mc:AlternateContent>
        <p:sp>
          <p:nvSpPr>
            <p:cNvPr id="17" name="Rectangle 16"/>
            <p:cNvSpPr/>
            <p:nvPr/>
          </p:nvSpPr>
          <p:spPr>
            <a:xfrm rot="1836824">
              <a:off x="2717350" y="5482759"/>
              <a:ext cx="158141" cy="1821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p:cNvSpPr/>
            <p:nvPr/>
          </p:nvSpPr>
          <p:spPr>
            <a:xfrm>
              <a:off x="559398" y="4346089"/>
              <a:ext cx="3259567" cy="1721224"/>
            </a:xfrm>
            <a:custGeom>
              <a:avLst/>
              <a:gdLst>
                <a:gd name="connsiteX0" fmla="*/ 0 w 3259567"/>
                <a:gd name="connsiteY0" fmla="*/ 1721224 h 1721224"/>
                <a:gd name="connsiteX1" fmla="*/ 3259567 w 3259567"/>
                <a:gd name="connsiteY1" fmla="*/ 1721224 h 1721224"/>
                <a:gd name="connsiteX2" fmla="*/ 355002 w 3259567"/>
                <a:gd name="connsiteY2" fmla="*/ 0 h 1721224"/>
              </a:gdLst>
              <a:ahLst/>
              <a:cxnLst>
                <a:cxn ang="0">
                  <a:pos x="connsiteX0" y="connsiteY0"/>
                </a:cxn>
                <a:cxn ang="0">
                  <a:pos x="connsiteX1" y="connsiteY1"/>
                </a:cxn>
                <a:cxn ang="0">
                  <a:pos x="connsiteX2" y="connsiteY2"/>
                </a:cxn>
              </a:cxnLst>
              <a:rect l="l" t="t" r="r" b="b"/>
              <a:pathLst>
                <a:path w="3259567" h="1721224">
                  <a:moveTo>
                    <a:pt x="0" y="1721224"/>
                  </a:moveTo>
                  <a:lnTo>
                    <a:pt x="3259567" y="1721224"/>
                  </a:lnTo>
                  <a:lnTo>
                    <a:pt x="35500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580913" y="4765638"/>
              <a:ext cx="2119256" cy="1301675"/>
            </a:xfrm>
            <a:custGeom>
              <a:avLst/>
              <a:gdLst>
                <a:gd name="connsiteX0" fmla="*/ 2119256 w 2119256"/>
                <a:gd name="connsiteY0" fmla="*/ 849854 h 1301675"/>
                <a:gd name="connsiteX1" fmla="*/ 1828800 w 2119256"/>
                <a:gd name="connsiteY1" fmla="*/ 1301675 h 1301675"/>
                <a:gd name="connsiteX2" fmla="*/ 1011219 w 2119256"/>
                <a:gd name="connsiteY2" fmla="*/ 0 h 1301675"/>
                <a:gd name="connsiteX3" fmla="*/ 0 w 2119256"/>
                <a:gd name="connsiteY3" fmla="*/ 0 h 1301675"/>
                <a:gd name="connsiteX0" fmla="*/ 2119256 w 2119256"/>
                <a:gd name="connsiteY0" fmla="*/ 811754 h 1301675"/>
                <a:gd name="connsiteX1" fmla="*/ 1828800 w 2119256"/>
                <a:gd name="connsiteY1" fmla="*/ 1301675 h 1301675"/>
                <a:gd name="connsiteX2" fmla="*/ 1011219 w 2119256"/>
                <a:gd name="connsiteY2" fmla="*/ 0 h 1301675"/>
                <a:gd name="connsiteX3" fmla="*/ 0 w 2119256"/>
                <a:gd name="connsiteY3" fmla="*/ 0 h 1301675"/>
              </a:gdLst>
              <a:ahLst/>
              <a:cxnLst>
                <a:cxn ang="0">
                  <a:pos x="connsiteX0" y="connsiteY0"/>
                </a:cxn>
                <a:cxn ang="0">
                  <a:pos x="connsiteX1" y="connsiteY1"/>
                </a:cxn>
                <a:cxn ang="0">
                  <a:pos x="connsiteX2" y="connsiteY2"/>
                </a:cxn>
                <a:cxn ang="0">
                  <a:pos x="connsiteX3" y="connsiteY3"/>
                </a:cxn>
              </a:cxnLst>
              <a:rect l="l" t="t" r="r" b="b"/>
              <a:pathLst>
                <a:path w="2119256" h="1301675">
                  <a:moveTo>
                    <a:pt x="2119256" y="811754"/>
                  </a:moveTo>
                  <a:lnTo>
                    <a:pt x="1828800" y="1301675"/>
                  </a:lnTo>
                  <a:lnTo>
                    <a:pt x="1011219" y="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6" idx="0"/>
            </p:cNvCxnSpPr>
            <p:nvPr/>
          </p:nvCxnSpPr>
          <p:spPr>
            <a:xfrm flipH="1">
              <a:off x="2584352" y="5577392"/>
              <a:ext cx="115817" cy="182116"/>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p:cNvCxnSpPr/>
            <p:nvPr/>
          </p:nvCxnSpPr>
          <p:spPr>
            <a:xfrm flipH="1" flipV="1">
              <a:off x="2013620" y="5445224"/>
              <a:ext cx="360040" cy="576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91446" y="4765638"/>
              <a:ext cx="576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2486025" y="5924550"/>
              <a:ext cx="85725" cy="142875"/>
            </a:xfrm>
            <a:custGeom>
              <a:avLst/>
              <a:gdLst>
                <a:gd name="connsiteX0" fmla="*/ 0 w 85725"/>
                <a:gd name="connsiteY0" fmla="*/ 0 h 142875"/>
                <a:gd name="connsiteX1" fmla="*/ 47625 w 85725"/>
                <a:gd name="connsiteY1" fmla="*/ 9525 h 142875"/>
                <a:gd name="connsiteX2" fmla="*/ 57150 w 85725"/>
                <a:gd name="connsiteY2" fmla="*/ 38100 h 142875"/>
                <a:gd name="connsiteX3" fmla="*/ 85725 w 85725"/>
                <a:gd name="connsiteY3" fmla="*/ 95250 h 142875"/>
                <a:gd name="connsiteX4" fmla="*/ 76200 w 85725"/>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42875">
                  <a:moveTo>
                    <a:pt x="0" y="0"/>
                  </a:moveTo>
                  <a:cubicBezTo>
                    <a:pt x="15875" y="3175"/>
                    <a:pt x="34155" y="545"/>
                    <a:pt x="47625" y="9525"/>
                  </a:cubicBezTo>
                  <a:cubicBezTo>
                    <a:pt x="55979" y="15094"/>
                    <a:pt x="52660" y="29120"/>
                    <a:pt x="57150" y="38100"/>
                  </a:cubicBezTo>
                  <a:cubicBezTo>
                    <a:pt x="94079" y="111958"/>
                    <a:pt x="61784" y="23426"/>
                    <a:pt x="85725" y="95250"/>
                  </a:cubicBezTo>
                  <a:lnTo>
                    <a:pt x="76200" y="142875"/>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2161310" y="5838825"/>
              <a:ext cx="86590" cy="228600"/>
            </a:xfrm>
            <a:custGeom>
              <a:avLst/>
              <a:gdLst>
                <a:gd name="connsiteX0" fmla="*/ 86590 w 86590"/>
                <a:gd name="connsiteY0" fmla="*/ 0 h 228600"/>
                <a:gd name="connsiteX1" fmla="*/ 38965 w 86590"/>
                <a:gd name="connsiteY1" fmla="*/ 47625 h 228600"/>
                <a:gd name="connsiteX2" fmla="*/ 10390 w 86590"/>
                <a:gd name="connsiteY2" fmla="*/ 104775 h 228600"/>
                <a:gd name="connsiteX3" fmla="*/ 865 w 86590"/>
                <a:gd name="connsiteY3" fmla="*/ 152400 h 228600"/>
                <a:gd name="connsiteX4" fmla="*/ 865 w 86590"/>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90" h="228600">
                  <a:moveTo>
                    <a:pt x="86590" y="0"/>
                  </a:moveTo>
                  <a:cubicBezTo>
                    <a:pt x="70715" y="15875"/>
                    <a:pt x="53749" y="30729"/>
                    <a:pt x="38965" y="47625"/>
                  </a:cubicBezTo>
                  <a:cubicBezTo>
                    <a:pt x="22669" y="66249"/>
                    <a:pt x="16235" y="81394"/>
                    <a:pt x="10390" y="104775"/>
                  </a:cubicBezTo>
                  <a:cubicBezTo>
                    <a:pt x="6463" y="120481"/>
                    <a:pt x="2107" y="136258"/>
                    <a:pt x="865" y="152400"/>
                  </a:cubicBezTo>
                  <a:cubicBezTo>
                    <a:pt x="-1083" y="177725"/>
                    <a:pt x="865" y="203200"/>
                    <a:pt x="865" y="2286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1762125" y="4933950"/>
              <a:ext cx="152400" cy="114300"/>
            </a:xfrm>
            <a:custGeom>
              <a:avLst/>
              <a:gdLst>
                <a:gd name="connsiteX0" fmla="*/ 0 w 152400"/>
                <a:gd name="connsiteY0" fmla="*/ 114300 h 114300"/>
                <a:gd name="connsiteX1" fmla="*/ 152400 w 152400"/>
                <a:gd name="connsiteY1" fmla="*/ 9525 h 114300"/>
                <a:gd name="connsiteX2" fmla="*/ 152400 w 152400"/>
                <a:gd name="connsiteY2" fmla="*/ 0 h 114300"/>
              </a:gdLst>
              <a:ahLst/>
              <a:cxnLst>
                <a:cxn ang="0">
                  <a:pos x="connsiteX0" y="connsiteY0"/>
                </a:cxn>
                <a:cxn ang="0">
                  <a:pos x="connsiteX1" y="connsiteY1"/>
                </a:cxn>
                <a:cxn ang="0">
                  <a:pos x="connsiteX2" y="connsiteY2"/>
                </a:cxn>
              </a:cxnLst>
              <a:rect l="l" t="t" r="r" b="b"/>
              <a:pathLst>
                <a:path w="152400" h="114300">
                  <a:moveTo>
                    <a:pt x="0" y="114300"/>
                  </a:moveTo>
                  <a:cubicBezTo>
                    <a:pt x="72399" y="88443"/>
                    <a:pt x="152400" y="99318"/>
                    <a:pt x="152400" y="9525"/>
                  </a:cubicBezTo>
                  <a:lnTo>
                    <a:pt x="15240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3362325" y="5867400"/>
              <a:ext cx="104775" cy="209550"/>
            </a:xfrm>
            <a:custGeom>
              <a:avLst/>
              <a:gdLst>
                <a:gd name="connsiteX0" fmla="*/ 104775 w 104775"/>
                <a:gd name="connsiteY0" fmla="*/ 0 h 209550"/>
                <a:gd name="connsiteX1" fmla="*/ 57150 w 104775"/>
                <a:gd name="connsiteY1" fmla="*/ 19050 h 209550"/>
                <a:gd name="connsiteX2" fmla="*/ 19050 w 104775"/>
                <a:gd name="connsiteY2" fmla="*/ 104775 h 209550"/>
                <a:gd name="connsiteX3" fmla="*/ 9525 w 104775"/>
                <a:gd name="connsiteY3" fmla="*/ 133350 h 209550"/>
                <a:gd name="connsiteX4" fmla="*/ 0 w 104775"/>
                <a:gd name="connsiteY4" fmla="*/ 161925 h 209550"/>
                <a:gd name="connsiteX5" fmla="*/ 0 w 104775"/>
                <a:gd name="connsiteY5"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209550">
                  <a:moveTo>
                    <a:pt x="104775" y="0"/>
                  </a:moveTo>
                  <a:cubicBezTo>
                    <a:pt x="88900" y="6350"/>
                    <a:pt x="71063" y="9112"/>
                    <a:pt x="57150" y="19050"/>
                  </a:cubicBezTo>
                  <a:cubicBezTo>
                    <a:pt x="37339" y="33201"/>
                    <a:pt x="23517" y="91374"/>
                    <a:pt x="19050" y="104775"/>
                  </a:cubicBezTo>
                  <a:lnTo>
                    <a:pt x="9525" y="133350"/>
                  </a:lnTo>
                  <a:cubicBezTo>
                    <a:pt x="6350" y="142875"/>
                    <a:pt x="0" y="151885"/>
                    <a:pt x="0" y="161925"/>
                  </a:cubicBezTo>
                  <a:lnTo>
                    <a:pt x="0" y="2095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949753" y="4437112"/>
                  <a:ext cx="2880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𝜃</m:t>
                        </m:r>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949753" y="4437112"/>
                  <a:ext cx="288032" cy="338554"/>
                </a:xfrm>
                <a:prstGeom prst="rect">
                  <a:avLst/>
                </a:prstGeom>
                <a:blipFill>
                  <a:blip r:embed="rId6"/>
                  <a:stretch>
                    <a:fillRect/>
                  </a:stretch>
                </a:blipFill>
              </p:spPr>
              <p:txBody>
                <a:bodyPr/>
                <a:lstStyle/>
                <a:p>
                  <a:r>
                    <a:rPr lang="en-GB">
                      <a:noFill/>
                    </a:rPr>
                    <a:t> </a:t>
                  </a:r>
                </a:p>
              </p:txBody>
            </p:sp>
          </mc:Fallback>
        </mc:AlternateContent>
        <p:sp>
          <p:nvSpPr>
            <p:cNvPr id="27" name="Freeform 26"/>
            <p:cNvSpPr/>
            <p:nvPr/>
          </p:nvSpPr>
          <p:spPr>
            <a:xfrm>
              <a:off x="1181100" y="4562475"/>
              <a:ext cx="76200" cy="209550"/>
            </a:xfrm>
            <a:custGeom>
              <a:avLst/>
              <a:gdLst>
                <a:gd name="connsiteX0" fmla="*/ 76200 w 76200"/>
                <a:gd name="connsiteY0" fmla="*/ 0 h 209550"/>
                <a:gd name="connsiteX1" fmla="*/ 19050 w 76200"/>
                <a:gd name="connsiteY1" fmla="*/ 76200 h 209550"/>
                <a:gd name="connsiteX2" fmla="*/ 0 w 76200"/>
                <a:gd name="connsiteY2" fmla="*/ 133350 h 209550"/>
                <a:gd name="connsiteX3" fmla="*/ 0 w 762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76200" h="209550">
                  <a:moveTo>
                    <a:pt x="76200" y="0"/>
                  </a:moveTo>
                  <a:cubicBezTo>
                    <a:pt x="71342" y="6072"/>
                    <a:pt x="26632" y="59141"/>
                    <a:pt x="19050" y="76200"/>
                  </a:cubicBezTo>
                  <a:cubicBezTo>
                    <a:pt x="10895" y="94550"/>
                    <a:pt x="0" y="113270"/>
                    <a:pt x="0" y="133350"/>
                  </a:cubicBezTo>
                  <a:lnTo>
                    <a:pt x="0" y="2095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1916573" y="5757446"/>
                  <a:ext cx="2880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𝛽</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916573" y="5757446"/>
                  <a:ext cx="288032" cy="338554"/>
                </a:xfrm>
                <a:prstGeom prst="rect">
                  <a:avLst/>
                </a:prstGeom>
                <a:blipFill>
                  <a:blip r:embed="rId7"/>
                  <a:stretch>
                    <a:fillRect r="-8511"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364988" y="5528846"/>
                  <a:ext cx="2880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364988" y="5528846"/>
                  <a:ext cx="288032"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08371" y="5390921"/>
                  <a:ext cx="2880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𝑣</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808371" y="5390921"/>
                  <a:ext cx="288032"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47430" y="4688475"/>
                  <a:ext cx="2880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𝑤</m:t>
                        </m:r>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847430" y="4688475"/>
                  <a:ext cx="288032"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872778" y="5062191"/>
                  <a:ext cx="750244" cy="338554"/>
                </a:xfrm>
                <a:prstGeom prst="rect">
                  <a:avLst/>
                </a:prstGeom>
                <a:noFill/>
              </p:spPr>
              <p:txBody>
                <a:bodyPr wrap="square" rtlCol="0">
                  <a:spAutoFit/>
                </a:bodyPr>
                <a:lstStyle/>
                <a:p>
                  <a14:m>
                    <m:oMath xmlns:m="http://schemas.openxmlformats.org/officeDocument/2006/math">
                      <m:r>
                        <a:rPr lang="en-GB" sz="1600" b="0" i="1" smtClean="0">
                          <a:latin typeface="Cambria Math" panose="02040503050406030204" pitchFamily="18" charset="0"/>
                          <a:ea typeface="Cambria Math" panose="02040503050406030204" pitchFamily="18" charset="0"/>
                        </a:rPr>
                        <m:t>𝛽</m:t>
                      </m:r>
                    </m:oMath>
                  </a14:m>
                  <a:r>
                    <a:rPr lang="en-GB" sz="1600" b="0" dirty="0" smtClean="0">
                      <a:ea typeface="Cambria Math" panose="02040503050406030204" pitchFamily="18" charset="0"/>
                    </a:rPr>
                    <a:t>-</a:t>
                  </a:r>
                  <a14:m>
                    <m:oMath xmlns:m="http://schemas.openxmlformats.org/officeDocument/2006/math">
                      <m:r>
                        <a:rPr lang="en-GB" sz="1600" b="0" i="1" smtClean="0">
                          <a:latin typeface="Cambria Math" panose="02040503050406030204" pitchFamily="18" charset="0"/>
                          <a:ea typeface="Cambria Math" panose="02040503050406030204" pitchFamily="18" charset="0"/>
                        </a:rPr>
                        <m:t>𝜃</m:t>
                      </m:r>
                    </m:oMath>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872778" y="5062191"/>
                  <a:ext cx="750244" cy="338554"/>
                </a:xfrm>
                <a:prstGeom prst="rect">
                  <a:avLst/>
                </a:prstGeom>
                <a:blipFill>
                  <a:blip r:embed="rId11"/>
                  <a:stretch>
                    <a:fillRect l="-813" t="-5357" b="-21429"/>
                  </a:stretch>
                </a:blipFill>
              </p:spPr>
              <p:txBody>
                <a:bodyPr/>
                <a:lstStyle/>
                <a:p>
                  <a:r>
                    <a:rPr lang="en-GB">
                      <a:noFill/>
                    </a:rPr>
                    <a:t> </a:t>
                  </a:r>
                </a:p>
              </p:txBody>
            </p:sp>
          </mc:Fallback>
        </mc:AlternateContent>
        <p:cxnSp>
          <p:nvCxnSpPr>
            <p:cNvPr id="36" name="Straight Connector 35"/>
            <p:cNvCxnSpPr>
              <a:stCxn id="6" idx="2"/>
            </p:cNvCxnSpPr>
            <p:nvPr/>
          </p:nvCxnSpPr>
          <p:spPr>
            <a:xfrm>
              <a:off x="1592132" y="4765638"/>
              <a:ext cx="781528"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2006381" y="4731226"/>
                  <a:ext cx="2880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solidFill>
                              <a:schemeClr val="bg1">
                                <a:lumMod val="65000"/>
                              </a:schemeClr>
                            </a:solidFill>
                            <a:latin typeface="Cambria Math" panose="02040503050406030204" pitchFamily="18" charset="0"/>
                            <a:ea typeface="Cambria Math" panose="02040503050406030204" pitchFamily="18" charset="0"/>
                          </a:rPr>
                          <m:t>𝜃</m:t>
                        </m:r>
                      </m:oMath>
                    </m:oMathPara>
                  </a14:m>
                  <a:endParaRPr lang="en-GB" sz="1600" dirty="0">
                    <a:solidFill>
                      <a:schemeClr val="bg1">
                        <a:lumMod val="65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006381" y="4731226"/>
                  <a:ext cx="288032" cy="338554"/>
                </a:xfrm>
                <a:prstGeom prst="rect">
                  <a:avLst/>
                </a:prstGeom>
                <a:blipFill>
                  <a:blip r:embed="rId12"/>
                  <a:stretch>
                    <a:fillRect/>
                  </a:stretch>
                </a:blipFill>
              </p:spPr>
              <p:txBody>
                <a:bodyPr/>
                <a:lstStyle/>
                <a:p>
                  <a:r>
                    <a:rPr lang="en-GB">
                      <a:noFill/>
                    </a:rPr>
                    <a:t> </a:t>
                  </a:r>
                </a:p>
              </p:txBody>
            </p:sp>
          </mc:Fallback>
        </mc:AlternateContent>
        <p:sp>
          <p:nvSpPr>
            <p:cNvPr id="37" name="TextBox 36"/>
            <p:cNvSpPr txBox="1"/>
            <p:nvPr/>
          </p:nvSpPr>
          <p:spPr>
            <a:xfrm>
              <a:off x="1535236" y="4479317"/>
              <a:ext cx="288032" cy="338554"/>
            </a:xfrm>
            <a:prstGeom prst="rect">
              <a:avLst/>
            </a:prstGeom>
            <a:noFill/>
          </p:spPr>
          <p:txBody>
            <a:bodyPr wrap="square" rtlCol="0">
              <a:spAutoFit/>
            </a:bodyPr>
            <a:lstStyle/>
            <a:p>
              <a:r>
                <a:rPr lang="en-GB" sz="1600" dirty="0" smtClean="0"/>
                <a:t>Y</a:t>
              </a:r>
              <a:endParaRPr lang="en-GB" sz="1600" dirty="0"/>
            </a:p>
          </p:txBody>
        </p:sp>
        <p:sp>
          <p:nvSpPr>
            <p:cNvPr id="42" name="TextBox 41"/>
            <p:cNvSpPr txBox="1"/>
            <p:nvPr/>
          </p:nvSpPr>
          <p:spPr>
            <a:xfrm>
              <a:off x="2267743" y="6090983"/>
              <a:ext cx="288032" cy="338554"/>
            </a:xfrm>
            <a:prstGeom prst="rect">
              <a:avLst/>
            </a:prstGeom>
            <a:noFill/>
          </p:spPr>
          <p:txBody>
            <a:bodyPr wrap="square" rtlCol="0">
              <a:spAutoFit/>
            </a:bodyPr>
            <a:lstStyle/>
            <a:p>
              <a:r>
                <a:rPr lang="en-GB" sz="1600" dirty="0"/>
                <a:t>X</a:t>
              </a:r>
            </a:p>
          </p:txBody>
        </p:sp>
        <p:sp>
          <p:nvSpPr>
            <p:cNvPr id="43" name="TextBox 42"/>
            <p:cNvSpPr txBox="1"/>
            <p:nvPr/>
          </p:nvSpPr>
          <p:spPr>
            <a:xfrm>
              <a:off x="3847522" y="5876717"/>
              <a:ext cx="288032" cy="338554"/>
            </a:xfrm>
            <a:prstGeom prst="rect">
              <a:avLst/>
            </a:prstGeom>
            <a:noFill/>
          </p:spPr>
          <p:txBody>
            <a:bodyPr wrap="square" rtlCol="0">
              <a:spAutoFit/>
            </a:bodyPr>
            <a:lstStyle/>
            <a:p>
              <a:r>
                <a:rPr lang="en-GB" sz="1600" dirty="0"/>
                <a:t>O</a:t>
              </a:r>
            </a:p>
          </p:txBody>
        </p:sp>
        <p:sp>
          <p:nvSpPr>
            <p:cNvPr id="45" name="TextBox 44"/>
            <p:cNvSpPr txBox="1"/>
            <p:nvPr/>
          </p:nvSpPr>
          <p:spPr>
            <a:xfrm>
              <a:off x="665096" y="4091085"/>
              <a:ext cx="288032" cy="338554"/>
            </a:xfrm>
            <a:prstGeom prst="rect">
              <a:avLst/>
            </a:prstGeom>
            <a:noFill/>
          </p:spPr>
          <p:txBody>
            <a:bodyPr wrap="square" rtlCol="0">
              <a:spAutoFit/>
            </a:bodyPr>
            <a:lstStyle/>
            <a:p>
              <a:r>
                <a:rPr lang="en-GB" sz="1600" dirty="0" smtClean="0"/>
                <a:t>P</a:t>
              </a:r>
              <a:endParaRPr lang="en-GB" sz="1600" dirty="0"/>
            </a:p>
          </p:txBody>
        </p:sp>
        <p:sp>
          <p:nvSpPr>
            <p:cNvPr id="46" name="TextBox 45"/>
            <p:cNvSpPr txBox="1"/>
            <p:nvPr/>
          </p:nvSpPr>
          <p:spPr>
            <a:xfrm>
              <a:off x="374512" y="4715743"/>
              <a:ext cx="288032" cy="338554"/>
            </a:xfrm>
            <a:prstGeom prst="rect">
              <a:avLst/>
            </a:prstGeom>
            <a:noFill/>
          </p:spPr>
          <p:txBody>
            <a:bodyPr wrap="square" rtlCol="0">
              <a:spAutoFit/>
            </a:bodyPr>
            <a:lstStyle/>
            <a:p>
              <a:r>
                <a:rPr lang="en-GB" sz="1600" dirty="0"/>
                <a:t>Q</a:t>
              </a:r>
            </a:p>
          </p:txBody>
        </p:sp>
        <p:sp>
          <p:nvSpPr>
            <p:cNvPr id="47" name="TextBox 46"/>
            <p:cNvSpPr txBox="1"/>
            <p:nvPr/>
          </p:nvSpPr>
          <p:spPr>
            <a:xfrm>
              <a:off x="342920" y="5983763"/>
              <a:ext cx="288032" cy="338554"/>
            </a:xfrm>
            <a:prstGeom prst="rect">
              <a:avLst/>
            </a:prstGeom>
            <a:noFill/>
          </p:spPr>
          <p:txBody>
            <a:bodyPr wrap="square" rtlCol="0">
              <a:spAutoFit/>
            </a:bodyPr>
            <a:lstStyle/>
            <a:p>
              <a:r>
                <a:rPr lang="en-GB" sz="1600" dirty="0" smtClean="0"/>
                <a:t>R</a:t>
              </a:r>
              <a:endParaRPr lang="en-GB" sz="1600" dirty="0"/>
            </a:p>
          </p:txBody>
        </p:sp>
        <p:sp>
          <p:nvSpPr>
            <p:cNvPr id="48" name="TextBox 47"/>
            <p:cNvSpPr txBox="1"/>
            <p:nvPr/>
          </p:nvSpPr>
          <p:spPr>
            <a:xfrm>
              <a:off x="2244492" y="4490310"/>
              <a:ext cx="288032" cy="338554"/>
            </a:xfrm>
            <a:prstGeom prst="rect">
              <a:avLst/>
            </a:prstGeom>
            <a:noFill/>
          </p:spPr>
          <p:txBody>
            <a:bodyPr wrap="square" rtlCol="0">
              <a:spAutoFit/>
            </a:bodyPr>
            <a:lstStyle/>
            <a:p>
              <a:r>
                <a:rPr lang="en-GB" sz="1600" dirty="0">
                  <a:solidFill>
                    <a:schemeClr val="bg1">
                      <a:lumMod val="65000"/>
                    </a:schemeClr>
                  </a:solidFill>
                </a:rPr>
                <a:t>S</a:t>
              </a:r>
            </a:p>
          </p:txBody>
        </p:sp>
      </p:grpSp>
      <mc:AlternateContent xmlns:mc="http://schemas.openxmlformats.org/markup-compatibility/2006" xmlns:a14="http://schemas.microsoft.com/office/drawing/2010/main">
        <mc:Choice Requires="a14">
          <p:sp>
            <p:nvSpPr>
              <p:cNvPr id="41" name="Rounded Rectangular Callout 40"/>
              <p:cNvSpPr/>
              <p:nvPr/>
            </p:nvSpPr>
            <p:spPr>
              <a:xfrm>
                <a:off x="59159" y="4104279"/>
                <a:ext cx="1627168" cy="814265"/>
              </a:xfrm>
              <a:prstGeom prst="wedgeRoundRectCallout">
                <a:avLst>
                  <a:gd name="adj1" fmla="val 64548"/>
                  <a:gd name="adj2" fmla="val -4037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 xmlns:m="http://schemas.openxmlformats.org/officeDocument/2006/math">
                    <m:r>
                      <a:rPr lang="en-GB" sz="1400" i="1" smtClean="0">
                        <a:latin typeface="Cambria Math" panose="02040503050406030204" pitchFamily="18" charset="0"/>
                        <a:ea typeface="Cambria Math" panose="02040503050406030204" pitchFamily="18" charset="0"/>
                      </a:rPr>
                      <m:t>∠</m:t>
                    </m:r>
                  </m:oMath>
                </a14:m>
                <a:r>
                  <a:rPr lang="en-GB" sz="1400" dirty="0" smtClean="0"/>
                  <a:t>SYX =</a:t>
                </a:r>
                <a14:m>
                  <m:oMath xmlns:m="http://schemas.openxmlformats.org/officeDocument/2006/math">
                    <m:r>
                      <a:rPr lang="en-GB" sz="1400" b="0" i="0" smtClean="0">
                        <a:latin typeface="Cambria Math" panose="02040503050406030204" pitchFamily="18" charset="0"/>
                        <a:ea typeface="Cambria Math" panose="02040503050406030204" pitchFamily="18" charset="0"/>
                      </a:rPr>
                      <m:t> </m:t>
                    </m:r>
                    <m:r>
                      <a:rPr lang="en-GB" sz="1400" i="1" smtClean="0">
                        <a:latin typeface="Cambria Math" panose="02040503050406030204" pitchFamily="18" charset="0"/>
                        <a:ea typeface="Cambria Math" panose="02040503050406030204" pitchFamily="18" charset="0"/>
                      </a:rPr>
                      <m:t>𝛽</m:t>
                    </m:r>
                  </m:oMath>
                </a14:m>
                <a:r>
                  <a:rPr lang="en-GB" sz="1400" dirty="0" smtClean="0"/>
                  <a:t> (alternate)</a:t>
                </a:r>
                <a:br>
                  <a:rPr lang="en-GB" sz="1400" dirty="0" smtClean="0"/>
                </a:br>
                <a14:m>
                  <m:oMath xmlns:m="http://schemas.openxmlformats.org/officeDocument/2006/math">
                    <m:r>
                      <a:rPr lang="en-GB" sz="1400" i="1">
                        <a:latin typeface="Cambria Math" panose="02040503050406030204" pitchFamily="18" charset="0"/>
                        <a:ea typeface="Cambria Math" panose="02040503050406030204" pitchFamily="18" charset="0"/>
                      </a:rPr>
                      <m:t>∠</m:t>
                    </m:r>
                  </m:oMath>
                </a14:m>
                <a:r>
                  <a:rPr lang="en-GB" sz="1400" dirty="0" smtClean="0"/>
                  <a:t>OSY =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smtClean="0"/>
                  <a:t> (alternate)  =&gt; </a:t>
                </a:r>
                <a14:m>
                  <m:oMath xmlns:m="http://schemas.openxmlformats.org/officeDocument/2006/math">
                    <m:r>
                      <a:rPr lang="en-GB" sz="140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𝑂𝑌𝑋</m:t>
                    </m:r>
                    <m:r>
                      <a:rPr lang="en-GB" sz="1400" b="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𝛽</m:t>
                    </m:r>
                    <m:r>
                      <a:rPr lang="en-GB" sz="1400" b="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𝜃</m:t>
                    </m:r>
                  </m:oMath>
                </a14:m>
                <a:endParaRPr lang="en-GB" sz="1400" dirty="0"/>
              </a:p>
            </p:txBody>
          </p:sp>
        </mc:Choice>
        <mc:Fallback xmlns="">
          <p:sp>
            <p:nvSpPr>
              <p:cNvPr id="41" name="Rounded Rectangular Callout 40"/>
              <p:cNvSpPr>
                <a:spLocks noRot="1" noChangeAspect="1" noMove="1" noResize="1" noEditPoints="1" noAdjustHandles="1" noChangeArrowheads="1" noChangeShapeType="1" noTextEdit="1"/>
              </p:cNvSpPr>
              <p:nvPr/>
            </p:nvSpPr>
            <p:spPr>
              <a:xfrm>
                <a:off x="59159" y="4104279"/>
                <a:ext cx="1627168" cy="814265"/>
              </a:xfrm>
              <a:prstGeom prst="wedgeRoundRectCallout">
                <a:avLst>
                  <a:gd name="adj1" fmla="val 64548"/>
                  <a:gd name="adj2" fmla="val -40373"/>
                  <a:gd name="adj3" fmla="val 16667"/>
                </a:avLst>
              </a:prstGeom>
              <a:blipFill>
                <a:blip r:embed="rId13"/>
                <a:stretch>
                  <a:fillRect b="-298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9378204-38A2-4367-8EAF-8B919A48B9E4}"/>
                  </a:ext>
                </a:extLst>
              </p:cNvPr>
              <p:cNvSpPr txBox="1"/>
              <p:nvPr/>
            </p:nvSpPr>
            <p:spPr>
              <a:xfrm>
                <a:off x="3635896" y="3068960"/>
                <a:ext cx="5261772" cy="2862322"/>
              </a:xfrm>
              <a:prstGeom prst="rect">
                <a:avLst/>
              </a:prstGeom>
              <a:noFill/>
            </p:spPr>
            <p:txBody>
              <a:bodyPr wrap="square" rtlCol="0">
                <a:spAutoFit/>
              </a:bodyPr>
              <a:lstStyle/>
              <a:p>
                <a:r>
                  <a:rPr lang="en-US" dirty="0" smtClean="0"/>
                  <a:t>At X:	 </a:t>
                </a:r>
                <a14:m>
                  <m:oMath xmlns:m="http://schemas.openxmlformats.org/officeDocument/2006/math">
                    <m:r>
                      <a:rPr lang="en-GB" b="0" i="1" smtClean="0">
                        <a:latin typeface="Cambria Math" panose="02040503050406030204" pitchFamily="18" charset="0"/>
                      </a:rPr>
                      <m:t>𝑢𝑐𝑜𝑠</m:t>
                    </m:r>
                    <m:d>
                      <m:dPr>
                        <m:ctrlPr>
                          <a:rPr lang="en-GB" b="0" i="1" smtClean="0">
                            <a:latin typeface="Cambria Math" panose="02040503050406030204" pitchFamily="18" charset="0"/>
                          </a:rPr>
                        </m:ctrlPr>
                      </m:dPr>
                      <m:e>
                        <m:r>
                          <a:rPr lang="en-GB" b="0" i="1" smtClean="0">
                            <a:latin typeface="Cambria Math" panose="02040503050406030204" pitchFamily="18" charset="0"/>
                          </a:rPr>
                          <m:t>90−</m:t>
                        </m:r>
                        <m:r>
                          <a:rPr lang="en-GB" b="0" i="1" smtClean="0">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𝑣𝑐𝑜𝑠</m:t>
                    </m:r>
                    <m:r>
                      <a:rPr lang="en-GB" b="0" i="1" smtClean="0">
                        <a:latin typeface="Cambria Math" panose="02040503050406030204" pitchFamily="18" charset="0"/>
                        <a:ea typeface="Cambria Math" panose="02040503050406030204" pitchFamily="18" charset="0"/>
                      </a:rPr>
                      <m:t>𝛽</m:t>
                    </m:r>
                  </m:oMath>
                </a14:m>
                <a:endParaRPr lang="en-GB" b="0" dirty="0" smtClean="0">
                  <a:ea typeface="Cambria Math" panose="02040503050406030204" pitchFamily="18" charset="0"/>
                </a:endParaRPr>
              </a:p>
              <a:p>
                <a:pPr lvl="2"/>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𝑢𝑠𝑖𝑛</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𝑣𝑐𝑜𝑠</m:t>
                      </m:r>
                      <m:r>
                        <a:rPr lang="en-GB" b="0" i="1" smtClean="0">
                          <a:latin typeface="Cambria Math" panose="02040503050406030204" pitchFamily="18" charset="0"/>
                          <a:ea typeface="Cambria Math" panose="02040503050406030204" pitchFamily="18" charset="0"/>
                        </a:rPr>
                        <m:t>𝛽</m:t>
                      </m:r>
                    </m:oMath>
                  </m:oMathPara>
                </a14:m>
                <a:endParaRPr lang="en-GB" b="0" dirty="0" smtClean="0">
                  <a:ea typeface="Cambria Math" panose="02040503050406030204" pitchFamily="18" charset="0"/>
                </a:endParaRPr>
              </a:p>
              <a:p>
                <a:r>
                  <a:rPr lang="en-US" dirty="0" smtClean="0"/>
                  <a:t>	</a:t>
                </a:r>
                <a14:m>
                  <m:oMath xmlns:m="http://schemas.openxmlformats.org/officeDocument/2006/math">
                    <m:r>
                      <m:rPr>
                        <m:sty m:val="p"/>
                      </m:rPr>
                      <a:rPr lang="en-GB" b="0" i="0" smtClean="0">
                        <a:latin typeface="Cambria Math" panose="02040503050406030204" pitchFamily="18" charset="0"/>
                      </a:rPr>
                      <m:t>e</m:t>
                    </m:r>
                    <m:r>
                      <a:rPr lang="en-GB" b="0" i="1" smtClean="0">
                        <a:latin typeface="Cambria Math" panose="02040503050406030204" pitchFamily="18" charset="0"/>
                      </a:rPr>
                      <m:t>𝑢𝑠𝑖𝑛</m:t>
                    </m:r>
                    <m:d>
                      <m:dPr>
                        <m:ctrlPr>
                          <a:rPr lang="en-GB" b="0" i="1" smtClean="0">
                            <a:latin typeface="Cambria Math" panose="02040503050406030204" pitchFamily="18" charset="0"/>
                          </a:rPr>
                        </m:ctrlPr>
                      </m:dPr>
                      <m:e>
                        <m:r>
                          <a:rPr lang="en-GB" b="0" i="1" smtClean="0">
                            <a:latin typeface="Cambria Math" panose="02040503050406030204" pitchFamily="18" charset="0"/>
                          </a:rPr>
                          <m:t>90−</m:t>
                        </m:r>
                        <m:r>
                          <a:rPr lang="en-GB" i="1">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𝑣𝑠𝑖𝑛</m:t>
                    </m:r>
                    <m:r>
                      <a:rPr lang="en-GB" b="0" i="1" smtClean="0">
                        <a:latin typeface="Cambria Math" panose="02040503050406030204" pitchFamily="18" charset="0"/>
                        <a:ea typeface="Cambria Math" panose="02040503050406030204" pitchFamily="18" charset="0"/>
                      </a:rPr>
                      <m:t>𝛽</m:t>
                    </m:r>
                  </m:oMath>
                </a14:m>
                <a:endParaRPr lang="en-GB" b="0" dirty="0" smtClean="0">
                  <a:ea typeface="Cambria Math" panose="02040503050406030204" pitchFamily="18" charset="0"/>
                </a:endParaRPr>
              </a:p>
              <a:p>
                <a:r>
                  <a:rPr lang="en-GB" b="0" dirty="0" smtClean="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𝑒𝑢𝑐𝑜𝑠</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𝑣𝑠𝑖𝑛</m:t>
                    </m:r>
                    <m:r>
                      <a:rPr lang="en-GB" b="0" i="1" smtClean="0">
                        <a:latin typeface="Cambria Math" panose="02040503050406030204" pitchFamily="18" charset="0"/>
                        <a:ea typeface="Cambria Math" panose="02040503050406030204" pitchFamily="18" charset="0"/>
                      </a:rPr>
                      <m:t>𝛽</m:t>
                    </m:r>
                  </m:oMath>
                </a14:m>
                <a:endParaRPr lang="en-GB" b="0" dirty="0" smtClean="0">
                  <a:ea typeface="Cambria Math" panose="02040503050406030204" pitchFamily="18" charset="0"/>
                </a:endParaRPr>
              </a:p>
              <a:p>
                <a:r>
                  <a:rPr lang="en-GB" b="0" dirty="0" smtClean="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𝑒𝑐𝑜𝑡</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𝑡𝑎𝑛</m:t>
                    </m:r>
                    <m:r>
                      <a:rPr lang="en-GB" b="0" i="1" smtClean="0">
                        <a:latin typeface="Cambria Math" panose="02040503050406030204" pitchFamily="18" charset="0"/>
                        <a:ea typeface="Cambria Math" panose="02040503050406030204" pitchFamily="18" charset="0"/>
                      </a:rPr>
                      <m:t>𝛽</m:t>
                    </m:r>
                  </m:oMath>
                </a14:m>
                <a:r>
                  <a:rPr lang="en-GB" b="0" dirty="0" smtClean="0">
                    <a:ea typeface="Cambria Math" panose="02040503050406030204" pitchFamily="18" charset="0"/>
                  </a:rPr>
                  <a:t>  </a:t>
                </a:r>
                <a14:m>
                  <m:oMath xmlns:m="http://schemas.openxmlformats.org/officeDocument/2006/math">
                    <m:r>
                      <a:rPr lang="en-GB" b="0" i="1" dirty="0" smtClean="0">
                        <a:latin typeface="Cambria Math" panose="02040503050406030204" pitchFamily="18" charset="0"/>
                        <a:ea typeface="Cambria Math" panose="02040503050406030204" pitchFamily="18" charset="0"/>
                      </a:rPr>
                      <m:t>∗</m:t>
                    </m:r>
                  </m:oMath>
                </a14:m>
                <a:r>
                  <a:rPr lang="en-GB" b="0" dirty="0" smtClean="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endParaRPr lang="en-GB" b="0" dirty="0" smtClean="0">
                  <a:ea typeface="Cambria Math" panose="02040503050406030204" pitchFamily="18" charset="0"/>
                </a:endParaRPr>
              </a:p>
              <a:p>
                <a:r>
                  <a:rPr lang="en-GB" b="0" dirty="0" smtClean="0">
                    <a:ea typeface="Cambria Math" panose="02040503050406030204" pitchFamily="18" charset="0"/>
                  </a:rPr>
                  <a:t>At Y:	</a:t>
                </a:r>
                <a14:m>
                  <m:oMath xmlns:m="http://schemas.openxmlformats.org/officeDocument/2006/math">
                    <m:r>
                      <a:rPr lang="en-GB" b="0" i="1" smtClean="0">
                        <a:latin typeface="Cambria Math" panose="02040503050406030204" pitchFamily="18" charset="0"/>
                        <a:ea typeface="Cambria Math" panose="02040503050406030204" pitchFamily="18" charset="0"/>
                      </a:rPr>
                      <m:t>𝑣𝑐𝑜𝑠</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𝑤𝑐𝑜𝑠</m:t>
                    </m:r>
                    <m:r>
                      <a:rPr lang="en-GB" b="0" i="1" smtClean="0">
                        <a:latin typeface="Cambria Math" panose="02040503050406030204" pitchFamily="18" charset="0"/>
                        <a:ea typeface="Cambria Math" panose="02040503050406030204" pitchFamily="18" charset="0"/>
                      </a:rPr>
                      <m:t>𝜃</m:t>
                    </m:r>
                  </m:oMath>
                </a14:m>
                <a:endParaRPr lang="en-GB" b="0" dirty="0" smtClean="0">
                  <a:ea typeface="Cambria Math" panose="02040503050406030204" pitchFamily="18" charset="0"/>
                </a:endParaRPr>
              </a:p>
              <a:p>
                <a:r>
                  <a:rPr lang="en-GB" b="0" dirty="0" smtClean="0">
                    <a:ea typeface="Cambria Math" panose="02040503050406030204" pitchFamily="18" charset="0"/>
                  </a:rPr>
                  <a:t>	</a:t>
                </a:r>
                <a14:m>
                  <m:oMath xmlns:m="http://schemas.openxmlformats.org/officeDocument/2006/math">
                    <m:r>
                      <m:rPr>
                        <m:sty m:val="p"/>
                      </m:rPr>
                      <a:rPr lang="en-GB" b="0" i="0" smtClean="0">
                        <a:latin typeface="Cambria Math" panose="02040503050406030204" pitchFamily="18" charset="0"/>
                        <a:ea typeface="Cambria Math" panose="02040503050406030204" pitchFamily="18" charset="0"/>
                      </a:rPr>
                      <m:t>e</m:t>
                    </m:r>
                    <m:r>
                      <a:rPr lang="en-GB" b="0" i="1" smtClean="0">
                        <a:latin typeface="Cambria Math" panose="02040503050406030204" pitchFamily="18" charset="0"/>
                        <a:ea typeface="Cambria Math" panose="02040503050406030204" pitchFamily="18" charset="0"/>
                      </a:rPr>
                      <m:t>𝑣𝑠𝑖𝑛</m:t>
                    </m:r>
                    <m:d>
                      <m:dPr>
                        <m:ctrlPr>
                          <a:rPr lang="en-GB" b="0" i="1" smtClean="0">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𝑤𝑠𝑖𝑛</m:t>
                    </m:r>
                    <m:r>
                      <a:rPr lang="en-GB" i="1">
                        <a:latin typeface="Cambria Math" panose="02040503050406030204" pitchFamily="18" charset="0"/>
                        <a:ea typeface="Cambria Math" panose="02040503050406030204" pitchFamily="18" charset="0"/>
                      </a:rPr>
                      <m:t>𝜃</m:t>
                    </m:r>
                  </m:oMath>
                </a14:m>
                <a:endParaRPr lang="en-GB" dirty="0" smtClean="0">
                  <a:ea typeface="Cambria Math" panose="02040503050406030204" pitchFamily="18" charset="0"/>
                </a:endParaRPr>
              </a:p>
              <a:p>
                <a:r>
                  <a:rPr lang="en-GB" b="0" dirty="0" smtClean="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𝑒𝑡𝑎𝑛</m:t>
                    </m:r>
                    <m:d>
                      <m:dPr>
                        <m:ctrlPr>
                          <a:rPr lang="en-GB" b="0" i="1" smtClean="0">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𝜃</m:t>
                        </m:r>
                      </m:e>
                    </m:d>
                    <m:r>
                      <a:rPr lang="en-GB" b="0" i="0"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𝑡𝑎𝑛</m:t>
                    </m:r>
                    <m:r>
                      <a:rPr lang="en-GB" i="1">
                        <a:latin typeface="Cambria Math" panose="02040503050406030204" pitchFamily="18" charset="0"/>
                        <a:ea typeface="Cambria Math" panose="02040503050406030204" pitchFamily="18" charset="0"/>
                      </a:rPr>
                      <m:t>𝜃</m:t>
                    </m:r>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oMath>
                </a14:m>
                <a:endParaRPr lang="en-GB" b="0" dirty="0" smtClean="0">
                  <a:ea typeface="Cambria Math" panose="02040503050406030204" pitchFamily="18" charset="0"/>
                </a:endParaRPr>
              </a:p>
              <a:p>
                <a:endParaRPr lang="en-GB" b="0" dirty="0" smtClean="0">
                  <a:ea typeface="Cambria Math" panose="02040503050406030204" pitchFamily="18" charset="0"/>
                </a:endParaRPr>
              </a:p>
              <a:p>
                <a:endParaRPr lang="en-GB" dirty="0" smtClean="0"/>
              </a:p>
            </p:txBody>
          </p:sp>
        </mc:Choice>
        <mc:Fallback xmlns="">
          <p:sp>
            <p:nvSpPr>
              <p:cNvPr id="35" name="TextBox 34">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3635896" y="3068960"/>
                <a:ext cx="5261772" cy="2862322"/>
              </a:xfrm>
              <a:prstGeom prst="rect">
                <a:avLst/>
              </a:prstGeom>
              <a:blipFill>
                <a:blip r:embed="rId14"/>
                <a:stretch>
                  <a:fillRect l="-926" t="-1064"/>
                </a:stretch>
              </a:blipFill>
            </p:spPr>
            <p:txBody>
              <a:bodyPr/>
              <a:lstStyle/>
              <a:p>
                <a:r>
                  <a:rPr lang="en-GB">
                    <a:noFill/>
                  </a:rPr>
                  <a:t> </a:t>
                </a:r>
              </a:p>
            </p:txBody>
          </p:sp>
        </mc:Fallback>
      </mc:AlternateContent>
      <p:sp>
        <p:nvSpPr>
          <p:cNvPr id="8" name="Oval 7"/>
          <p:cNvSpPr/>
          <p:nvPr/>
        </p:nvSpPr>
        <p:spPr>
          <a:xfrm>
            <a:off x="7092280" y="3968975"/>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a:solidFill>
                    <a:schemeClr val="tx1"/>
                  </a:solidFill>
                </a:ln>
                <a:solidFill>
                  <a:schemeClr val="tx1"/>
                </a:solidFill>
              </a:rPr>
              <a:t>2</a:t>
            </a:r>
          </a:p>
        </p:txBody>
      </p:sp>
      <p:sp>
        <p:nvSpPr>
          <p:cNvPr id="49" name="Oval 48"/>
          <p:cNvSpPr/>
          <p:nvPr/>
        </p:nvSpPr>
        <p:spPr>
          <a:xfrm>
            <a:off x="7092280" y="3401433"/>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schemeClr val="tx1"/>
                  </a:solidFill>
                </a:ln>
                <a:solidFill>
                  <a:schemeClr val="tx1"/>
                </a:solidFill>
              </a:rPr>
              <a:t>1</a:t>
            </a:r>
            <a:endParaRPr lang="en-GB" sz="1400" dirty="0">
              <a:ln>
                <a:solidFill>
                  <a:schemeClr val="tx1"/>
                </a:solidFill>
              </a:ln>
              <a:solidFill>
                <a:schemeClr val="tx1"/>
              </a:solidFill>
            </a:endParaRPr>
          </a:p>
        </p:txBody>
      </p:sp>
      <p:sp>
        <p:nvSpPr>
          <p:cNvPr id="50" name="Oval 49"/>
          <p:cNvSpPr/>
          <p:nvPr/>
        </p:nvSpPr>
        <p:spPr>
          <a:xfrm>
            <a:off x="7092280" y="4225552"/>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a:solidFill>
                    <a:schemeClr val="tx1"/>
                  </a:solidFill>
                </a:ln>
                <a:solidFill>
                  <a:schemeClr val="tx1"/>
                </a:solidFill>
              </a:rPr>
              <a:t>2</a:t>
            </a:r>
          </a:p>
        </p:txBody>
      </p:sp>
      <p:sp>
        <p:nvSpPr>
          <p:cNvPr id="51" name="Oval 50"/>
          <p:cNvSpPr/>
          <p:nvPr/>
        </p:nvSpPr>
        <p:spPr>
          <a:xfrm>
            <a:off x="7523705" y="4220808"/>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schemeClr val="tx1"/>
                  </a:solidFill>
                </a:ln>
                <a:solidFill>
                  <a:schemeClr val="tx1"/>
                </a:solidFill>
              </a:rPr>
              <a:t>1</a:t>
            </a:r>
            <a:endParaRPr lang="en-GB" sz="1400" dirty="0">
              <a:ln>
                <a:solidFill>
                  <a:schemeClr val="tx1"/>
                </a:solidFill>
              </a:ln>
              <a:solidFill>
                <a:schemeClr val="tx1"/>
              </a:solidFill>
            </a:endParaRPr>
          </a:p>
        </p:txBody>
      </p:sp>
      <p:sp>
        <p:nvSpPr>
          <p:cNvPr id="52" name="Oval 51"/>
          <p:cNvSpPr/>
          <p:nvPr/>
        </p:nvSpPr>
        <p:spPr>
          <a:xfrm>
            <a:off x="7092280" y="4545703"/>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a:solidFill>
                    <a:schemeClr val="tx1"/>
                  </a:solidFill>
                </a:ln>
                <a:solidFill>
                  <a:schemeClr val="tx1"/>
                </a:solidFill>
              </a:rPr>
              <a:t>3</a:t>
            </a:r>
          </a:p>
        </p:txBody>
      </p:sp>
      <p:sp>
        <p:nvSpPr>
          <p:cNvPr id="53" name="Oval 52"/>
          <p:cNvSpPr/>
          <p:nvPr/>
        </p:nvSpPr>
        <p:spPr>
          <a:xfrm>
            <a:off x="7092280" y="4801803"/>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a:solidFill>
                    <a:schemeClr val="tx1"/>
                  </a:solidFill>
                </a:ln>
                <a:solidFill>
                  <a:schemeClr val="tx1"/>
                </a:solidFill>
              </a:rPr>
              <a:t>4</a:t>
            </a:r>
          </a:p>
        </p:txBody>
      </p:sp>
      <p:sp>
        <p:nvSpPr>
          <p:cNvPr id="54" name="Oval 53"/>
          <p:cNvSpPr/>
          <p:nvPr/>
        </p:nvSpPr>
        <p:spPr>
          <a:xfrm>
            <a:off x="7092280" y="5097268"/>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schemeClr val="tx1"/>
                  </a:solidFill>
                </a:ln>
                <a:solidFill>
                  <a:schemeClr val="tx1"/>
                </a:solidFill>
              </a:rPr>
              <a:t>4</a:t>
            </a:r>
            <a:endParaRPr lang="en-GB" sz="1400" dirty="0">
              <a:ln>
                <a:solidFill>
                  <a:schemeClr val="tx1"/>
                </a:solidFill>
              </a:ln>
              <a:solidFill>
                <a:schemeClr val="tx1"/>
              </a:solidFill>
            </a:endParaRPr>
          </a:p>
        </p:txBody>
      </p:sp>
      <p:sp>
        <p:nvSpPr>
          <p:cNvPr id="55" name="Oval 54"/>
          <p:cNvSpPr/>
          <p:nvPr/>
        </p:nvSpPr>
        <p:spPr>
          <a:xfrm>
            <a:off x="7523705" y="5092524"/>
            <a:ext cx="201244" cy="201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a:solidFill>
                    <a:schemeClr val="tx1"/>
                  </a:solidFill>
                </a:ln>
                <a:solidFill>
                  <a:schemeClr val="tx1"/>
                </a:solidFill>
              </a:rPr>
              <a:t>3</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9378204-38A2-4367-8EAF-8B919A48B9E4}"/>
                  </a:ext>
                </a:extLst>
              </p:cNvPr>
              <p:cNvSpPr txBox="1"/>
              <p:nvPr/>
            </p:nvSpPr>
            <p:spPr>
              <a:xfrm>
                <a:off x="144062" y="5340188"/>
                <a:ext cx="8892434" cy="1493294"/>
              </a:xfrm>
              <a:prstGeom prst="rect">
                <a:avLst/>
              </a:prstGeom>
              <a:noFill/>
            </p:spPr>
            <p:txBody>
              <a:bodyPr wrap="square" rtlCol="0">
                <a:spAutoFit/>
              </a:bodyPr>
              <a:lstStyle/>
              <a:p>
                <a:r>
                  <a:rPr lang="en-US" dirty="0" smtClean="0"/>
                  <a:t>Using the tan addition formulae  </a:t>
                </a:r>
                <a14:m>
                  <m:oMath xmlns:m="http://schemas.openxmlformats.org/officeDocument/2006/math">
                    <m:r>
                      <a:rPr lang="en-GB" b="0" i="0" smtClean="0">
                        <a:latin typeface="Cambria Math" panose="02040503050406030204" pitchFamily="18" charset="0"/>
                      </a:rPr>
                      <m:t>⇒ </m:t>
                    </m:r>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𝑒𝑡𝑎𝑛</m:t>
                        </m:r>
                      </m:fName>
                      <m:e>
                        <m:d>
                          <m:dPr>
                            <m:ctrlPr>
                              <a:rPr lang="en-GB" b="0" i="1" smtClean="0">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𝜃</m:t>
                            </m:r>
                          </m:e>
                        </m:d>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𝑒</m:t>
                    </m:r>
                    <m:f>
                      <m:fPr>
                        <m:ctrlPr>
                          <a:rPr lang="en-GB" i="1" dirty="0" smtClean="0">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𝑡𝑎𝑛</m:t>
                        </m:r>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𝑡𝑎𝑛</m:t>
                        </m:r>
                        <m:r>
                          <a:rPr lang="en-GB" i="1">
                            <a:latin typeface="Cambria Math" panose="02040503050406030204" pitchFamily="18" charset="0"/>
                            <a:ea typeface="Cambria Math" panose="02040503050406030204" pitchFamily="18" charset="0"/>
                          </a:rPr>
                          <m:t>𝜃</m:t>
                        </m:r>
                      </m:num>
                      <m:den>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𝑡𝑎𝑛</m:t>
                        </m:r>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𝑡𝑎𝑛</m:t>
                        </m:r>
                        <m:r>
                          <a:rPr lang="en-GB" i="1">
                            <a:latin typeface="Cambria Math" panose="02040503050406030204" pitchFamily="18" charset="0"/>
                            <a:ea typeface="Cambria Math" panose="02040503050406030204" pitchFamily="18" charset="0"/>
                          </a:rPr>
                          <m:t>𝜃</m:t>
                        </m:r>
                      </m:den>
                    </m:f>
                    <m:r>
                      <a:rPr lang="en-GB" b="0" i="1" dirty="0" smtClean="0">
                        <a:latin typeface="Cambria Math" panose="02040503050406030204" pitchFamily="18" charset="0"/>
                      </a:rPr>
                      <m:t>=</m:t>
                    </m:r>
                    <m:r>
                      <a:rPr lang="en-GB" b="0" i="1" dirty="0" smtClean="0">
                        <a:latin typeface="Cambria Math" panose="02040503050406030204" pitchFamily="18" charset="0"/>
                      </a:rPr>
                      <m:t>𝑡𝑎𝑛</m:t>
                    </m:r>
                    <m:r>
                      <a:rPr lang="en-GB" b="0" i="1" dirty="0" smtClean="0">
                        <a:latin typeface="Cambria Math" panose="02040503050406030204" pitchFamily="18" charset="0"/>
                        <a:ea typeface="Cambria Math" panose="02040503050406030204" pitchFamily="18" charset="0"/>
                      </a:rPr>
                      <m:t>𝜃</m:t>
                    </m:r>
                  </m:oMath>
                </a14:m>
                <a:endParaRPr lang="en-GB" b="0" dirty="0" smtClean="0">
                  <a:ea typeface="Cambria Math" panose="02040503050406030204" pitchFamily="18" charset="0"/>
                </a:endParaRPr>
              </a:p>
              <a:p>
                <a:r>
                  <a:rPr lang="en-GB" dirty="0" smtClean="0"/>
                  <a:t>Using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smtClean="0"/>
                  <a:t> to sub for </a:t>
                </a:r>
                <a14:m>
                  <m:oMath xmlns:m="http://schemas.openxmlformats.org/officeDocument/2006/math">
                    <m:r>
                      <a:rPr lang="en-GB" b="0" i="1" smtClean="0">
                        <a:latin typeface="Cambria Math" panose="02040503050406030204" pitchFamily="18" charset="0"/>
                      </a:rPr>
                      <m:t>𝑡𝑎𝑛</m:t>
                    </m:r>
                    <m:r>
                      <a:rPr lang="en-GB" b="0" i="1" smtClean="0">
                        <a:latin typeface="Cambria Math" panose="02040503050406030204" pitchFamily="18" charset="0"/>
                        <a:ea typeface="Cambria Math" panose="02040503050406030204" pitchFamily="18" charset="0"/>
                      </a:rPr>
                      <m:t>𝛽</m:t>
                    </m:r>
                  </m:oMath>
                </a14:m>
                <a:r>
                  <a:rPr lang="en-GB" dirty="0" smtClean="0"/>
                  <a:t> gives: </a:t>
                </a:r>
                <a14:m>
                  <m:oMath xmlns:m="http://schemas.openxmlformats.org/officeDocument/2006/math">
                    <m:r>
                      <a:rPr lang="en-GB" i="1">
                        <a:latin typeface="Cambria Math" panose="02040503050406030204" pitchFamily="18" charset="0"/>
                        <a:ea typeface="Cambria Math" panose="02040503050406030204" pitchFamily="18" charset="0"/>
                      </a:rPr>
                      <m:t>𝑒</m:t>
                    </m:r>
                    <m:f>
                      <m:fPr>
                        <m:ctrlPr>
                          <a:rPr lang="en-GB" i="1" dirty="0">
                            <a:latin typeface="Cambria Math" panose="02040503050406030204" pitchFamily="18" charset="0"/>
                          </a:rPr>
                        </m:ctrlPr>
                      </m:fPr>
                      <m:num>
                        <m:r>
                          <a:rPr lang="en-GB" b="0" i="1" dirty="0" smtClean="0">
                            <a:latin typeface="Cambria Math" panose="02040503050406030204" pitchFamily="18" charset="0"/>
                          </a:rPr>
                          <m:t>𝑒𝑐𝑜𝑡</m:t>
                        </m:r>
                        <m:r>
                          <a:rPr lang="en-GB" i="1" smtClean="0">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𝑡𝑎𝑛</m:t>
                        </m:r>
                        <m:r>
                          <a:rPr lang="en-GB" i="1">
                            <a:latin typeface="Cambria Math" panose="02040503050406030204" pitchFamily="18" charset="0"/>
                            <a:ea typeface="Cambria Math" panose="02040503050406030204" pitchFamily="18" charset="0"/>
                          </a:rPr>
                          <m:t>𝜃</m:t>
                        </m:r>
                      </m:num>
                      <m:den>
                        <m:r>
                          <a:rPr lang="en-GB" i="1">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𝑒𝑐𝑜𝑡</m:t>
                        </m:r>
                        <m:r>
                          <a:rPr lang="en-GB" b="0" i="1" smtClean="0">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𝑡𝑎𝑛</m:t>
                        </m:r>
                        <m:r>
                          <a:rPr lang="en-GB" i="1">
                            <a:latin typeface="Cambria Math" panose="02040503050406030204" pitchFamily="18" charset="0"/>
                            <a:ea typeface="Cambria Math" panose="02040503050406030204" pitchFamily="18" charset="0"/>
                          </a:rPr>
                          <m:t>𝜃</m:t>
                        </m:r>
                      </m:den>
                    </m:f>
                    <m:r>
                      <a:rPr lang="en-GB" i="1" dirty="0">
                        <a:latin typeface="Cambria Math" panose="02040503050406030204" pitchFamily="18" charset="0"/>
                      </a:rPr>
                      <m:t>=</m:t>
                    </m:r>
                    <m:r>
                      <a:rPr lang="en-GB" i="1" dirty="0">
                        <a:latin typeface="Cambria Math" panose="02040503050406030204" pitchFamily="18" charset="0"/>
                      </a:rPr>
                      <m:t>𝑡𝑎𝑛</m:t>
                    </m:r>
                    <m:r>
                      <a:rPr lang="en-GB" i="1" dirty="0">
                        <a:latin typeface="Cambria Math" panose="02040503050406030204" pitchFamily="18" charset="0"/>
                        <a:ea typeface="Cambria Math" panose="02040503050406030204" pitchFamily="18" charset="0"/>
                      </a:rPr>
                      <m:t>𝜃</m:t>
                    </m:r>
                  </m:oMath>
                </a14:m>
                <a:endParaRPr lang="en-GB" dirty="0" smtClean="0">
                  <a:ea typeface="Cambria Math" panose="02040503050406030204" pitchFamily="18" charset="0"/>
                </a:endParaRPr>
              </a:p>
              <a:p>
                <a:r>
                  <a:rPr lang="en-GB" dirty="0" smtClean="0"/>
                  <a:t>Rearranging and simplifying gives: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2</m:t>
                        </m:r>
                      </m:sup>
                    </m:sSup>
                    <m:r>
                      <a:rPr lang="en-GB" b="0" i="1" smtClean="0">
                        <a:latin typeface="Cambria Math" panose="02040503050406030204" pitchFamily="18" charset="0"/>
                      </a:rPr>
                      <m:t>𝑐𝑜𝑡</m:t>
                    </m:r>
                    <m:r>
                      <a:rPr lang="en-GB" i="1">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𝑒𝑡𝑎𝑛</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𝑡𝑎𝑛</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𝑒𝑡𝑎𝑛</m:t>
                    </m:r>
                    <m:r>
                      <a:rPr lang="en-GB" b="0" i="1" smtClean="0">
                        <a:latin typeface="Cambria Math" panose="02040503050406030204" pitchFamily="18" charset="0"/>
                        <a:ea typeface="Cambria Math" panose="02040503050406030204" pitchFamily="18" charset="0"/>
                      </a:rPr>
                      <m:t>𝜃</m:t>
                    </m:r>
                  </m:oMath>
                </a14:m>
                <a:endParaRPr lang="en-GB" b="0" dirty="0" smtClean="0">
                  <a:ea typeface="Cambria Math" panose="02040503050406030204" pitchFamily="18" charset="0"/>
                </a:endParaRPr>
              </a:p>
              <a:p>
                <a:r>
                  <a:rPr lang="en-GB" dirty="0" smtClean="0"/>
                  <a:t>Multiply by </a:t>
                </a:r>
                <a14:m>
                  <m:oMath xmlns:m="http://schemas.openxmlformats.org/officeDocument/2006/math">
                    <m:r>
                      <a:rPr lang="en-GB" b="0" i="1" smtClean="0">
                        <a:latin typeface="Cambria Math" panose="02040503050406030204" pitchFamily="18" charset="0"/>
                      </a:rPr>
                      <m:t>𝑡𝑎𝑛</m:t>
                    </m:r>
                    <m:r>
                      <a:rPr lang="en-GB" b="0" i="1" smtClean="0">
                        <a:latin typeface="Cambria Math" panose="02040503050406030204" pitchFamily="18" charset="0"/>
                        <a:ea typeface="Cambria Math" panose="02040503050406030204" pitchFamily="18" charset="0"/>
                      </a:rPr>
                      <m:t>𝜃</m:t>
                    </m:r>
                  </m:oMath>
                </a14:m>
                <a:r>
                  <a:rPr lang="en-GB" dirty="0" smtClean="0"/>
                  <a:t>, add </a:t>
                </a:r>
                <a14:m>
                  <m:oMath xmlns:m="http://schemas.openxmlformats.org/officeDocument/2006/math">
                    <m:r>
                      <a:rPr lang="en-GB" b="0" i="1" smtClean="0">
                        <a:latin typeface="Cambria Math" panose="02040503050406030204" pitchFamily="18" charset="0"/>
                      </a:rPr>
                      <m:t>𝑒𝑡𝑎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𝜃</m:t>
                    </m:r>
                  </m:oMath>
                </a14:m>
                <a:r>
                  <a:rPr lang="en-GB" dirty="0" smtClean="0"/>
                  <a:t> to both sides &amp; factorising </a:t>
                </a:r>
                <a14:m>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1+2</m:t>
                        </m:r>
                        <m:r>
                          <a:rPr lang="en-GB" i="1">
                            <a:latin typeface="Cambria Math" panose="02040503050406030204" pitchFamily="18" charset="0"/>
                          </a:rPr>
                          <m:t>𝑒</m:t>
                        </m:r>
                      </m:e>
                    </m:d>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tan</m:t>
                            </m:r>
                          </m:e>
                          <m:sup>
                            <m:r>
                              <a:rPr lang="en-GB" i="1">
                                <a:latin typeface="Cambria Math" panose="02040503050406030204" pitchFamily="18" charset="0"/>
                              </a:rPr>
                              <m:t>2</m:t>
                            </m:r>
                          </m:sup>
                        </m:sSup>
                      </m:fName>
                      <m:e>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𝑒</m:t>
                            </m:r>
                          </m:e>
                          <m:sup>
                            <m:r>
                              <a:rPr lang="en-GB" i="1">
                                <a:latin typeface="Cambria Math" panose="02040503050406030204" pitchFamily="18" charset="0"/>
                                <a:ea typeface="Cambria Math" panose="02040503050406030204" pitchFamily="18" charset="0"/>
                              </a:rPr>
                              <m:t>2</m:t>
                            </m:r>
                          </m:sup>
                        </m:sSup>
                      </m:e>
                    </m:func>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𝑄</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𝐸</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𝐷</m:t>
                    </m:r>
                    <m:r>
                      <a:rPr lang="en-GB" b="0" i="1" smtClean="0">
                        <a:latin typeface="Cambria Math" panose="02040503050406030204" pitchFamily="18" charset="0"/>
                        <a:ea typeface="Cambria Math" panose="02040503050406030204" pitchFamily="18" charset="0"/>
                      </a:rPr>
                      <m:t>.</m:t>
                    </m:r>
                  </m:oMath>
                </a14:m>
                <a:endParaRPr lang="en-GB" dirty="0" smtClean="0"/>
              </a:p>
            </p:txBody>
          </p:sp>
        </mc:Choice>
        <mc:Fallback xmlns="">
          <p:sp>
            <p:nvSpPr>
              <p:cNvPr id="56" name="TextBox 55">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144062" y="5340188"/>
                <a:ext cx="8892434" cy="1493294"/>
              </a:xfrm>
              <a:prstGeom prst="rect">
                <a:avLst/>
              </a:prstGeom>
              <a:blipFill>
                <a:blip r:embed="rId15"/>
                <a:stretch>
                  <a:fillRect l="-617" b="-5714"/>
                </a:stretch>
              </a:blipFill>
            </p:spPr>
            <p:txBody>
              <a:bodyPr/>
              <a:lstStyle/>
              <a:p>
                <a:r>
                  <a:rPr lang="en-GB">
                    <a:noFill/>
                  </a:rPr>
                  <a:t> </a:t>
                </a:r>
              </a:p>
            </p:txBody>
          </p:sp>
        </mc:Fallback>
      </mc:AlternateContent>
      <p:sp>
        <p:nvSpPr>
          <p:cNvPr id="40" name="Rectangle 39">
            <a:extLst>
              <a:ext uri="{FF2B5EF4-FFF2-40B4-BE49-F238E27FC236}">
                <a16:creationId xmlns:a16="http://schemas.microsoft.com/office/drawing/2014/main" id="{5A90F127-B11A-4C01-B151-1F3083F8F631}"/>
              </a:ext>
            </a:extLst>
          </p:cNvPr>
          <p:cNvSpPr/>
          <p:nvPr/>
        </p:nvSpPr>
        <p:spPr>
          <a:xfrm>
            <a:off x="25072" y="3101704"/>
            <a:ext cx="3663776" cy="2305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Diagram?</a:t>
            </a:r>
            <a:endParaRPr lang="en-GB" sz="2800" dirty="0"/>
          </a:p>
        </p:txBody>
      </p:sp>
      <p:sp>
        <p:nvSpPr>
          <p:cNvPr id="57" name="Rectangle 56">
            <a:extLst>
              <a:ext uri="{FF2B5EF4-FFF2-40B4-BE49-F238E27FC236}">
                <a16:creationId xmlns:a16="http://schemas.microsoft.com/office/drawing/2014/main" id="{5A90F127-B11A-4C01-B151-1F3083F8F631}"/>
              </a:ext>
            </a:extLst>
          </p:cNvPr>
          <p:cNvSpPr/>
          <p:nvPr/>
        </p:nvSpPr>
        <p:spPr>
          <a:xfrm>
            <a:off x="3717821" y="3107319"/>
            <a:ext cx="5028050" cy="2305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Standard steps?</a:t>
            </a:r>
          </a:p>
          <a:p>
            <a:pPr algn="ctr" fontAlgn="auto">
              <a:spcBef>
                <a:spcPts val="0"/>
              </a:spcBef>
              <a:spcAft>
                <a:spcPts val="0"/>
              </a:spcAft>
              <a:defRPr/>
            </a:pPr>
            <a:r>
              <a:rPr lang="en-GB" sz="2800" dirty="0" smtClean="0"/>
              <a:t>(most marks awarded here)</a:t>
            </a:r>
            <a:endParaRPr lang="en-GB" sz="2800" dirty="0"/>
          </a:p>
        </p:txBody>
      </p:sp>
      <p:sp>
        <p:nvSpPr>
          <p:cNvPr id="58" name="Rectangle 57">
            <a:extLst>
              <a:ext uri="{FF2B5EF4-FFF2-40B4-BE49-F238E27FC236}">
                <a16:creationId xmlns:a16="http://schemas.microsoft.com/office/drawing/2014/main" id="{5A90F127-B11A-4C01-B151-1F3083F8F631}"/>
              </a:ext>
            </a:extLst>
          </p:cNvPr>
          <p:cNvSpPr/>
          <p:nvPr/>
        </p:nvSpPr>
        <p:spPr>
          <a:xfrm>
            <a:off x="17087" y="5453832"/>
            <a:ext cx="8728784" cy="1348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The tricky algebra to finish it off?</a:t>
            </a:r>
            <a:endParaRPr lang="en-GB" sz="2800" dirty="0"/>
          </a:p>
        </p:txBody>
      </p:sp>
    </p:spTree>
    <p:extLst>
      <p:ext uri="{BB962C8B-B14F-4D97-AF65-F5344CB8AC3E}">
        <p14:creationId xmlns:p14="http://schemas.microsoft.com/office/powerpoint/2010/main" val="240892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0"/>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withEffect">
                                  <p:stCondLst>
                                    <p:cond delay="0"/>
                                  </p:stCondLst>
                                  <p:childTnLst>
                                    <p:animEffect transition="out" filter="fade">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3" restart="whenNotActive" fill="hold" evtFilter="cancelBubble" nodeType="interactiveSeq">
                <p:stCondLst>
                  <p:cond evt="onClick" delay="0">
                    <p:tgtEl>
                      <p:spTgt spid="5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withEffect">
                                  <p:stCondLst>
                                    <p:cond delay="0"/>
                                  </p:stCondLst>
                                  <p:childTnLst>
                                    <p:animEffect transition="out" filter="fade">
                                      <p:cBhvr>
                                        <p:cTn id="17" dur="500"/>
                                        <p:tgtEl>
                                          <p:spTgt spid="57"/>
                                        </p:tgtEl>
                                      </p:cBhvr>
                                    </p:animEffect>
                                    <p:set>
                                      <p:cBhvr>
                                        <p:cTn id="18"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9" restart="whenNotActive" fill="hold" evtFilter="cancelBubble" nodeType="interactiveSeq">
                <p:stCondLst>
                  <p:cond evt="onClick" delay="0">
                    <p:tgtEl>
                      <p:spTgt spid="5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withEffect">
                                  <p:stCondLst>
                                    <p:cond delay="0"/>
                                  </p:stCondLst>
                                  <p:childTnLst>
                                    <p:animEffect transition="out" filter="fade">
                                      <p:cBhvr>
                                        <p:cTn id="23" dur="500"/>
                                        <p:tgtEl>
                                          <p:spTgt spid="58"/>
                                        </p:tgtEl>
                                      </p:cBhvr>
                                    </p:animEffect>
                                    <p:set>
                                      <p:cBhvr>
                                        <p:cTn id="2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41" grpId="0" animBg="1"/>
      <p:bldP spid="40"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9472"/>
            <a:ext cx="9143074" cy="599127"/>
            <a:chOff x="0" y="13335"/>
            <a:chExt cx="9144218" cy="599127"/>
          </a:xfrm>
        </p:grpSpPr>
        <p:sp>
          <p:nvSpPr>
            <p:cNvPr id="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5B</a:t>
              </a:r>
              <a:endParaRPr lang="en-GB" sz="3200" dirty="0"/>
            </a:p>
          </p:txBody>
        </p:sp>
        <p:cxnSp>
          <p:nvCxnSpPr>
            <p:cNvPr id="9" name="Straight Connector 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0" name="Straight Connector 9"/>
          <p:cNvCxnSpPr/>
          <p:nvPr/>
        </p:nvCxnSpPr>
        <p:spPr>
          <a:xfrm>
            <a:off x="0" y="1759188"/>
            <a:ext cx="91440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75B4E23-3E17-D047-94EF-0811F871D3C4}"/>
              </a:ext>
            </a:extLst>
          </p:cNvPr>
          <p:cNvSpPr txBox="1"/>
          <p:nvPr/>
        </p:nvSpPr>
        <p:spPr>
          <a:xfrm>
            <a:off x="611560" y="2702008"/>
            <a:ext cx="7344816" cy="2677656"/>
          </a:xfrm>
          <a:prstGeom prst="rect">
            <a:avLst/>
          </a:prstGeom>
          <a:noFill/>
        </p:spPr>
        <p:txBody>
          <a:bodyPr wrap="square" rtlCol="0">
            <a:spAutoFit/>
          </a:body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Q5-7</a:t>
            </a:r>
            <a:endParaRPr lang="en-US" sz="2400" dirty="0"/>
          </a:p>
          <a:p>
            <a:r>
              <a:rPr lang="en-US" sz="2400" dirty="0">
                <a:solidFill>
                  <a:srgbClr val="FF0000"/>
                </a:solidFill>
              </a:rPr>
              <a:t>Red</a:t>
            </a:r>
            <a:r>
              <a:rPr lang="en-US" sz="2400" dirty="0"/>
              <a:t>					</a:t>
            </a:r>
            <a:r>
              <a:rPr lang="en-US" sz="2400" dirty="0" smtClean="0"/>
              <a:t>Q8-10 </a:t>
            </a:r>
            <a:r>
              <a:rPr lang="en-US" sz="2400" dirty="0"/>
              <a:t>&amp; challenge</a:t>
            </a:r>
          </a:p>
          <a:p>
            <a:endParaRPr lang="en-US" sz="2400" dirty="0"/>
          </a:p>
        </p:txBody>
      </p:sp>
      <p:sp>
        <p:nvSpPr>
          <p:cNvPr id="12" name="TextBox 11"/>
          <p:cNvSpPr txBox="1"/>
          <p:nvPr/>
        </p:nvSpPr>
        <p:spPr>
          <a:xfrm>
            <a:off x="0" y="765915"/>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99-101 questions 15 - 18</a:t>
            </a:r>
            <a:endParaRPr lang="en-GB" sz="2400" dirty="0"/>
          </a:p>
        </p:txBody>
      </p:sp>
    </p:spTree>
    <p:extLst>
      <p:ext uri="{BB962C8B-B14F-4D97-AF65-F5344CB8AC3E}">
        <p14:creationId xmlns:p14="http://schemas.microsoft.com/office/powerpoint/2010/main" val="2682479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Oblique Impact of Smooth Spheres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29" name="Group 28"/>
          <p:cNvGrpSpPr/>
          <p:nvPr/>
        </p:nvGrpSpPr>
        <p:grpSpPr>
          <a:xfrm>
            <a:off x="755576" y="1295639"/>
            <a:ext cx="4032449" cy="1245065"/>
            <a:chOff x="735820" y="1210031"/>
            <a:chExt cx="2116252" cy="653417"/>
          </a:xfrm>
        </p:grpSpPr>
        <p:sp>
          <p:nvSpPr>
            <p:cNvPr id="30" name="Oval 29">
              <a:extLst>
                <a:ext uri="{FF2B5EF4-FFF2-40B4-BE49-F238E27FC236}">
                  <a16:creationId xmlns:a16="http://schemas.microsoft.com/office/drawing/2014/main" id="{74BFB7DC-D70E-47D5-B763-341270951405}"/>
                </a:ext>
              </a:extLst>
            </p:cNvPr>
            <p:cNvSpPr/>
            <p:nvPr/>
          </p:nvSpPr>
          <p:spPr>
            <a:xfrm>
              <a:off x="1599916" y="143140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GB" dirty="0">
                <a:solidFill>
                  <a:schemeClr val="tx1"/>
                </a:solidFill>
              </a:endParaRPr>
            </a:p>
          </p:txBody>
        </p:sp>
        <p:sp>
          <p:nvSpPr>
            <p:cNvPr id="31" name="Oval 30">
              <a:extLst>
                <a:ext uri="{FF2B5EF4-FFF2-40B4-BE49-F238E27FC236}">
                  <a16:creationId xmlns:a16="http://schemas.microsoft.com/office/drawing/2014/main" id="{74BFB7DC-D70E-47D5-B763-341270951405}"/>
                </a:ext>
              </a:extLst>
            </p:cNvPr>
            <p:cNvSpPr/>
            <p:nvPr/>
          </p:nvSpPr>
          <p:spPr>
            <a:xfrm>
              <a:off x="1979712" y="121003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GB" dirty="0">
                <a:solidFill>
                  <a:schemeClr val="tx1"/>
                </a:solidFill>
              </a:endParaRPr>
            </a:p>
          </p:txBody>
        </p:sp>
        <p:cxnSp>
          <p:nvCxnSpPr>
            <p:cNvPr id="32" name="Straight Arrow Connector 31"/>
            <p:cNvCxnSpPr>
              <a:endCxn id="31" idx="6"/>
            </p:cNvCxnSpPr>
            <p:nvPr/>
          </p:nvCxnSpPr>
          <p:spPr>
            <a:xfrm flipH="1" flipV="1">
              <a:off x="2411760" y="1426055"/>
              <a:ext cx="440312" cy="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2"/>
            </p:cNvCxnSpPr>
            <p:nvPr/>
          </p:nvCxnSpPr>
          <p:spPr>
            <a:xfrm>
              <a:off x="735820" y="1642079"/>
              <a:ext cx="864096" cy="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H="1">
            <a:off x="1931270" y="1134036"/>
            <a:ext cx="2424706" cy="155068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p:cNvCxnSpPr/>
          <p:nvPr/>
        </p:nvCxnSpPr>
        <p:spPr>
          <a:xfrm flipH="1" flipV="1">
            <a:off x="2813709" y="1340756"/>
            <a:ext cx="859513" cy="13439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8" name="Group 47"/>
          <p:cNvGrpSpPr/>
          <p:nvPr/>
        </p:nvGrpSpPr>
        <p:grpSpPr>
          <a:xfrm>
            <a:off x="755576" y="3661346"/>
            <a:ext cx="2469760" cy="823254"/>
            <a:chOff x="735820" y="1431400"/>
            <a:chExt cx="1296144" cy="432048"/>
          </a:xfrm>
        </p:grpSpPr>
        <p:sp>
          <p:nvSpPr>
            <p:cNvPr id="56" name="Oval 55">
              <a:extLst>
                <a:ext uri="{FF2B5EF4-FFF2-40B4-BE49-F238E27FC236}">
                  <a16:creationId xmlns:a16="http://schemas.microsoft.com/office/drawing/2014/main" id="{74BFB7DC-D70E-47D5-B763-341270951405}"/>
                </a:ext>
              </a:extLst>
            </p:cNvPr>
            <p:cNvSpPr/>
            <p:nvPr/>
          </p:nvSpPr>
          <p:spPr>
            <a:xfrm>
              <a:off x="1599916" y="143140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GB" dirty="0">
                <a:solidFill>
                  <a:schemeClr val="tx1"/>
                </a:solidFill>
              </a:endParaRPr>
            </a:p>
          </p:txBody>
        </p:sp>
        <p:cxnSp>
          <p:nvCxnSpPr>
            <p:cNvPr id="59" name="Straight Arrow Connector 58"/>
            <p:cNvCxnSpPr>
              <a:endCxn id="56" idx="2"/>
            </p:cNvCxnSpPr>
            <p:nvPr/>
          </p:nvCxnSpPr>
          <p:spPr>
            <a:xfrm>
              <a:off x="735820" y="1642079"/>
              <a:ext cx="864096" cy="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flipH="1">
            <a:off x="1931270" y="3077930"/>
            <a:ext cx="2424706" cy="155068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p:cNvCxnSpPr/>
          <p:nvPr/>
        </p:nvCxnSpPr>
        <p:spPr>
          <a:xfrm flipH="1" flipV="1">
            <a:off x="2813709" y="3284650"/>
            <a:ext cx="859513" cy="134396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35" name="Group 34"/>
          <p:cNvGrpSpPr/>
          <p:nvPr/>
        </p:nvGrpSpPr>
        <p:grpSpPr>
          <a:xfrm>
            <a:off x="4355980" y="764704"/>
            <a:ext cx="3384371" cy="461665"/>
            <a:chOff x="4355980" y="2373402"/>
            <a:chExt cx="3384371" cy="461665"/>
          </a:xfrm>
        </p:grpSpPr>
        <p:sp>
          <p:nvSpPr>
            <p:cNvPr id="62" name="TextBox 61"/>
            <p:cNvSpPr txBox="1"/>
            <p:nvPr/>
          </p:nvSpPr>
          <p:spPr>
            <a:xfrm>
              <a:off x="5210394" y="2373402"/>
              <a:ext cx="252995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Line of </a:t>
              </a:r>
              <a:r>
                <a:rPr lang="en-US" sz="2400" dirty="0" err="1" smtClean="0"/>
                <a:t>Centres</a:t>
              </a:r>
              <a:endParaRPr lang="en-GB" sz="2400" dirty="0"/>
            </a:p>
          </p:txBody>
        </p:sp>
        <p:cxnSp>
          <p:nvCxnSpPr>
            <p:cNvPr id="63" name="Straight Arrow Connector 62"/>
            <p:cNvCxnSpPr>
              <a:stCxn id="62" idx="1"/>
            </p:cNvCxnSpPr>
            <p:nvPr/>
          </p:nvCxnSpPr>
          <p:spPr>
            <a:xfrm flipH="1">
              <a:off x="4355980" y="2604235"/>
              <a:ext cx="854414" cy="138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64" name="Group 63"/>
          <p:cNvGrpSpPr/>
          <p:nvPr/>
        </p:nvGrpSpPr>
        <p:grpSpPr>
          <a:xfrm>
            <a:off x="3577777" y="2080056"/>
            <a:ext cx="3384371" cy="461665"/>
            <a:chOff x="4355980" y="2373402"/>
            <a:chExt cx="3384371" cy="461665"/>
          </a:xfrm>
        </p:grpSpPr>
        <p:sp>
          <p:nvSpPr>
            <p:cNvPr id="65" name="TextBox 64"/>
            <p:cNvSpPr txBox="1"/>
            <p:nvPr/>
          </p:nvSpPr>
          <p:spPr>
            <a:xfrm>
              <a:off x="5210394" y="2373402"/>
              <a:ext cx="252995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Common Tangent</a:t>
              </a:r>
              <a:endParaRPr lang="en-GB" sz="2400" dirty="0"/>
            </a:p>
          </p:txBody>
        </p:sp>
        <p:cxnSp>
          <p:nvCxnSpPr>
            <p:cNvPr id="66" name="Straight Arrow Connector 65"/>
            <p:cNvCxnSpPr>
              <a:stCxn id="65" idx="1"/>
            </p:cNvCxnSpPr>
            <p:nvPr/>
          </p:nvCxnSpPr>
          <p:spPr>
            <a:xfrm flipH="1">
              <a:off x="4355980" y="2604235"/>
              <a:ext cx="854414" cy="138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67" name="TextBox 66">
            <a:extLst>
              <a:ext uri="{FF2B5EF4-FFF2-40B4-BE49-F238E27FC236}">
                <a16:creationId xmlns:a16="http://schemas.microsoft.com/office/drawing/2014/main" id="{E9378204-38A2-4367-8EAF-8B919A48B9E4}"/>
              </a:ext>
            </a:extLst>
          </p:cNvPr>
          <p:cNvSpPr txBox="1"/>
          <p:nvPr/>
        </p:nvSpPr>
        <p:spPr>
          <a:xfrm>
            <a:off x="4842474" y="3046861"/>
            <a:ext cx="4050006" cy="1938992"/>
          </a:xfrm>
          <a:prstGeom prst="rect">
            <a:avLst/>
          </a:prstGeom>
          <a:noFill/>
        </p:spPr>
        <p:txBody>
          <a:bodyPr wrap="square" rtlCol="0">
            <a:spAutoFit/>
          </a:bodyPr>
          <a:lstStyle/>
          <a:p>
            <a:r>
              <a:rPr lang="en-US" sz="2400" b="1" dirty="0" smtClean="0"/>
              <a:t>Key idea 1:</a:t>
            </a:r>
          </a:p>
          <a:p>
            <a:r>
              <a:rPr lang="en-US" sz="2400" dirty="0" smtClean="0"/>
              <a:t>As with the smooth wall, the </a:t>
            </a:r>
            <a:r>
              <a:rPr lang="en-US" sz="2400" i="1" dirty="0" smtClean="0"/>
              <a:t>component of velocity parallel to the common tangent </a:t>
            </a:r>
            <a:r>
              <a:rPr lang="en-US" sz="2400" dirty="0" smtClean="0"/>
              <a:t>doesn’t change.</a:t>
            </a:r>
          </a:p>
        </p:txBody>
      </p:sp>
      <p:sp>
        <p:nvSpPr>
          <p:cNvPr id="68" name="TextBox 67">
            <a:extLst>
              <a:ext uri="{FF2B5EF4-FFF2-40B4-BE49-F238E27FC236}">
                <a16:creationId xmlns:a16="http://schemas.microsoft.com/office/drawing/2014/main" id="{E9378204-38A2-4367-8EAF-8B919A48B9E4}"/>
              </a:ext>
            </a:extLst>
          </p:cNvPr>
          <p:cNvSpPr txBox="1"/>
          <p:nvPr/>
        </p:nvSpPr>
        <p:spPr>
          <a:xfrm>
            <a:off x="382184" y="4941168"/>
            <a:ext cx="8510295" cy="1938992"/>
          </a:xfrm>
          <a:prstGeom prst="rect">
            <a:avLst/>
          </a:prstGeom>
          <a:noFill/>
        </p:spPr>
        <p:txBody>
          <a:bodyPr wrap="square" rtlCol="0">
            <a:spAutoFit/>
          </a:bodyPr>
          <a:lstStyle/>
          <a:p>
            <a:r>
              <a:rPr lang="en-US" sz="2400" b="1" dirty="0" smtClean="0"/>
              <a:t>Key idea 2:</a:t>
            </a:r>
          </a:p>
          <a:p>
            <a:r>
              <a:rPr lang="en-US" sz="2400" dirty="0"/>
              <a:t>T</a:t>
            </a:r>
            <a:r>
              <a:rPr lang="en-US" sz="2400" dirty="0" smtClean="0"/>
              <a:t>he </a:t>
            </a:r>
            <a:r>
              <a:rPr lang="en-US" sz="2400" i="1" dirty="0" smtClean="0"/>
              <a:t>components of velocities parallel to the line of </a:t>
            </a:r>
            <a:r>
              <a:rPr lang="en-US" sz="2400" i="1" dirty="0" err="1" smtClean="0"/>
              <a:t>centres</a:t>
            </a:r>
            <a:endParaRPr lang="en-US" sz="2400" dirty="0" smtClean="0"/>
          </a:p>
          <a:p>
            <a:r>
              <a:rPr lang="en-US" sz="2400" dirty="0" smtClean="0"/>
              <a:t>are treated exactly like they were in chapter 4 :</a:t>
            </a:r>
          </a:p>
          <a:p>
            <a:pPr marL="342900" indent="-342900">
              <a:buFontTx/>
              <a:buChar char="-"/>
            </a:pPr>
            <a:r>
              <a:rPr lang="en-US" sz="2400" dirty="0" smtClean="0"/>
              <a:t>Use conservation of momentum</a:t>
            </a:r>
          </a:p>
          <a:p>
            <a:pPr marL="342900" indent="-342900">
              <a:buFontTx/>
              <a:buChar char="-"/>
            </a:pPr>
            <a:r>
              <a:rPr lang="en-US" sz="2400" dirty="0" smtClean="0"/>
              <a:t>Consider Newton’s law of restitution</a:t>
            </a:r>
            <a:endParaRPr lang="en-GB" sz="2400" dirty="0" smtClean="0"/>
          </a:p>
        </p:txBody>
      </p:sp>
      <p:sp>
        <p:nvSpPr>
          <p:cNvPr id="69" name="Rounded Rectangular Callout 68"/>
          <p:cNvSpPr/>
          <p:nvPr/>
        </p:nvSpPr>
        <p:spPr>
          <a:xfrm>
            <a:off x="6300192" y="6249331"/>
            <a:ext cx="1944216" cy="494030"/>
          </a:xfrm>
          <a:prstGeom prst="wedgeRoundRectCallout">
            <a:avLst>
              <a:gd name="adj1" fmla="val -60573"/>
              <a:gd name="adj2" fmla="val -91849"/>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t>E</a:t>
            </a:r>
            <a:r>
              <a:rPr lang="en-US" dirty="0" smtClean="0"/>
              <a:t>lastic </a:t>
            </a:r>
            <a:r>
              <a:rPr lang="en-US" dirty="0" err="1"/>
              <a:t>colisions</a:t>
            </a:r>
            <a:r>
              <a:rPr lang="en-US" dirty="0"/>
              <a:t> in one dimension </a:t>
            </a:r>
            <a:endParaRPr lang="en-GB" dirty="0"/>
          </a:p>
        </p:txBody>
      </p:sp>
    </p:spTree>
    <p:extLst>
      <p:ext uri="{BB962C8B-B14F-4D97-AF65-F5344CB8AC3E}">
        <p14:creationId xmlns:p14="http://schemas.microsoft.com/office/powerpoint/2010/main" val="27550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 name="Straight Connector 110"/>
          <p:cNvCxnSpPr/>
          <p:nvPr/>
        </p:nvCxnSpPr>
        <p:spPr>
          <a:xfrm>
            <a:off x="6265119" y="3015829"/>
            <a:ext cx="2440847" cy="0"/>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3568" y="2996952"/>
            <a:ext cx="3456384" cy="0"/>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err="1" smtClean="0"/>
                <a:t>Quickfire</a:t>
              </a:r>
              <a:r>
                <a:rPr lang="en-US" sz="3200" dirty="0" smtClean="0"/>
                <a:t> Questions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Oval 6">
            <a:extLst>
              <a:ext uri="{FF2B5EF4-FFF2-40B4-BE49-F238E27FC236}">
                <a16:creationId xmlns:a16="http://schemas.microsoft.com/office/drawing/2014/main" id="{74BFB7DC-D70E-47D5-B763-341270951405}"/>
              </a:ext>
            </a:extLst>
          </p:cNvPr>
          <p:cNvSpPr/>
          <p:nvPr/>
        </p:nvSpPr>
        <p:spPr>
          <a:xfrm>
            <a:off x="1783274" y="27809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cxnSp>
        <p:nvCxnSpPr>
          <p:cNvPr id="9" name="Straight Arrow Connector 8"/>
          <p:cNvCxnSpPr>
            <a:endCxn id="7" idx="1"/>
          </p:cNvCxnSpPr>
          <p:nvPr/>
        </p:nvCxnSpPr>
        <p:spPr>
          <a:xfrm>
            <a:off x="1021428" y="2365963"/>
            <a:ext cx="825118" cy="478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079887" y="1825859"/>
                <a:ext cx="328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US" b="1" i="1" smtClean="0">
                                  <a:latin typeface="Cambria Math" panose="02040503050406030204" pitchFamily="18" charset="0"/>
                                </a:rPr>
                                <m:t>−</m:t>
                              </m:r>
                              <m:r>
                                <a:rPr lang="en-US" b="1" i="1" smtClean="0">
                                  <a:latin typeface="Cambria Math" panose="02040503050406030204" pitchFamily="18" charset="0"/>
                                </a:rPr>
                                <m:t>𝟑</m:t>
                              </m:r>
                            </m:den>
                          </m:f>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079887" y="1825859"/>
                <a:ext cx="328404" cy="714683"/>
              </a:xfrm>
              <a:prstGeom prst="rect">
                <a:avLst/>
              </a:prstGeom>
              <a:blipFill>
                <a:blip r:embed="rId3"/>
                <a:stretch>
                  <a:fillRect r="-981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979712" y="2193296"/>
                <a:ext cx="971826" cy="484876"/>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smtClean="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GB" b="0" i="1" smtClean="0">
                            <a:latin typeface="Cambria Math" panose="02040503050406030204" pitchFamily="18" charset="0"/>
                          </a:rPr>
                          <m:t>2</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979712" y="2193296"/>
                <a:ext cx="971826" cy="484876"/>
              </a:xfrm>
              <a:prstGeom prst="rect">
                <a:avLst/>
              </a:prstGeom>
              <a:blipFill>
                <a:blip r:embed="rId4"/>
                <a:stretch>
                  <a:fillRect b="-8861"/>
                </a:stretch>
              </a:blipFill>
            </p:spPr>
            <p:txBody>
              <a:bodyPr/>
              <a:lstStyle/>
              <a:p>
                <a:r>
                  <a:rPr lang="en-GB">
                    <a:noFill/>
                  </a:rPr>
                  <a:t> </a:t>
                </a:r>
              </a:p>
            </p:txBody>
          </p:sp>
        </mc:Fallback>
      </mc:AlternateContent>
      <p:cxnSp>
        <p:nvCxnSpPr>
          <p:cNvPr id="22" name="Straight Arrow Connector 21"/>
          <p:cNvCxnSpPr/>
          <p:nvPr/>
        </p:nvCxnSpPr>
        <p:spPr>
          <a:xfrm flipV="1">
            <a:off x="251520" y="836712"/>
            <a:ext cx="0"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1520" y="1196752"/>
            <a:ext cx="4320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3568" y="1016732"/>
            <a:ext cx="288032" cy="369332"/>
          </a:xfrm>
          <a:prstGeom prst="rect">
            <a:avLst/>
          </a:prstGeom>
          <a:noFill/>
        </p:spPr>
        <p:txBody>
          <a:bodyPr wrap="square" rtlCol="0">
            <a:spAutoFit/>
          </a:bodyPr>
          <a:lstStyle/>
          <a:p>
            <a:r>
              <a:rPr lang="en-US" b="1" dirty="0" smtClean="0"/>
              <a:t>i</a:t>
            </a:r>
            <a:endParaRPr lang="en-GB" b="1" dirty="0"/>
          </a:p>
        </p:txBody>
      </p:sp>
      <p:sp>
        <p:nvSpPr>
          <p:cNvPr id="26" name="TextBox 25"/>
          <p:cNvSpPr txBox="1"/>
          <p:nvPr/>
        </p:nvSpPr>
        <p:spPr>
          <a:xfrm>
            <a:off x="251520" y="640664"/>
            <a:ext cx="288032" cy="369332"/>
          </a:xfrm>
          <a:prstGeom prst="rect">
            <a:avLst/>
          </a:prstGeom>
          <a:noFill/>
        </p:spPr>
        <p:txBody>
          <a:bodyPr wrap="square" rtlCol="0">
            <a:spAutoFit/>
          </a:bodyPr>
          <a:lstStyle/>
          <a:p>
            <a:r>
              <a:rPr lang="en-US" b="1" dirty="0" smtClean="0"/>
              <a:t>j</a:t>
            </a:r>
            <a:endParaRPr lang="en-GB" b="1" dirty="0"/>
          </a:p>
        </p:txBody>
      </p:sp>
      <p:sp>
        <p:nvSpPr>
          <p:cNvPr id="69" name="Oval 68">
            <a:extLst>
              <a:ext uri="{FF2B5EF4-FFF2-40B4-BE49-F238E27FC236}">
                <a16:creationId xmlns:a16="http://schemas.microsoft.com/office/drawing/2014/main" id="{74BFB7DC-D70E-47D5-B763-341270951405}"/>
              </a:ext>
            </a:extLst>
          </p:cNvPr>
          <p:cNvSpPr/>
          <p:nvPr/>
        </p:nvSpPr>
        <p:spPr>
          <a:xfrm>
            <a:off x="2235470" y="27809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cxnSp>
        <p:nvCxnSpPr>
          <p:cNvPr id="70" name="Straight Arrow Connector 69"/>
          <p:cNvCxnSpPr>
            <a:endCxn id="69" idx="6"/>
          </p:cNvCxnSpPr>
          <p:nvPr/>
        </p:nvCxnSpPr>
        <p:spPr>
          <a:xfrm flipH="1" flipV="1">
            <a:off x="2667518" y="2996952"/>
            <a:ext cx="487262" cy="133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3090757" y="3039662"/>
                <a:ext cx="328404" cy="6176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GB" b="1" i="1" smtClean="0">
                                  <a:latin typeface="Cambria Math" panose="02040503050406030204" pitchFamily="18" charset="0"/>
                                </a:rPr>
                                <m:t>−</m:t>
                              </m:r>
                              <m:r>
                                <a:rPr lang="en-GB" b="1" i="1" smtClean="0">
                                  <a:latin typeface="Cambria Math" panose="02040503050406030204" pitchFamily="18" charset="0"/>
                                </a:rPr>
                                <m:t>𝟒</m:t>
                              </m:r>
                            </m:num>
                            <m:den>
                              <m:r>
                                <a:rPr lang="en-GB" b="1" i="1" smtClean="0">
                                  <a:latin typeface="Cambria Math" panose="02040503050406030204" pitchFamily="18" charset="0"/>
                                </a:rPr>
                                <m:t>𝟏</m:t>
                              </m:r>
                            </m:den>
                          </m:f>
                        </m:e>
                      </m:d>
                    </m:oMath>
                  </m:oMathPara>
                </a14:m>
                <a:endParaRPr lang="en-GB"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3090757" y="3039662"/>
                <a:ext cx="328404" cy="617605"/>
              </a:xfrm>
              <a:prstGeom prst="rect">
                <a:avLst/>
              </a:prstGeom>
              <a:blipFill>
                <a:blip r:embed="rId5"/>
                <a:stretch>
                  <a:fillRect r="-87037"/>
                </a:stretch>
              </a:blipFill>
            </p:spPr>
            <p:txBody>
              <a:bodyPr/>
              <a:lstStyle/>
              <a:p>
                <a:r>
                  <a:rPr lang="en-GB">
                    <a:noFill/>
                  </a:rPr>
                  <a:t> </a:t>
                </a:r>
              </a:p>
            </p:txBody>
          </p:sp>
        </mc:Fallback>
      </mc:AlternateContent>
      <p:cxnSp>
        <p:nvCxnSpPr>
          <p:cNvPr id="72" name="Straight Arrow Connector 71"/>
          <p:cNvCxnSpPr>
            <a:stCxn id="7" idx="5"/>
          </p:cNvCxnSpPr>
          <p:nvPr/>
        </p:nvCxnSpPr>
        <p:spPr>
          <a:xfrm>
            <a:off x="2152050" y="3149704"/>
            <a:ext cx="343726"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1639258" y="3307815"/>
                <a:ext cx="328404" cy="570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𝑨</m:t>
                                  </m:r>
                                </m:sub>
                              </m:sSub>
                            </m:num>
                            <m:den>
                              <m:r>
                                <a:rPr lang="en-US" b="1" i="1" smtClean="0">
                                  <a:latin typeface="Cambria Math" panose="02040503050406030204" pitchFamily="18" charset="0"/>
                                </a:rPr>
                                <m:t>−</m:t>
                              </m:r>
                              <m:r>
                                <a:rPr lang="en-US" b="1" i="1" smtClean="0">
                                  <a:latin typeface="Cambria Math" panose="02040503050406030204" pitchFamily="18" charset="0"/>
                                </a:rPr>
                                <m:t>𝟑</m:t>
                              </m:r>
                            </m:den>
                          </m:f>
                        </m:e>
                      </m:d>
                    </m:oMath>
                  </m:oMathPara>
                </a14:m>
                <a:endParaRPr lang="en-GB" b="1" dirty="0"/>
              </a:p>
            </p:txBody>
          </p:sp>
        </mc:Choice>
        <mc:Fallback xmlns="">
          <p:sp>
            <p:nvSpPr>
              <p:cNvPr id="73" name="TextBox 72"/>
              <p:cNvSpPr txBox="1">
                <a:spLocks noRot="1" noChangeAspect="1" noMove="1" noResize="1" noEditPoints="1" noAdjustHandles="1" noChangeArrowheads="1" noChangeShapeType="1" noTextEdit="1"/>
              </p:cNvSpPr>
              <p:nvPr/>
            </p:nvSpPr>
            <p:spPr>
              <a:xfrm>
                <a:off x="1639258" y="3307815"/>
                <a:ext cx="328404" cy="570669"/>
              </a:xfrm>
              <a:prstGeom prst="rect">
                <a:avLst/>
              </a:prstGeom>
              <a:blipFill>
                <a:blip r:embed="rId6"/>
                <a:stretch>
                  <a:fillRect r="-87037"/>
                </a:stretch>
              </a:blipFill>
            </p:spPr>
            <p:txBody>
              <a:bodyPr/>
              <a:lstStyle/>
              <a:p>
                <a:r>
                  <a:rPr lang="en-GB">
                    <a:noFill/>
                  </a:rPr>
                  <a:t> </a:t>
                </a:r>
              </a:p>
            </p:txBody>
          </p:sp>
        </mc:Fallback>
      </mc:AlternateContent>
      <p:cxnSp>
        <p:nvCxnSpPr>
          <p:cNvPr id="74" name="Straight Arrow Connector 73"/>
          <p:cNvCxnSpPr/>
          <p:nvPr/>
        </p:nvCxnSpPr>
        <p:spPr>
          <a:xfrm flipV="1">
            <a:off x="2667518" y="2807270"/>
            <a:ext cx="824362" cy="1896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2951538" y="2005403"/>
                <a:ext cx="328404" cy="570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𝑩</m:t>
                                  </m:r>
                                </m:sub>
                              </m:sSub>
                            </m:num>
                            <m:den>
                              <m:r>
                                <a:rPr lang="en-GB" b="1" i="1" smtClean="0">
                                  <a:latin typeface="Cambria Math" panose="02040503050406030204" pitchFamily="18" charset="0"/>
                                </a:rPr>
                                <m:t>𝟏</m:t>
                              </m:r>
                            </m:den>
                          </m:f>
                        </m:e>
                      </m:d>
                    </m:oMath>
                  </m:oMathPara>
                </a14:m>
                <a:endParaRPr lang="en-GB"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2951538" y="2005403"/>
                <a:ext cx="328404" cy="570669"/>
              </a:xfrm>
              <a:prstGeom prst="rect">
                <a:avLst/>
              </a:prstGeom>
              <a:blipFill>
                <a:blip r:embed="rId7"/>
                <a:stretch>
                  <a:fillRect r="-72222"/>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5A90F127-B11A-4C01-B151-1F3083F8F631}"/>
              </a:ext>
            </a:extLst>
          </p:cNvPr>
          <p:cNvSpPr/>
          <p:nvPr/>
        </p:nvSpPr>
        <p:spPr>
          <a:xfrm>
            <a:off x="1801811" y="3660958"/>
            <a:ext cx="373028" cy="356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8" name="Rectangle 77">
            <a:extLst>
              <a:ext uri="{FF2B5EF4-FFF2-40B4-BE49-F238E27FC236}">
                <a16:creationId xmlns:a16="http://schemas.microsoft.com/office/drawing/2014/main" id="{5A90F127-B11A-4C01-B151-1F3083F8F631}"/>
              </a:ext>
            </a:extLst>
          </p:cNvPr>
          <p:cNvSpPr/>
          <p:nvPr/>
        </p:nvSpPr>
        <p:spPr>
          <a:xfrm>
            <a:off x="3104365" y="2371956"/>
            <a:ext cx="373028" cy="356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E9378204-38A2-4367-8EAF-8B919A48B9E4}"/>
                  </a:ext>
                </a:extLst>
              </p:cNvPr>
              <p:cNvSpPr txBox="1"/>
              <p:nvPr/>
            </p:nvSpPr>
            <p:spPr>
              <a:xfrm>
                <a:off x="251520" y="4157433"/>
                <a:ext cx="4015099" cy="1822678"/>
              </a:xfrm>
              <a:prstGeom prst="rect">
                <a:avLst/>
              </a:prstGeom>
              <a:noFill/>
            </p:spPr>
            <p:txBody>
              <a:bodyPr wrap="square" rtlCol="0">
                <a:spAutoFit/>
              </a:bodyPr>
              <a:lstStyle/>
              <a:p>
                <a:r>
                  <a:rPr lang="en-GB" dirty="0" smtClean="0"/>
                  <a:t>C.O.M. </a:t>
                </a:r>
                <a14:m>
                  <m:oMath xmlns:m="http://schemas.openxmlformats.org/officeDocument/2006/math">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12=</m:t>
                    </m:r>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𝐴</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𝐵</m:t>
                        </m:r>
                      </m:sub>
                    </m:sSub>
                  </m:oMath>
                </a14:m>
                <a:endParaRPr lang="en-GB" b="0" i="1" dirty="0" smtClean="0">
                  <a:latin typeface="Cambria Math" panose="02040503050406030204" pitchFamily="18" charset="0"/>
                </a:endParaRPr>
              </a:p>
              <a:p>
                <a:endParaRPr lang="en-GB" i="1" dirty="0">
                  <a:latin typeface="Cambria Math" panose="02040503050406030204" pitchFamily="18" charset="0"/>
                </a:endParaRPr>
              </a:p>
              <a:p>
                <a:r>
                  <a:rPr lang="en-GB" b="0" dirty="0" smtClean="0"/>
                  <a:t>Using e </a:t>
                </a:r>
                <a14:m>
                  <m:oMath xmlns:m="http://schemas.openxmlformats.org/officeDocument/2006/math">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𝐵</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𝐴</m:t>
                        </m:r>
                      </m:sub>
                    </m:sSub>
                    <m:r>
                      <a:rPr lang="en-GB" b="0" i="1" smtClean="0">
                        <a:latin typeface="Cambria Math" panose="02040503050406030204" pitchFamily="18" charset="0"/>
                      </a:rPr>
                      <m:t>=6</m:t>
                    </m:r>
                  </m:oMath>
                </a14:m>
                <a:endParaRPr lang="en-GB" b="0" dirty="0" smtClean="0"/>
              </a:p>
              <a:p>
                <a:endParaRPr lang="en-GB" b="0" dirty="0" smtClean="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1" i="1" smtClean="0">
                              <a:latin typeface="Cambria Math" panose="02040503050406030204" pitchFamily="18" charset="0"/>
                            </a:rPr>
                            <m:t>𝒗</m:t>
                          </m:r>
                        </m:e>
                        <m:sub>
                          <m:r>
                            <a:rPr lang="en-GB" b="0" i="1" smtClean="0">
                              <a:latin typeface="Cambria Math" panose="02040503050406030204" pitchFamily="18" charset="0"/>
                            </a:rPr>
                            <m:t>𝐴</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f>
                            <m:fPr>
                              <m:type m:val="noBa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1" i="1" smtClean="0">
                              <a:latin typeface="Cambria Math" panose="02040503050406030204" pitchFamily="18" charset="0"/>
                            </a:rPr>
                            <m:t>𝒗</m:t>
                          </m:r>
                        </m:e>
                        <m:sub>
                          <m:r>
                            <a:rPr lang="en-GB" b="0" i="1" smtClean="0">
                              <a:latin typeface="Cambria Math" panose="02040503050406030204" pitchFamily="18" charset="0"/>
                            </a:rPr>
                            <m:t>𝐵</m:t>
                          </m:r>
                        </m:sub>
                      </m:sSub>
                      <m:r>
                        <a:rPr lang="en-GB" b="0" i="1" smtClean="0">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1</m:t>
                              </m:r>
                            </m:den>
                          </m:f>
                        </m:e>
                      </m:d>
                    </m:oMath>
                  </m:oMathPara>
                </a14:m>
                <a:endParaRPr lang="en-GB" b="0" dirty="0" smtClean="0"/>
              </a:p>
            </p:txBody>
          </p:sp>
        </mc:Choice>
        <mc:Fallback xmlns="">
          <p:sp>
            <p:nvSpPr>
              <p:cNvPr id="79" name="TextBox 78">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251520" y="4157433"/>
                <a:ext cx="4015099" cy="1822678"/>
              </a:xfrm>
              <a:prstGeom prst="rect">
                <a:avLst/>
              </a:prstGeom>
              <a:blipFill>
                <a:blip r:embed="rId8"/>
                <a:stretch>
                  <a:fillRect l="-1214" t="-2007"/>
                </a:stretch>
              </a:blipFill>
            </p:spPr>
            <p:txBody>
              <a:bodyPr/>
              <a:lstStyle/>
              <a:p>
                <a:r>
                  <a:rPr lang="en-GB">
                    <a:noFill/>
                  </a:rPr>
                  <a:t> </a:t>
                </a:r>
              </a:p>
            </p:txBody>
          </p:sp>
        </mc:Fallback>
      </mc:AlternateContent>
      <p:sp>
        <p:nvSpPr>
          <p:cNvPr id="83" name="Rectangle 82">
            <a:extLst>
              <a:ext uri="{FF2B5EF4-FFF2-40B4-BE49-F238E27FC236}">
                <a16:creationId xmlns:a16="http://schemas.microsoft.com/office/drawing/2014/main" id="{5A90F127-B11A-4C01-B151-1F3083F8F631}"/>
              </a:ext>
            </a:extLst>
          </p:cNvPr>
          <p:cNvSpPr/>
          <p:nvPr/>
        </p:nvSpPr>
        <p:spPr>
          <a:xfrm>
            <a:off x="1270571" y="4194687"/>
            <a:ext cx="373028" cy="356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6" name="Rectangle 85">
            <a:extLst>
              <a:ext uri="{FF2B5EF4-FFF2-40B4-BE49-F238E27FC236}">
                <a16:creationId xmlns:a16="http://schemas.microsoft.com/office/drawing/2014/main" id="{5A90F127-B11A-4C01-B151-1F3083F8F631}"/>
              </a:ext>
            </a:extLst>
          </p:cNvPr>
          <p:cNvSpPr/>
          <p:nvPr/>
        </p:nvSpPr>
        <p:spPr>
          <a:xfrm>
            <a:off x="2411665" y="4688135"/>
            <a:ext cx="373028" cy="356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9" name="Rectangle 88">
            <a:extLst>
              <a:ext uri="{FF2B5EF4-FFF2-40B4-BE49-F238E27FC236}">
                <a16:creationId xmlns:a16="http://schemas.microsoft.com/office/drawing/2014/main" id="{5A90F127-B11A-4C01-B151-1F3083F8F631}"/>
              </a:ext>
            </a:extLst>
          </p:cNvPr>
          <p:cNvSpPr/>
          <p:nvPr/>
        </p:nvSpPr>
        <p:spPr>
          <a:xfrm>
            <a:off x="3104365" y="5329069"/>
            <a:ext cx="105037" cy="585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0" name="Oval 89">
            <a:extLst>
              <a:ext uri="{FF2B5EF4-FFF2-40B4-BE49-F238E27FC236}">
                <a16:creationId xmlns:a16="http://schemas.microsoft.com/office/drawing/2014/main" id="{74BFB7DC-D70E-47D5-B763-341270951405}"/>
              </a:ext>
            </a:extLst>
          </p:cNvPr>
          <p:cNvSpPr/>
          <p:nvPr/>
        </p:nvSpPr>
        <p:spPr>
          <a:xfrm>
            <a:off x="6409135" y="279989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cxnSp>
        <p:nvCxnSpPr>
          <p:cNvPr id="91" name="Straight Arrow Connector 90"/>
          <p:cNvCxnSpPr/>
          <p:nvPr/>
        </p:nvCxnSpPr>
        <p:spPr>
          <a:xfrm flipV="1">
            <a:off x="5643527" y="3117672"/>
            <a:ext cx="795762" cy="620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p:cNvSpPr txBox="1"/>
              <p:nvPr/>
            </p:nvSpPr>
            <p:spPr>
              <a:xfrm>
                <a:off x="5376766" y="2928504"/>
                <a:ext cx="328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GB" b="1" i="1" smtClean="0">
                                  <a:latin typeface="Cambria Math" panose="02040503050406030204" pitchFamily="18" charset="0"/>
                                </a:rPr>
                                <m:t>𝟔</m:t>
                              </m:r>
                            </m:num>
                            <m:den>
                              <m:r>
                                <a:rPr lang="en-GB" b="1" i="1" smtClean="0">
                                  <a:latin typeface="Cambria Math" panose="02040503050406030204" pitchFamily="18" charset="0"/>
                                </a:rPr>
                                <m:t>𝟒</m:t>
                              </m:r>
                            </m:den>
                          </m:f>
                        </m:e>
                      </m:d>
                    </m:oMath>
                  </m:oMathPara>
                </a14:m>
                <a:endParaRPr lang="en-GB"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5376766" y="2928504"/>
                <a:ext cx="328404" cy="714683"/>
              </a:xfrm>
              <a:prstGeom prst="rect">
                <a:avLst/>
              </a:prstGeom>
              <a:blipFill>
                <a:blip r:embed="rId9"/>
                <a:stretch>
                  <a:fillRect r="-462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6225928" y="2423111"/>
                <a:ext cx="971826"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smtClean="0"/>
                  <a:t>= </a:t>
                </a:r>
                <a14:m>
                  <m:oMath xmlns:m="http://schemas.openxmlformats.org/officeDocument/2006/math">
                    <m:r>
                      <a:rPr lang="en-GB" b="0" i="1" smtClean="0">
                        <a:latin typeface="Cambria Math" panose="02040503050406030204" pitchFamily="18" charset="0"/>
                      </a:rPr>
                      <m:t>0</m:t>
                    </m:r>
                  </m:oMath>
                </a14:m>
                <a:endParaRPr lang="en-GB" dirty="0"/>
              </a:p>
            </p:txBody>
          </p:sp>
        </mc:Choice>
        <mc:Fallback xmlns="">
          <p:sp>
            <p:nvSpPr>
              <p:cNvPr id="93" name="TextBox 92"/>
              <p:cNvSpPr txBox="1">
                <a:spLocks noRot="1" noChangeAspect="1" noMove="1" noResize="1" noEditPoints="1" noAdjustHandles="1" noChangeArrowheads="1" noChangeShapeType="1" noTextEdit="1"/>
              </p:cNvSpPr>
              <p:nvPr/>
            </p:nvSpPr>
            <p:spPr>
              <a:xfrm>
                <a:off x="6225928" y="2423111"/>
                <a:ext cx="971826" cy="369332"/>
              </a:xfrm>
              <a:prstGeom prst="rect">
                <a:avLst/>
              </a:prstGeom>
              <a:blipFill>
                <a:blip r:embed="rId10"/>
                <a:stretch>
                  <a:fillRect t="-8197" b="-24590"/>
                </a:stretch>
              </a:blipFill>
            </p:spPr>
            <p:txBody>
              <a:bodyPr/>
              <a:lstStyle/>
              <a:p>
                <a:r>
                  <a:rPr lang="en-GB">
                    <a:noFill/>
                  </a:rPr>
                  <a:t> </a:t>
                </a:r>
              </a:p>
            </p:txBody>
          </p:sp>
        </mc:Fallback>
      </mc:AlternateContent>
      <p:sp>
        <p:nvSpPr>
          <p:cNvPr id="94" name="Oval 93">
            <a:extLst>
              <a:ext uri="{FF2B5EF4-FFF2-40B4-BE49-F238E27FC236}">
                <a16:creationId xmlns:a16="http://schemas.microsoft.com/office/drawing/2014/main" id="{74BFB7DC-D70E-47D5-B763-341270951405}"/>
              </a:ext>
            </a:extLst>
          </p:cNvPr>
          <p:cNvSpPr/>
          <p:nvPr/>
        </p:nvSpPr>
        <p:spPr>
          <a:xfrm>
            <a:off x="6854740" y="279989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mc:AlternateContent xmlns:mc="http://schemas.openxmlformats.org/markup-compatibility/2006" xmlns:a14="http://schemas.microsoft.com/office/drawing/2010/main">
        <mc:Choice Requires="a14">
          <p:sp>
            <p:nvSpPr>
              <p:cNvPr id="96" name="TextBox 95"/>
              <p:cNvSpPr txBox="1"/>
              <p:nvPr/>
            </p:nvSpPr>
            <p:spPr>
              <a:xfrm>
                <a:off x="6782782" y="3215861"/>
                <a:ext cx="328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GB" b="1" i="1" smtClean="0">
                                  <a:latin typeface="Cambria Math" panose="02040503050406030204" pitchFamily="18" charset="0"/>
                                </a:rPr>
                                <m:t>𝟎</m:t>
                              </m:r>
                            </m:num>
                            <m:den>
                              <m:r>
                                <a:rPr lang="en-GB" b="1" i="1" smtClean="0">
                                  <a:latin typeface="Cambria Math" panose="02040503050406030204" pitchFamily="18" charset="0"/>
                                </a:rPr>
                                <m:t>𝟎</m:t>
                              </m:r>
                            </m:den>
                          </m:f>
                        </m:e>
                      </m:d>
                    </m:oMath>
                  </m:oMathPara>
                </a14:m>
                <a:endParaRPr lang="en-GB" b="1" dirty="0"/>
              </a:p>
            </p:txBody>
          </p:sp>
        </mc:Choice>
        <mc:Fallback xmlns="">
          <p:sp>
            <p:nvSpPr>
              <p:cNvPr id="96" name="TextBox 95"/>
              <p:cNvSpPr txBox="1">
                <a:spLocks noRot="1" noChangeAspect="1" noMove="1" noResize="1" noEditPoints="1" noAdjustHandles="1" noChangeArrowheads="1" noChangeShapeType="1" noTextEdit="1"/>
              </p:cNvSpPr>
              <p:nvPr/>
            </p:nvSpPr>
            <p:spPr>
              <a:xfrm>
                <a:off x="6782782" y="3215861"/>
                <a:ext cx="328404" cy="714683"/>
              </a:xfrm>
              <a:prstGeom prst="rect">
                <a:avLst/>
              </a:prstGeom>
              <a:blipFill>
                <a:blip r:embed="rId11"/>
                <a:stretch>
                  <a:fillRect r="-46296"/>
                </a:stretch>
              </a:blipFill>
            </p:spPr>
            <p:txBody>
              <a:bodyPr/>
              <a:lstStyle/>
              <a:p>
                <a:r>
                  <a:rPr lang="en-GB">
                    <a:noFill/>
                  </a:rPr>
                  <a:t> </a:t>
                </a:r>
              </a:p>
            </p:txBody>
          </p:sp>
        </mc:Fallback>
      </mc:AlternateContent>
      <p:cxnSp>
        <p:nvCxnSpPr>
          <p:cNvPr id="97" name="Straight Arrow Connector 96"/>
          <p:cNvCxnSpPr/>
          <p:nvPr/>
        </p:nvCxnSpPr>
        <p:spPr>
          <a:xfrm flipV="1">
            <a:off x="6744817" y="2243126"/>
            <a:ext cx="366369" cy="564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p:cNvSpPr txBox="1"/>
              <p:nvPr/>
            </p:nvSpPr>
            <p:spPr>
              <a:xfrm>
                <a:off x="6480997" y="1825859"/>
                <a:ext cx="328404" cy="570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𝑨</m:t>
                                  </m:r>
                                </m:sub>
                              </m:sSub>
                            </m:num>
                            <m:den>
                              <m:r>
                                <a:rPr lang="en-GB" b="1" i="1" smtClean="0">
                                  <a:latin typeface="Cambria Math" panose="02040503050406030204" pitchFamily="18" charset="0"/>
                                </a:rPr>
                                <m:t>𝟒</m:t>
                              </m:r>
                            </m:den>
                          </m:f>
                        </m:e>
                      </m:d>
                    </m:oMath>
                  </m:oMathPara>
                </a14:m>
                <a:endParaRPr lang="en-GB"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6480997" y="1825859"/>
                <a:ext cx="328404" cy="570669"/>
              </a:xfrm>
              <a:prstGeom prst="rect">
                <a:avLst/>
              </a:prstGeom>
              <a:blipFill>
                <a:blip r:embed="rId12"/>
                <a:stretch>
                  <a:fillRect r="-70370"/>
                </a:stretch>
              </a:blipFill>
            </p:spPr>
            <p:txBody>
              <a:bodyPr/>
              <a:lstStyle/>
              <a:p>
                <a:r>
                  <a:rPr lang="en-GB">
                    <a:noFill/>
                  </a:rPr>
                  <a:t> </a:t>
                </a:r>
              </a:p>
            </p:txBody>
          </p:sp>
        </mc:Fallback>
      </mc:AlternateContent>
      <p:cxnSp>
        <p:nvCxnSpPr>
          <p:cNvPr id="99" name="Straight Arrow Connector 98"/>
          <p:cNvCxnSpPr/>
          <p:nvPr/>
        </p:nvCxnSpPr>
        <p:spPr>
          <a:xfrm>
            <a:off x="7286788" y="3015829"/>
            <a:ext cx="825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TextBox 99"/>
              <p:cNvSpPr txBox="1"/>
              <p:nvPr/>
            </p:nvSpPr>
            <p:spPr>
              <a:xfrm>
                <a:off x="7621916" y="2411851"/>
                <a:ext cx="328404" cy="570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𝑩</m:t>
                                  </m:r>
                                </m:sub>
                              </m:sSub>
                            </m:num>
                            <m:den>
                              <m:r>
                                <a:rPr lang="en-GB" b="1" i="1" smtClean="0">
                                  <a:latin typeface="Cambria Math" panose="02040503050406030204" pitchFamily="18" charset="0"/>
                                </a:rPr>
                                <m:t>𝟎</m:t>
                              </m:r>
                            </m:den>
                          </m:f>
                        </m:e>
                      </m:d>
                    </m:oMath>
                  </m:oMathPara>
                </a14:m>
                <a:endParaRPr lang="en-GB" b="1" dirty="0"/>
              </a:p>
            </p:txBody>
          </p:sp>
        </mc:Choice>
        <mc:Fallback xmlns="">
          <p:sp>
            <p:nvSpPr>
              <p:cNvPr id="100" name="TextBox 99"/>
              <p:cNvSpPr txBox="1">
                <a:spLocks noRot="1" noChangeAspect="1" noMove="1" noResize="1" noEditPoints="1" noAdjustHandles="1" noChangeArrowheads="1" noChangeShapeType="1" noTextEdit="1"/>
              </p:cNvSpPr>
              <p:nvPr/>
            </p:nvSpPr>
            <p:spPr>
              <a:xfrm>
                <a:off x="7621916" y="2411851"/>
                <a:ext cx="328404" cy="570669"/>
              </a:xfrm>
              <a:prstGeom prst="rect">
                <a:avLst/>
              </a:prstGeom>
              <a:blipFill>
                <a:blip r:embed="rId13"/>
                <a:stretch>
                  <a:fillRect r="-72222"/>
                </a:stretch>
              </a:blipFill>
            </p:spPr>
            <p:txBody>
              <a:bodyPr/>
              <a:lstStyle/>
              <a:p>
                <a:r>
                  <a:rPr lang="en-GB">
                    <a:noFill/>
                  </a:rPr>
                  <a:t> </a:t>
                </a:r>
              </a:p>
            </p:txBody>
          </p:sp>
        </mc:Fallback>
      </mc:AlternateContent>
      <p:sp>
        <p:nvSpPr>
          <p:cNvPr id="101" name="Rectangle 100">
            <a:extLst>
              <a:ext uri="{FF2B5EF4-FFF2-40B4-BE49-F238E27FC236}">
                <a16:creationId xmlns:a16="http://schemas.microsoft.com/office/drawing/2014/main" id="{5A90F127-B11A-4C01-B151-1F3083F8F631}"/>
              </a:ext>
            </a:extLst>
          </p:cNvPr>
          <p:cNvSpPr/>
          <p:nvPr/>
        </p:nvSpPr>
        <p:spPr>
          <a:xfrm>
            <a:off x="6665711" y="2127535"/>
            <a:ext cx="262968" cy="268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E9378204-38A2-4367-8EAF-8B919A48B9E4}"/>
                  </a:ext>
                </a:extLst>
              </p:cNvPr>
              <p:cNvSpPr txBox="1"/>
              <p:nvPr/>
            </p:nvSpPr>
            <p:spPr>
              <a:xfrm>
                <a:off x="4877381" y="4176398"/>
                <a:ext cx="4015099" cy="1822678"/>
              </a:xfrm>
              <a:prstGeom prst="rect">
                <a:avLst/>
              </a:prstGeom>
              <a:noFill/>
            </p:spPr>
            <p:txBody>
              <a:bodyPr wrap="square" rtlCol="0">
                <a:spAutoFit/>
              </a:bodyPr>
              <a:lstStyle/>
              <a:p>
                <a:r>
                  <a:rPr lang="en-GB" dirty="0" smtClean="0"/>
                  <a:t>C.O.M. </a:t>
                </a:r>
                <a14:m>
                  <m:oMath xmlns:m="http://schemas.openxmlformats.org/officeDocument/2006/math">
                    <m:r>
                      <a:rPr lang="en-GB" b="0" i="1" smtClean="0">
                        <a:latin typeface="Cambria Math" panose="02040503050406030204" pitchFamily="18" charset="0"/>
                        <a:ea typeface="Cambria Math" panose="02040503050406030204" pitchFamily="18" charset="0"/>
                      </a:rPr>
                      <m:t>→:30</m:t>
                    </m:r>
                    <m:r>
                      <a:rPr lang="en-GB" b="0" i="1" smtClean="0">
                        <a:latin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5</m:t>
                        </m:r>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𝐴</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𝐵</m:t>
                        </m:r>
                      </m:sub>
                    </m:sSub>
                  </m:oMath>
                </a14:m>
                <a:endParaRPr lang="en-GB" b="0" i="1" dirty="0" smtClean="0">
                  <a:latin typeface="Cambria Math" panose="02040503050406030204" pitchFamily="18" charset="0"/>
                </a:endParaRPr>
              </a:p>
              <a:p>
                <a:endParaRPr lang="en-GB" i="1" dirty="0">
                  <a:latin typeface="Cambria Math" panose="02040503050406030204" pitchFamily="18" charset="0"/>
                </a:endParaRPr>
              </a:p>
              <a:p>
                <a:r>
                  <a:rPr lang="en-GB" b="0" dirty="0" smtClean="0"/>
                  <a:t>Using e </a:t>
                </a:r>
                <a14:m>
                  <m:oMath xmlns:m="http://schemas.openxmlformats.org/officeDocument/2006/math">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𝐵</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𝐴</m:t>
                        </m:r>
                      </m:sub>
                    </m:sSub>
                    <m:r>
                      <a:rPr lang="en-GB" b="0" i="1" smtClean="0">
                        <a:latin typeface="Cambria Math" panose="02040503050406030204" pitchFamily="18" charset="0"/>
                      </a:rPr>
                      <m:t>=0</m:t>
                    </m:r>
                  </m:oMath>
                </a14:m>
                <a:endParaRPr lang="en-GB" b="0" dirty="0" smtClean="0"/>
              </a:p>
              <a:p>
                <a:endParaRPr lang="en-GB" b="0" dirty="0" smtClean="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1" i="1" smtClean="0">
                              <a:latin typeface="Cambria Math" panose="02040503050406030204" pitchFamily="18" charset="0"/>
                            </a:rPr>
                            <m:t>𝒗</m:t>
                          </m:r>
                        </m:e>
                        <m:sub>
                          <m:r>
                            <a:rPr lang="en-GB" b="0" i="1" smtClean="0">
                              <a:latin typeface="Cambria Math" panose="02040503050406030204" pitchFamily="18" charset="0"/>
                            </a:rPr>
                            <m:t>𝐴</m:t>
                          </m:r>
                        </m:sub>
                      </m:sSub>
                      <m:r>
                        <a:rPr lang="en-GB" b="0" i="1" smtClean="0">
                          <a:latin typeface="Cambria Math" panose="02040503050406030204" pitchFamily="18" charset="0"/>
                        </a:rPr>
                        <m:t>=</m:t>
                      </m:r>
                      <m:d>
                        <m:dPr>
                          <m:ctrlPr>
                            <a:rPr lang="en-GB" b="1" i="1">
                              <a:latin typeface="Cambria Math" panose="02040503050406030204" pitchFamily="18" charset="0"/>
                            </a:rPr>
                          </m:ctrlPr>
                        </m:dPr>
                        <m:e>
                          <m:f>
                            <m:fPr>
                              <m:type m:val="noBar"/>
                              <m:ctrlPr>
                                <a:rPr lang="en-GB" b="1" i="1">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𝟒</m:t>
                              </m:r>
                            </m:den>
                          </m:f>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1" i="1" smtClean="0">
                              <a:latin typeface="Cambria Math" panose="02040503050406030204" pitchFamily="18" charset="0"/>
                            </a:rPr>
                            <m:t>𝒗</m:t>
                          </m:r>
                        </m:e>
                        <m:sub>
                          <m:r>
                            <a:rPr lang="en-GB" b="0" i="1" smtClean="0">
                              <a:latin typeface="Cambria Math" panose="02040503050406030204" pitchFamily="18" charset="0"/>
                            </a:rPr>
                            <m:t>𝐵</m:t>
                          </m:r>
                        </m:sub>
                      </m:sSub>
                      <m:r>
                        <a:rPr lang="en-GB" b="0" i="1" smtClean="0">
                          <a:latin typeface="Cambria Math" panose="02040503050406030204" pitchFamily="18" charset="0"/>
                        </a:rPr>
                        <m:t>=</m:t>
                      </m:r>
                      <m:d>
                        <m:dPr>
                          <m:ctrlPr>
                            <a:rPr lang="en-GB" b="1" i="1">
                              <a:latin typeface="Cambria Math" panose="02040503050406030204" pitchFamily="18" charset="0"/>
                            </a:rPr>
                          </m:ctrlPr>
                        </m:dPr>
                        <m:e>
                          <m:f>
                            <m:fPr>
                              <m:type m:val="noBar"/>
                              <m:ctrlPr>
                                <a:rPr lang="en-GB" b="1" i="1">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𝟎</m:t>
                              </m:r>
                            </m:den>
                          </m:f>
                        </m:e>
                      </m:d>
                    </m:oMath>
                  </m:oMathPara>
                </a14:m>
                <a:endParaRPr lang="en-GB" b="0" dirty="0" smtClean="0"/>
              </a:p>
            </p:txBody>
          </p:sp>
        </mc:Choice>
        <mc:Fallback xmlns="">
          <p:sp>
            <p:nvSpPr>
              <p:cNvPr id="103" name="TextBox 102">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4877381" y="4176398"/>
                <a:ext cx="4015099" cy="1822678"/>
              </a:xfrm>
              <a:prstGeom prst="rect">
                <a:avLst/>
              </a:prstGeom>
              <a:blipFill>
                <a:blip r:embed="rId14"/>
                <a:stretch>
                  <a:fillRect l="-1214" t="-1672"/>
                </a:stretch>
              </a:blipFill>
            </p:spPr>
            <p:txBody>
              <a:bodyPr/>
              <a:lstStyle/>
              <a:p>
                <a:r>
                  <a:rPr lang="en-GB">
                    <a:noFill/>
                  </a:rPr>
                  <a:t> </a:t>
                </a:r>
              </a:p>
            </p:txBody>
          </p:sp>
        </mc:Fallback>
      </mc:AlternateContent>
      <p:sp>
        <p:nvSpPr>
          <p:cNvPr id="104" name="Rectangle 103">
            <a:extLst>
              <a:ext uri="{FF2B5EF4-FFF2-40B4-BE49-F238E27FC236}">
                <a16:creationId xmlns:a16="http://schemas.microsoft.com/office/drawing/2014/main" id="{5A90F127-B11A-4C01-B151-1F3083F8F631}"/>
              </a:ext>
            </a:extLst>
          </p:cNvPr>
          <p:cNvSpPr/>
          <p:nvPr/>
        </p:nvSpPr>
        <p:spPr>
          <a:xfrm>
            <a:off x="7011240" y="4731451"/>
            <a:ext cx="373028" cy="356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5" name="Rectangle 104">
            <a:extLst>
              <a:ext uri="{FF2B5EF4-FFF2-40B4-BE49-F238E27FC236}">
                <a16:creationId xmlns:a16="http://schemas.microsoft.com/office/drawing/2014/main" id="{5A90F127-B11A-4C01-B151-1F3083F8F631}"/>
              </a:ext>
            </a:extLst>
          </p:cNvPr>
          <p:cNvSpPr/>
          <p:nvPr/>
        </p:nvSpPr>
        <p:spPr>
          <a:xfrm>
            <a:off x="7776115" y="2692775"/>
            <a:ext cx="373028" cy="2443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cxnSp>
        <p:nvCxnSpPr>
          <p:cNvPr id="117" name="Straight Connector 116"/>
          <p:cNvCxnSpPr/>
          <p:nvPr/>
        </p:nvCxnSpPr>
        <p:spPr>
          <a:xfrm>
            <a:off x="4572000" y="908720"/>
            <a:ext cx="0" cy="532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5A90F127-B11A-4C01-B151-1F3083F8F631}"/>
              </a:ext>
            </a:extLst>
          </p:cNvPr>
          <p:cNvSpPr/>
          <p:nvPr/>
        </p:nvSpPr>
        <p:spPr>
          <a:xfrm>
            <a:off x="1846545" y="5329069"/>
            <a:ext cx="305506" cy="585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2" name="Rectangle 101">
            <a:extLst>
              <a:ext uri="{FF2B5EF4-FFF2-40B4-BE49-F238E27FC236}">
                <a16:creationId xmlns:a16="http://schemas.microsoft.com/office/drawing/2014/main" id="{5A90F127-B11A-4C01-B151-1F3083F8F631}"/>
              </a:ext>
            </a:extLst>
          </p:cNvPr>
          <p:cNvSpPr/>
          <p:nvPr/>
        </p:nvSpPr>
        <p:spPr>
          <a:xfrm>
            <a:off x="5920546" y="4194687"/>
            <a:ext cx="305382" cy="356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20" name="Rectangle 119">
            <a:extLst>
              <a:ext uri="{FF2B5EF4-FFF2-40B4-BE49-F238E27FC236}">
                <a16:creationId xmlns:a16="http://schemas.microsoft.com/office/drawing/2014/main" id="{5A90F127-B11A-4C01-B151-1F3083F8F631}"/>
              </a:ext>
            </a:extLst>
          </p:cNvPr>
          <p:cNvSpPr/>
          <p:nvPr/>
        </p:nvSpPr>
        <p:spPr>
          <a:xfrm>
            <a:off x="7633462" y="5351745"/>
            <a:ext cx="105037" cy="585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21" name="Rectangle 120">
            <a:extLst>
              <a:ext uri="{FF2B5EF4-FFF2-40B4-BE49-F238E27FC236}">
                <a16:creationId xmlns:a16="http://schemas.microsoft.com/office/drawing/2014/main" id="{5A90F127-B11A-4C01-B151-1F3083F8F631}"/>
              </a:ext>
            </a:extLst>
          </p:cNvPr>
          <p:cNvSpPr/>
          <p:nvPr/>
        </p:nvSpPr>
        <p:spPr>
          <a:xfrm>
            <a:off x="6558743" y="5351745"/>
            <a:ext cx="105037" cy="585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505530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4" restart="whenNotActive" fill="hold" evtFilter="cancelBubble" nodeType="interactiveSeq">
                <p:stCondLst>
                  <p:cond evt="onClick" delay="0">
                    <p:tgtEl>
                      <p:spTgt spid="8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500"/>
                                        <p:tgtEl>
                                          <p:spTgt spid="83"/>
                                        </p:tgtEl>
                                      </p:cBhvr>
                                    </p:animEffect>
                                    <p:set>
                                      <p:cBhvr>
                                        <p:cTn id="19"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0" restart="whenNotActive" fill="hold" evtFilter="cancelBubble" nodeType="interactiveSeq">
                <p:stCondLst>
                  <p:cond evt="onClick" delay="0">
                    <p:tgtEl>
                      <p:spTgt spid="8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withEffect">
                                  <p:stCondLst>
                                    <p:cond delay="0"/>
                                  </p:stCondLst>
                                  <p:childTnLst>
                                    <p:animEffect transition="out" filter="fade">
                                      <p:cBhvr>
                                        <p:cTn id="24" dur="500"/>
                                        <p:tgtEl>
                                          <p:spTgt spid="86"/>
                                        </p:tgtEl>
                                      </p:cBhvr>
                                    </p:animEffect>
                                    <p:set>
                                      <p:cBhvr>
                                        <p:cTn id="25"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26" restart="whenNotActive" fill="hold" evtFilter="cancelBubble" nodeType="interactiveSeq">
                <p:stCondLst>
                  <p:cond evt="onClick" delay="0">
                    <p:tgtEl>
                      <p:spTgt spid="8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withEffect">
                                  <p:stCondLst>
                                    <p:cond delay="0"/>
                                  </p:stCondLst>
                                  <p:childTnLst>
                                    <p:animEffect transition="out" filter="fade">
                                      <p:cBhvr>
                                        <p:cTn id="30" dur="500"/>
                                        <p:tgtEl>
                                          <p:spTgt spid="89"/>
                                        </p:tgtEl>
                                      </p:cBhvr>
                                    </p:animEffect>
                                    <p:set>
                                      <p:cBhvr>
                                        <p:cTn id="31"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32" restart="whenNotActive" fill="hold" evtFilter="cancelBubble" nodeType="interactiveSeq">
                <p:stCondLst>
                  <p:cond evt="onClick" delay="0">
                    <p:tgtEl>
                      <p:spTgt spid="10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withEffect">
                                  <p:stCondLst>
                                    <p:cond delay="0"/>
                                  </p:stCondLst>
                                  <p:childTnLst>
                                    <p:animEffect transition="out" filter="fade">
                                      <p:cBhvr>
                                        <p:cTn id="36" dur="500"/>
                                        <p:tgtEl>
                                          <p:spTgt spid="101"/>
                                        </p:tgtEl>
                                      </p:cBhvr>
                                    </p:animEffect>
                                    <p:set>
                                      <p:cBhvr>
                                        <p:cTn id="37"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38" restart="whenNotActive" fill="hold" evtFilter="cancelBubble" nodeType="interactiveSeq">
                <p:stCondLst>
                  <p:cond evt="onClick" delay="0">
                    <p:tgtEl>
                      <p:spTgt spid="10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withEffect">
                                  <p:stCondLst>
                                    <p:cond delay="0"/>
                                  </p:stCondLst>
                                  <p:childTnLst>
                                    <p:animEffect transition="out" filter="fade">
                                      <p:cBhvr>
                                        <p:cTn id="42" dur="500"/>
                                        <p:tgtEl>
                                          <p:spTgt spid="102"/>
                                        </p:tgtEl>
                                      </p:cBhvr>
                                    </p:animEffect>
                                    <p:set>
                                      <p:cBhvr>
                                        <p:cTn id="43"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4" restart="whenNotActive" fill="hold" evtFilter="cancelBubble" nodeType="interactiveSeq">
                <p:stCondLst>
                  <p:cond evt="onClick" delay="0">
                    <p:tgtEl>
                      <p:spTgt spid="10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withEffect">
                                  <p:stCondLst>
                                    <p:cond delay="0"/>
                                  </p:stCondLst>
                                  <p:childTnLst>
                                    <p:animEffect transition="out" filter="fade">
                                      <p:cBhvr>
                                        <p:cTn id="48" dur="500"/>
                                        <p:tgtEl>
                                          <p:spTgt spid="104"/>
                                        </p:tgtEl>
                                      </p:cBhvr>
                                    </p:animEffect>
                                    <p:set>
                                      <p:cBhvr>
                                        <p:cTn id="4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50" restart="whenNotActive" fill="hold" evtFilter="cancelBubble" nodeType="interactiveSeq">
                <p:stCondLst>
                  <p:cond evt="onClick" delay="0">
                    <p:tgtEl>
                      <p:spTgt spid="10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withEffect">
                                  <p:stCondLst>
                                    <p:cond delay="0"/>
                                  </p:stCondLst>
                                  <p:childTnLst>
                                    <p:animEffect transition="out" filter="fade">
                                      <p:cBhvr>
                                        <p:cTn id="54" dur="500"/>
                                        <p:tgtEl>
                                          <p:spTgt spid="105"/>
                                        </p:tgtEl>
                                      </p:cBhvr>
                                    </p:animEffect>
                                    <p:set>
                                      <p:cBhvr>
                                        <p:cTn id="5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56" restart="whenNotActive" fill="hold" evtFilter="cancelBubble" nodeType="interactiveSeq">
                <p:stCondLst>
                  <p:cond evt="onClick" delay="0">
                    <p:tgtEl>
                      <p:spTgt spid="11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withEffect">
                                  <p:stCondLst>
                                    <p:cond delay="0"/>
                                  </p:stCondLst>
                                  <p:childTnLst>
                                    <p:animEffect transition="out" filter="fade">
                                      <p:cBhvr>
                                        <p:cTn id="60" dur="500"/>
                                        <p:tgtEl>
                                          <p:spTgt spid="119"/>
                                        </p:tgtEl>
                                      </p:cBhvr>
                                    </p:animEffect>
                                    <p:set>
                                      <p:cBhvr>
                                        <p:cTn id="61"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62" restart="whenNotActive" fill="hold" evtFilter="cancelBubble" nodeType="interactiveSeq">
                <p:stCondLst>
                  <p:cond evt="onClick" delay="0">
                    <p:tgtEl>
                      <p:spTgt spid="12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withEffect">
                                  <p:stCondLst>
                                    <p:cond delay="0"/>
                                  </p:stCondLst>
                                  <p:childTnLst>
                                    <p:animEffect transition="out" filter="fade">
                                      <p:cBhvr>
                                        <p:cTn id="66" dur="500"/>
                                        <p:tgtEl>
                                          <p:spTgt spid="120"/>
                                        </p:tgtEl>
                                      </p:cBhvr>
                                    </p:animEffect>
                                    <p:set>
                                      <p:cBhvr>
                                        <p:cTn id="67"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68" restart="whenNotActive" fill="hold" evtFilter="cancelBubble" nodeType="interactiveSeq">
                <p:stCondLst>
                  <p:cond evt="onClick" delay="0">
                    <p:tgtEl>
                      <p:spTgt spid="1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withEffect">
                                  <p:stCondLst>
                                    <p:cond delay="0"/>
                                  </p:stCondLst>
                                  <p:childTnLst>
                                    <p:animEffect transition="out" filter="fade">
                                      <p:cBhvr>
                                        <p:cTn id="72" dur="500"/>
                                        <p:tgtEl>
                                          <p:spTgt spid="121"/>
                                        </p:tgtEl>
                                      </p:cBhvr>
                                    </p:animEffect>
                                    <p:set>
                                      <p:cBhvr>
                                        <p:cTn id="73"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childTnLst>
        </p:cTn>
      </p:par>
    </p:tnLst>
    <p:bldLst>
      <p:bldP spid="20" grpId="0" animBg="1"/>
      <p:bldP spid="78" grpId="0" animBg="1"/>
      <p:bldP spid="83" grpId="0" animBg="1"/>
      <p:bldP spid="86" grpId="0" animBg="1"/>
      <p:bldP spid="89" grpId="0" animBg="1"/>
      <p:bldP spid="101" grpId="0" animBg="1"/>
      <p:bldP spid="104" grpId="0" animBg="1"/>
      <p:bldP spid="105" grpId="0" animBg="1"/>
      <p:bldP spid="119" grpId="0" animBg="1"/>
      <p:bldP spid="102" grpId="0" animBg="1"/>
      <p:bldP spid="120" grpId="0" animBg="1"/>
      <p:bldP spid="1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908720"/>
                <a:ext cx="8532223" cy="40850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a:t>
                </a:r>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r>
                  <a:rPr lang="en-US" dirty="0" smtClean="0"/>
                  <a:t>A small smooth sphere A of mass 1kg collides with a small smooth sphere B of mass 2kg. Just before the impact A is moving with a speed of 4</a:t>
                </a:r>
                <a14:m>
                  <m:oMath xmlns:m="http://schemas.openxmlformats.org/officeDocument/2006/math">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US" dirty="0" smtClean="0"/>
                  <a:t> in a direction at </a:t>
                </a:r>
                <a14:m>
                  <m:oMath xmlns:m="http://schemas.openxmlformats.org/officeDocument/2006/math">
                    <m:r>
                      <a:rPr lang="en-GB" b="0" i="1" smtClean="0">
                        <a:latin typeface="Cambria Math" panose="02040503050406030204" pitchFamily="18" charset="0"/>
                      </a:rPr>
                      <m:t>45</m:t>
                    </m:r>
                    <m:r>
                      <a:rPr lang="en-GB" b="0" i="1" smtClean="0">
                        <a:latin typeface="Cambria Math" panose="02040503050406030204" pitchFamily="18" charset="0"/>
                        <a:ea typeface="Cambria Math" panose="02040503050406030204" pitchFamily="18" charset="0"/>
                      </a:rPr>
                      <m:t>°</m:t>
                    </m:r>
                  </m:oMath>
                </a14:m>
                <a:r>
                  <a:rPr lang="en-US" dirty="0" smtClean="0"/>
                  <a:t> to the line of </a:t>
                </a:r>
                <a:r>
                  <a:rPr lang="en-US" dirty="0" err="1" smtClean="0"/>
                  <a:t>centres</a:t>
                </a:r>
                <a:r>
                  <a:rPr lang="en-US" dirty="0" smtClean="0"/>
                  <a:t> and B is moving with a speed 3</a:t>
                </a:r>
                <a14:m>
                  <m:oMath xmlns:m="http://schemas.openxmlformats.org/officeDocument/2006/math">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US" dirty="0" smtClean="0"/>
                  <a:t> at 60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to the line of </a:t>
                </a:r>
                <a:r>
                  <a:rPr lang="en-US" dirty="0" err="1" smtClean="0"/>
                  <a:t>centres</a:t>
                </a:r>
                <a:r>
                  <a:rPr lang="en-US" dirty="0" smtClean="0"/>
                  <a:t>, as shown in the diagram. The coefficient of restitution between the spheres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 </m:t>
                    </m:r>
                  </m:oMath>
                </a14:m>
                <a:r>
                  <a:rPr lang="en-US" dirty="0" smtClean="0"/>
                  <a:t> Find:</a:t>
                </a:r>
              </a:p>
              <a:p>
                <a:pPr marL="342900" indent="-342900">
                  <a:buAutoNum type="alphaLcParenR"/>
                </a:pPr>
                <a:r>
                  <a:rPr lang="en-US" dirty="0" smtClean="0"/>
                  <a:t>The kinetic energy lost in the impact</a:t>
                </a:r>
              </a:p>
              <a:p>
                <a:pPr marL="342900" indent="-342900">
                  <a:buAutoNum type="alphaLcParenR"/>
                </a:pPr>
                <a:r>
                  <a:rPr lang="en-US" dirty="0" smtClean="0"/>
                  <a:t>The magnitude of the impulse exerted by A on B</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908720"/>
                <a:ext cx="8532223" cy="408502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8" name="Picture 7"/>
          <p:cNvPicPr>
            <a:picLocks noChangeAspect="1"/>
          </p:cNvPicPr>
          <p:nvPr/>
        </p:nvPicPr>
        <p:blipFill>
          <a:blip r:embed="rId3"/>
          <a:stretch>
            <a:fillRect/>
          </a:stretch>
        </p:blipFill>
        <p:spPr>
          <a:xfrm>
            <a:off x="2555775" y="908720"/>
            <a:ext cx="4248237" cy="2159918"/>
          </a:xfrm>
          <a:prstGeom prst="rect">
            <a:avLst/>
          </a:prstGeom>
        </p:spPr>
      </p:pic>
      <p:sp>
        <p:nvSpPr>
          <p:cNvPr id="12" name="TextBox 11">
            <a:extLst>
              <a:ext uri="{FF2B5EF4-FFF2-40B4-BE49-F238E27FC236}">
                <a16:creationId xmlns:a16="http://schemas.microsoft.com/office/drawing/2014/main" id="{E9378204-38A2-4367-8EAF-8B919A48B9E4}"/>
              </a:ext>
            </a:extLst>
          </p:cNvPr>
          <p:cNvSpPr txBox="1"/>
          <p:nvPr/>
        </p:nvSpPr>
        <p:spPr>
          <a:xfrm>
            <a:off x="366209" y="5303342"/>
            <a:ext cx="8627367" cy="646331"/>
          </a:xfrm>
          <a:prstGeom prst="rect">
            <a:avLst/>
          </a:prstGeom>
          <a:noFill/>
        </p:spPr>
        <p:txBody>
          <a:bodyPr wrap="square" rtlCol="0">
            <a:spAutoFit/>
          </a:bodyPr>
          <a:lstStyle/>
          <a:p>
            <a:r>
              <a:rPr lang="en-GB" dirty="0" smtClean="0"/>
              <a:t>Solution on next page</a:t>
            </a:r>
            <a:endParaRPr lang="en-GB" b="0" dirty="0" smtClean="0"/>
          </a:p>
          <a:p>
            <a:endParaRPr lang="en-GB" b="0" dirty="0" smtClean="0"/>
          </a:p>
        </p:txBody>
      </p:sp>
    </p:spTree>
    <p:extLst>
      <p:ext uri="{BB962C8B-B14F-4D97-AF65-F5344CB8AC3E}">
        <p14:creationId xmlns:p14="http://schemas.microsoft.com/office/powerpoint/2010/main" val="588377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Oblique Collision with a fixed smooth surface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8" name="TextBox 17">
            <a:extLst>
              <a:ext uri="{FF2B5EF4-FFF2-40B4-BE49-F238E27FC236}">
                <a16:creationId xmlns:a16="http://schemas.microsoft.com/office/drawing/2014/main" id="{E9378204-38A2-4367-8EAF-8B919A48B9E4}"/>
              </a:ext>
            </a:extLst>
          </p:cNvPr>
          <p:cNvSpPr txBox="1"/>
          <p:nvPr/>
        </p:nvSpPr>
        <p:spPr>
          <a:xfrm>
            <a:off x="180682" y="4687976"/>
            <a:ext cx="8783806" cy="1477328"/>
          </a:xfrm>
          <a:prstGeom prst="rect">
            <a:avLst/>
          </a:prstGeom>
          <a:noFill/>
        </p:spPr>
        <p:txBody>
          <a:bodyPr wrap="square" rtlCol="0">
            <a:spAutoFit/>
          </a:bodyPr>
          <a:lstStyle/>
          <a:p>
            <a:r>
              <a:rPr lang="en-GB" dirty="0" smtClean="0"/>
              <a:t>The key to all the questions in this chapter is that </a:t>
            </a:r>
            <a:r>
              <a:rPr lang="en-GB" b="1" dirty="0" smtClean="0"/>
              <a:t>all</a:t>
            </a:r>
            <a:r>
              <a:rPr lang="en-GB" dirty="0" smtClean="0"/>
              <a:t> the spheres and </a:t>
            </a:r>
            <a:r>
              <a:rPr lang="en-GB" b="1" dirty="0" smtClean="0"/>
              <a:t>all</a:t>
            </a:r>
            <a:r>
              <a:rPr lang="en-GB" dirty="0" smtClean="0"/>
              <a:t> the surfaces are </a:t>
            </a:r>
            <a:r>
              <a:rPr lang="en-GB" b="1" dirty="0" smtClean="0"/>
              <a:t>ALWAYS SMOOTH.</a:t>
            </a:r>
          </a:p>
          <a:p>
            <a:endParaRPr lang="en-US" b="1" dirty="0"/>
          </a:p>
          <a:p>
            <a:endParaRPr lang="en-US" b="1" dirty="0" smtClean="0"/>
          </a:p>
          <a:p>
            <a:endParaRPr lang="en-GB" b="1" dirty="0" smtClean="0"/>
          </a:p>
        </p:txBody>
      </p:sp>
      <p:grpSp>
        <p:nvGrpSpPr>
          <p:cNvPr id="55" name="Group 54"/>
          <p:cNvGrpSpPr/>
          <p:nvPr/>
        </p:nvGrpSpPr>
        <p:grpSpPr>
          <a:xfrm>
            <a:off x="1331640" y="1391513"/>
            <a:ext cx="1656184" cy="1173391"/>
            <a:chOff x="1331640" y="1391513"/>
            <a:chExt cx="1656184" cy="1173391"/>
          </a:xfrm>
        </p:grpSpPr>
        <p:sp>
          <p:nvSpPr>
            <p:cNvPr id="22" name="Oval 21">
              <a:extLst>
                <a:ext uri="{FF2B5EF4-FFF2-40B4-BE49-F238E27FC236}">
                  <a16:creationId xmlns:a16="http://schemas.microsoft.com/office/drawing/2014/main" id="{74BFB7DC-D70E-47D5-B763-341270951405}"/>
                </a:ext>
              </a:extLst>
            </p:cNvPr>
            <p:cNvSpPr/>
            <p:nvPr/>
          </p:nvSpPr>
          <p:spPr>
            <a:xfrm>
              <a:off x="1979712" y="191683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7" name="Straight Connector 6"/>
            <p:cNvCxnSpPr/>
            <p:nvPr/>
          </p:nvCxnSpPr>
          <p:spPr>
            <a:xfrm>
              <a:off x="1475656" y="2348880"/>
              <a:ext cx="1512168"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a:endCxn id="22" idx="1"/>
            </p:cNvCxnSpPr>
            <p:nvPr/>
          </p:nvCxnSpPr>
          <p:spPr>
            <a:xfrm>
              <a:off x="1331640" y="1391513"/>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51308" y="1412776"/>
              <a:ext cx="328404" cy="369332"/>
            </a:xfrm>
            <a:prstGeom prst="rect">
              <a:avLst/>
            </a:prstGeom>
            <a:noFill/>
          </p:spPr>
          <p:txBody>
            <a:bodyPr wrap="square" rtlCol="0">
              <a:spAutoFit/>
            </a:bodyPr>
            <a:lstStyle/>
            <a:p>
              <a:r>
                <a:rPr lang="en-US" b="1" dirty="0" smtClean="0"/>
                <a:t>u</a:t>
              </a:r>
              <a:endParaRPr lang="en-GB" b="1" dirty="0"/>
            </a:p>
          </p:txBody>
        </p:sp>
        <p:cxnSp>
          <p:nvCxnSpPr>
            <p:cNvPr id="17" name="Straight Connector 16"/>
            <p:cNvCxnSpPr/>
            <p:nvPr/>
          </p:nvCxnSpPr>
          <p:spPr>
            <a:xfrm flipH="1">
              <a:off x="165130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88751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12372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35993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59614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74BFB7DC-D70E-47D5-B763-341270951405}"/>
              </a:ext>
            </a:extLst>
          </p:cNvPr>
          <p:cNvSpPr/>
          <p:nvPr/>
        </p:nvSpPr>
        <p:spPr>
          <a:xfrm>
            <a:off x="6228184" y="14181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3" name="Oval 42">
            <a:extLst>
              <a:ext uri="{FF2B5EF4-FFF2-40B4-BE49-F238E27FC236}">
                <a16:creationId xmlns:a16="http://schemas.microsoft.com/office/drawing/2014/main" id="{74BFB7DC-D70E-47D5-B763-341270951405}"/>
              </a:ext>
            </a:extLst>
          </p:cNvPr>
          <p:cNvSpPr/>
          <p:nvPr/>
        </p:nvSpPr>
        <p:spPr>
          <a:xfrm>
            <a:off x="6607980" y="11967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0" name="Straight Arrow Connector 19"/>
          <p:cNvCxnSpPr>
            <a:endCxn id="43" idx="6"/>
          </p:cNvCxnSpPr>
          <p:nvPr/>
        </p:nvCxnSpPr>
        <p:spPr>
          <a:xfrm flipH="1">
            <a:off x="7040028" y="1412776"/>
            <a:ext cx="7723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42" idx="2"/>
          </p:cNvCxnSpPr>
          <p:nvPr/>
        </p:nvCxnSpPr>
        <p:spPr>
          <a:xfrm>
            <a:off x="5364088" y="1628800"/>
            <a:ext cx="864096" cy="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180682" y="3535848"/>
                <a:ext cx="3600400" cy="646331"/>
              </a:xfrm>
              <a:prstGeom prst="rect">
                <a:avLst/>
              </a:prstGeom>
              <a:noFill/>
            </p:spPr>
            <p:txBody>
              <a:bodyPr wrap="square" rtlCol="0">
                <a:spAutoFit/>
              </a:bodyPr>
              <a:lstStyle/>
              <a:p>
                <a:r>
                  <a:rPr lang="en-US" dirty="0" smtClean="0"/>
                  <a:t>What happens when a sphere hits a wall at an angle other than 90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smtClean="0"/>
                  <a:t>?</a:t>
                </a:r>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180682" y="3535848"/>
                <a:ext cx="3600400" cy="646331"/>
              </a:xfrm>
              <a:prstGeom prst="rect">
                <a:avLst/>
              </a:prstGeom>
              <a:blipFill>
                <a:blip r:embed="rId3"/>
                <a:stretch>
                  <a:fillRect l="-1525" t="-4717" r="-508" b="-14151"/>
                </a:stretch>
              </a:blipFill>
            </p:spPr>
            <p:txBody>
              <a:bodyPr/>
              <a:lstStyle/>
              <a:p>
                <a:r>
                  <a:rPr lang="en-GB">
                    <a:noFill/>
                  </a:rPr>
                  <a:t> </a:t>
                </a:r>
              </a:p>
            </p:txBody>
          </p:sp>
        </mc:Fallback>
      </mc:AlternateContent>
      <p:sp>
        <p:nvSpPr>
          <p:cNvPr id="46" name="TextBox 45"/>
          <p:cNvSpPr txBox="1"/>
          <p:nvPr/>
        </p:nvSpPr>
        <p:spPr>
          <a:xfrm>
            <a:off x="4572000" y="3535848"/>
            <a:ext cx="4572000" cy="646331"/>
          </a:xfrm>
          <a:prstGeom prst="rect">
            <a:avLst/>
          </a:prstGeom>
          <a:noFill/>
        </p:spPr>
        <p:txBody>
          <a:bodyPr wrap="square" rtlCol="0">
            <a:spAutoFit/>
          </a:bodyPr>
          <a:lstStyle/>
          <a:p>
            <a:r>
              <a:rPr lang="en-US" dirty="0" smtClean="0"/>
              <a:t>What happens when two spheres that are not travelling along the same straight line collide</a:t>
            </a:r>
            <a:r>
              <a:rPr lang="en-GB" dirty="0" smtClean="0"/>
              <a:t>?</a:t>
            </a:r>
            <a:endParaRPr lang="en-GB" dirty="0"/>
          </a:p>
        </p:txBody>
      </p:sp>
      <p:sp>
        <p:nvSpPr>
          <p:cNvPr id="49" name="Oval 48">
            <a:extLst>
              <a:ext uri="{FF2B5EF4-FFF2-40B4-BE49-F238E27FC236}">
                <a16:creationId xmlns:a16="http://schemas.microsoft.com/office/drawing/2014/main" id="{74BFB7DC-D70E-47D5-B763-341270951405}"/>
              </a:ext>
            </a:extLst>
          </p:cNvPr>
          <p:cNvSpPr/>
          <p:nvPr/>
        </p:nvSpPr>
        <p:spPr>
          <a:xfrm>
            <a:off x="6380584" y="249289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0" name="Oval 49">
            <a:extLst>
              <a:ext uri="{FF2B5EF4-FFF2-40B4-BE49-F238E27FC236}">
                <a16:creationId xmlns:a16="http://schemas.microsoft.com/office/drawing/2014/main" id="{74BFB7DC-D70E-47D5-B763-341270951405}"/>
              </a:ext>
            </a:extLst>
          </p:cNvPr>
          <p:cNvSpPr/>
          <p:nvPr/>
        </p:nvSpPr>
        <p:spPr>
          <a:xfrm>
            <a:off x="6812632" y="241554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1" name="Straight Arrow Connector 50"/>
          <p:cNvCxnSpPr>
            <a:endCxn id="50" idx="5"/>
          </p:cNvCxnSpPr>
          <p:nvPr/>
        </p:nvCxnSpPr>
        <p:spPr>
          <a:xfrm flipH="1" flipV="1">
            <a:off x="7181408" y="2784319"/>
            <a:ext cx="443068" cy="5006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9" idx="2"/>
          </p:cNvCxnSpPr>
          <p:nvPr/>
        </p:nvCxnSpPr>
        <p:spPr>
          <a:xfrm>
            <a:off x="5516488" y="2703575"/>
            <a:ext cx="864096" cy="5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548998" y="1916367"/>
            <a:ext cx="632410" cy="369332"/>
          </a:xfrm>
          <a:prstGeom prst="rect">
            <a:avLst/>
          </a:prstGeom>
          <a:noFill/>
        </p:spPr>
        <p:txBody>
          <a:bodyPr wrap="square" rtlCol="0">
            <a:spAutoFit/>
          </a:bodyPr>
          <a:lstStyle/>
          <a:p>
            <a:r>
              <a:rPr lang="en-US" dirty="0" smtClean="0"/>
              <a:t>or</a:t>
            </a:r>
            <a:endParaRPr lang="en-GB" dirty="0"/>
          </a:p>
        </p:txBody>
      </p:sp>
      <p:sp>
        <p:nvSpPr>
          <p:cNvPr id="54" name="TextBox 53">
            <a:extLst>
              <a:ext uri="{FF2B5EF4-FFF2-40B4-BE49-F238E27FC236}">
                <a16:creationId xmlns:a16="http://schemas.microsoft.com/office/drawing/2014/main" id="{E9378204-38A2-4367-8EAF-8B919A48B9E4}"/>
              </a:ext>
            </a:extLst>
          </p:cNvPr>
          <p:cNvSpPr txBox="1"/>
          <p:nvPr/>
        </p:nvSpPr>
        <p:spPr>
          <a:xfrm>
            <a:off x="180682" y="708421"/>
            <a:ext cx="8783806" cy="1200329"/>
          </a:xfrm>
          <a:prstGeom prst="rect">
            <a:avLst/>
          </a:prstGeom>
          <a:noFill/>
        </p:spPr>
        <p:txBody>
          <a:bodyPr wrap="square" rtlCol="0">
            <a:spAutoFit/>
          </a:bodyPr>
          <a:lstStyle/>
          <a:p>
            <a:r>
              <a:rPr lang="en-GB" dirty="0" smtClean="0"/>
              <a:t>In this chapter we will consider:</a:t>
            </a:r>
            <a:endParaRPr lang="en-GB" b="1" dirty="0" smtClean="0"/>
          </a:p>
          <a:p>
            <a:endParaRPr lang="en-US" b="1" dirty="0"/>
          </a:p>
          <a:p>
            <a:endParaRPr lang="en-US" b="1" dirty="0" smtClean="0"/>
          </a:p>
          <a:p>
            <a:endParaRPr lang="en-GB" b="1" dirty="0" smtClean="0"/>
          </a:p>
        </p:txBody>
      </p:sp>
    </p:spTree>
    <p:extLst>
      <p:ext uri="{BB962C8B-B14F-4D97-AF65-F5344CB8AC3E}">
        <p14:creationId xmlns:p14="http://schemas.microsoft.com/office/powerpoint/2010/main" val="2351837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8" name="Picture 7"/>
          <p:cNvPicPr>
            <a:picLocks noChangeAspect="1"/>
          </p:cNvPicPr>
          <p:nvPr/>
        </p:nvPicPr>
        <p:blipFill>
          <a:blip r:embed="rId2"/>
          <a:stretch>
            <a:fillRect/>
          </a:stretch>
        </p:blipFill>
        <p:spPr>
          <a:xfrm>
            <a:off x="683568" y="875777"/>
            <a:ext cx="2550542" cy="1296764"/>
          </a:xfrm>
          <a:prstGeom prst="rect">
            <a:avLst/>
          </a:prstGeom>
        </p:spPr>
      </p:pic>
      <p:grpSp>
        <p:nvGrpSpPr>
          <p:cNvPr id="6" name="Group 5"/>
          <p:cNvGrpSpPr/>
          <p:nvPr/>
        </p:nvGrpSpPr>
        <p:grpSpPr>
          <a:xfrm>
            <a:off x="4355976" y="1045216"/>
            <a:ext cx="2880320" cy="1192778"/>
            <a:chOff x="467544" y="3284984"/>
            <a:chExt cx="2880320" cy="1192778"/>
          </a:xfrm>
        </p:grpSpPr>
        <p:sp>
          <p:nvSpPr>
            <p:cNvPr id="5" name="Oval 4"/>
            <p:cNvSpPr/>
            <p:nvPr/>
          </p:nvSpPr>
          <p:spPr>
            <a:xfrm>
              <a:off x="1187624" y="3757682"/>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10" name="Oval 9"/>
            <p:cNvSpPr/>
            <p:nvPr/>
          </p:nvSpPr>
          <p:spPr>
            <a:xfrm>
              <a:off x="1907704" y="3757682"/>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cxnSp>
          <p:nvCxnSpPr>
            <p:cNvPr id="20" name="Straight Arrow Connector 19"/>
            <p:cNvCxnSpPr>
              <a:stCxn id="5" idx="2"/>
            </p:cNvCxnSpPr>
            <p:nvPr/>
          </p:nvCxnSpPr>
          <p:spPr>
            <a:xfrm flipH="1">
              <a:off x="683568" y="4117722"/>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627784" y="4117722"/>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0"/>
            </p:cNvCxnSpPr>
            <p:nvPr/>
          </p:nvCxnSpPr>
          <p:spPr>
            <a:xfrm flipV="1">
              <a:off x="2267744" y="3469650"/>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0"/>
            </p:cNvCxnSpPr>
            <p:nvPr/>
          </p:nvCxnSpPr>
          <p:spPr>
            <a:xfrm flipV="1">
              <a:off x="1547664" y="3469650"/>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627784" y="375768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𝐵</m:t>
                            </m:r>
                          </m:sub>
                        </m:sSub>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2627784" y="3757682"/>
                  <a:ext cx="72008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4857" y="375768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𝐴</m:t>
                            </m:r>
                          </m:sub>
                        </m:sSub>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564857" y="3757682"/>
                  <a:ext cx="72008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267744" y="3284984"/>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𝑠𝑖𝑛</m:t>
                        </m:r>
                        <m:r>
                          <a:rPr lang="en-GB" b="0" i="1" smtClean="0">
                            <a:latin typeface="Cambria Math" panose="02040503050406030204" pitchFamily="18" charset="0"/>
                          </a:rPr>
                          <m:t>60</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2267744" y="3284984"/>
                  <a:ext cx="720080" cy="369332"/>
                </a:xfrm>
                <a:prstGeom prst="rect">
                  <a:avLst/>
                </a:prstGeom>
                <a:blipFill>
                  <a:blip r:embed="rId5"/>
                  <a:stretch>
                    <a:fillRect r="-220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7544" y="3284984"/>
                  <a:ext cx="948757" cy="369332"/>
                </a:xfrm>
                <a:prstGeom prst="rect">
                  <a:avLst/>
                </a:prstGeom>
                <a:noFill/>
              </p:spPr>
              <p:txBody>
                <a:bodyPr wrap="square" rtlCol="0">
                  <a:spAutoFit/>
                </a:bodyPr>
                <a:lstStyle/>
                <a:p>
                  <a14:m>
                    <m:oMath xmlns:m="http://schemas.openxmlformats.org/officeDocument/2006/math">
                      <m:r>
                        <a:rPr lang="en-GB" i="1">
                          <a:latin typeface="Cambria Math" panose="02040503050406030204" pitchFamily="18" charset="0"/>
                        </a:rPr>
                        <m:t>4</m:t>
                      </m:r>
                      <m:r>
                        <a:rPr lang="en-GB" b="0" i="1" smtClean="0">
                          <a:latin typeface="Cambria Math" panose="02040503050406030204" pitchFamily="18" charset="0"/>
                        </a:rPr>
                        <m:t>𝑠𝑖𝑛</m:t>
                      </m:r>
                    </m:oMath>
                  </a14:m>
                  <a:r>
                    <a:rPr lang="en-GB" dirty="0" smtClean="0"/>
                    <a:t>45</a:t>
                  </a:r>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67544" y="3284984"/>
                  <a:ext cx="948757" cy="369332"/>
                </a:xfrm>
                <a:prstGeom prst="rect">
                  <a:avLst/>
                </a:prstGeom>
                <a:blipFill>
                  <a:blip r:embed="rId6"/>
                  <a:stretch>
                    <a:fillRect t="-8197" b="-2459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378204-38A2-4367-8EAF-8B919A48B9E4}"/>
                  </a:ext>
                </a:extLst>
              </p:cNvPr>
              <p:cNvSpPr txBox="1"/>
              <p:nvPr/>
            </p:nvSpPr>
            <p:spPr>
              <a:xfrm>
                <a:off x="516633" y="2622532"/>
                <a:ext cx="8627367" cy="4203843"/>
              </a:xfrm>
              <a:prstGeom prst="rect">
                <a:avLst/>
              </a:prstGeom>
              <a:noFill/>
            </p:spPr>
            <p:txBody>
              <a:bodyPr wrap="square" rtlCol="0">
                <a:spAutoFit/>
              </a:bodyPr>
              <a:lstStyle/>
              <a:p>
                <a:r>
                  <a:rPr lang="en-GB" dirty="0" smtClean="0"/>
                  <a:t>C.O.M. </a:t>
                </a:r>
                <a14:m>
                  <m:oMath xmlns:m="http://schemas.openxmlformats.org/officeDocument/2006/math">
                    <m:r>
                      <a:rPr lang="en-GB" b="0" i="1" smtClean="0">
                        <a:latin typeface="Cambria Math" panose="02040503050406030204" pitchFamily="18" charset="0"/>
                        <a:ea typeface="Cambria Math" panose="02040503050406030204" pitchFamily="18" charset="0"/>
                      </a:rPr>
                      <m:t>→:1×4</m:t>
                    </m:r>
                    <m:r>
                      <a:rPr lang="en-GB" b="0" i="1" smtClean="0">
                        <a:latin typeface="Cambria Math" panose="02040503050406030204" pitchFamily="18" charset="0"/>
                        <a:ea typeface="Cambria Math" panose="02040503050406030204" pitchFamily="18" charset="0"/>
                      </a:rPr>
                      <m:t>𝑐𝑜𝑠</m:t>
                    </m:r>
                    <m:r>
                      <a:rPr lang="en-GB" b="0" i="1" smtClean="0">
                        <a:latin typeface="Cambria Math" panose="02040503050406030204" pitchFamily="18" charset="0"/>
                        <a:ea typeface="Cambria Math" panose="02040503050406030204" pitchFamily="18" charset="0"/>
                      </a:rPr>
                      <m:t>45−2×3</m:t>
                    </m:r>
                    <m:r>
                      <a:rPr lang="en-GB" b="0" i="1" smtClean="0">
                        <a:latin typeface="Cambria Math" panose="02040503050406030204" pitchFamily="18" charset="0"/>
                        <a:ea typeface="Cambria Math" panose="02040503050406030204" pitchFamily="18" charset="0"/>
                      </a:rPr>
                      <m:t>𝑐𝑜𝑠</m:t>
                    </m:r>
                    <m:r>
                      <a:rPr lang="en-GB" b="0" i="1" smtClean="0">
                        <a:latin typeface="Cambria Math" panose="02040503050406030204" pitchFamily="18" charset="0"/>
                        <a:ea typeface="Cambria Math" panose="02040503050406030204" pitchFamily="18" charset="0"/>
                      </a:rPr>
                      <m:t>60=</m:t>
                    </m:r>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𝐵</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𝐴</m:t>
                        </m:r>
                      </m:sub>
                    </m:sSub>
                  </m:oMath>
                </a14:m>
                <a:endParaRPr lang="en-GB" b="0" i="1" dirty="0" smtClean="0">
                  <a:latin typeface="Cambria Math" panose="02040503050406030204" pitchFamily="18" charset="0"/>
                </a:endParaRPr>
              </a:p>
              <a:p>
                <a:r>
                  <a:rPr lang="en-GB" b="0" dirty="0" smtClean="0"/>
                  <a:t>Using e </a:t>
                </a:r>
                <a14:m>
                  <m:oMath xmlns:m="http://schemas.openxmlformats.org/officeDocument/2006/math">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𝐵</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𝐴</m:t>
                        </m:r>
                      </m:sub>
                    </m:sSub>
                    <m:r>
                      <a:rPr lang="en-GB" b="0" i="1" smtClean="0">
                        <a:latin typeface="Cambria Math" panose="02040503050406030204" pitchFamily="18" charset="0"/>
                      </a:rPr>
                      <m:t>=4</m:t>
                    </m:r>
                    <m:r>
                      <a:rPr lang="en-GB" b="0" i="1" smtClean="0">
                        <a:latin typeface="Cambria Math" panose="02040503050406030204" pitchFamily="18" charset="0"/>
                      </a:rPr>
                      <m:t>𝑐𝑜𝑠</m:t>
                    </m:r>
                    <m:r>
                      <a:rPr lang="en-GB" b="0" i="1" smtClean="0">
                        <a:latin typeface="Cambria Math" panose="02040503050406030204" pitchFamily="18" charset="0"/>
                      </a:rPr>
                      <m:t>45−−3</m:t>
                    </m:r>
                    <m:r>
                      <a:rPr lang="en-GB" b="0" i="1" smtClean="0">
                        <a:latin typeface="Cambria Math" panose="02040503050406030204" pitchFamily="18" charset="0"/>
                      </a:rPr>
                      <m:t>𝑐𝑜𝑠</m:t>
                    </m:r>
                    <m:r>
                      <a:rPr lang="en-GB" b="0" i="1" smtClean="0">
                        <a:latin typeface="Cambria Math" panose="02040503050406030204" pitchFamily="18" charset="0"/>
                      </a:rPr>
                      <m:t>60</m:t>
                    </m:r>
                  </m:oMath>
                </a14:m>
                <a:endParaRPr lang="en-GB" b="0" dirty="0" smtClean="0"/>
              </a:p>
              <a:p>
                <a:r>
                  <a:rPr lang="en-GB" dirty="0" smtClean="0"/>
                  <a:t>Solving for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𝐴</m:t>
                        </m:r>
                      </m:sub>
                    </m:sSub>
                  </m:oMath>
                </a14:m>
                <a:r>
                  <a:rPr lang="en-GB" b="0" dirty="0" smtClean="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𝐵</m:t>
                        </m:r>
                      </m:sub>
                    </m:sSub>
                  </m:oMath>
                </a14:m>
                <a:r>
                  <a:rPr lang="en-GB" b="0" dirty="0" smtClean="0"/>
                  <a:t> gives: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𝐴</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4</m:t>
                        </m:r>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oMath>
                </a14:m>
                <a:endParaRPr lang="en-GB" b="0" dirty="0" smtClean="0"/>
              </a:p>
              <a:p>
                <a:r>
                  <a:rPr lang="en-GB" b="0" dirty="0" smtClean="0"/>
                  <a:t>K.E. before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sSup>
                      <m:sSupPr>
                        <m:ctrlPr>
                          <a:rPr lang="en-GB" b="0" i="1" smtClean="0">
                            <a:latin typeface="Cambria Math" panose="02040503050406030204" pitchFamily="18" charset="0"/>
                          </a:rPr>
                        </m:ctrlPr>
                      </m:sSupPr>
                      <m:e>
                        <m:r>
                          <a:rPr lang="en-GB" i="1" smtClean="0">
                            <a:latin typeface="Cambria Math" panose="02040503050406030204" pitchFamily="18" charset="0"/>
                          </a:rPr>
                          <m:t>3</m:t>
                        </m:r>
                      </m:e>
                      <m:sup>
                        <m:r>
                          <a:rPr lang="en-GB" b="0" i="1" smtClean="0">
                            <a:latin typeface="Cambria Math" panose="02040503050406030204" pitchFamily="18" charset="0"/>
                          </a:rPr>
                          <m:t>2</m:t>
                        </m:r>
                      </m:sup>
                    </m:sSup>
                    <m:r>
                      <a:rPr lang="en-GB" b="0" i="1" smtClean="0">
                        <a:latin typeface="Cambria Math" panose="02040503050406030204" pitchFamily="18" charset="0"/>
                      </a:rPr>
                      <m:t>=17</m:t>
                    </m:r>
                    <m:r>
                      <a:rPr lang="en-GB" b="0" i="1" smtClean="0">
                        <a:latin typeface="Cambria Math" panose="02040503050406030204" pitchFamily="18" charset="0"/>
                      </a:rPr>
                      <m:t>𝐽</m:t>
                    </m:r>
                  </m:oMath>
                </a14:m>
                <a:endParaRPr lang="en-GB" b="0" dirty="0" smtClean="0"/>
              </a:p>
              <a:p>
                <a:r>
                  <a:rPr lang="en-GB" b="0" dirty="0" smtClean="0"/>
                  <a:t>K.E. after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×1×</m:t>
                    </m:r>
                    <m:d>
                      <m:dPr>
                        <m:ctrlPr>
                          <a:rPr lang="en-GB" i="1">
                            <a:latin typeface="Cambria Math" panose="02040503050406030204" pitchFamily="18" charset="0"/>
                            <a:ea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rPr>
                                    </m:ctrlPr>
                                  </m:fPr>
                                  <m:num>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num>
                                  <m:den>
                                    <m:r>
                                      <a:rPr lang="en-GB" i="1">
                                        <a:latin typeface="Cambria Math" panose="02040503050406030204" pitchFamily="18" charset="0"/>
                                      </a:rPr>
                                      <m:t>3</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7</m:t>
                                    </m:r>
                                  </m:num>
                                  <m:den>
                                    <m:r>
                                      <a:rPr lang="en-GB" i="1">
                                        <a:latin typeface="Cambria Math" panose="02040503050406030204" pitchFamily="18" charset="0"/>
                                      </a:rPr>
                                      <m:t>4</m:t>
                                    </m:r>
                                  </m:den>
                                </m:f>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4</m:t>
                                </m:r>
                                <m:r>
                                  <a:rPr lang="en-GB" i="1">
                                    <a:latin typeface="Cambria Math" panose="02040503050406030204" pitchFamily="18" charset="0"/>
                                  </a:rPr>
                                  <m:t>𝑠𝑖𝑛</m:t>
                                </m:r>
                                <m:r>
                                  <a:rPr lang="en-GB" i="1">
                                    <a:latin typeface="Cambria Math" panose="02040503050406030204" pitchFamily="18" charset="0"/>
                                  </a:rPr>
                                  <m:t>45</m:t>
                                </m:r>
                              </m:e>
                            </m:d>
                          </m:e>
                          <m:sup>
                            <m:r>
                              <a:rPr lang="en-GB" i="1">
                                <a:latin typeface="Cambria Math" panose="02040503050406030204" pitchFamily="18" charset="0"/>
                              </a:rPr>
                              <m:t>2</m:t>
                            </m:r>
                          </m:sup>
                        </m:sSup>
                      </m:e>
                    </m:d>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m:t>
                    </m:r>
                    <m:d>
                      <m:dPr>
                        <m:ctrlPr>
                          <a:rPr lang="en-GB" i="1">
                            <a:latin typeface="Cambria Math" panose="02040503050406030204" pitchFamily="18" charset="0"/>
                            <a:ea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7</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num>
                                  <m:den>
                                    <m:r>
                                      <a:rPr lang="en-GB" i="1">
                                        <a:latin typeface="Cambria Math" panose="02040503050406030204" pitchFamily="18" charset="0"/>
                                      </a:rPr>
                                      <m:t>6</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8</m:t>
                                    </m:r>
                                  </m:den>
                                </m:f>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3</m:t>
                                </m:r>
                                <m:r>
                                  <a:rPr lang="en-GB" i="1">
                                    <a:latin typeface="Cambria Math" panose="02040503050406030204" pitchFamily="18" charset="0"/>
                                  </a:rPr>
                                  <m:t>𝑠𝑖𝑛</m:t>
                                </m:r>
                                <m:r>
                                  <a:rPr lang="en-GB" b="0" i="1" smtClean="0">
                                    <a:latin typeface="Cambria Math" panose="02040503050406030204" pitchFamily="18" charset="0"/>
                                  </a:rPr>
                                  <m:t>60</m:t>
                                </m:r>
                              </m:e>
                            </m:d>
                          </m:e>
                          <m:sup>
                            <m:r>
                              <a:rPr lang="en-GB" i="1">
                                <a:latin typeface="Cambria Math" panose="02040503050406030204" pitchFamily="18" charset="0"/>
                              </a:rPr>
                              <m:t>2</m:t>
                            </m:r>
                          </m:sup>
                        </m:sSup>
                      </m:e>
                    </m:d>
                  </m:oMath>
                </a14:m>
                <a:endParaRPr lang="en-GB" b="0" dirty="0" smtClean="0"/>
              </a:p>
              <a:p>
                <a:r>
                  <a:rPr lang="en-GB" dirty="0" smtClean="0"/>
                  <a:t>K.E. loss = </a:t>
                </a:r>
                <a14:m>
                  <m:oMath xmlns:m="http://schemas.openxmlformats.org/officeDocument/2006/math">
                    <m:r>
                      <a:rPr lang="en-GB" b="0" i="1" smtClean="0">
                        <a:latin typeface="Cambria Math" panose="02040503050406030204" pitchFamily="18" charset="0"/>
                      </a:rPr>
                      <m:t>2.73</m:t>
                    </m:r>
                    <m:r>
                      <a:rPr lang="en-GB" b="0" i="1" smtClean="0">
                        <a:latin typeface="Cambria Math" panose="02040503050406030204" pitchFamily="18" charset="0"/>
                      </a:rPr>
                      <m:t>𝐽</m:t>
                    </m:r>
                  </m:oMath>
                </a14:m>
                <a:endParaRPr lang="en-GB" b="0" dirty="0" smtClean="0"/>
              </a:p>
              <a:p>
                <a:endParaRPr lang="en-GB" dirty="0"/>
              </a:p>
              <a:p>
                <a:r>
                  <a:rPr lang="en-GB" b="0" dirty="0" smtClean="0"/>
                  <a:t>Impulse = change in momentum 	(only a change parallel to line of centres)</a:t>
                </a:r>
              </a:p>
              <a:p>
                <a:r>
                  <a:rPr lang="en-GB" dirty="0"/>
                  <a:t>	</a:t>
                </a:r>
                <a:r>
                  <a:rPr lang="en-GB" dirty="0" smtClean="0"/>
                  <a:t>			(only need to consider one sphere)</a:t>
                </a:r>
              </a:p>
              <a:p>
                <a:r>
                  <a:rPr lang="en-GB" dirty="0" smtClean="0"/>
                  <a:t>Considering A: impulse = </a:t>
                </a:r>
                <a14:m>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7</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num>
                              <m:den>
                                <m:r>
                                  <a:rPr lang="en-GB" i="1">
                                    <a:latin typeface="Cambria Math" panose="02040503050406030204" pitchFamily="18" charset="0"/>
                                  </a:rPr>
                                  <m:t>6</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8</m:t>
                                </m:r>
                              </m:den>
                            </m:f>
                          </m:e>
                        </m:d>
                        <m:r>
                          <a:rPr lang="en-GB" b="0" i="1" smtClean="0">
                            <a:latin typeface="Cambria Math" panose="02040503050406030204" pitchFamily="18" charset="0"/>
                          </a:rPr>
                          <m:t>−−3</m:t>
                        </m:r>
                        <m:r>
                          <a:rPr lang="en-GB" b="0" i="1" smtClean="0">
                            <a:latin typeface="Cambria Math" panose="02040503050406030204" pitchFamily="18" charset="0"/>
                          </a:rPr>
                          <m:t>𝑐𝑜𝑠</m:t>
                        </m:r>
                        <m:r>
                          <a:rPr lang="en-GB" b="0" i="1" smtClean="0">
                            <a:latin typeface="Cambria Math" panose="02040503050406030204" pitchFamily="18" charset="0"/>
                          </a:rPr>
                          <m:t>60</m:t>
                        </m:r>
                      </m:e>
                    </m:d>
                    <m:r>
                      <a:rPr lang="en-GB" b="0" i="1" smtClean="0">
                        <a:latin typeface="Cambria Math" panose="02040503050406030204" pitchFamily="18" charset="0"/>
                      </a:rPr>
                      <m:t>=5.05</m:t>
                    </m:r>
                    <m:r>
                      <a:rPr lang="en-GB" b="0" i="1" smtClean="0">
                        <a:latin typeface="Cambria Math" panose="02040503050406030204" pitchFamily="18" charset="0"/>
                      </a:rPr>
                      <m:t>𝑁𝑠</m:t>
                    </m:r>
                    <m:r>
                      <a:rPr lang="en-GB" b="0" i="1" smtClean="0">
                        <a:latin typeface="Cambria Math" panose="02040503050406030204" pitchFamily="18" charset="0"/>
                      </a:rPr>
                      <m:t> (3</m:t>
                    </m:r>
                    <m:r>
                      <a:rPr lang="en-GB" b="0" i="1" smtClean="0">
                        <a:latin typeface="Cambria Math" panose="02040503050406030204" pitchFamily="18" charset="0"/>
                      </a:rPr>
                      <m:t>𝑆𝐹</m:t>
                    </m:r>
                    <m:r>
                      <a:rPr lang="en-GB" b="0" i="1" smtClean="0">
                        <a:latin typeface="Cambria Math" panose="02040503050406030204" pitchFamily="18" charset="0"/>
                      </a:rPr>
                      <m:t>)</m:t>
                    </m:r>
                  </m:oMath>
                </a14:m>
                <a:endParaRPr lang="en-GB" b="0" dirty="0" smtClean="0"/>
              </a:p>
              <a:p>
                <a:endParaRPr lang="en-GB" b="0" dirty="0" smtClean="0"/>
              </a:p>
            </p:txBody>
          </p:sp>
        </mc:Choice>
        <mc:Fallback xmlns="">
          <p:sp>
            <p:nvSpPr>
              <p:cNvPr id="17" name="TextBox 16">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516633" y="2622532"/>
                <a:ext cx="8627367" cy="4203843"/>
              </a:xfrm>
              <a:prstGeom prst="rect">
                <a:avLst/>
              </a:prstGeom>
              <a:blipFill>
                <a:blip r:embed="rId7"/>
                <a:stretch>
                  <a:fillRect l="-636" t="-725"/>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E9378204-38A2-4367-8EAF-8B919A48B9E4}"/>
              </a:ext>
            </a:extLst>
          </p:cNvPr>
          <p:cNvSpPr txBox="1"/>
          <p:nvPr/>
        </p:nvSpPr>
        <p:spPr>
          <a:xfrm>
            <a:off x="218881" y="2633914"/>
            <a:ext cx="446583" cy="923330"/>
          </a:xfrm>
          <a:prstGeom prst="rect">
            <a:avLst/>
          </a:prstGeom>
          <a:noFill/>
        </p:spPr>
        <p:txBody>
          <a:bodyPr wrap="square" rtlCol="0">
            <a:spAutoFit/>
          </a:bodyPr>
          <a:lstStyle/>
          <a:p>
            <a:r>
              <a:rPr lang="en-GB" dirty="0" smtClean="0"/>
              <a:t>a)</a:t>
            </a:r>
            <a:endParaRPr lang="en-GB" dirty="0"/>
          </a:p>
          <a:p>
            <a:endParaRPr lang="en-GB" b="0" dirty="0" smtClean="0"/>
          </a:p>
          <a:p>
            <a:endParaRPr lang="en-GB" b="0" dirty="0" smtClean="0"/>
          </a:p>
        </p:txBody>
      </p:sp>
      <p:sp>
        <p:nvSpPr>
          <p:cNvPr id="21" name="TextBox 20">
            <a:extLst>
              <a:ext uri="{FF2B5EF4-FFF2-40B4-BE49-F238E27FC236}">
                <a16:creationId xmlns:a16="http://schemas.microsoft.com/office/drawing/2014/main" id="{E9378204-38A2-4367-8EAF-8B919A48B9E4}"/>
              </a:ext>
            </a:extLst>
          </p:cNvPr>
          <p:cNvSpPr txBox="1"/>
          <p:nvPr/>
        </p:nvSpPr>
        <p:spPr>
          <a:xfrm>
            <a:off x="172705" y="5229200"/>
            <a:ext cx="446583" cy="923330"/>
          </a:xfrm>
          <a:prstGeom prst="rect">
            <a:avLst/>
          </a:prstGeom>
          <a:noFill/>
        </p:spPr>
        <p:txBody>
          <a:bodyPr wrap="square" rtlCol="0">
            <a:spAutoFit/>
          </a:bodyPr>
          <a:lstStyle/>
          <a:p>
            <a:r>
              <a:rPr lang="en-GB" dirty="0"/>
              <a:t>b</a:t>
            </a:r>
            <a:r>
              <a:rPr lang="en-GB" dirty="0" smtClean="0"/>
              <a:t>)</a:t>
            </a:r>
            <a:endParaRPr lang="en-GB" dirty="0"/>
          </a:p>
          <a:p>
            <a:endParaRPr lang="en-GB" b="0" dirty="0" smtClean="0"/>
          </a:p>
          <a:p>
            <a:endParaRPr lang="en-GB" b="0" dirty="0" smtClean="0"/>
          </a:p>
        </p:txBody>
      </p:sp>
    </p:spTree>
    <p:extLst>
      <p:ext uri="{BB962C8B-B14F-4D97-AF65-F5344CB8AC3E}">
        <p14:creationId xmlns:p14="http://schemas.microsoft.com/office/powerpoint/2010/main" val="2604385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 name="Picture 1"/>
          <p:cNvPicPr>
            <a:picLocks noChangeAspect="1"/>
          </p:cNvPicPr>
          <p:nvPr/>
        </p:nvPicPr>
        <p:blipFill>
          <a:blip r:embed="rId2"/>
          <a:stretch>
            <a:fillRect/>
          </a:stretch>
        </p:blipFill>
        <p:spPr>
          <a:xfrm>
            <a:off x="328567" y="1229926"/>
            <a:ext cx="8496946" cy="4816278"/>
          </a:xfrm>
          <a:prstGeom prst="rect">
            <a:avLst/>
          </a:prstGeom>
          <a:solidFill>
            <a:schemeClr val="bg1"/>
          </a:solidFill>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M4 June 2012 Q1</a:t>
            </a:r>
            <a:endParaRPr lang="en-GB" dirty="0"/>
          </a:p>
        </p:txBody>
      </p:sp>
      <p:sp>
        <p:nvSpPr>
          <p:cNvPr id="11" name="TextBox 10">
            <a:extLst>
              <a:ext uri="{FF2B5EF4-FFF2-40B4-BE49-F238E27FC236}">
                <a16:creationId xmlns:a16="http://schemas.microsoft.com/office/drawing/2014/main" id="{E9378204-38A2-4367-8EAF-8B919A48B9E4}"/>
              </a:ext>
            </a:extLst>
          </p:cNvPr>
          <p:cNvSpPr txBox="1"/>
          <p:nvPr/>
        </p:nvSpPr>
        <p:spPr>
          <a:xfrm>
            <a:off x="366209" y="6300028"/>
            <a:ext cx="8627367" cy="369332"/>
          </a:xfrm>
          <a:prstGeom prst="rect">
            <a:avLst/>
          </a:prstGeom>
          <a:noFill/>
        </p:spPr>
        <p:txBody>
          <a:bodyPr wrap="square" rtlCol="0">
            <a:spAutoFit/>
          </a:bodyPr>
          <a:lstStyle/>
          <a:p>
            <a:r>
              <a:rPr lang="en-GB" dirty="0" smtClean="0"/>
              <a:t>Mark Scheme on next page</a:t>
            </a:r>
            <a:endParaRPr lang="en-GB" b="0" dirty="0" smtClean="0"/>
          </a:p>
        </p:txBody>
      </p:sp>
    </p:spTree>
    <p:extLst>
      <p:ext uri="{BB962C8B-B14F-4D97-AF65-F5344CB8AC3E}">
        <p14:creationId xmlns:p14="http://schemas.microsoft.com/office/powerpoint/2010/main" val="4051593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44624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M4 June 2012 Q1 </a:t>
            </a:r>
            <a:r>
              <a:rPr lang="en-GB" b="1" dirty="0" smtClean="0"/>
              <a:t>MARK SCHEME</a:t>
            </a:r>
            <a:endParaRPr lang="en-GB" b="1" dirty="0"/>
          </a:p>
        </p:txBody>
      </p:sp>
      <p:pic>
        <p:nvPicPr>
          <p:cNvPr id="6" name="Picture 5"/>
          <p:cNvPicPr>
            <a:picLocks noChangeAspect="1"/>
          </p:cNvPicPr>
          <p:nvPr/>
        </p:nvPicPr>
        <p:blipFill>
          <a:blip r:embed="rId2"/>
          <a:stretch>
            <a:fillRect/>
          </a:stretch>
        </p:blipFill>
        <p:spPr>
          <a:xfrm>
            <a:off x="325576" y="1366838"/>
            <a:ext cx="5924550" cy="5276850"/>
          </a:xfrm>
          <a:prstGeom prst="rect">
            <a:avLst/>
          </a:prstGeom>
        </p:spPr>
      </p:pic>
    </p:spTree>
    <p:extLst>
      <p:ext uri="{BB962C8B-B14F-4D97-AF65-F5344CB8AC3E}">
        <p14:creationId xmlns:p14="http://schemas.microsoft.com/office/powerpoint/2010/main" val="3336091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K.E. Loss – a potential shortcut?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6" name="Group 5"/>
          <p:cNvGrpSpPr/>
          <p:nvPr/>
        </p:nvGrpSpPr>
        <p:grpSpPr>
          <a:xfrm>
            <a:off x="4453289" y="1045216"/>
            <a:ext cx="2783007" cy="1192778"/>
            <a:chOff x="564857" y="3284984"/>
            <a:chExt cx="2783007" cy="1192778"/>
          </a:xfrm>
        </p:grpSpPr>
        <p:sp>
          <p:nvSpPr>
            <p:cNvPr id="5" name="Oval 4"/>
            <p:cNvSpPr/>
            <p:nvPr/>
          </p:nvSpPr>
          <p:spPr>
            <a:xfrm>
              <a:off x="1187624" y="3757682"/>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t>
              </a:r>
            </a:p>
          </p:txBody>
        </p:sp>
        <p:sp>
          <p:nvSpPr>
            <p:cNvPr id="10" name="Oval 9"/>
            <p:cNvSpPr/>
            <p:nvPr/>
          </p:nvSpPr>
          <p:spPr>
            <a:xfrm>
              <a:off x="1907704" y="3757682"/>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t>
              </a:r>
            </a:p>
          </p:txBody>
        </p:sp>
        <p:cxnSp>
          <p:nvCxnSpPr>
            <p:cNvPr id="20" name="Straight Arrow Connector 19"/>
            <p:cNvCxnSpPr>
              <a:stCxn id="5" idx="2"/>
            </p:cNvCxnSpPr>
            <p:nvPr/>
          </p:nvCxnSpPr>
          <p:spPr>
            <a:xfrm flipH="1">
              <a:off x="683568" y="4117722"/>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627784" y="4117722"/>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0"/>
            </p:cNvCxnSpPr>
            <p:nvPr/>
          </p:nvCxnSpPr>
          <p:spPr>
            <a:xfrm flipV="1">
              <a:off x="2267744" y="3469650"/>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0"/>
            </p:cNvCxnSpPr>
            <p:nvPr/>
          </p:nvCxnSpPr>
          <p:spPr>
            <a:xfrm flipV="1">
              <a:off x="1547664" y="3469650"/>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627784" y="375768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𝐵</m:t>
                            </m:r>
                          </m:sub>
                        </m:sSub>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2627784" y="3757682"/>
                  <a:ext cx="72008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4857" y="375768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𝐴</m:t>
                            </m:r>
                          </m:sub>
                        </m:sSub>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564857" y="3757682"/>
                  <a:ext cx="72008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267744" y="3284984"/>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𝐵</m:t>
                            </m:r>
                          </m:sub>
                        </m:sSub>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2267744" y="3284984"/>
                  <a:ext cx="720080" cy="369332"/>
                </a:xfrm>
                <a:prstGeom prst="rect">
                  <a:avLst/>
                </a:prstGeom>
                <a:blipFill>
                  <a:blip r:embed="rId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10558" y="3284984"/>
                  <a:ext cx="948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𝑦</m:t>
                            </m:r>
                          </m:e>
                          <m:sub>
                            <m:r>
                              <a:rPr lang="en-GB" b="0" i="1" smtClean="0">
                                <a:latin typeface="Cambria Math" panose="02040503050406030204" pitchFamily="18" charset="0"/>
                              </a:rPr>
                              <m:t>𝐴</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810558" y="3284984"/>
                  <a:ext cx="948757" cy="369332"/>
                </a:xfrm>
                <a:prstGeom prst="rect">
                  <a:avLst/>
                </a:prstGeom>
                <a:blipFill>
                  <a:blip r:embed="rId5"/>
                  <a:stretch>
                    <a:fillRect b="-655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378204-38A2-4367-8EAF-8B919A48B9E4}"/>
                  </a:ext>
                </a:extLst>
              </p:cNvPr>
              <p:cNvSpPr txBox="1"/>
              <p:nvPr/>
            </p:nvSpPr>
            <p:spPr>
              <a:xfrm>
                <a:off x="516633" y="2622532"/>
                <a:ext cx="8627367" cy="1718932"/>
              </a:xfrm>
              <a:prstGeom prst="rect">
                <a:avLst/>
              </a:prstGeom>
              <a:noFill/>
            </p:spPr>
            <p:txBody>
              <a:bodyPr wrap="square" rtlCol="0">
                <a:spAutoFit/>
              </a:bodyPr>
              <a:lstStyle/>
              <a:p>
                <a:r>
                  <a:rPr lang="en-GB" dirty="0" smtClean="0"/>
                  <a:t>Consider the K.E. lost by particle A</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𝐴</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𝐴</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𝑧</m:t>
                              </m:r>
                            </m:e>
                            <m:sub>
                              <m:r>
                                <a:rPr lang="en-GB" b="0" i="1" smtClean="0">
                                  <a:latin typeface="Cambria Math" panose="02040503050406030204" pitchFamily="18" charset="0"/>
                                </a:rPr>
                                <m:t>𝐴</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𝐴</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𝐴</m:t>
                          </m:r>
                        </m:sub>
                        <m:sup>
                          <m:r>
                            <a:rPr lang="en-GB" i="1">
                              <a:latin typeface="Cambria Math" panose="02040503050406030204" pitchFamily="18" charset="0"/>
                            </a:rPr>
                            <m:t>2</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𝑧</m:t>
                          </m:r>
                        </m:e>
                        <m:sub>
                          <m:r>
                            <a:rPr lang="en-GB" i="1">
                              <a:latin typeface="Cambria Math" panose="02040503050406030204" pitchFamily="18" charset="0"/>
                            </a:rPr>
                            <m:t>𝐴</m:t>
                          </m:r>
                        </m:sub>
                        <m:sup>
                          <m:r>
                            <a:rPr lang="en-GB" i="1">
                              <a:latin typeface="Cambria Math" panose="02040503050406030204" pitchFamily="18" charset="0"/>
                            </a:rPr>
                            <m:t>2</m:t>
                          </m:r>
                        </m:sup>
                      </m:sSubSup>
                      <m:r>
                        <a:rPr lang="en-GB" b="0" i="1" smtClean="0">
                          <a:latin typeface="Cambria Math" panose="02040503050406030204" pitchFamily="18" charset="0"/>
                        </a:rPr>
                        <m:t>)</m:t>
                      </m:r>
                    </m:oMath>
                  </m:oMathPara>
                </a14:m>
                <a:endParaRPr lang="en-GB" dirty="0" smtClean="0"/>
              </a:p>
              <a:p>
                <a:endParaRPr lang="en-GB" dirty="0"/>
              </a:p>
              <a:p>
                <a:r>
                  <a:rPr lang="en-GB" dirty="0" smtClean="0"/>
                  <a:t>So in this case you don’t need to consider the</a:t>
                </a:r>
                <a:br>
                  <a:rPr lang="en-GB" dirty="0" smtClean="0"/>
                </a:br>
                <a:r>
                  <a:rPr lang="en-GB" dirty="0" smtClean="0"/>
                  <a:t>component of velocity parallel the common tangent.</a:t>
                </a:r>
              </a:p>
            </p:txBody>
          </p:sp>
        </mc:Choice>
        <mc:Fallback xmlns="">
          <p:sp>
            <p:nvSpPr>
              <p:cNvPr id="17" name="TextBox 16">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516633" y="2622532"/>
                <a:ext cx="8627367" cy="1718932"/>
              </a:xfrm>
              <a:prstGeom prst="rect">
                <a:avLst/>
              </a:prstGeom>
              <a:blipFill>
                <a:blip r:embed="rId6"/>
                <a:stretch>
                  <a:fillRect l="-636" t="-1773" b="-4610"/>
                </a:stretch>
              </a:blipFill>
            </p:spPr>
            <p:txBody>
              <a:bodyPr/>
              <a:lstStyle/>
              <a:p>
                <a:r>
                  <a:rPr lang="en-GB">
                    <a:noFill/>
                  </a:rPr>
                  <a:t> </a:t>
                </a:r>
              </a:p>
            </p:txBody>
          </p:sp>
        </mc:Fallback>
      </mc:AlternateContent>
      <p:grpSp>
        <p:nvGrpSpPr>
          <p:cNvPr id="22" name="Group 21"/>
          <p:cNvGrpSpPr/>
          <p:nvPr/>
        </p:nvGrpSpPr>
        <p:grpSpPr>
          <a:xfrm>
            <a:off x="897778" y="728860"/>
            <a:ext cx="5472684" cy="1509134"/>
            <a:chOff x="561089" y="2968628"/>
            <a:chExt cx="5472684" cy="1509134"/>
          </a:xfrm>
        </p:grpSpPr>
        <p:sp>
          <p:nvSpPr>
            <p:cNvPr id="23" name="Oval 22"/>
            <p:cNvSpPr/>
            <p:nvPr/>
          </p:nvSpPr>
          <p:spPr>
            <a:xfrm>
              <a:off x="1187624" y="3757682"/>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t>
              </a:r>
            </a:p>
          </p:txBody>
        </p:sp>
        <p:sp>
          <p:nvSpPr>
            <p:cNvPr id="24" name="Oval 23"/>
            <p:cNvSpPr/>
            <p:nvPr/>
          </p:nvSpPr>
          <p:spPr>
            <a:xfrm>
              <a:off x="1907704" y="3757682"/>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t>
              </a:r>
            </a:p>
          </p:txBody>
        </p:sp>
        <p:cxnSp>
          <p:nvCxnSpPr>
            <p:cNvPr id="26" name="Straight Arrow Connector 25"/>
            <p:cNvCxnSpPr/>
            <p:nvPr/>
          </p:nvCxnSpPr>
          <p:spPr>
            <a:xfrm>
              <a:off x="683568" y="4117722"/>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627784" y="4117722"/>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0"/>
            </p:cNvCxnSpPr>
            <p:nvPr/>
          </p:nvCxnSpPr>
          <p:spPr>
            <a:xfrm flipV="1">
              <a:off x="2267744" y="3469650"/>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0"/>
            </p:cNvCxnSpPr>
            <p:nvPr/>
          </p:nvCxnSpPr>
          <p:spPr>
            <a:xfrm flipV="1">
              <a:off x="1547664" y="3469650"/>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2627784" y="375768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𝐵</m:t>
                            </m:r>
                          </m:sub>
                        </m:sSub>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2627784" y="3757682"/>
                  <a:ext cx="72008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61089" y="371257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𝐴</m:t>
                            </m:r>
                          </m:sub>
                        </m:sSub>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61089" y="3712572"/>
                  <a:ext cx="72008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267744" y="3284984"/>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𝐵</m:t>
                            </m:r>
                          </m:sub>
                        </m:sSub>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267744" y="3284984"/>
                  <a:ext cx="720080" cy="369332"/>
                </a:xfrm>
                <a:prstGeom prst="rect">
                  <a:avLst/>
                </a:prstGeom>
                <a:blipFill>
                  <a:blip r:embed="rId9"/>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10558" y="3284984"/>
                  <a:ext cx="948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𝑦</m:t>
                            </m:r>
                          </m:e>
                          <m:sub>
                            <m:r>
                              <a:rPr lang="en-GB" b="0" i="1" smtClean="0">
                                <a:latin typeface="Cambria Math" panose="02040503050406030204" pitchFamily="18" charset="0"/>
                              </a:rPr>
                              <m:t>𝐴</m:t>
                            </m:r>
                          </m:sub>
                        </m:sSub>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810558" y="3284984"/>
                  <a:ext cx="948757" cy="369332"/>
                </a:xfrm>
                <a:prstGeom prst="rect">
                  <a:avLst/>
                </a:prstGeom>
                <a:blipFill>
                  <a:blip r:embed="rId10"/>
                  <a:stretch>
                    <a:fillRect b="-6557"/>
                  </a:stretch>
                </a:blipFill>
              </p:spPr>
              <p:txBody>
                <a:bodyPr/>
                <a:lstStyle/>
                <a:p>
                  <a:r>
                    <a:rPr lang="en-GB">
                      <a:noFill/>
                    </a:rPr>
                    <a:t> </a:t>
                  </a:r>
                </a:p>
              </p:txBody>
            </p:sp>
          </mc:Fallback>
        </mc:AlternateContent>
        <p:sp>
          <p:nvSpPr>
            <p:cNvPr id="42" name="TextBox 41"/>
            <p:cNvSpPr txBox="1"/>
            <p:nvPr/>
          </p:nvSpPr>
          <p:spPr>
            <a:xfrm>
              <a:off x="1388575" y="2968628"/>
              <a:ext cx="370740" cy="369332"/>
            </a:xfrm>
            <a:prstGeom prst="rect">
              <a:avLst/>
            </a:prstGeom>
            <a:noFill/>
          </p:spPr>
          <p:txBody>
            <a:bodyPr wrap="square" rtlCol="0">
              <a:spAutoFit/>
            </a:bodyPr>
            <a:lstStyle/>
            <a:p>
              <a:r>
                <a:rPr lang="en-GB" dirty="0" smtClean="0"/>
                <a:t>A</a:t>
              </a:r>
              <a:endParaRPr lang="en-GB" dirty="0"/>
            </a:p>
          </p:txBody>
        </p:sp>
        <p:sp>
          <p:nvSpPr>
            <p:cNvPr id="43" name="TextBox 42"/>
            <p:cNvSpPr txBox="1"/>
            <p:nvPr/>
          </p:nvSpPr>
          <p:spPr>
            <a:xfrm>
              <a:off x="2137571" y="2969606"/>
              <a:ext cx="370740" cy="369332"/>
            </a:xfrm>
            <a:prstGeom prst="rect">
              <a:avLst/>
            </a:prstGeom>
            <a:noFill/>
          </p:spPr>
          <p:txBody>
            <a:bodyPr wrap="square" rtlCol="0">
              <a:spAutoFit/>
            </a:bodyPr>
            <a:lstStyle/>
            <a:p>
              <a:r>
                <a:rPr lang="en-GB" dirty="0"/>
                <a:t>B</a:t>
              </a:r>
            </a:p>
          </p:txBody>
        </p:sp>
        <p:sp>
          <p:nvSpPr>
            <p:cNvPr id="44" name="TextBox 43"/>
            <p:cNvSpPr txBox="1"/>
            <p:nvPr/>
          </p:nvSpPr>
          <p:spPr>
            <a:xfrm>
              <a:off x="4914037" y="2968628"/>
              <a:ext cx="370740" cy="369332"/>
            </a:xfrm>
            <a:prstGeom prst="rect">
              <a:avLst/>
            </a:prstGeom>
            <a:noFill/>
          </p:spPr>
          <p:txBody>
            <a:bodyPr wrap="square" rtlCol="0">
              <a:spAutoFit/>
            </a:bodyPr>
            <a:lstStyle/>
            <a:p>
              <a:r>
                <a:rPr lang="en-GB" dirty="0" smtClean="0"/>
                <a:t>A</a:t>
              </a:r>
              <a:endParaRPr lang="en-GB" dirty="0"/>
            </a:p>
          </p:txBody>
        </p:sp>
        <p:sp>
          <p:nvSpPr>
            <p:cNvPr id="45" name="TextBox 44"/>
            <p:cNvSpPr txBox="1"/>
            <p:nvPr/>
          </p:nvSpPr>
          <p:spPr>
            <a:xfrm>
              <a:off x="5663033" y="2969606"/>
              <a:ext cx="370740" cy="369332"/>
            </a:xfrm>
            <a:prstGeom prst="rect">
              <a:avLst/>
            </a:prstGeom>
            <a:noFill/>
          </p:spPr>
          <p:txBody>
            <a:bodyPr wrap="square" rtlCol="0">
              <a:spAutoFit/>
            </a:bodyPr>
            <a:lstStyle/>
            <a:p>
              <a:r>
                <a:rPr lang="en-GB" dirty="0"/>
                <a:t>B</a:t>
              </a:r>
            </a:p>
          </p:txBody>
        </p:sp>
      </p:grpSp>
      <p:sp>
        <p:nvSpPr>
          <p:cNvPr id="36" name="TextBox 35">
            <a:extLst>
              <a:ext uri="{FF2B5EF4-FFF2-40B4-BE49-F238E27FC236}">
                <a16:creationId xmlns:a16="http://schemas.microsoft.com/office/drawing/2014/main" id="{E9378204-38A2-4367-8EAF-8B919A48B9E4}"/>
              </a:ext>
            </a:extLst>
          </p:cNvPr>
          <p:cNvSpPr txBox="1"/>
          <p:nvPr/>
        </p:nvSpPr>
        <p:spPr>
          <a:xfrm>
            <a:off x="516633" y="666624"/>
            <a:ext cx="1104993" cy="369332"/>
          </a:xfrm>
          <a:prstGeom prst="rect">
            <a:avLst/>
          </a:prstGeom>
          <a:noFill/>
        </p:spPr>
        <p:txBody>
          <a:bodyPr wrap="square" rtlCol="0">
            <a:spAutoFit/>
          </a:bodyPr>
          <a:lstStyle/>
          <a:p>
            <a:r>
              <a:rPr lang="en-GB" b="1" dirty="0" smtClean="0"/>
              <a:t>Before</a:t>
            </a:r>
          </a:p>
        </p:txBody>
      </p:sp>
      <p:sp>
        <p:nvSpPr>
          <p:cNvPr id="37" name="TextBox 36">
            <a:extLst>
              <a:ext uri="{FF2B5EF4-FFF2-40B4-BE49-F238E27FC236}">
                <a16:creationId xmlns:a16="http://schemas.microsoft.com/office/drawing/2014/main" id="{E9378204-38A2-4367-8EAF-8B919A48B9E4}"/>
              </a:ext>
            </a:extLst>
          </p:cNvPr>
          <p:cNvSpPr txBox="1"/>
          <p:nvPr/>
        </p:nvSpPr>
        <p:spPr>
          <a:xfrm>
            <a:off x="4068375" y="666624"/>
            <a:ext cx="1104993" cy="369332"/>
          </a:xfrm>
          <a:prstGeom prst="rect">
            <a:avLst/>
          </a:prstGeom>
          <a:noFill/>
        </p:spPr>
        <p:txBody>
          <a:bodyPr wrap="square" rtlCol="0">
            <a:spAutoFit/>
          </a:bodyPr>
          <a:lstStyle/>
          <a:p>
            <a:r>
              <a:rPr lang="en-GB" b="1" dirty="0" smtClean="0"/>
              <a:t>After</a:t>
            </a:r>
          </a:p>
        </p:txBody>
      </p:sp>
      <mc:AlternateContent xmlns:mc="http://schemas.openxmlformats.org/markup-compatibility/2006" xmlns:a14="http://schemas.microsoft.com/office/drawing/2010/main">
        <mc:Choice Requires="a14">
          <p:sp>
            <p:nvSpPr>
              <p:cNvPr id="41" name="Rounded Rectangular Callout 40"/>
              <p:cNvSpPr/>
              <p:nvPr/>
            </p:nvSpPr>
            <p:spPr>
              <a:xfrm>
                <a:off x="5796136" y="2735556"/>
                <a:ext cx="3168352" cy="1917580"/>
              </a:xfrm>
              <a:prstGeom prst="wedgeRoundRectCallout">
                <a:avLst>
                  <a:gd name="adj1" fmla="val -63871"/>
                  <a:gd name="adj2" fmla="val -2275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Beware: This shortcut </a:t>
                </a:r>
                <a:r>
                  <a:rPr lang="en-US" b="1" dirty="0" smtClean="0"/>
                  <a:t>only</a:t>
                </a:r>
                <a:r>
                  <a:rPr lang="en-US" dirty="0" smtClean="0"/>
                  <a:t> works if:</a:t>
                </a:r>
              </a:p>
              <a:p>
                <a:pPr marL="285750" indent="-285750">
                  <a:buFontTx/>
                  <a:buChar char="-"/>
                </a:pPr>
                <a:r>
                  <a:rPr lang="en-US" dirty="0" smtClean="0"/>
                  <a:t>considering K.E. </a:t>
                </a:r>
                <a:r>
                  <a:rPr lang="en-US" b="1" dirty="0" smtClean="0"/>
                  <a:t>loss</a:t>
                </a:r>
                <a:endParaRPr lang="en-US" dirty="0"/>
              </a:p>
              <a:p>
                <a:pPr marL="285750" indent="-285750">
                  <a:buFontTx/>
                  <a:buChar char="-"/>
                </a:pPr>
                <a:r>
                  <a:rPr lang="en-US" dirty="0" smtClean="0"/>
                  <a:t>one component is constant (so they cancel,</a:t>
                </a:r>
                <a:br>
                  <a:rPr lang="en-US" dirty="0" smtClean="0"/>
                </a:br>
                <a:r>
                  <a:rPr lang="en-US" dirty="0" smtClean="0"/>
                  <a:t>in this case the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𝐴</m:t>
                        </m:r>
                      </m:sub>
                      <m:sup>
                        <m:r>
                          <a:rPr lang="en-GB" b="0" i="1" smtClean="0">
                            <a:latin typeface="Cambria Math" panose="02040503050406030204" pitchFamily="18" charset="0"/>
                          </a:rPr>
                          <m:t>2</m:t>
                        </m:r>
                      </m:sup>
                    </m:sSubSup>
                  </m:oMath>
                </a14:m>
                <a:r>
                  <a:rPr lang="en-GB" dirty="0" smtClean="0"/>
                  <a:t>)</a:t>
                </a:r>
                <a:endParaRPr lang="en-GB" dirty="0"/>
              </a:p>
            </p:txBody>
          </p:sp>
        </mc:Choice>
        <mc:Fallback xmlns="">
          <p:sp>
            <p:nvSpPr>
              <p:cNvPr id="41" name="Rounded Rectangular Callout 40"/>
              <p:cNvSpPr>
                <a:spLocks noRot="1" noChangeAspect="1" noMove="1" noResize="1" noEditPoints="1" noAdjustHandles="1" noChangeArrowheads="1" noChangeShapeType="1" noTextEdit="1"/>
              </p:cNvSpPr>
              <p:nvPr/>
            </p:nvSpPr>
            <p:spPr>
              <a:xfrm>
                <a:off x="5796136" y="2735556"/>
                <a:ext cx="3168352" cy="1917580"/>
              </a:xfrm>
              <a:prstGeom prst="wedgeRoundRectCallout">
                <a:avLst>
                  <a:gd name="adj1" fmla="val -63871"/>
                  <a:gd name="adj2" fmla="val -22754"/>
                  <a:gd name="adj3" fmla="val 16667"/>
                </a:avLst>
              </a:prstGeom>
              <a:blipFill>
                <a:blip r:embed="rId11"/>
                <a:stretch>
                  <a:fillRect b="-637"/>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34479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Angle of deflection – a common source of errors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3" name="Oval 22"/>
          <p:cNvSpPr/>
          <p:nvPr/>
        </p:nvSpPr>
        <p:spPr>
          <a:xfrm>
            <a:off x="1524313" y="1517914"/>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Oval 23"/>
          <p:cNvSpPr/>
          <p:nvPr/>
        </p:nvSpPr>
        <p:spPr>
          <a:xfrm>
            <a:off x="2244393" y="1517914"/>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6" name="Straight Arrow Connector 25"/>
          <p:cNvCxnSpPr/>
          <p:nvPr/>
        </p:nvCxnSpPr>
        <p:spPr>
          <a:xfrm>
            <a:off x="1072310" y="1247842"/>
            <a:ext cx="812043" cy="639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62784" y="1247841"/>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762784" y="1247841"/>
                <a:ext cx="720080" cy="369332"/>
              </a:xfrm>
              <a:prstGeom prst="rect">
                <a:avLst/>
              </a:prstGeom>
              <a:blipFill>
                <a:blip r:embed="rId2"/>
                <a:stretch>
                  <a:fillRect/>
                </a:stretch>
              </a:blipFill>
            </p:spPr>
            <p:txBody>
              <a:bodyPr/>
              <a:lstStyle/>
              <a:p>
                <a:r>
                  <a:rPr lang="en-GB">
                    <a:noFill/>
                  </a:rPr>
                  <a:t> </a:t>
                </a:r>
              </a:p>
            </p:txBody>
          </p:sp>
        </mc:Fallback>
      </mc:AlternateContent>
      <p:cxnSp>
        <p:nvCxnSpPr>
          <p:cNvPr id="42" name="Straight Arrow Connector 41"/>
          <p:cNvCxnSpPr/>
          <p:nvPr/>
        </p:nvCxnSpPr>
        <p:spPr>
          <a:xfrm>
            <a:off x="827584" y="1887246"/>
            <a:ext cx="2679263" cy="0"/>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H="1">
            <a:off x="1470401" y="1887245"/>
            <a:ext cx="413952" cy="88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064494" y="1567543"/>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1064494" y="1567543"/>
                <a:ext cx="72008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099749" y="1954743"/>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𝛽</m:t>
                      </m:r>
                    </m:oMath>
                  </m:oMathPara>
                </a14:m>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1099749" y="1954743"/>
                <a:ext cx="720080" cy="369332"/>
              </a:xfrm>
              <a:prstGeom prst="rect">
                <a:avLst/>
              </a:prstGeom>
              <a:blipFill>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317337" y="2481379"/>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1317337" y="2481379"/>
                <a:ext cx="72008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9378204-38A2-4367-8EAF-8B919A48B9E4}"/>
                  </a:ext>
                </a:extLst>
              </p:cNvPr>
              <p:cNvSpPr txBox="1"/>
              <p:nvPr/>
            </p:nvSpPr>
            <p:spPr>
              <a:xfrm>
                <a:off x="515489" y="3094096"/>
                <a:ext cx="8627367" cy="646331"/>
              </a:xfrm>
              <a:prstGeom prst="rect">
                <a:avLst/>
              </a:prstGeom>
              <a:noFill/>
            </p:spPr>
            <p:txBody>
              <a:bodyPr wrap="square" rtlCol="0">
                <a:spAutoFit/>
              </a:bodyPr>
              <a:lstStyle/>
              <a:p>
                <a:r>
                  <a:rPr lang="en-GB" dirty="0" smtClean="0"/>
                  <a:t>The angle of deflection is NOT </a:t>
                </a:r>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𝛽</m:t>
                    </m:r>
                  </m:oMath>
                </a14:m>
                <a:r>
                  <a:rPr lang="en-GB" b="0" dirty="0" smtClean="0"/>
                  <a:t>.</a:t>
                </a:r>
              </a:p>
              <a:p>
                <a:endParaRPr lang="en-GB" b="0" dirty="0" smtClean="0"/>
              </a:p>
            </p:txBody>
          </p:sp>
        </mc:Choice>
        <mc:Fallback xmlns="">
          <p:sp>
            <p:nvSpPr>
              <p:cNvPr id="47" name="TextBox 46">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515489" y="3094096"/>
                <a:ext cx="8627367" cy="646331"/>
              </a:xfrm>
              <a:prstGeom prst="rect">
                <a:avLst/>
              </a:prstGeom>
              <a:blipFill>
                <a:blip r:embed="rId6"/>
                <a:stretch>
                  <a:fillRect l="-636" t="-5660"/>
                </a:stretch>
              </a:blipFill>
            </p:spPr>
            <p:txBody>
              <a:bodyPr/>
              <a:lstStyle/>
              <a:p>
                <a:r>
                  <a:rPr lang="en-GB">
                    <a:noFill/>
                  </a:rPr>
                  <a:t> </a:t>
                </a:r>
              </a:p>
            </p:txBody>
          </p:sp>
        </mc:Fallback>
      </mc:AlternateContent>
      <p:sp>
        <p:nvSpPr>
          <p:cNvPr id="48" name="Oval 47"/>
          <p:cNvSpPr/>
          <p:nvPr/>
        </p:nvSpPr>
        <p:spPr>
          <a:xfrm>
            <a:off x="1524313" y="4228514"/>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Oval 48"/>
          <p:cNvSpPr/>
          <p:nvPr/>
        </p:nvSpPr>
        <p:spPr>
          <a:xfrm>
            <a:off x="2244393" y="4228514"/>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0" name="Straight Arrow Connector 49"/>
          <p:cNvCxnSpPr/>
          <p:nvPr/>
        </p:nvCxnSpPr>
        <p:spPr>
          <a:xfrm>
            <a:off x="1072310" y="3958442"/>
            <a:ext cx="812043" cy="639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762784" y="3958441"/>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762784" y="3958441"/>
                <a:ext cx="720080" cy="369332"/>
              </a:xfrm>
              <a:prstGeom prst="rect">
                <a:avLst/>
              </a:prstGeom>
              <a:blipFill>
                <a:blip r:embed="rId7"/>
                <a:stretch>
                  <a:fillRect/>
                </a:stretch>
              </a:blipFill>
            </p:spPr>
            <p:txBody>
              <a:bodyPr/>
              <a:lstStyle/>
              <a:p>
                <a:r>
                  <a:rPr lang="en-GB">
                    <a:noFill/>
                  </a:rPr>
                  <a:t> </a:t>
                </a:r>
              </a:p>
            </p:txBody>
          </p:sp>
        </mc:Fallback>
      </mc:AlternateContent>
      <p:cxnSp>
        <p:nvCxnSpPr>
          <p:cNvPr id="52" name="Straight Arrow Connector 51"/>
          <p:cNvCxnSpPr/>
          <p:nvPr/>
        </p:nvCxnSpPr>
        <p:spPr>
          <a:xfrm>
            <a:off x="827584" y="4597846"/>
            <a:ext cx="2679263" cy="0"/>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H="1">
            <a:off x="1228174" y="4587087"/>
            <a:ext cx="645421" cy="907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1064494" y="4278143"/>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1064494" y="4278143"/>
                <a:ext cx="72008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099749" y="4665343"/>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𝛽</m:t>
                      </m:r>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1099749" y="4665343"/>
                <a:ext cx="720080" cy="369332"/>
              </a:xfrm>
              <a:prstGeom prst="rect">
                <a:avLst/>
              </a:prstGeom>
              <a:blipFill>
                <a:blip r:embed="rId9"/>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827584" y="513556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584" y="5135562"/>
                <a:ext cx="72008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9378204-38A2-4367-8EAF-8B919A48B9E4}"/>
                  </a:ext>
                </a:extLst>
              </p:cNvPr>
              <p:cNvSpPr txBox="1"/>
              <p:nvPr/>
            </p:nvSpPr>
            <p:spPr>
              <a:xfrm>
                <a:off x="515489" y="6023029"/>
                <a:ext cx="8627367" cy="646331"/>
              </a:xfrm>
              <a:prstGeom prst="rect">
                <a:avLst/>
              </a:prstGeom>
              <a:noFill/>
            </p:spPr>
            <p:txBody>
              <a:bodyPr wrap="square" rtlCol="0">
                <a:spAutoFit/>
              </a:bodyPr>
              <a:lstStyle/>
              <a:p>
                <a:r>
                  <a:rPr lang="en-GB" dirty="0" smtClean="0"/>
                  <a:t>The angle of deflection IS </a:t>
                </a:r>
                <a14:m>
                  <m:oMath xmlns:m="http://schemas.openxmlformats.org/officeDocument/2006/math">
                    <m:d>
                      <m:dPr>
                        <m:ctrlPr>
                          <a:rPr lang="en-GB" b="0" i="1" smtClean="0">
                            <a:latin typeface="Cambria Math" panose="02040503050406030204" pitchFamily="18" charset="0"/>
                            <a:ea typeface="Cambria Math" panose="02040503050406030204" pitchFamily="18" charset="0"/>
                          </a:rPr>
                        </m:ctrlPr>
                      </m:dPr>
                      <m:e>
                        <m:r>
                          <a:rPr lang="en-GB" b="0" i="0" smtClean="0">
                            <a:latin typeface="Cambria Math" panose="02040503050406030204" pitchFamily="18" charset="0"/>
                            <a:ea typeface="Cambria Math" panose="02040503050406030204" pitchFamily="18" charset="0"/>
                          </a:rPr>
                          <m:t>90−</m:t>
                        </m:r>
                        <m:r>
                          <a:rPr lang="en-GB" i="1" smtClean="0">
                            <a:latin typeface="Cambria Math" panose="02040503050406030204" pitchFamily="18" charset="0"/>
                            <a:ea typeface="Cambria Math" panose="02040503050406030204" pitchFamily="18" charset="0"/>
                          </a:rPr>
                          <m:t>𝛼</m:t>
                        </m:r>
                      </m:e>
                    </m:d>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90−</m:t>
                        </m:r>
                        <m:r>
                          <a:rPr lang="en-GB" b="0" i="1" smtClean="0">
                            <a:latin typeface="Cambria Math" panose="02040503050406030204" pitchFamily="18" charset="0"/>
                            <a:ea typeface="Cambria Math" panose="02040503050406030204" pitchFamily="18" charset="0"/>
                          </a:rPr>
                          <m:t>𝛽</m:t>
                        </m:r>
                      </m:e>
                    </m:d>
                    <m:r>
                      <a:rPr lang="en-GB"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𝟏𝟖𝟎</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𝜶</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𝜷</m:t>
                    </m:r>
                  </m:oMath>
                </a14:m>
                <a:r>
                  <a:rPr lang="en-GB" b="0" dirty="0" smtClean="0"/>
                  <a:t>.</a:t>
                </a:r>
              </a:p>
              <a:p>
                <a:endParaRPr lang="en-GB" b="0" dirty="0" smtClean="0"/>
              </a:p>
            </p:txBody>
          </p:sp>
        </mc:Choice>
        <mc:Fallback xmlns="">
          <p:sp>
            <p:nvSpPr>
              <p:cNvPr id="57" name="TextBox 56">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515489" y="6023029"/>
                <a:ext cx="8627367" cy="646331"/>
              </a:xfrm>
              <a:prstGeom prst="rect">
                <a:avLst/>
              </a:prstGeom>
              <a:blipFill>
                <a:blip r:embed="rId11"/>
                <a:stretch>
                  <a:fillRect l="-636" t="-4717"/>
                </a:stretch>
              </a:blipFill>
            </p:spPr>
            <p:txBody>
              <a:bodyPr/>
              <a:lstStyle/>
              <a:p>
                <a:r>
                  <a:rPr lang="en-GB">
                    <a:noFill/>
                  </a:rPr>
                  <a:t> </a:t>
                </a:r>
              </a:p>
            </p:txBody>
          </p:sp>
        </mc:Fallback>
      </mc:AlternateContent>
      <p:cxnSp>
        <p:nvCxnSpPr>
          <p:cNvPr id="58" name="Straight Arrow Connector 57"/>
          <p:cNvCxnSpPr/>
          <p:nvPr/>
        </p:nvCxnSpPr>
        <p:spPr>
          <a:xfrm flipV="1">
            <a:off x="1886189" y="3789040"/>
            <a:ext cx="0" cy="1772271"/>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1317337" y="3867960"/>
                <a:ext cx="720080" cy="307777"/>
              </a:xfrm>
              <a:prstGeom prst="rect">
                <a:avLst/>
              </a:prstGeom>
              <a:noFill/>
            </p:spPr>
            <p:txBody>
              <a:bodyPr wrap="square" rtlCol="0">
                <a:spAutoFit/>
              </a:bodyPr>
              <a:lstStyle/>
              <a:p>
                <a:r>
                  <a:rPr lang="en-GB" sz="1400" dirty="0" smtClean="0">
                    <a:ea typeface="Cambria Math" panose="02040503050406030204" pitchFamily="18" charset="0"/>
                  </a:rPr>
                  <a:t>90-</a:t>
                </a:r>
                <a14:m>
                  <m:oMath xmlns:m="http://schemas.openxmlformats.org/officeDocument/2006/math">
                    <m:r>
                      <a:rPr lang="en-GB" sz="1400" i="1" smtClean="0">
                        <a:latin typeface="Cambria Math" panose="02040503050406030204" pitchFamily="18" charset="0"/>
                        <a:ea typeface="Cambria Math" panose="02040503050406030204" pitchFamily="18" charset="0"/>
                      </a:rPr>
                      <m:t>𝛼</m:t>
                    </m:r>
                  </m:oMath>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1317337" y="3867960"/>
                <a:ext cx="720080" cy="307777"/>
              </a:xfrm>
              <a:prstGeom prst="rect">
                <a:avLst/>
              </a:prstGeom>
              <a:blipFill>
                <a:blip r:embed="rId12"/>
                <a:stretch>
                  <a:fillRect l="-2542"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446057" y="4977953"/>
                <a:ext cx="720080" cy="307777"/>
              </a:xfrm>
              <a:prstGeom prst="rect">
                <a:avLst/>
              </a:prstGeom>
              <a:noFill/>
            </p:spPr>
            <p:txBody>
              <a:bodyPr wrap="square" rtlCol="0">
                <a:spAutoFit/>
              </a:bodyPr>
              <a:lstStyle/>
              <a:p>
                <a:r>
                  <a:rPr lang="en-GB" sz="1400" dirty="0" smtClean="0">
                    <a:ea typeface="Cambria Math" panose="02040503050406030204" pitchFamily="18" charset="0"/>
                  </a:rPr>
                  <a:t>90-</a:t>
                </a:r>
                <a14:m>
                  <m:oMath xmlns:m="http://schemas.openxmlformats.org/officeDocument/2006/math">
                    <m:r>
                      <a:rPr lang="en-GB" sz="1400" i="1" smtClean="0">
                        <a:latin typeface="Cambria Math" panose="02040503050406030204" pitchFamily="18" charset="0"/>
                        <a:ea typeface="Cambria Math" panose="02040503050406030204" pitchFamily="18" charset="0"/>
                      </a:rPr>
                      <m:t>𝛽</m:t>
                    </m:r>
                  </m:oMath>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1446057" y="4977953"/>
                <a:ext cx="720080" cy="307777"/>
              </a:xfrm>
              <a:prstGeom prst="rect">
                <a:avLst/>
              </a:prstGeom>
              <a:blipFill>
                <a:blip r:embed="rId13"/>
                <a:stretch>
                  <a:fillRect l="-2542" t="-4000" b="-20000"/>
                </a:stretch>
              </a:blipFill>
            </p:spPr>
            <p:txBody>
              <a:bodyPr/>
              <a:lstStyle/>
              <a:p>
                <a:r>
                  <a:rPr lang="en-GB">
                    <a:noFill/>
                  </a:rPr>
                  <a:t> </a:t>
                </a:r>
              </a:p>
            </p:txBody>
          </p:sp>
        </mc:Fallback>
      </mc:AlternateContent>
      <p:sp>
        <p:nvSpPr>
          <p:cNvPr id="61" name="Rectangle 60">
            <a:extLst>
              <a:ext uri="{FF2B5EF4-FFF2-40B4-BE49-F238E27FC236}">
                <a16:creationId xmlns:a16="http://schemas.microsoft.com/office/drawing/2014/main" id="{5A90F127-B11A-4C01-B151-1F3083F8F631}"/>
              </a:ext>
            </a:extLst>
          </p:cNvPr>
          <p:cNvSpPr/>
          <p:nvPr/>
        </p:nvSpPr>
        <p:spPr>
          <a:xfrm>
            <a:off x="1395856" y="3908813"/>
            <a:ext cx="420771" cy="234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2" name="Rectangle 61">
            <a:extLst>
              <a:ext uri="{FF2B5EF4-FFF2-40B4-BE49-F238E27FC236}">
                <a16:creationId xmlns:a16="http://schemas.microsoft.com/office/drawing/2014/main" id="{5A90F127-B11A-4C01-B151-1F3083F8F631}"/>
              </a:ext>
            </a:extLst>
          </p:cNvPr>
          <p:cNvSpPr/>
          <p:nvPr/>
        </p:nvSpPr>
        <p:spPr>
          <a:xfrm>
            <a:off x="1493142" y="5072079"/>
            <a:ext cx="420771" cy="234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3" name="Rectangle 62">
            <a:extLst>
              <a:ext uri="{FF2B5EF4-FFF2-40B4-BE49-F238E27FC236}">
                <a16:creationId xmlns:a16="http://schemas.microsoft.com/office/drawing/2014/main" id="{5A90F127-B11A-4C01-B151-1F3083F8F631}"/>
              </a:ext>
            </a:extLst>
          </p:cNvPr>
          <p:cNvSpPr/>
          <p:nvPr/>
        </p:nvSpPr>
        <p:spPr>
          <a:xfrm>
            <a:off x="3036481" y="6028256"/>
            <a:ext cx="3767767" cy="345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645841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8" restart="whenNotActive" fill="hold" evtFilter="cancelBubble" nodeType="interactiveSeq">
                <p:stCondLst>
                  <p:cond evt="onClick" delay="0">
                    <p:tgtEl>
                      <p:spTgt spid="6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62"/>
                                        </p:tgtEl>
                                      </p:cBhvr>
                                    </p:animEffect>
                                    <p:set>
                                      <p:cBhvr>
                                        <p:cTn id="1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4" restart="whenNotActive" fill="hold" evtFilter="cancelBubble" nodeType="interactiveSeq">
                <p:stCondLst>
                  <p:cond evt="onClick" delay="0">
                    <p:tgtEl>
                      <p:spTgt spid="6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500"/>
                                        <p:tgtEl>
                                          <p:spTgt spid="63"/>
                                        </p:tgtEl>
                                      </p:cBhvr>
                                    </p:animEffect>
                                    <p:set>
                                      <p:cBhvr>
                                        <p:cTn id="19"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61" grpId="0" animBg="1"/>
      <p:bldP spid="62" grpId="0" animBg="1"/>
      <p:bldP spid="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112-114 questions 1 - 13</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683568" y="2492896"/>
            <a:ext cx="7344816"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Q4-7</a:t>
            </a:r>
            <a:endParaRPr lang="en-US" sz="2400" dirty="0"/>
          </a:p>
          <a:p>
            <a:r>
              <a:rPr lang="en-US" sz="2400" dirty="0">
                <a:solidFill>
                  <a:schemeClr val="accent6"/>
                </a:solidFill>
              </a:rPr>
              <a:t>Amber</a:t>
            </a:r>
            <a:r>
              <a:rPr lang="en-US" sz="2400" dirty="0"/>
              <a:t> 					</a:t>
            </a:r>
            <a:r>
              <a:rPr lang="en-US" sz="2400" dirty="0" smtClean="0"/>
              <a:t>Q8-13</a:t>
            </a:r>
            <a:endParaRPr lang="en-US" sz="2400" dirty="0"/>
          </a:p>
          <a:p>
            <a:r>
              <a:rPr lang="en-US" sz="2400" dirty="0">
                <a:solidFill>
                  <a:srgbClr val="FF0000"/>
                </a:solidFill>
              </a:rPr>
              <a:t>Red</a:t>
            </a:r>
            <a:r>
              <a:rPr lang="en-US" sz="2400" dirty="0"/>
              <a:t>					</a:t>
            </a:r>
            <a:r>
              <a:rPr lang="en-US" sz="2400" dirty="0" smtClean="0"/>
              <a:t>Q14- 16 </a:t>
            </a:r>
            <a:r>
              <a:rPr lang="en-US" sz="2400" dirty="0"/>
              <a:t>&amp; challenge</a:t>
            </a:r>
          </a:p>
          <a:p>
            <a:endParaRPr lang="en-US" sz="2400" dirty="0"/>
          </a:p>
        </p:txBody>
      </p:sp>
    </p:spTree>
    <p:extLst>
      <p:ext uri="{BB962C8B-B14F-4D97-AF65-F5344CB8AC3E}">
        <p14:creationId xmlns:p14="http://schemas.microsoft.com/office/powerpoint/2010/main" val="366322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Using the Scalar Product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016482" y="659831"/>
                <a:ext cx="4705259" cy="4524315"/>
              </a:xfrm>
              <a:prstGeom prst="rect">
                <a:avLst/>
              </a:prstGeom>
              <a:noFill/>
            </p:spPr>
            <p:txBody>
              <a:bodyPr wrap="square" rtlCol="0">
                <a:spAutoFit/>
              </a:bodyPr>
              <a:lstStyle/>
              <a:p>
                <a:r>
                  <a:rPr lang="en-US" dirty="0" smtClean="0"/>
                  <a:t>Let </a:t>
                </a:r>
                <a14:m>
                  <m:oMath xmlns:m="http://schemas.openxmlformats.org/officeDocument/2006/math">
                    <m:r>
                      <a:rPr lang="en-GB" b="1" i="1" smtClean="0">
                        <a:latin typeface="Cambria Math" panose="02040503050406030204" pitchFamily="18" charset="0"/>
                      </a:rPr>
                      <m:t>𝑰</m:t>
                    </m:r>
                  </m:oMath>
                </a14:m>
                <a:r>
                  <a:rPr lang="en-US" dirty="0" smtClean="0"/>
                  <a:t> be a vector parallel to line of </a:t>
                </a:r>
                <a:r>
                  <a:rPr lang="en-US" dirty="0" err="1" smtClean="0"/>
                  <a:t>centres</a:t>
                </a:r>
                <a:r>
                  <a:rPr lang="en-US" dirty="0" smtClean="0"/>
                  <a:t>.</a:t>
                </a:r>
              </a:p>
              <a:p>
                <a:r>
                  <a:rPr lang="en-US" dirty="0" smtClean="0"/>
                  <a:t>For </a:t>
                </a:r>
                <a14:m>
                  <m:oMath xmlns:m="http://schemas.openxmlformats.org/officeDocument/2006/math">
                    <m:r>
                      <a:rPr lang="en-GB" b="1" i="1" smtClean="0">
                        <a:latin typeface="Cambria Math" panose="02040503050406030204" pitchFamily="18" charset="0"/>
                      </a:rPr>
                      <m:t>𝑰</m:t>
                    </m:r>
                  </m:oMath>
                </a14:m>
                <a:r>
                  <a:rPr lang="en-US" dirty="0" smtClean="0"/>
                  <a:t> you can use Impulse =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momentum. </a:t>
                </a:r>
              </a:p>
              <a:p>
                <a:r>
                  <a:rPr lang="en-US" dirty="0" smtClean="0"/>
                  <a:t>By the definition of the scalar product:</a:t>
                </a:r>
              </a:p>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𝑨</m:t>
                        </m:r>
                      </m:sub>
                    </m:sSub>
                  </m:oMath>
                </a14:m>
                <a:r>
                  <a:rPr lang="en-US" b="1" dirty="0" smtClean="0"/>
                  <a:t>.</a:t>
                </a:r>
                <a14:m>
                  <m:oMath xmlns:m="http://schemas.openxmlformats.org/officeDocument/2006/math">
                    <m:r>
                      <a:rPr lang="en-GB" b="1" i="1" smtClean="0">
                        <a:latin typeface="Cambria Math" panose="02040503050406030204" pitchFamily="18" charset="0"/>
                      </a:rPr>
                      <m:t>𝑰</m:t>
                    </m:r>
                    <m:r>
                      <a:rPr lang="en-US" b="1" i="1" smtClean="0">
                        <a:latin typeface="Cambria Math" panose="02040503050406030204" pitchFamily="18" charset="0"/>
                      </a:rPr>
                      <m:t>= </m:t>
                    </m:r>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𝑨</m:t>
                            </m:r>
                          </m:sub>
                        </m:sSub>
                      </m:e>
                    </m:d>
                    <m:d>
                      <m:dPr>
                        <m:begChr m:val="|"/>
                        <m:endChr m:val="|"/>
                        <m:ctrlPr>
                          <a:rPr lang="en-US" b="1" i="1" smtClean="0">
                            <a:latin typeface="Cambria Math" panose="02040503050406030204" pitchFamily="18" charset="0"/>
                          </a:rPr>
                        </m:ctrlPr>
                      </m:dPr>
                      <m:e>
                        <m:r>
                          <a:rPr lang="en-GB" b="1" i="1" smtClean="0">
                            <a:latin typeface="Cambria Math" panose="02040503050406030204" pitchFamily="18" charset="0"/>
                          </a:rPr>
                          <m:t>𝑰</m:t>
                        </m:r>
                      </m:e>
                    </m:d>
                    <m:r>
                      <m:rPr>
                        <m:sty m:val="p"/>
                      </m:rPr>
                      <a:rPr lang="en-US" b="0" i="0" smtClean="0">
                        <a:latin typeface="Cambria Math" panose="02040503050406030204" pitchFamily="18" charset="0"/>
                      </a:rPr>
                      <m:t>cos</m:t>
                    </m:r>
                    <m:r>
                      <a:rPr lang="en-GB"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oMath>
                </a14:m>
                <a:r>
                  <a:rPr lang="en-US" b="1" dirty="0" smtClean="0"/>
                  <a:t> = </a:t>
                </a:r>
                <a14:m>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𝐴</m:t>
                        </m:r>
                      </m:sub>
                    </m:sSub>
                    <m:d>
                      <m:dPr>
                        <m:begChr m:val="|"/>
                        <m:endChr m:val="|"/>
                        <m:ctrlPr>
                          <a:rPr lang="en-US" b="1" i="1">
                            <a:latin typeface="Cambria Math" panose="02040503050406030204" pitchFamily="18" charset="0"/>
                          </a:rPr>
                        </m:ctrlPr>
                      </m:dPr>
                      <m:e>
                        <m:r>
                          <a:rPr lang="en-GB" b="1" i="1" smtClean="0">
                            <a:latin typeface="Cambria Math" panose="02040503050406030204" pitchFamily="18" charset="0"/>
                          </a:rPr>
                          <m:t>𝑰</m:t>
                        </m:r>
                      </m:e>
                    </m:d>
                    <m:r>
                      <m:rPr>
                        <m:sty m:val="p"/>
                      </m:rPr>
                      <a:rPr lang="en-US" i="0">
                        <a:latin typeface="Cambria Math" panose="02040503050406030204" pitchFamily="18" charset="0"/>
                      </a:rPr>
                      <m:t>cos</m:t>
                    </m:r>
                    <m:r>
                      <a:rPr lang="en-GB"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oMath>
                </a14:m>
                <a:endParaRPr lang="en-US" dirty="0" smtClean="0"/>
              </a:p>
              <a:p>
                <a:endParaRPr lang="en-US" dirty="0" smtClean="0"/>
              </a:p>
              <a:p>
                <a:endParaRPr lang="en-US" dirty="0" smtClean="0"/>
              </a:p>
              <a:p>
                <a:endParaRPr lang="en-US" dirty="0"/>
              </a:p>
              <a:p>
                <a:endParaRPr lang="en-US" dirty="0" smtClean="0"/>
              </a:p>
              <a:p>
                <a:endParaRPr lang="en-US" dirty="0" smtClean="0"/>
              </a:p>
              <a:p>
                <a:r>
                  <a:rPr lang="en-US" dirty="0" smtClean="0"/>
                  <a:t>Similarly we can derive all four equations:</a:t>
                </a:r>
              </a:p>
              <a:p>
                <a:r>
                  <a:rPr lang="en-US" dirty="0" smtClean="0"/>
                  <a:t>	</a:t>
                </a:r>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𝒖</m:t>
                        </m:r>
                      </m:e>
                      <m:sub>
                        <m:r>
                          <a:rPr lang="en-US" b="1" i="1" smtClean="0">
                            <a:latin typeface="Cambria Math" panose="02040503050406030204" pitchFamily="18" charset="0"/>
                          </a:rPr>
                          <m:t>𝑨</m:t>
                        </m:r>
                      </m:sub>
                    </m:sSub>
                    <m:r>
                      <a:rPr lang="en-US" b="1" i="0" smtClean="0">
                        <a:latin typeface="Cambria Math" panose="02040503050406030204" pitchFamily="18" charset="0"/>
                      </a:rPr>
                      <m:t>.</m:t>
                    </m:r>
                    <m:r>
                      <a:rPr lang="en-GB" b="1" i="1" smtClean="0">
                        <a:latin typeface="Cambria Math" panose="02040503050406030204" pitchFamily="18" charset="0"/>
                      </a:rPr>
                      <m:t>𝑰</m:t>
                    </m:r>
                    <m:r>
                      <a:rPr lang="en-US" b="1" i="1">
                        <a:latin typeface="Cambria Math" panose="02040503050406030204" pitchFamily="18" charset="0"/>
                      </a:rPr>
                      <m:t>= ±</m:t>
                    </m:r>
                    <m:d>
                      <m:dPr>
                        <m:begChr m:val="|"/>
                        <m:endChr m:val="|"/>
                        <m:ctrlPr>
                          <a:rPr lang="en-US" b="1"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𝒖</m:t>
                            </m:r>
                          </m:e>
                          <m:sub>
                            <m:r>
                              <a:rPr lang="en-US" b="1" i="1" smtClean="0">
                                <a:latin typeface="Cambria Math" panose="02040503050406030204" pitchFamily="18" charset="0"/>
                              </a:rPr>
                              <m:t>𝑨</m:t>
                            </m:r>
                          </m:sub>
                        </m:sSub>
                      </m:e>
                    </m:d>
                    <m:d>
                      <m:dPr>
                        <m:begChr m:val="|"/>
                        <m:endChr m:val="|"/>
                        <m:ctrlPr>
                          <a:rPr lang="en-US" b="1" i="1">
                            <a:latin typeface="Cambria Math" panose="02040503050406030204" pitchFamily="18" charset="0"/>
                          </a:rPr>
                        </m:ctrlPr>
                      </m:dPr>
                      <m:e>
                        <m:r>
                          <a:rPr lang="en-GB" b="1" i="1" smtClean="0">
                            <a:latin typeface="Cambria Math" panose="02040503050406030204" pitchFamily="18" charset="0"/>
                          </a:rPr>
                          <m:t>𝑰</m:t>
                        </m:r>
                      </m:e>
                    </m:d>
                    <m:r>
                      <m:rPr>
                        <m:sty m:val="p"/>
                      </m:rPr>
                      <a:rPr lang="en-US" i="0">
                        <a:latin typeface="Cambria Math" panose="02040503050406030204" pitchFamily="18" charset="0"/>
                      </a:rPr>
                      <m:t>cos</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oMath>
                </a14:m>
                <a:r>
                  <a:rPr lang="en-US" b="1" dirty="0" smtClean="0"/>
                  <a:t> </a:t>
                </a:r>
                <a:endParaRPr lang="en-US" dirty="0" smtClean="0"/>
              </a:p>
              <a:p>
                <a:r>
                  <a:rPr lang="en-US" dirty="0"/>
                  <a:t>a</a:t>
                </a:r>
                <a:r>
                  <a:rPr lang="en-US" dirty="0" smtClean="0"/>
                  <a:t>nd</a:t>
                </a:r>
                <a:r>
                  <a:rPr lang="en-US" b="1" dirty="0" smtClean="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r>
                          <a:rPr lang="en-US" b="1" i="1" smtClean="0">
                            <a:latin typeface="Cambria Math" panose="02040503050406030204" pitchFamily="18" charset="0"/>
                          </a:rPr>
                          <m:t>𝑨</m:t>
                        </m:r>
                      </m:sub>
                    </m:sSub>
                  </m:oMath>
                </a14:m>
                <a:r>
                  <a:rPr lang="en-US" b="1" dirty="0" smtClean="0"/>
                  <a:t>.</a:t>
                </a:r>
                <a:r>
                  <a:rPr lang="en-US" b="1" dirty="0"/>
                  <a:t> </a:t>
                </a:r>
                <a14:m>
                  <m:oMath xmlns:m="http://schemas.openxmlformats.org/officeDocument/2006/math">
                    <m:r>
                      <a:rPr lang="en-GB" b="1" i="1" smtClean="0">
                        <a:latin typeface="Cambria Math" panose="02040503050406030204" pitchFamily="18" charset="0"/>
                      </a:rPr>
                      <m:t>𝑰</m:t>
                    </m:r>
                    <m:r>
                      <a:rPr lang="en-US" b="1" i="1" smtClean="0">
                        <a:latin typeface="Cambria Math" panose="02040503050406030204" pitchFamily="18" charset="0"/>
                      </a:rPr>
                      <m:t> </m:t>
                    </m:r>
                    <m:r>
                      <a:rPr lang="en-US" b="1" i="1">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r>
                              <a:rPr lang="en-US" b="1" i="1" smtClean="0">
                                <a:latin typeface="Cambria Math" panose="02040503050406030204" pitchFamily="18" charset="0"/>
                              </a:rPr>
                              <m:t>𝑨</m:t>
                            </m:r>
                          </m:sub>
                        </m:sSub>
                      </m:e>
                    </m:d>
                    <m:d>
                      <m:dPr>
                        <m:begChr m:val="|"/>
                        <m:endChr m:val="|"/>
                        <m:ctrlPr>
                          <a:rPr lang="en-US" b="1" i="1">
                            <a:latin typeface="Cambria Math" panose="02040503050406030204" pitchFamily="18" charset="0"/>
                          </a:rPr>
                        </m:ctrlPr>
                      </m:dPr>
                      <m:e>
                        <m:r>
                          <a:rPr lang="en-GB" b="1" i="1" smtClean="0">
                            <a:latin typeface="Cambria Math" panose="02040503050406030204" pitchFamily="18" charset="0"/>
                          </a:rPr>
                          <m:t>𝑰</m:t>
                        </m:r>
                      </m:e>
                    </m:d>
                    <m:r>
                      <m:rPr>
                        <m:sty m:val="p"/>
                      </m:rPr>
                      <a:rPr lang="en-US">
                        <a:latin typeface="Cambria Math" panose="02040503050406030204" pitchFamily="18" charset="0"/>
                      </a:rPr>
                      <m:t>cos</m:t>
                    </m:r>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𝛽</m:t>
                    </m:r>
                  </m:oMath>
                </a14:m>
                <a:endParaRPr lang="en-US" dirty="0" smtClean="0"/>
              </a:p>
              <a:p>
                <a:r>
                  <a:rPr lang="en-US" dirty="0"/>
                  <a:t>and</a:t>
                </a:r>
                <a:r>
                  <a:rPr lang="en-US" b="1"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𝑩</m:t>
                        </m:r>
                      </m:sub>
                    </m:sSub>
                  </m:oMath>
                </a14:m>
                <a:r>
                  <a:rPr lang="en-US" b="1" dirty="0" smtClean="0"/>
                  <a:t>. </a:t>
                </a:r>
                <a14:m>
                  <m:oMath xmlns:m="http://schemas.openxmlformats.org/officeDocument/2006/math">
                    <m:r>
                      <a:rPr lang="en-GB" b="1" i="1" smtClean="0">
                        <a:latin typeface="Cambria Math" panose="02040503050406030204" pitchFamily="18" charset="0"/>
                      </a:rPr>
                      <m:t>𝑰</m:t>
                    </m:r>
                    <m:r>
                      <a:rPr lang="en-US" b="1" i="1">
                        <a:latin typeface="Cambria Math" panose="02040503050406030204" pitchFamily="18" charset="0"/>
                      </a:rPr>
                      <m:t> = ∓</m:t>
                    </m:r>
                    <m:d>
                      <m:dPr>
                        <m:begChr m:val="|"/>
                        <m:endChr m:val="|"/>
                        <m:ctrlPr>
                          <a:rPr lang="en-US" b="1"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𝑩</m:t>
                            </m:r>
                          </m:sub>
                        </m:sSub>
                      </m:e>
                    </m:d>
                    <m:d>
                      <m:dPr>
                        <m:begChr m:val="|"/>
                        <m:endChr m:val="|"/>
                        <m:ctrlPr>
                          <a:rPr lang="en-US" b="1" i="1">
                            <a:latin typeface="Cambria Math" panose="02040503050406030204" pitchFamily="18" charset="0"/>
                          </a:rPr>
                        </m:ctrlPr>
                      </m:dPr>
                      <m:e>
                        <m:r>
                          <a:rPr lang="en-GB" b="1" i="1" smtClean="0">
                            <a:latin typeface="Cambria Math" panose="02040503050406030204" pitchFamily="18" charset="0"/>
                          </a:rPr>
                          <m:t>𝑰</m:t>
                        </m:r>
                      </m:e>
                    </m:d>
                    <m:r>
                      <m:rPr>
                        <m:sty m:val="p"/>
                      </m:rPr>
                      <a:rPr lang="en-US">
                        <a:latin typeface="Cambria Math" panose="02040503050406030204" pitchFamily="18" charset="0"/>
                      </a:rPr>
                      <m:t>cos</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𝛾</m:t>
                    </m:r>
                  </m:oMath>
                </a14:m>
                <a:endParaRPr lang="en-US" dirty="0" smtClean="0"/>
              </a:p>
              <a:p>
                <a:r>
                  <a:rPr lang="en-US" dirty="0"/>
                  <a:t>and</a:t>
                </a:r>
                <a:r>
                  <a:rPr lang="en-US" b="1"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r>
                          <a:rPr lang="en-US" b="1" i="1" smtClean="0">
                            <a:latin typeface="Cambria Math" panose="02040503050406030204" pitchFamily="18" charset="0"/>
                          </a:rPr>
                          <m:t>𝑩</m:t>
                        </m:r>
                      </m:sub>
                    </m:sSub>
                  </m:oMath>
                </a14:m>
                <a:r>
                  <a:rPr lang="en-US" b="1" dirty="0" smtClean="0"/>
                  <a:t>. </a:t>
                </a:r>
                <a14:m>
                  <m:oMath xmlns:m="http://schemas.openxmlformats.org/officeDocument/2006/math">
                    <m:r>
                      <a:rPr lang="en-GB" b="1" i="1" smtClean="0">
                        <a:latin typeface="Cambria Math" panose="02040503050406030204" pitchFamily="18" charset="0"/>
                      </a:rPr>
                      <m:t>𝑰</m:t>
                    </m:r>
                    <m:r>
                      <a:rPr lang="en-US" b="1" i="1">
                        <a:latin typeface="Cambria Math" panose="02040503050406030204" pitchFamily="18" charset="0"/>
                      </a:rPr>
                      <m:t> = ±</m:t>
                    </m:r>
                    <m:d>
                      <m:dPr>
                        <m:begChr m:val="|"/>
                        <m:endChr m:val="|"/>
                        <m:ctrlPr>
                          <a:rPr lang="en-US" b="1"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r>
                              <a:rPr lang="en-US" b="1" i="1" smtClean="0">
                                <a:latin typeface="Cambria Math" panose="02040503050406030204" pitchFamily="18" charset="0"/>
                              </a:rPr>
                              <m:t>𝑩</m:t>
                            </m:r>
                          </m:sub>
                        </m:sSub>
                      </m:e>
                    </m:d>
                    <m:d>
                      <m:dPr>
                        <m:begChr m:val="|"/>
                        <m:endChr m:val="|"/>
                        <m:ctrlPr>
                          <a:rPr lang="en-US" b="1" i="1">
                            <a:latin typeface="Cambria Math" panose="02040503050406030204" pitchFamily="18" charset="0"/>
                          </a:rPr>
                        </m:ctrlPr>
                      </m:dPr>
                      <m:e>
                        <m:r>
                          <a:rPr lang="en-GB" b="1" i="1" smtClean="0">
                            <a:latin typeface="Cambria Math" panose="02040503050406030204" pitchFamily="18" charset="0"/>
                          </a:rPr>
                          <m:t>𝑰</m:t>
                        </m:r>
                      </m:e>
                    </m:d>
                    <m:r>
                      <m:rPr>
                        <m:sty m:val="p"/>
                      </m:rPr>
                      <a:rPr lang="en-US">
                        <a:latin typeface="Cambria Math" panose="02040503050406030204" pitchFamily="18" charset="0"/>
                      </a:rPr>
                      <m:t>cos</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oMath>
                </a14:m>
                <a:endParaRPr lang="en-US" dirty="0"/>
              </a:p>
              <a:p>
                <a:endParaRPr lang="en-US" dirty="0"/>
              </a:p>
              <a:p>
                <a:pPr marL="285750" indent="-285750">
                  <a:buFont typeface="Symbol" panose="05050102010706020507" pitchFamily="18" charset="2"/>
                  <a:buChar char="Þ"/>
                </a:pPr>
                <a14:m>
                  <m:oMath xmlns:m="http://schemas.openxmlformats.org/officeDocument/2006/math">
                    <m: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𝑒</m:t>
                    </m:r>
                    <m:d>
                      <m:dPr>
                        <m:ctrlPr>
                          <a:rPr lang="en-US" b="1" i="1">
                            <a:solidFill>
                              <a:schemeClr val="tx1"/>
                            </a:solidFill>
                            <a:latin typeface="Cambria Math" panose="02040503050406030204" pitchFamily="18" charset="0"/>
                          </a:rPr>
                        </m:ctrlPr>
                      </m:dPr>
                      <m:e>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1" i="1" smtClean="0">
                                <a:solidFill>
                                  <a:schemeClr val="tx1"/>
                                </a:solidFill>
                                <a:latin typeface="Cambria Math" panose="02040503050406030204" pitchFamily="18" charset="0"/>
                              </a:rPr>
                              <m:t>𝑨</m:t>
                            </m:r>
                          </m:sub>
                        </m:sSub>
                        <m:r>
                          <a:rPr lang="en-US" b="1" i="1">
                            <a:solidFill>
                              <a:schemeClr val="tx1"/>
                            </a:solidFill>
                            <a:latin typeface="Cambria Math" panose="02040503050406030204" pitchFamily="18" charset="0"/>
                          </a:rPr>
                          <m:t>.</m:t>
                        </m:r>
                        <m:r>
                          <a:rPr lang="en-GB" b="1" i="1" smtClean="0">
                            <a:solidFill>
                              <a:schemeClr val="tx1"/>
                            </a:solidFill>
                            <a:latin typeface="Cambria Math" panose="02040503050406030204" pitchFamily="18" charset="0"/>
                          </a:rPr>
                          <m:t>𝑰</m:t>
                        </m:r>
                        <m:r>
                          <a:rPr lang="en-US" b="1" i="1">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𝒖</m:t>
                            </m:r>
                          </m:e>
                          <m:sub>
                            <m:r>
                              <a:rPr lang="en-US" b="1" i="1" smtClean="0">
                                <a:solidFill>
                                  <a:schemeClr val="tx1"/>
                                </a:solidFill>
                                <a:latin typeface="Cambria Math" panose="02040503050406030204" pitchFamily="18" charset="0"/>
                              </a:rPr>
                              <m:t>𝑩</m:t>
                            </m:r>
                          </m:sub>
                        </m:sSub>
                        <m:r>
                          <a:rPr lang="en-US" b="1" i="1">
                            <a:solidFill>
                              <a:schemeClr val="tx1"/>
                            </a:solidFill>
                            <a:latin typeface="Cambria Math" panose="02040503050406030204" pitchFamily="18" charset="0"/>
                          </a:rPr>
                          <m:t>.</m:t>
                        </m:r>
                        <m:r>
                          <a:rPr lang="en-GB" b="1" i="1" smtClean="0">
                            <a:solidFill>
                              <a:schemeClr val="tx1"/>
                            </a:solidFill>
                            <a:latin typeface="Cambria Math" panose="02040503050406030204" pitchFamily="18" charset="0"/>
                          </a:rPr>
                          <m:t>𝑰</m:t>
                        </m:r>
                      </m:e>
                    </m:d>
                    <m:r>
                      <a:rPr lang="en-US" i="1">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𝒗</m:t>
                        </m:r>
                      </m:e>
                      <m:sub>
                        <m:r>
                          <a:rPr lang="en-US" b="1" i="1" smtClean="0">
                            <a:solidFill>
                              <a:schemeClr val="tx1"/>
                            </a:solidFill>
                            <a:latin typeface="Cambria Math" panose="02040503050406030204" pitchFamily="18" charset="0"/>
                          </a:rPr>
                          <m:t>𝑨</m:t>
                        </m:r>
                      </m:sub>
                    </m:sSub>
                    <m:r>
                      <a:rPr lang="en-US" b="1" i="1">
                        <a:solidFill>
                          <a:schemeClr val="tx1"/>
                        </a:solidFill>
                        <a:latin typeface="Cambria Math" panose="02040503050406030204" pitchFamily="18" charset="0"/>
                      </a:rPr>
                      <m:t>.</m:t>
                    </m:r>
                    <m:r>
                      <a:rPr lang="en-GB" b="1" i="1" smtClean="0">
                        <a:solidFill>
                          <a:schemeClr val="tx1"/>
                        </a:solidFill>
                        <a:latin typeface="Cambria Math" panose="02040503050406030204" pitchFamily="18" charset="0"/>
                      </a:rPr>
                      <m:t>𝑰</m:t>
                    </m:r>
                    <m:r>
                      <a:rPr lang="en-US" b="1" i="1">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𝒗</m:t>
                        </m:r>
                      </m:e>
                      <m:sub>
                        <m:r>
                          <a:rPr lang="en-US" b="1" i="1" smtClean="0">
                            <a:solidFill>
                              <a:schemeClr val="tx1"/>
                            </a:solidFill>
                            <a:latin typeface="Cambria Math" panose="02040503050406030204" pitchFamily="18" charset="0"/>
                          </a:rPr>
                          <m:t>𝑩</m:t>
                        </m:r>
                      </m:sub>
                    </m:sSub>
                    <m:r>
                      <a:rPr lang="en-US" b="1" i="1">
                        <a:solidFill>
                          <a:schemeClr val="tx1"/>
                        </a:solidFill>
                        <a:latin typeface="Cambria Math" panose="02040503050406030204" pitchFamily="18" charset="0"/>
                      </a:rPr>
                      <m:t>.</m:t>
                    </m:r>
                    <m:r>
                      <a:rPr lang="en-GB" b="1" i="1" smtClean="0">
                        <a:solidFill>
                          <a:schemeClr val="tx1"/>
                        </a:solidFill>
                        <a:latin typeface="Cambria Math" panose="02040503050406030204" pitchFamily="18" charset="0"/>
                      </a:rPr>
                      <m:t>𝑰</m:t>
                    </m:r>
                  </m:oMath>
                </a14:m>
                <a:endParaRPr lang="en-US" dirty="0" smtClean="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16482" y="659831"/>
                <a:ext cx="4705259" cy="4524315"/>
              </a:xfrm>
              <a:prstGeom prst="rect">
                <a:avLst/>
              </a:prstGeom>
              <a:blipFill>
                <a:blip r:embed="rId3"/>
                <a:stretch>
                  <a:fillRect l="-1166" t="-674" b="-9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ounded Rectangular Callout 28"/>
              <p:cNvSpPr/>
              <p:nvPr/>
            </p:nvSpPr>
            <p:spPr>
              <a:xfrm>
                <a:off x="164805" y="3267933"/>
                <a:ext cx="3540782" cy="1198846"/>
              </a:xfrm>
              <a:prstGeom prst="wedgeRoundRectCallout">
                <a:avLst>
                  <a:gd name="adj1" fmla="val 59867"/>
                  <a:gd name="adj2" fmla="val -8136"/>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If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GB" dirty="0" smtClean="0"/>
                  <a:t> and </a:t>
                </a:r>
                <a14:m>
                  <m:oMath xmlns:m="http://schemas.openxmlformats.org/officeDocument/2006/math">
                    <m:r>
                      <a:rPr lang="en-GB" i="1" smtClean="0">
                        <a:latin typeface="Cambria Math" panose="02040503050406030204" pitchFamily="18" charset="0"/>
                        <a:ea typeface="Cambria Math" panose="02040503050406030204" pitchFamily="18" charset="0"/>
                      </a:rPr>
                      <m:t>𝛽</m:t>
                    </m:r>
                  </m:oMath>
                </a14:m>
                <a:r>
                  <a:rPr lang="en-GB" dirty="0" smtClean="0"/>
                  <a:t> are acute one of these will be positive and one will be negative as the angle between </a:t>
                </a:r>
                <a14:m>
                  <m:oMath xmlns:m="http://schemas.openxmlformats.org/officeDocument/2006/math">
                    <m:r>
                      <a:rPr lang="en-US" b="1" i="1" smtClean="0">
                        <a:latin typeface="Cambria Math" panose="02040503050406030204" pitchFamily="18" charset="0"/>
                      </a:rPr>
                      <m:t>𝑪</m:t>
                    </m:r>
                  </m:oMath>
                </a14:m>
                <a:r>
                  <a:rPr lang="en-GB" dirty="0" smtClean="0"/>
                  <a:t> and one of </a:t>
                </a:r>
                <a14:m>
                  <m:oMath xmlns:m="http://schemas.openxmlformats.org/officeDocument/2006/math">
                    <m:r>
                      <a:rPr lang="en-US" b="1" i="1" smtClean="0">
                        <a:latin typeface="Cambria Math" panose="02040503050406030204" pitchFamily="18" charset="0"/>
                      </a:rPr>
                      <m:t>𝒖</m:t>
                    </m:r>
                  </m:oMath>
                </a14:m>
                <a:r>
                  <a:rPr lang="en-GB" dirty="0" smtClean="0"/>
                  <a:t> or </a:t>
                </a:r>
                <a14:m>
                  <m:oMath xmlns:m="http://schemas.openxmlformats.org/officeDocument/2006/math">
                    <m:r>
                      <a:rPr lang="en-US" b="1" i="1" smtClean="0">
                        <a:latin typeface="Cambria Math" panose="02040503050406030204" pitchFamily="18" charset="0"/>
                      </a:rPr>
                      <m:t>𝒗</m:t>
                    </m:r>
                  </m:oMath>
                </a14:m>
                <a:r>
                  <a:rPr lang="en-GB" dirty="0" smtClean="0"/>
                  <a:t> will be obtuse. </a:t>
                </a:r>
                <a:endParaRPr lang="en-GB" dirty="0"/>
              </a:p>
            </p:txBody>
          </p:sp>
        </mc:Choice>
        <mc:Fallback xmlns="">
          <p:sp>
            <p:nvSpPr>
              <p:cNvPr id="29" name="Rounded Rectangular Callout 28"/>
              <p:cNvSpPr>
                <a:spLocks noRot="1" noChangeAspect="1" noMove="1" noResize="1" noEditPoints="1" noAdjustHandles="1" noChangeArrowheads="1" noChangeShapeType="1" noTextEdit="1"/>
              </p:cNvSpPr>
              <p:nvPr/>
            </p:nvSpPr>
            <p:spPr>
              <a:xfrm>
                <a:off x="164805" y="3267933"/>
                <a:ext cx="3540782" cy="1198846"/>
              </a:xfrm>
              <a:prstGeom prst="wedgeRoundRectCallout">
                <a:avLst>
                  <a:gd name="adj1" fmla="val 59867"/>
                  <a:gd name="adj2" fmla="val -8136"/>
                  <a:gd name="adj3" fmla="val 16667"/>
                </a:avLst>
              </a:prstGeom>
              <a:blipFill>
                <a:blip r:embed="rId4"/>
                <a:stretch>
                  <a:fillRect t="-2538" b="-7614"/>
                </a:stretch>
              </a:blipFill>
              <a:ln>
                <a:noFill/>
              </a:ln>
            </p:spPr>
            <p:txBody>
              <a:bodyPr/>
              <a:lstStyle/>
              <a:p>
                <a:r>
                  <a:rPr lang="en-GB">
                    <a:noFill/>
                  </a:rPr>
                  <a:t> </a:t>
                </a:r>
              </a:p>
            </p:txBody>
          </p:sp>
        </mc:Fallback>
      </mc:AlternateContent>
      <p:sp>
        <p:nvSpPr>
          <p:cNvPr id="33" name="Oval 32"/>
          <p:cNvSpPr/>
          <p:nvPr/>
        </p:nvSpPr>
        <p:spPr>
          <a:xfrm rot="1290526">
            <a:off x="1303936" y="1370693"/>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Oval 33"/>
          <p:cNvSpPr/>
          <p:nvPr/>
        </p:nvSpPr>
        <p:spPr>
          <a:xfrm rot="1290526">
            <a:off x="1973871" y="1634706"/>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35" name="Straight Arrow Connector 34"/>
          <p:cNvCxnSpPr/>
          <p:nvPr/>
        </p:nvCxnSpPr>
        <p:spPr>
          <a:xfrm rot="1290526">
            <a:off x="994018" y="973372"/>
            <a:ext cx="812043" cy="639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58759" y="852431"/>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GB" b="1" i="1" smtClean="0">
                              <a:latin typeface="Cambria Math" panose="02040503050406030204" pitchFamily="18" charset="0"/>
                            </a:rPr>
                            <m:t>𝒖</m:t>
                          </m:r>
                        </m:e>
                        <m:sub>
                          <m:r>
                            <a:rPr lang="en-US" b="1" i="1" smtClean="0">
                              <a:latin typeface="Cambria Math" panose="02040503050406030204" pitchFamily="18" charset="0"/>
                            </a:rPr>
                            <m:t>𝑨</m:t>
                          </m:r>
                        </m:sub>
                      </m:sSub>
                    </m:oMath>
                  </m:oMathPara>
                </a14:m>
                <a:endParaRPr lang="en-GB"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758759" y="852431"/>
                <a:ext cx="720080" cy="369332"/>
              </a:xfrm>
              <a:prstGeom prst="rect">
                <a:avLst/>
              </a:prstGeom>
              <a:blipFill>
                <a:blip r:embed="rId5"/>
                <a:stretch>
                  <a:fillRect/>
                </a:stretch>
              </a:blipFill>
            </p:spPr>
            <p:txBody>
              <a:bodyPr/>
              <a:lstStyle/>
              <a:p>
                <a:r>
                  <a:rPr lang="en-GB">
                    <a:noFill/>
                  </a:rPr>
                  <a:t> </a:t>
                </a:r>
              </a:p>
            </p:txBody>
          </p:sp>
        </mc:Fallback>
      </mc:AlternateContent>
      <p:cxnSp>
        <p:nvCxnSpPr>
          <p:cNvPr id="37" name="Straight Arrow Connector 36"/>
          <p:cNvCxnSpPr/>
          <p:nvPr/>
        </p:nvCxnSpPr>
        <p:spPr>
          <a:xfrm rot="1290526">
            <a:off x="584102" y="1843088"/>
            <a:ext cx="2679263" cy="0"/>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rot="1290526" flipH="1">
            <a:off x="1098139" y="1632552"/>
            <a:ext cx="413952" cy="88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922242" y="1260489"/>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922242" y="1260489"/>
                <a:ext cx="72008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813077" y="1633651"/>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𝛽</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813077" y="1633651"/>
                <a:ext cx="720080" cy="369332"/>
              </a:xfrm>
              <a:prstGeom prst="rect">
                <a:avLst/>
              </a:prstGeom>
              <a:blipFill>
                <a:blip r:embed="rId7"/>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822425" y="2203390"/>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GB" b="1" i="1" smtClean="0">
                              <a:latin typeface="Cambria Math" panose="02040503050406030204" pitchFamily="18" charset="0"/>
                            </a:rPr>
                            <m:t>𝒗</m:t>
                          </m:r>
                        </m:e>
                        <m:sub>
                          <m:r>
                            <a:rPr lang="en-US" b="1" i="1" smtClean="0">
                              <a:latin typeface="Cambria Math" panose="02040503050406030204" pitchFamily="18" charset="0"/>
                            </a:rPr>
                            <m:t>𝑨</m:t>
                          </m:r>
                        </m:sub>
                      </m:sSub>
                    </m:oMath>
                  </m:oMathPara>
                </a14:m>
                <a:endParaRPr lang="en-GB"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822425" y="2203390"/>
                <a:ext cx="72008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472C205-6FA4-44DA-809F-18589BF9554C}"/>
                  </a:ext>
                </a:extLst>
              </p:cNvPr>
              <p:cNvSpPr txBox="1"/>
              <p:nvPr/>
            </p:nvSpPr>
            <p:spPr>
              <a:xfrm>
                <a:off x="4017734" y="5589240"/>
                <a:ext cx="4632020" cy="400110"/>
              </a:xfrm>
              <a:prstGeom prst="rect">
                <a:avLst/>
              </a:prstGeom>
              <a:solidFill>
                <a:schemeClr val="tx1"/>
              </a:solidFill>
            </p:spPr>
            <p:txBody>
              <a:bodyPr wrap="square" rtlCol="0">
                <a:spAutoFit/>
              </a:bodyPr>
              <a:lstStyle/>
              <a:p>
                <a:pPr marL="285750" indent="-285750">
                  <a:buFont typeface="Wingdings" panose="05000000000000000000" pitchFamily="2" charset="2"/>
                  <a:buChar char="!"/>
                </a:pPr>
                <a14:m>
                  <m:oMath xmlns:m="http://schemas.openxmlformats.org/officeDocument/2006/math">
                    <m:r>
                      <a:rPr lang="en-US" sz="2000" i="1" smtClean="0">
                        <a:solidFill>
                          <a:schemeClr val="bg1"/>
                        </a:solidFill>
                        <a:latin typeface="Cambria Math" panose="02040503050406030204" pitchFamily="18" charset="0"/>
                      </a:rPr>
                      <m:t>𝑒</m:t>
                    </m:r>
                    <m:d>
                      <m:dPr>
                        <m:ctrlPr>
                          <a:rPr lang="en-US" sz="2000" b="1" i="1" smtClean="0">
                            <a:solidFill>
                              <a:schemeClr val="bg1"/>
                            </a:solidFill>
                            <a:latin typeface="Cambria Math" panose="02040503050406030204" pitchFamily="18" charset="0"/>
                          </a:rPr>
                        </m:ctrlPr>
                      </m:dPr>
                      <m:e>
                        <m:sSub>
                          <m:sSubPr>
                            <m:ctrlPr>
                              <a:rPr lang="en-US" sz="2000" b="1" i="1" smtClean="0">
                                <a:solidFill>
                                  <a:schemeClr val="bg1"/>
                                </a:solidFill>
                                <a:latin typeface="Cambria Math" panose="02040503050406030204" pitchFamily="18" charset="0"/>
                              </a:rPr>
                            </m:ctrlPr>
                          </m:sSubPr>
                          <m:e>
                            <m:r>
                              <a:rPr lang="en-US" sz="2000" b="1" i="1">
                                <a:solidFill>
                                  <a:schemeClr val="bg1"/>
                                </a:solidFill>
                                <a:latin typeface="Cambria Math" panose="02040503050406030204" pitchFamily="18" charset="0"/>
                              </a:rPr>
                              <m:t>𝒖</m:t>
                            </m:r>
                          </m:e>
                          <m:sub>
                            <m:r>
                              <a:rPr lang="en-US" sz="2000" b="1" i="1" smtClean="0">
                                <a:solidFill>
                                  <a:schemeClr val="bg1"/>
                                </a:solidFill>
                                <a:latin typeface="Cambria Math" panose="02040503050406030204" pitchFamily="18" charset="0"/>
                              </a:rPr>
                              <m:t>𝑨</m:t>
                            </m:r>
                          </m:sub>
                        </m:sSub>
                        <m:r>
                          <a:rPr lang="en-US" sz="2000" b="1" i="1">
                            <a:solidFill>
                              <a:schemeClr val="bg1"/>
                            </a:solidFill>
                            <a:latin typeface="Cambria Math" panose="02040503050406030204" pitchFamily="18" charset="0"/>
                          </a:rPr>
                          <m:t>.</m:t>
                        </m:r>
                        <m:r>
                          <a:rPr lang="en-GB" sz="2000" b="1" i="1" smtClean="0">
                            <a:solidFill>
                              <a:schemeClr val="bg1"/>
                            </a:solidFill>
                            <a:latin typeface="Cambria Math" panose="02040503050406030204" pitchFamily="18" charset="0"/>
                          </a:rPr>
                          <m:t>𝑰</m:t>
                        </m:r>
                        <m:r>
                          <a:rPr lang="en-US" sz="2000" b="1" i="1" smtClean="0">
                            <a:solidFill>
                              <a:schemeClr val="bg1"/>
                            </a:solidFill>
                            <a:latin typeface="Cambria Math" panose="02040503050406030204" pitchFamily="18" charset="0"/>
                          </a:rPr>
                          <m:t>−</m:t>
                        </m:r>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𝒖</m:t>
                            </m:r>
                          </m:e>
                          <m:sub>
                            <m:r>
                              <a:rPr lang="en-US" sz="2000" b="1" i="1" smtClean="0">
                                <a:solidFill>
                                  <a:schemeClr val="bg1"/>
                                </a:solidFill>
                                <a:latin typeface="Cambria Math" panose="02040503050406030204" pitchFamily="18" charset="0"/>
                              </a:rPr>
                              <m:t>𝑩</m:t>
                            </m:r>
                          </m:sub>
                        </m:sSub>
                        <m:r>
                          <a:rPr lang="en-US" sz="2000" b="1" i="1" smtClean="0">
                            <a:solidFill>
                              <a:schemeClr val="bg1"/>
                            </a:solidFill>
                            <a:latin typeface="Cambria Math" panose="02040503050406030204" pitchFamily="18" charset="0"/>
                          </a:rPr>
                          <m:t>.</m:t>
                        </m:r>
                        <m:r>
                          <a:rPr lang="en-GB" sz="2000" b="1" i="1" smtClean="0">
                            <a:solidFill>
                              <a:schemeClr val="bg1"/>
                            </a:solidFill>
                            <a:latin typeface="Cambria Math" panose="02040503050406030204" pitchFamily="18" charset="0"/>
                          </a:rPr>
                          <m:t>𝑰</m:t>
                        </m:r>
                      </m:e>
                    </m:d>
                    <m:r>
                      <a:rPr lang="en-US" sz="2000" i="1">
                        <a:solidFill>
                          <a:schemeClr val="bg1"/>
                        </a:solidFill>
                        <a:latin typeface="Cambria Math" panose="02040503050406030204" pitchFamily="18" charset="0"/>
                      </a:rPr>
                      <m:t>=</m:t>
                    </m:r>
                    <m:sSub>
                      <m:sSubPr>
                        <m:ctrlPr>
                          <a:rPr lang="en-US" sz="2000" b="1" i="1" smtClean="0">
                            <a:solidFill>
                              <a:schemeClr val="bg1"/>
                            </a:solidFill>
                            <a:latin typeface="Cambria Math" panose="02040503050406030204" pitchFamily="18" charset="0"/>
                          </a:rPr>
                        </m:ctrlPr>
                      </m:sSubPr>
                      <m:e>
                        <m:r>
                          <a:rPr lang="en-US" sz="2000" b="1" i="1">
                            <a:solidFill>
                              <a:schemeClr val="bg1"/>
                            </a:solidFill>
                            <a:latin typeface="Cambria Math" panose="02040503050406030204" pitchFamily="18" charset="0"/>
                          </a:rPr>
                          <m:t>𝒗</m:t>
                        </m:r>
                      </m:e>
                      <m:sub>
                        <m:r>
                          <a:rPr lang="en-US" sz="2000" b="1" i="1" smtClean="0">
                            <a:solidFill>
                              <a:schemeClr val="bg1"/>
                            </a:solidFill>
                            <a:latin typeface="Cambria Math" panose="02040503050406030204" pitchFamily="18" charset="0"/>
                          </a:rPr>
                          <m:t>𝑩</m:t>
                        </m:r>
                      </m:sub>
                    </m:sSub>
                    <m:r>
                      <a:rPr lang="en-US" sz="2000" b="1" i="1">
                        <a:solidFill>
                          <a:schemeClr val="bg1"/>
                        </a:solidFill>
                        <a:latin typeface="Cambria Math" panose="02040503050406030204" pitchFamily="18" charset="0"/>
                      </a:rPr>
                      <m:t>.</m:t>
                    </m:r>
                    <m:r>
                      <a:rPr lang="en-GB" sz="2000" b="1" i="1" smtClean="0">
                        <a:solidFill>
                          <a:schemeClr val="bg1"/>
                        </a:solidFill>
                        <a:latin typeface="Cambria Math" panose="02040503050406030204" pitchFamily="18" charset="0"/>
                      </a:rPr>
                      <m:t>𝑰</m:t>
                    </m:r>
                    <m:r>
                      <a:rPr lang="en-US" sz="2000" b="1" i="1" smtClean="0">
                        <a:solidFill>
                          <a:schemeClr val="bg1"/>
                        </a:solidFill>
                        <a:latin typeface="Cambria Math" panose="02040503050406030204" pitchFamily="18" charset="0"/>
                      </a:rPr>
                      <m:t>−</m:t>
                    </m:r>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𝒗</m:t>
                        </m:r>
                      </m:e>
                      <m:sub>
                        <m:r>
                          <a:rPr lang="en-US" sz="2000" b="1" i="1" smtClean="0">
                            <a:solidFill>
                              <a:schemeClr val="bg1"/>
                            </a:solidFill>
                            <a:latin typeface="Cambria Math" panose="02040503050406030204" pitchFamily="18" charset="0"/>
                          </a:rPr>
                          <m:t>𝑨</m:t>
                        </m:r>
                      </m:sub>
                    </m:sSub>
                    <m:r>
                      <a:rPr lang="en-US" sz="2000" b="1" i="1" smtClean="0">
                        <a:solidFill>
                          <a:schemeClr val="bg1"/>
                        </a:solidFill>
                        <a:latin typeface="Cambria Math" panose="02040503050406030204" pitchFamily="18" charset="0"/>
                      </a:rPr>
                      <m:t>.</m:t>
                    </m:r>
                    <m:r>
                      <a:rPr lang="en-GB" sz="2000" b="1" i="1" smtClean="0">
                        <a:solidFill>
                          <a:schemeClr val="bg1"/>
                        </a:solidFill>
                        <a:latin typeface="Cambria Math" panose="02040503050406030204" pitchFamily="18" charset="0"/>
                      </a:rPr>
                      <m:t>𝑰</m:t>
                    </m:r>
                  </m:oMath>
                </a14:m>
                <a:endParaRPr lang="en-US" sz="2000" dirty="0">
                  <a:solidFill>
                    <a:schemeClr val="bg1"/>
                  </a:solidFill>
                </a:endParaRPr>
              </a:p>
            </p:txBody>
          </p:sp>
        </mc:Choice>
        <mc:Fallback xmlns="">
          <p:sp>
            <p:nvSpPr>
              <p:cNvPr id="43" name="TextBox 42">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4017734" y="5589240"/>
                <a:ext cx="4632020" cy="400110"/>
              </a:xfrm>
              <a:prstGeom prst="rect">
                <a:avLst/>
              </a:prstGeom>
              <a:blipFill>
                <a:blip r:embed="rId9"/>
                <a:stretch>
                  <a:fillRect l="-1184" t="-6061" b="-196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87535E4-6D70-4A6C-BDFC-CFD3E8E41CB1}"/>
                  </a:ext>
                </a:extLst>
              </p:cNvPr>
              <p:cNvSpPr txBox="1"/>
              <p:nvPr/>
            </p:nvSpPr>
            <p:spPr>
              <a:xfrm>
                <a:off x="205982" y="5589240"/>
                <a:ext cx="3645937" cy="1276696"/>
              </a:xfrm>
              <a:prstGeom prst="rect">
                <a:avLst/>
              </a:prstGeom>
              <a:noFill/>
            </p:spPr>
            <p:txBody>
              <a:bodyPr wrap="square" rtlCol="0">
                <a:spAutoFit/>
              </a:bodyPr>
              <a:lstStyle/>
              <a:p>
                <a:r>
                  <a:rPr lang="en-GB" sz="1200" b="1" dirty="0"/>
                  <a:t>Note: </a:t>
                </a:r>
                <a:r>
                  <a:rPr lang="en-GB" sz="1200" dirty="0" smtClean="0"/>
                  <a:t>Like the similar method introduced earlier for balls and walls, this is not explicitly covered in the textbook but is a good way to simplify some questions. </a:t>
                </a:r>
              </a:p>
              <a:p>
                <a:r>
                  <a:rPr lang="en-GB" sz="1200" b="1" dirty="0" smtClean="0"/>
                  <a:t>Note: </a:t>
                </a:r>
                <a:r>
                  <a:rPr lang="en-GB" sz="1200" dirty="0" smtClean="0"/>
                  <a:t>There is only one </a:t>
                </a:r>
                <a:r>
                  <a:rPr lang="en-GB" sz="1200" dirty="0" err="1"/>
                  <a:t>qu</a:t>
                </a:r>
                <a:r>
                  <a:rPr lang="en-GB" sz="1200" dirty="0"/>
                  <a:t> in the textbook where this method is helpful: Ex 5C </a:t>
                </a:r>
                <a:r>
                  <a:rPr lang="en-GB" sz="1200" dirty="0" err="1"/>
                  <a:t>qu</a:t>
                </a:r>
                <a:r>
                  <a:rPr lang="en-GB" sz="1200" dirty="0"/>
                  <a:t> 14 but the answer is an impossible </a:t>
                </a:r>
                <a14:m>
                  <m:oMath xmlns:m="http://schemas.openxmlformats.org/officeDocument/2006/math">
                    <m:r>
                      <a:rPr lang="en-US" sz="1200" b="0" i="1" smtClean="0">
                        <a:latin typeface="Cambria Math" panose="02040503050406030204" pitchFamily="18" charset="0"/>
                      </a:rPr>
                      <m:t>𝑒</m:t>
                    </m:r>
                    <m:r>
                      <a:rPr lang="en-US" sz="1200" b="0" i="1" smtClean="0">
                        <a:latin typeface="Cambria Math" panose="02040503050406030204" pitchFamily="18" charset="0"/>
                      </a:rPr>
                      <m:t>=−</m:t>
                    </m:r>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7</m:t>
                        </m:r>
                      </m:den>
                    </m:f>
                  </m:oMath>
                </a14:m>
                <a:endParaRPr lang="en-GB" sz="1200" dirty="0"/>
              </a:p>
            </p:txBody>
          </p:sp>
        </mc:Choice>
        <mc:Fallback xmlns="">
          <p:sp>
            <p:nvSpPr>
              <p:cNvPr id="45" name="TextBox 44">
                <a:extLst>
                  <a:ext uri="{FF2B5EF4-FFF2-40B4-BE49-F238E27FC236}">
                    <a16:creationId xmlns:a16="http://schemas.microsoft.com/office/drawing/2014/main" id="{987535E4-6D70-4A6C-BDFC-CFD3E8E41CB1}"/>
                  </a:ext>
                </a:extLst>
              </p:cNvPr>
              <p:cNvSpPr txBox="1">
                <a:spLocks noRot="1" noChangeAspect="1" noMove="1" noResize="1" noEditPoints="1" noAdjustHandles="1" noChangeArrowheads="1" noChangeShapeType="1" noTextEdit="1"/>
              </p:cNvSpPr>
              <p:nvPr/>
            </p:nvSpPr>
            <p:spPr>
              <a:xfrm>
                <a:off x="205982" y="5589240"/>
                <a:ext cx="3645937" cy="1276696"/>
              </a:xfrm>
              <a:prstGeom prst="rect">
                <a:avLst/>
              </a:prstGeom>
              <a:blipFill>
                <a:blip r:embed="rId10"/>
                <a:stretch>
                  <a:fillRect l="-167" t="-478" b="-478"/>
                </a:stretch>
              </a:blipFill>
            </p:spPr>
            <p:txBody>
              <a:bodyPr/>
              <a:lstStyle/>
              <a:p>
                <a:r>
                  <a:rPr lang="en-GB">
                    <a:noFill/>
                  </a:rPr>
                  <a:t> </a:t>
                </a:r>
              </a:p>
            </p:txBody>
          </p:sp>
        </mc:Fallback>
      </mc:AlternateContent>
      <p:cxnSp>
        <p:nvCxnSpPr>
          <p:cNvPr id="46" name="Straight Arrow Connector 45"/>
          <p:cNvCxnSpPr/>
          <p:nvPr/>
        </p:nvCxnSpPr>
        <p:spPr>
          <a:xfrm flipH="1">
            <a:off x="2333911" y="1445155"/>
            <a:ext cx="1060781" cy="549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282360" y="2013763"/>
            <a:ext cx="24607" cy="904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2688603" y="1209022"/>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𝑩</m:t>
                          </m:r>
                        </m:sub>
                      </m:sSub>
                    </m:oMath>
                  </m:oMathPara>
                </a14:m>
                <a:endParaRPr lang="en-GB"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2688603" y="1209022"/>
                <a:ext cx="72008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080805" y="2461720"/>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r>
                            <a:rPr lang="en-US" b="1" i="1" smtClean="0">
                              <a:latin typeface="Cambria Math" panose="02040503050406030204" pitchFamily="18" charset="0"/>
                            </a:rPr>
                            <m:t>𝑩</m:t>
                          </m:r>
                        </m:sub>
                      </m:sSub>
                    </m:oMath>
                  </m:oMathPara>
                </a14:m>
                <a:endParaRPr lang="en-GB"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2080805" y="2461720"/>
                <a:ext cx="72008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494580" y="1801266"/>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𝛾</m:t>
                      </m:r>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2494580" y="1801266"/>
                <a:ext cx="720080" cy="369332"/>
              </a:xfrm>
              <a:prstGeom prst="rect">
                <a:avLst/>
              </a:prstGeom>
              <a:blipFill>
                <a:blip r:embed="rId13"/>
                <a:stretch>
                  <a:fillRect b="-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274390" y="2222983"/>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2274390" y="2222983"/>
                <a:ext cx="720080" cy="369332"/>
              </a:xfrm>
              <a:prstGeom prst="rect">
                <a:avLst/>
              </a:prstGeom>
              <a:blipFill>
                <a:blip r:embed="rId14"/>
                <a:stretch>
                  <a:fillRect/>
                </a:stretch>
              </a:blipFill>
            </p:spPr>
            <p:txBody>
              <a:bodyPr/>
              <a:lstStyle/>
              <a:p>
                <a:r>
                  <a:rPr lang="en-GB">
                    <a:noFill/>
                  </a:rPr>
                  <a:t> </a:t>
                </a:r>
              </a:p>
            </p:txBody>
          </p:sp>
        </mc:Fallback>
      </mc:AlternateContent>
      <p:sp>
        <p:nvSpPr>
          <p:cNvPr id="58" name="Rounded Rectangular Callout 57"/>
          <p:cNvSpPr/>
          <p:nvPr/>
        </p:nvSpPr>
        <p:spPr>
          <a:xfrm>
            <a:off x="5076057" y="6172899"/>
            <a:ext cx="3573698" cy="546015"/>
          </a:xfrm>
          <a:prstGeom prst="wedgeRoundRectCallout">
            <a:avLst>
              <a:gd name="adj1" fmla="val 2865"/>
              <a:gd name="adj2" fmla="val -9250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Very like the original definition of e in one dimension!</a:t>
            </a:r>
            <a:endParaRPr lang="en-GB" dirty="0"/>
          </a:p>
        </p:txBody>
      </p:sp>
      <mc:AlternateContent xmlns:mc="http://schemas.openxmlformats.org/markup-compatibility/2006" xmlns:a14="http://schemas.microsoft.com/office/drawing/2010/main">
        <mc:Choice Requires="a14">
          <p:sp>
            <p:nvSpPr>
              <p:cNvPr id="26" name="Rounded Rectangular Callout 25"/>
              <p:cNvSpPr/>
              <p:nvPr/>
            </p:nvSpPr>
            <p:spPr>
              <a:xfrm>
                <a:off x="4410110" y="2066192"/>
                <a:ext cx="4239644" cy="590524"/>
              </a:xfrm>
              <a:prstGeom prst="wedgeRoundRectCallout">
                <a:avLst>
                  <a:gd name="adj1" fmla="val -6146"/>
                  <a:gd name="adj2" fmla="val -9620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𝑨</m:t>
                        </m:r>
                      </m:sub>
                    </m:sSub>
                  </m:oMath>
                </a14:m>
                <a:r>
                  <a:rPr lang="en-US" b="1" dirty="0"/>
                  <a:t>.</a:t>
                </a:r>
                <a14:m>
                  <m:oMath xmlns:m="http://schemas.openxmlformats.org/officeDocument/2006/math">
                    <m:r>
                      <a:rPr lang="en-GB" b="1" i="1">
                        <a:latin typeface="Cambria Math" panose="02040503050406030204" pitchFamily="18" charset="0"/>
                      </a:rPr>
                      <m:t>𝑰</m:t>
                    </m:r>
                  </m:oMath>
                </a14:m>
                <a:r>
                  <a:rPr lang="en-GB" dirty="0" smtClean="0"/>
                  <a:t> will only be positive if the direction of </a:t>
                </a:r>
                <a14:m>
                  <m:oMath xmlns:m="http://schemas.openxmlformats.org/officeDocument/2006/math">
                    <m:r>
                      <a:rPr lang="en-GB" b="1" i="1" smtClean="0">
                        <a:latin typeface="Cambria Math" panose="02040503050406030204" pitchFamily="18" charset="0"/>
                      </a:rPr>
                      <m:t>𝑰</m:t>
                    </m:r>
                  </m:oMath>
                </a14:m>
                <a:r>
                  <a:rPr lang="en-GB" dirty="0" smtClean="0"/>
                  <a:t> is such that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𝑨</m:t>
                        </m:r>
                      </m:sub>
                    </m:sSub>
                  </m:oMath>
                </a14:m>
                <a:r>
                  <a:rPr lang="en-GB" dirty="0" smtClean="0"/>
                  <a:t> and </a:t>
                </a:r>
                <a14:m>
                  <m:oMath xmlns:m="http://schemas.openxmlformats.org/officeDocument/2006/math">
                    <m:r>
                      <a:rPr lang="en-GB" b="1" i="1" smtClean="0">
                        <a:latin typeface="Cambria Math" panose="02040503050406030204" pitchFamily="18" charset="0"/>
                      </a:rPr>
                      <m:t>𝑰</m:t>
                    </m:r>
                  </m:oMath>
                </a14:m>
                <a:r>
                  <a:rPr lang="en-GB" b="1" dirty="0" smtClean="0"/>
                  <a:t> </a:t>
                </a:r>
                <a:r>
                  <a:rPr lang="en-GB" dirty="0" smtClean="0"/>
                  <a:t>make an acute angle.</a:t>
                </a:r>
                <a:endParaRPr lang="en-GB" b="1" dirty="0"/>
              </a:p>
            </p:txBody>
          </p:sp>
        </mc:Choice>
        <mc:Fallback xmlns="">
          <p:sp>
            <p:nvSpPr>
              <p:cNvPr id="26" name="Rounded Rectangular Callout 25"/>
              <p:cNvSpPr>
                <a:spLocks noRot="1" noChangeAspect="1" noMove="1" noResize="1" noEditPoints="1" noAdjustHandles="1" noChangeArrowheads="1" noChangeShapeType="1" noTextEdit="1"/>
              </p:cNvSpPr>
              <p:nvPr/>
            </p:nvSpPr>
            <p:spPr>
              <a:xfrm>
                <a:off x="4410110" y="2066192"/>
                <a:ext cx="4239644" cy="590524"/>
              </a:xfrm>
              <a:prstGeom prst="wedgeRoundRectCallout">
                <a:avLst>
                  <a:gd name="adj1" fmla="val -6146"/>
                  <a:gd name="adj2" fmla="val -96204"/>
                  <a:gd name="adj3" fmla="val 16667"/>
                </a:avLst>
              </a:prstGeom>
              <a:blipFill>
                <a:blip r:embed="rId15"/>
                <a:stretch>
                  <a:fillRect l="-287" r="-1868" b="-1408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ounded Rectangular Callout 27"/>
              <p:cNvSpPr/>
              <p:nvPr/>
            </p:nvSpPr>
            <p:spPr>
              <a:xfrm>
                <a:off x="164805" y="4816446"/>
                <a:ext cx="3540782" cy="683411"/>
              </a:xfrm>
              <a:prstGeom prst="wedgeRoundRectCallout">
                <a:avLst>
                  <a:gd name="adj1" fmla="val 60405"/>
                  <a:gd name="adj2" fmla="val -31028"/>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050" dirty="0" smtClean="0"/>
                  <a:t>Substituting </a:t>
                </a:r>
                <a:r>
                  <a:rPr lang="en-GB" sz="1050" dirty="0"/>
                  <a:t>for each scalar product and </a:t>
                </a:r>
                <a:r>
                  <a:rPr lang="en-GB" sz="1050" dirty="0" smtClean="0"/>
                  <a:t>simplifying gives:</a:t>
                </a:r>
                <a:endParaRPr lang="en-GB" sz="1050" dirty="0"/>
              </a:p>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m:t>
                      </m:r>
                      <m:r>
                        <a:rPr lang="en-US" sz="1050" i="1">
                          <a:latin typeface="Cambria Math" panose="02040503050406030204" pitchFamily="18" charset="0"/>
                        </a:rPr>
                        <m:t>𝑒</m:t>
                      </m:r>
                      <m:d>
                        <m:dPr>
                          <m:ctrlPr>
                            <a:rPr lang="en-US" sz="1050" b="1" i="1">
                              <a:latin typeface="Cambria Math" panose="02040503050406030204" pitchFamily="18" charset="0"/>
                            </a:rPr>
                          </m:ctrlPr>
                        </m:dPr>
                        <m:e>
                          <m:sSub>
                            <m:sSubPr>
                              <m:ctrlPr>
                                <a:rPr lang="en-GB" sz="1050" i="1">
                                  <a:latin typeface="Cambria Math" panose="02040503050406030204" pitchFamily="18" charset="0"/>
                                </a:rPr>
                              </m:ctrlPr>
                            </m:sSubPr>
                            <m:e>
                              <m:r>
                                <a:rPr lang="en-GB" sz="1050" i="1">
                                  <a:latin typeface="Cambria Math" panose="02040503050406030204" pitchFamily="18" charset="0"/>
                                </a:rPr>
                                <m:t>𝑢</m:t>
                              </m:r>
                            </m:e>
                            <m:sub>
                              <m:r>
                                <a:rPr lang="en-GB" sz="1050" i="1">
                                  <a:latin typeface="Cambria Math" panose="02040503050406030204" pitchFamily="18" charset="0"/>
                                </a:rPr>
                                <m:t>𝐴</m:t>
                              </m:r>
                            </m:sub>
                          </m:sSub>
                          <m:d>
                            <m:dPr>
                              <m:begChr m:val="|"/>
                              <m:endChr m:val="|"/>
                              <m:ctrlPr>
                                <a:rPr lang="en-US" sz="1050" b="1" i="1">
                                  <a:latin typeface="Cambria Math" panose="02040503050406030204" pitchFamily="18" charset="0"/>
                                </a:rPr>
                              </m:ctrlPr>
                            </m:dPr>
                            <m:e>
                              <m:r>
                                <a:rPr lang="en-GB" sz="1050" b="1" i="1">
                                  <a:latin typeface="Cambria Math" panose="02040503050406030204" pitchFamily="18" charset="0"/>
                                </a:rPr>
                                <m:t>𝑰</m:t>
                              </m:r>
                            </m:e>
                          </m:d>
                          <m:func>
                            <m:funcPr>
                              <m:ctrlPr>
                                <a:rPr lang="en-US" sz="1050" b="1" i="1">
                                  <a:latin typeface="Cambria Math" panose="02040503050406030204" pitchFamily="18" charset="0"/>
                                </a:rPr>
                              </m:ctrlPr>
                            </m:funcPr>
                            <m:fName>
                              <m:r>
                                <m:rPr>
                                  <m:sty m:val="p"/>
                                </m:rPr>
                                <a:rPr lang="en-US" sz="1050">
                                  <a:latin typeface="Cambria Math" panose="02040503050406030204" pitchFamily="18" charset="0"/>
                                </a:rPr>
                                <m:t>cos</m:t>
                              </m:r>
                            </m:fName>
                            <m:e>
                              <m:r>
                                <a:rPr lang="en-US" sz="1050" i="1">
                                  <a:latin typeface="Cambria Math" panose="02040503050406030204" pitchFamily="18" charset="0"/>
                                  <a:ea typeface="Cambria Math" panose="02040503050406030204" pitchFamily="18" charset="0"/>
                                </a:rPr>
                                <m:t>𝛼</m:t>
                              </m:r>
                            </m:e>
                          </m:func>
                          <m:r>
                            <a:rPr lang="en-US" sz="1050" b="1" i="1">
                              <a:latin typeface="Cambria Math" panose="02040503050406030204" pitchFamily="18" charset="0"/>
                            </a:rPr>
                            <m:t>−</m:t>
                          </m:r>
                          <m:r>
                            <a:rPr lang="en-GB" sz="1050" b="1" i="1">
                              <a:latin typeface="Cambria Math" panose="02040503050406030204" pitchFamily="18" charset="0"/>
                            </a:rPr>
                            <m:t>−</m:t>
                          </m:r>
                          <m:sSub>
                            <m:sSubPr>
                              <m:ctrlPr>
                                <a:rPr lang="en-GB" sz="1050" i="1">
                                  <a:latin typeface="Cambria Math" panose="02040503050406030204" pitchFamily="18" charset="0"/>
                                </a:rPr>
                              </m:ctrlPr>
                            </m:sSubPr>
                            <m:e>
                              <m:r>
                                <a:rPr lang="en-GB" sz="1050" i="1">
                                  <a:latin typeface="Cambria Math" panose="02040503050406030204" pitchFamily="18" charset="0"/>
                                </a:rPr>
                                <m:t>𝑢</m:t>
                              </m:r>
                            </m:e>
                            <m:sub>
                              <m:r>
                                <a:rPr lang="en-GB" sz="1050" i="1">
                                  <a:latin typeface="Cambria Math" panose="02040503050406030204" pitchFamily="18" charset="0"/>
                                </a:rPr>
                                <m:t>𝐵</m:t>
                              </m:r>
                            </m:sub>
                          </m:sSub>
                          <m:d>
                            <m:dPr>
                              <m:begChr m:val="|"/>
                              <m:endChr m:val="|"/>
                              <m:ctrlPr>
                                <a:rPr lang="en-US" sz="1050" b="1" i="1">
                                  <a:latin typeface="Cambria Math" panose="02040503050406030204" pitchFamily="18" charset="0"/>
                                </a:rPr>
                              </m:ctrlPr>
                            </m:dPr>
                            <m:e>
                              <m:r>
                                <a:rPr lang="en-GB" sz="1050" b="1" i="1">
                                  <a:latin typeface="Cambria Math" panose="02040503050406030204" pitchFamily="18" charset="0"/>
                                </a:rPr>
                                <m:t>𝑰</m:t>
                              </m:r>
                            </m:e>
                          </m:d>
                          <m:func>
                            <m:funcPr>
                              <m:ctrlPr>
                                <a:rPr lang="en-US" sz="1050" b="1" i="1">
                                  <a:latin typeface="Cambria Math" panose="02040503050406030204" pitchFamily="18" charset="0"/>
                                </a:rPr>
                              </m:ctrlPr>
                            </m:funcPr>
                            <m:fName>
                              <m:r>
                                <m:rPr>
                                  <m:sty m:val="p"/>
                                </m:rPr>
                                <a:rPr lang="en-US" sz="1050">
                                  <a:latin typeface="Cambria Math" panose="02040503050406030204" pitchFamily="18" charset="0"/>
                                </a:rPr>
                                <m:t>cos</m:t>
                              </m:r>
                            </m:fName>
                            <m:e>
                              <m:r>
                                <a:rPr lang="en-US" sz="1050" i="1">
                                  <a:latin typeface="Cambria Math" panose="02040503050406030204" pitchFamily="18" charset="0"/>
                                  <a:ea typeface="Cambria Math" panose="02040503050406030204" pitchFamily="18" charset="0"/>
                                </a:rPr>
                                <m:t>𝛾</m:t>
                              </m:r>
                            </m:e>
                          </m:func>
                        </m:e>
                      </m:d>
                      <m:r>
                        <a:rPr lang="en-US" sz="1050" i="1">
                          <a:latin typeface="Cambria Math" panose="02040503050406030204" pitchFamily="18" charset="0"/>
                        </a:rPr>
                        <m:t>=</m:t>
                      </m:r>
                      <m:r>
                        <a:rPr lang="en-GB" sz="1050" b="1" i="1">
                          <a:latin typeface="Cambria Math" panose="02040503050406030204" pitchFamily="18" charset="0"/>
                        </a:rPr>
                        <m:t>−</m:t>
                      </m:r>
                      <m:sSub>
                        <m:sSubPr>
                          <m:ctrlPr>
                            <a:rPr lang="en-GB" sz="1050" i="1">
                              <a:latin typeface="Cambria Math" panose="02040503050406030204" pitchFamily="18" charset="0"/>
                            </a:rPr>
                          </m:ctrlPr>
                        </m:sSubPr>
                        <m:e>
                          <m:r>
                            <a:rPr lang="en-GB" sz="1050" i="1">
                              <a:latin typeface="Cambria Math" panose="02040503050406030204" pitchFamily="18" charset="0"/>
                            </a:rPr>
                            <m:t>𝑣</m:t>
                          </m:r>
                        </m:e>
                        <m:sub>
                          <m:r>
                            <a:rPr lang="en-GB" sz="1050" i="1">
                              <a:latin typeface="Cambria Math" panose="02040503050406030204" pitchFamily="18" charset="0"/>
                            </a:rPr>
                            <m:t>𝐴</m:t>
                          </m:r>
                        </m:sub>
                      </m:sSub>
                      <m:d>
                        <m:dPr>
                          <m:begChr m:val="|"/>
                          <m:endChr m:val="|"/>
                          <m:ctrlPr>
                            <a:rPr lang="en-US" sz="1050" b="1" i="1">
                              <a:latin typeface="Cambria Math" panose="02040503050406030204" pitchFamily="18" charset="0"/>
                            </a:rPr>
                          </m:ctrlPr>
                        </m:dPr>
                        <m:e>
                          <m:r>
                            <a:rPr lang="en-GB" sz="1050" b="1" i="1">
                              <a:latin typeface="Cambria Math" panose="02040503050406030204" pitchFamily="18" charset="0"/>
                            </a:rPr>
                            <m:t>𝑰</m:t>
                          </m:r>
                        </m:e>
                      </m:d>
                      <m:r>
                        <m:rPr>
                          <m:sty m:val="p"/>
                        </m:rPr>
                        <a:rPr lang="en-US" sz="1050">
                          <a:latin typeface="Cambria Math" panose="02040503050406030204" pitchFamily="18" charset="0"/>
                        </a:rPr>
                        <m:t>cos</m:t>
                      </m:r>
                      <m:r>
                        <a:rPr lang="en-US" sz="1050" i="1">
                          <a:latin typeface="Cambria Math" panose="02040503050406030204" pitchFamily="18" charset="0"/>
                        </a:rPr>
                        <m:t>⁡</m:t>
                      </m:r>
                      <m:r>
                        <a:rPr lang="en-US" sz="1050" i="1">
                          <a:latin typeface="Cambria Math" panose="02040503050406030204" pitchFamily="18" charset="0"/>
                          <a:ea typeface="Cambria Math" panose="02040503050406030204" pitchFamily="18" charset="0"/>
                        </a:rPr>
                        <m:t>𝛽</m:t>
                      </m:r>
                      <m:r>
                        <a:rPr lang="en-US" sz="1050" b="1" i="1">
                          <a:latin typeface="Cambria Math" panose="02040503050406030204" pitchFamily="18" charset="0"/>
                        </a:rPr>
                        <m:t>−</m:t>
                      </m:r>
                      <m:sSub>
                        <m:sSubPr>
                          <m:ctrlPr>
                            <a:rPr lang="en-GB" sz="1050" i="1">
                              <a:latin typeface="Cambria Math" panose="02040503050406030204" pitchFamily="18" charset="0"/>
                            </a:rPr>
                          </m:ctrlPr>
                        </m:sSubPr>
                        <m:e>
                          <m:r>
                            <a:rPr lang="en-GB" sz="1050" i="1">
                              <a:latin typeface="Cambria Math" panose="02040503050406030204" pitchFamily="18" charset="0"/>
                            </a:rPr>
                            <m:t>𝑣</m:t>
                          </m:r>
                        </m:e>
                        <m:sub>
                          <m:r>
                            <a:rPr lang="en-GB" sz="1050" i="1">
                              <a:latin typeface="Cambria Math" panose="02040503050406030204" pitchFamily="18" charset="0"/>
                            </a:rPr>
                            <m:t>𝐵</m:t>
                          </m:r>
                        </m:sub>
                      </m:sSub>
                      <m:d>
                        <m:dPr>
                          <m:begChr m:val="|"/>
                          <m:endChr m:val="|"/>
                          <m:ctrlPr>
                            <a:rPr lang="en-US" sz="1050" b="1" i="1">
                              <a:latin typeface="Cambria Math" panose="02040503050406030204" pitchFamily="18" charset="0"/>
                            </a:rPr>
                          </m:ctrlPr>
                        </m:dPr>
                        <m:e>
                          <m:r>
                            <a:rPr lang="en-GB" sz="1050" b="1" i="1">
                              <a:latin typeface="Cambria Math" panose="02040503050406030204" pitchFamily="18" charset="0"/>
                            </a:rPr>
                            <m:t>𝑰</m:t>
                          </m:r>
                        </m:e>
                      </m:d>
                      <m:r>
                        <m:rPr>
                          <m:sty m:val="p"/>
                        </m:rPr>
                        <a:rPr lang="en-US" sz="1050">
                          <a:latin typeface="Cambria Math" panose="02040503050406030204" pitchFamily="18" charset="0"/>
                        </a:rPr>
                        <m:t>cos</m:t>
                      </m:r>
                      <m:r>
                        <a:rPr lang="en-US" sz="1050" i="1">
                          <a:latin typeface="Cambria Math" panose="02040503050406030204" pitchFamily="18" charset="0"/>
                        </a:rPr>
                        <m:t>⁡</m:t>
                      </m:r>
                      <m:r>
                        <a:rPr lang="en-US" sz="1050" i="1">
                          <a:latin typeface="Cambria Math" panose="02040503050406030204" pitchFamily="18" charset="0"/>
                          <a:ea typeface="Cambria Math" panose="02040503050406030204" pitchFamily="18" charset="0"/>
                        </a:rPr>
                        <m:t>𝜃</m:t>
                      </m:r>
                    </m:oMath>
                  </m:oMathPara>
                </a14:m>
                <a:endParaRPr lang="en-US" sz="1050" dirty="0"/>
              </a:p>
              <a:p>
                <a:pPr/>
                <a14:m>
                  <m:oMathPara xmlns:m="http://schemas.openxmlformats.org/officeDocument/2006/math">
                    <m:oMathParaPr>
                      <m:jc m:val="centerGroup"/>
                    </m:oMathParaPr>
                    <m:oMath xmlns:m="http://schemas.openxmlformats.org/officeDocument/2006/math">
                      <m:r>
                        <a:rPr lang="en-US" sz="1050" i="1">
                          <a:latin typeface="Cambria Math" panose="02040503050406030204" pitchFamily="18" charset="0"/>
                        </a:rPr>
                        <m:t>𝑒</m:t>
                      </m:r>
                      <m:d>
                        <m:dPr>
                          <m:ctrlPr>
                            <a:rPr lang="en-US" sz="1050" b="1" i="1">
                              <a:latin typeface="Cambria Math" panose="02040503050406030204" pitchFamily="18" charset="0"/>
                            </a:rPr>
                          </m:ctrlPr>
                        </m:dPr>
                        <m:e>
                          <m:sSub>
                            <m:sSubPr>
                              <m:ctrlPr>
                                <a:rPr lang="en-GB" sz="1050" i="1">
                                  <a:latin typeface="Cambria Math" panose="02040503050406030204" pitchFamily="18" charset="0"/>
                                </a:rPr>
                              </m:ctrlPr>
                            </m:sSubPr>
                            <m:e>
                              <m:r>
                                <a:rPr lang="en-GB" sz="1050" i="1">
                                  <a:latin typeface="Cambria Math" panose="02040503050406030204" pitchFamily="18" charset="0"/>
                                </a:rPr>
                                <m:t>𝑢</m:t>
                              </m:r>
                            </m:e>
                            <m:sub>
                              <m:r>
                                <a:rPr lang="en-GB" sz="1050" i="1">
                                  <a:latin typeface="Cambria Math" panose="02040503050406030204" pitchFamily="18" charset="0"/>
                                </a:rPr>
                                <m:t>𝐴</m:t>
                              </m:r>
                            </m:sub>
                          </m:sSub>
                          <m:func>
                            <m:funcPr>
                              <m:ctrlPr>
                                <a:rPr lang="en-US" sz="1050" b="1" i="1">
                                  <a:latin typeface="Cambria Math" panose="02040503050406030204" pitchFamily="18" charset="0"/>
                                </a:rPr>
                              </m:ctrlPr>
                            </m:funcPr>
                            <m:fName>
                              <m:r>
                                <m:rPr>
                                  <m:sty m:val="p"/>
                                </m:rPr>
                                <a:rPr lang="en-US" sz="1050">
                                  <a:latin typeface="Cambria Math" panose="02040503050406030204" pitchFamily="18" charset="0"/>
                                </a:rPr>
                                <m:t>cos</m:t>
                              </m:r>
                            </m:fName>
                            <m:e>
                              <m:r>
                                <a:rPr lang="en-US" sz="1050" i="1">
                                  <a:latin typeface="Cambria Math" panose="02040503050406030204" pitchFamily="18" charset="0"/>
                                  <a:ea typeface="Cambria Math" panose="02040503050406030204" pitchFamily="18" charset="0"/>
                                </a:rPr>
                                <m:t>𝛼</m:t>
                              </m:r>
                            </m:e>
                          </m:func>
                          <m:r>
                            <a:rPr lang="en-GB" sz="1050" b="1" i="1">
                              <a:latin typeface="Cambria Math" panose="02040503050406030204" pitchFamily="18" charset="0"/>
                              <a:ea typeface="Cambria Math" panose="02040503050406030204" pitchFamily="18" charset="0"/>
                            </a:rPr>
                            <m:t>+</m:t>
                          </m:r>
                          <m:sSub>
                            <m:sSubPr>
                              <m:ctrlPr>
                                <a:rPr lang="en-GB" sz="1050" i="1">
                                  <a:latin typeface="Cambria Math" panose="02040503050406030204" pitchFamily="18" charset="0"/>
                                </a:rPr>
                              </m:ctrlPr>
                            </m:sSubPr>
                            <m:e>
                              <m:r>
                                <a:rPr lang="en-GB" sz="1050" i="1">
                                  <a:latin typeface="Cambria Math" panose="02040503050406030204" pitchFamily="18" charset="0"/>
                                </a:rPr>
                                <m:t>𝑢</m:t>
                              </m:r>
                            </m:e>
                            <m:sub>
                              <m:r>
                                <a:rPr lang="en-GB" sz="1050" i="1">
                                  <a:latin typeface="Cambria Math" panose="02040503050406030204" pitchFamily="18" charset="0"/>
                                </a:rPr>
                                <m:t>𝐵</m:t>
                              </m:r>
                            </m:sub>
                          </m:sSub>
                          <m:func>
                            <m:funcPr>
                              <m:ctrlPr>
                                <a:rPr lang="en-US" sz="1050" b="1" i="1">
                                  <a:latin typeface="Cambria Math" panose="02040503050406030204" pitchFamily="18" charset="0"/>
                                </a:rPr>
                              </m:ctrlPr>
                            </m:funcPr>
                            <m:fName>
                              <m:r>
                                <m:rPr>
                                  <m:sty m:val="p"/>
                                </m:rPr>
                                <a:rPr lang="en-US" sz="1050">
                                  <a:latin typeface="Cambria Math" panose="02040503050406030204" pitchFamily="18" charset="0"/>
                                </a:rPr>
                                <m:t>cos</m:t>
                              </m:r>
                            </m:fName>
                            <m:e>
                              <m:r>
                                <a:rPr lang="en-US" sz="1050" i="1">
                                  <a:latin typeface="Cambria Math" panose="02040503050406030204" pitchFamily="18" charset="0"/>
                                  <a:ea typeface="Cambria Math" panose="02040503050406030204" pitchFamily="18" charset="0"/>
                                </a:rPr>
                                <m:t>𝛾</m:t>
                              </m:r>
                            </m:e>
                          </m:func>
                        </m:e>
                      </m:d>
                      <m:r>
                        <a:rPr lang="en-US" sz="1050" i="1">
                          <a:latin typeface="Cambria Math" panose="02040503050406030204" pitchFamily="18" charset="0"/>
                        </a:rPr>
                        <m:t>=</m:t>
                      </m:r>
                      <m:sSub>
                        <m:sSubPr>
                          <m:ctrlPr>
                            <a:rPr lang="en-GB" sz="1050" i="1">
                              <a:latin typeface="Cambria Math" panose="02040503050406030204" pitchFamily="18" charset="0"/>
                            </a:rPr>
                          </m:ctrlPr>
                        </m:sSubPr>
                        <m:e>
                          <m:r>
                            <a:rPr lang="en-GB" sz="1050" i="1">
                              <a:latin typeface="Cambria Math" panose="02040503050406030204" pitchFamily="18" charset="0"/>
                            </a:rPr>
                            <m:t>𝑣</m:t>
                          </m:r>
                        </m:e>
                        <m:sub>
                          <m:r>
                            <a:rPr lang="en-GB" sz="1050" i="1">
                              <a:latin typeface="Cambria Math" panose="02040503050406030204" pitchFamily="18" charset="0"/>
                            </a:rPr>
                            <m:t>𝐴</m:t>
                          </m:r>
                        </m:sub>
                      </m:sSub>
                      <m:func>
                        <m:funcPr>
                          <m:ctrlPr>
                            <a:rPr lang="en-US" sz="1050" i="1">
                              <a:latin typeface="Cambria Math" panose="02040503050406030204" pitchFamily="18" charset="0"/>
                            </a:rPr>
                          </m:ctrlPr>
                        </m:funcPr>
                        <m:fName>
                          <m:r>
                            <m:rPr>
                              <m:sty m:val="p"/>
                            </m:rPr>
                            <a:rPr lang="en-US" sz="1050">
                              <a:latin typeface="Cambria Math" panose="02040503050406030204" pitchFamily="18" charset="0"/>
                            </a:rPr>
                            <m:t>cos</m:t>
                          </m:r>
                        </m:fName>
                        <m:e>
                          <m:r>
                            <a:rPr lang="en-US" sz="1050" i="1">
                              <a:latin typeface="Cambria Math" panose="02040503050406030204" pitchFamily="18" charset="0"/>
                              <a:ea typeface="Cambria Math" panose="02040503050406030204" pitchFamily="18" charset="0"/>
                            </a:rPr>
                            <m:t>𝛽</m:t>
                          </m:r>
                        </m:e>
                      </m:func>
                      <m:r>
                        <a:rPr lang="en-GB" sz="1050" b="1" i="1">
                          <a:latin typeface="Cambria Math" panose="02040503050406030204" pitchFamily="18" charset="0"/>
                          <a:ea typeface="Cambria Math" panose="02040503050406030204" pitchFamily="18" charset="0"/>
                        </a:rPr>
                        <m:t>+</m:t>
                      </m:r>
                      <m:sSub>
                        <m:sSubPr>
                          <m:ctrlPr>
                            <a:rPr lang="en-GB" sz="1050" i="1">
                              <a:latin typeface="Cambria Math" panose="02040503050406030204" pitchFamily="18" charset="0"/>
                            </a:rPr>
                          </m:ctrlPr>
                        </m:sSubPr>
                        <m:e>
                          <m:r>
                            <a:rPr lang="en-GB" sz="1050" i="1">
                              <a:latin typeface="Cambria Math" panose="02040503050406030204" pitchFamily="18" charset="0"/>
                            </a:rPr>
                            <m:t>𝑣</m:t>
                          </m:r>
                        </m:e>
                        <m:sub>
                          <m:r>
                            <a:rPr lang="en-GB" sz="1050" i="1">
                              <a:latin typeface="Cambria Math" panose="02040503050406030204" pitchFamily="18" charset="0"/>
                            </a:rPr>
                            <m:t>𝐵</m:t>
                          </m:r>
                        </m:sub>
                      </m:sSub>
                      <m:r>
                        <m:rPr>
                          <m:sty m:val="p"/>
                        </m:rPr>
                        <a:rPr lang="en-US" sz="1050">
                          <a:latin typeface="Cambria Math" panose="02040503050406030204" pitchFamily="18" charset="0"/>
                        </a:rPr>
                        <m:t>cos</m:t>
                      </m:r>
                      <m:r>
                        <a:rPr lang="en-US" sz="1050" i="1">
                          <a:latin typeface="Cambria Math" panose="02040503050406030204" pitchFamily="18" charset="0"/>
                        </a:rPr>
                        <m:t>⁡</m:t>
                      </m:r>
                      <m:r>
                        <a:rPr lang="en-US" sz="1050" i="1">
                          <a:latin typeface="Cambria Math" panose="02040503050406030204" pitchFamily="18" charset="0"/>
                          <a:ea typeface="Cambria Math" panose="02040503050406030204" pitchFamily="18" charset="0"/>
                        </a:rPr>
                        <m:t>𝜃</m:t>
                      </m:r>
                    </m:oMath>
                  </m:oMathPara>
                </a14:m>
                <a:endParaRPr lang="en-US" sz="1050" dirty="0" smtClean="0"/>
              </a:p>
              <a:p>
                <a:r>
                  <a:rPr lang="en-US" sz="1050" dirty="0" smtClean="0"/>
                  <a:t>Which is the common form derived earlier.</a:t>
                </a:r>
                <a:endParaRPr lang="en-US" sz="1050" dirty="0"/>
              </a:p>
            </p:txBody>
          </p:sp>
        </mc:Choice>
        <mc:Fallback xmlns="">
          <p:sp>
            <p:nvSpPr>
              <p:cNvPr id="28" name="Rounded Rectangular Callout 27"/>
              <p:cNvSpPr>
                <a:spLocks noRot="1" noChangeAspect="1" noMove="1" noResize="1" noEditPoints="1" noAdjustHandles="1" noChangeArrowheads="1" noChangeShapeType="1" noTextEdit="1"/>
              </p:cNvSpPr>
              <p:nvPr/>
            </p:nvSpPr>
            <p:spPr>
              <a:xfrm>
                <a:off x="164805" y="4816446"/>
                <a:ext cx="3540782" cy="683411"/>
              </a:xfrm>
              <a:prstGeom prst="wedgeRoundRectCallout">
                <a:avLst>
                  <a:gd name="adj1" fmla="val 60405"/>
                  <a:gd name="adj2" fmla="val -31028"/>
                  <a:gd name="adj3" fmla="val 16667"/>
                </a:avLst>
              </a:prstGeom>
              <a:blipFill>
                <a:blip r:embed="rId16"/>
                <a:stretch>
                  <a:fillRect l="-312" t="-2679" b="-8929"/>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6266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animBg="1"/>
      <p:bldP spid="45" grpId="0"/>
      <p:bldP spid="58"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908720"/>
                <a:ext cx="8422343"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dirty="0" smtClean="0"/>
                  <a:t>Two small smooth spheres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GB" dirty="0" smtClean="0"/>
                  <a:t>and </a:t>
                </a:r>
                <a14:m>
                  <m:oMath xmlns:m="http://schemas.openxmlformats.org/officeDocument/2006/math">
                    <m:r>
                      <a:rPr lang="en-US" b="0" i="1" smtClean="0">
                        <a:latin typeface="Cambria Math" panose="02040503050406030204" pitchFamily="18" charset="0"/>
                      </a:rPr>
                      <m:t>𝐵</m:t>
                    </m:r>
                  </m:oMath>
                </a14:m>
                <a:r>
                  <a:rPr lang="en-GB" dirty="0" smtClean="0"/>
                  <a:t> have equal radii. The mass of </a:t>
                </a:r>
                <a14:m>
                  <m:oMath xmlns:m="http://schemas.openxmlformats.org/officeDocument/2006/math">
                    <m:r>
                      <a:rPr lang="en-US" b="0" i="1" smtClean="0">
                        <a:latin typeface="Cambria Math" panose="02040503050406030204" pitchFamily="18" charset="0"/>
                      </a:rPr>
                      <m:t>𝐴</m:t>
                    </m:r>
                  </m:oMath>
                </a14:m>
                <a:r>
                  <a:rPr lang="en-GB" dirty="0" smtClean="0"/>
                  <a:t> is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𝑚</m:t>
                    </m:r>
                  </m:oMath>
                </a14:m>
                <a:r>
                  <a:rPr lang="en-GB" dirty="0" smtClean="0"/>
                  <a:t>kg and the mass of B is </a:t>
                </a:r>
                <a14:m>
                  <m:oMath xmlns:m="http://schemas.openxmlformats.org/officeDocument/2006/math">
                    <m:r>
                      <a:rPr lang="en-US">
                        <a:latin typeface="Cambria Math" panose="02040503050406030204" pitchFamily="18" charset="0"/>
                      </a:rPr>
                      <m:t>2</m:t>
                    </m:r>
                    <m:r>
                      <a:rPr lang="en-US" b="0" i="0" smtClean="0">
                        <a:latin typeface="Cambria Math" panose="02040503050406030204" pitchFamily="18" charset="0"/>
                      </a:rPr>
                      <m:t>0</m:t>
                    </m:r>
                    <m:r>
                      <a:rPr lang="en-US" b="0" i="1" smtClean="0">
                        <a:latin typeface="Cambria Math" panose="02040503050406030204" pitchFamily="18" charset="0"/>
                      </a:rPr>
                      <m:t>𝑚</m:t>
                    </m:r>
                  </m:oMath>
                </a14:m>
                <a:r>
                  <a:rPr lang="en-GB" dirty="0" smtClean="0"/>
                  <a:t>kg. The spheres are moving on a smooth horizontal plane and they collide. Immediately before the collision the velocity of </a:t>
                </a:r>
                <a14:m>
                  <m:oMath xmlns:m="http://schemas.openxmlformats.org/officeDocument/2006/math">
                    <m:r>
                      <a:rPr lang="en-US" b="0" i="1" smtClean="0">
                        <a:latin typeface="Cambria Math" panose="02040503050406030204" pitchFamily="18" charset="0"/>
                      </a:rPr>
                      <m:t>𝐴</m:t>
                    </m:r>
                  </m:oMath>
                </a14:m>
                <a:r>
                  <a:rPr lang="en-GB" dirty="0" smtClean="0"/>
                  <a:t> is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2</m:t>
                    </m:r>
                    <m:r>
                      <a:rPr lang="en-US" b="1" i="1" smtClean="0">
                        <a:latin typeface="Cambria Math" panose="02040503050406030204" pitchFamily="18" charset="0"/>
                      </a:rPr>
                      <m:t>𝒊</m:t>
                    </m:r>
                    <m:r>
                      <a:rPr lang="en-US" b="0" i="1" smtClean="0">
                        <a:latin typeface="Cambria Math" panose="02040503050406030204" pitchFamily="18" charset="0"/>
                      </a:rPr>
                      <m:t>+</m:t>
                    </m:r>
                    <m:r>
                      <a:rPr lang="en-US" b="1" i="1" smtClean="0">
                        <a:latin typeface="Cambria Math" panose="02040503050406030204" pitchFamily="18" charset="0"/>
                      </a:rPr>
                      <m:t>𝒋</m:t>
                    </m:r>
                  </m:oMath>
                </a14:m>
                <a:r>
                  <a:rPr lang="en-GB" dirty="0" smtClean="0"/>
                  <a:t>)</a:t>
                </a:r>
                <a14:m>
                  <m:oMath xmlns:m="http://schemas.openxmlformats.org/officeDocument/2006/math">
                    <m:r>
                      <a:rPr lang="en-US" b="0" i="1" dirty="0" smtClean="0">
                        <a:latin typeface="Cambria Math" panose="02040503050406030204" pitchFamily="18" charset="0"/>
                      </a:rPr>
                      <m:t>𝑚</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𝑠</m:t>
                        </m:r>
                      </m:e>
                      <m:sup>
                        <m:r>
                          <a:rPr lang="en-US" b="0" i="1" dirty="0" smtClean="0">
                            <a:latin typeface="Cambria Math" panose="02040503050406030204" pitchFamily="18" charset="0"/>
                          </a:rPr>
                          <m:t>−1</m:t>
                        </m:r>
                      </m:sup>
                    </m:sSup>
                  </m:oMath>
                </a14:m>
                <a:r>
                  <a:rPr lang="en-GB" dirty="0" smtClean="0"/>
                  <a:t> and </a:t>
                </a:r>
                <a14:m>
                  <m:oMath xmlns:m="http://schemas.openxmlformats.org/officeDocument/2006/math">
                    <m:r>
                      <a:rPr lang="en-US" b="0" i="1" smtClean="0">
                        <a:latin typeface="Cambria Math" panose="02040503050406030204" pitchFamily="18" charset="0"/>
                      </a:rPr>
                      <m:t>𝐵</m:t>
                    </m:r>
                  </m:oMath>
                </a14:m>
                <a:r>
                  <a:rPr lang="en-GB" dirty="0" smtClean="0"/>
                  <a:t> is stationary. Immediately after the collision the velocity of </a:t>
                </a:r>
                <a14:m>
                  <m:oMath xmlns:m="http://schemas.openxmlformats.org/officeDocument/2006/math">
                    <m:r>
                      <a:rPr lang="en-US" b="0" i="1" dirty="0" smtClean="0">
                        <a:latin typeface="Cambria Math" panose="02040503050406030204" pitchFamily="18" charset="0"/>
                      </a:rPr>
                      <m:t>𝐴</m:t>
                    </m:r>
                  </m:oMath>
                </a14:m>
                <a:r>
                  <a:rPr lang="en-GB" dirty="0" smtClean="0"/>
                  <a:t> is </a:t>
                </a:r>
                <a14:m>
                  <m:oMath xmlns:m="http://schemas.openxmlformats.org/officeDocument/2006/math">
                    <m:r>
                      <a:rPr lang="en-US" dirty="0">
                        <a:latin typeface="Cambria Math" panose="02040503050406030204" pitchFamily="18" charset="0"/>
                      </a:rPr>
                      <m:t> </m:t>
                    </m:r>
                    <m:r>
                      <a:rPr lang="en-US" i="1">
                        <a:latin typeface="Cambria Math" panose="02040503050406030204" pitchFamily="18" charset="0"/>
                      </a:rPr>
                      <m:t>2</m:t>
                    </m:r>
                    <m:r>
                      <a:rPr lang="en-US" b="1" i="1">
                        <a:latin typeface="Cambria Math" panose="02040503050406030204" pitchFamily="18" charset="0"/>
                      </a:rPr>
                      <m:t>𝒋</m:t>
                    </m:r>
                    <m:r>
                      <a:rPr lang="en-US" b="1" i="1" smtClean="0">
                        <a:latin typeface="Cambria Math" panose="02040503050406030204" pitchFamily="18" charset="0"/>
                      </a:rPr>
                      <m:t> </m:t>
                    </m:r>
                    <m:r>
                      <a:rPr lang="en-US" i="1" dirty="0">
                        <a:latin typeface="Cambria Math" panose="02040503050406030204" pitchFamily="18" charset="0"/>
                      </a:rPr>
                      <m:t>𝑚</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−1</m:t>
                        </m:r>
                      </m:sup>
                    </m:sSup>
                  </m:oMath>
                </a14:m>
                <a:r>
                  <a:rPr lang="en-GB" dirty="0" smtClean="0"/>
                  <a:t>. Find:</a:t>
                </a:r>
              </a:p>
              <a:p>
                <a:pPr marL="342900" indent="-342900">
                  <a:buAutoNum type="alphaLcParenR"/>
                </a:pPr>
                <a:r>
                  <a:rPr lang="en-US" dirty="0" smtClean="0"/>
                  <a:t>The velocity of </a:t>
                </a:r>
                <a14:m>
                  <m:oMath xmlns:m="http://schemas.openxmlformats.org/officeDocument/2006/math">
                    <m:r>
                      <a:rPr lang="en-US" b="0" i="1" smtClean="0">
                        <a:latin typeface="Cambria Math" panose="02040503050406030204" pitchFamily="18" charset="0"/>
                      </a:rPr>
                      <m:t>𝐵</m:t>
                    </m:r>
                  </m:oMath>
                </a14:m>
                <a:r>
                  <a:rPr lang="en-US" dirty="0" smtClean="0"/>
                  <a:t> after the collision</a:t>
                </a:r>
              </a:p>
              <a:p>
                <a:pPr marL="342900" indent="-342900">
                  <a:buAutoNum type="alphaLcParenR"/>
                </a:pPr>
                <a:r>
                  <a:rPr lang="en-US" dirty="0" smtClean="0"/>
                  <a:t>The coefficient of restitution between the two spheres</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908720"/>
                <a:ext cx="8422343"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8859" y="2972639"/>
                <a:ext cx="6701412" cy="3657668"/>
              </a:xfrm>
              <a:prstGeom prst="rect">
                <a:avLst/>
              </a:prstGeom>
              <a:noFill/>
            </p:spPr>
            <p:txBody>
              <a:bodyPr wrap="square" rtlCol="0">
                <a:spAutoFit/>
              </a:bodyPr>
              <a:lstStyle/>
              <a:p>
                <a:r>
                  <a:rPr lang="en-US" b="0" dirty="0" smtClean="0">
                    <a:ea typeface="Cambria Math" panose="02040503050406030204" pitchFamily="18" charset="0"/>
                  </a:rPr>
                  <a:t>a)      </a:t>
                </a:r>
                <a14:m>
                  <m:oMath xmlns:m="http://schemas.openxmlformats.org/officeDocument/2006/math">
                    <m:r>
                      <a:rPr lang="en-US" b="0" i="1" smtClean="0">
                        <a:latin typeface="Cambria Math" panose="02040503050406030204" pitchFamily="18" charset="0"/>
                        <a:ea typeface="Cambria Math" panose="02040503050406030204" pitchFamily="18" charset="0"/>
                      </a:rPr>
                      <m:t>𝑖𝑚𝑝𝑢𝑠𝑙𝑒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𝑚𝑜𝑚𝑒𝑛𝑡𝑢𝑚</m:t>
                    </m:r>
                  </m:oMath>
                </a14:m>
                <a:endParaRPr lang="en-US"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1" i="1" smtClean="0">
                              <a:latin typeface="Cambria Math" panose="02040503050406030204" pitchFamily="18" charset="0"/>
                              <a:ea typeface="Cambria Math" panose="02040503050406030204" pitchFamily="18" charset="0"/>
                            </a:rPr>
                            <m:t>𝒋</m:t>
                          </m:r>
                          <m:r>
                            <a:rPr lang="en-US" b="0" i="1" smtClean="0">
                              <a:latin typeface="Cambria Math" panose="02040503050406030204" pitchFamily="18" charset="0"/>
                              <a:ea typeface="Cambria Math" panose="02040503050406030204" pitchFamily="18" charset="0"/>
                            </a:rPr>
                            <m:t>−(2</m:t>
                          </m:r>
                          <m:r>
                            <a:rPr lang="en-US" b="1" i="1" smtClean="0">
                              <a:latin typeface="Cambria Math" panose="02040503050406030204" pitchFamily="18" charset="0"/>
                              <a:ea typeface="Cambria Math" panose="02040503050406030204" pitchFamily="18" charset="0"/>
                            </a:rPr>
                            <m:t>𝒊</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𝒋</m:t>
                          </m:r>
                          <m:r>
                            <a:rPr lang="en-US" b="1"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1" i="1" smtClean="0">
                              <a:latin typeface="Cambria Math" panose="02040503050406030204" pitchFamily="18" charset="0"/>
                              <a:ea typeface="Cambria Math" panose="02040503050406030204" pitchFamily="18" charset="0"/>
                            </a:rPr>
                            <m:t>𝒊</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𝒋</m:t>
                          </m:r>
                        </m:e>
                      </m:d>
                    </m:oMath>
                  </m:oMathPara>
                </a14:m>
                <a:endParaRPr lang="en-US" b="0" dirty="0" smtClean="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𝑖𝑚𝑝𝑢𝑙𝑠𝑒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 2</m:t>
                    </m:r>
                    <m:r>
                      <a:rPr lang="en-US" i="1">
                        <a:latin typeface="Cambria Math" panose="02040503050406030204" pitchFamily="18" charset="0"/>
                        <a:ea typeface="Cambria Math" panose="02040503050406030204" pitchFamily="18" charset="0"/>
                      </a:rPr>
                      <m:t>𝑚</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b="1" i="1">
                            <a:latin typeface="Cambria Math" panose="02040503050406030204" pitchFamily="18" charset="0"/>
                            <a:ea typeface="Cambria Math" panose="02040503050406030204" pitchFamily="18" charset="0"/>
                          </a:rPr>
                          <m:t>𝒊</m:t>
                        </m:r>
                        <m:r>
                          <a:rPr lang="en-US" b="0"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𝒋</m:t>
                        </m:r>
                      </m:e>
                    </m:d>
                  </m:oMath>
                </a14:m>
                <a:endParaRPr lang="en-US" b="0" dirty="0" smtClean="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b="1" i="1">
                            <a:latin typeface="Cambria Math" panose="02040503050406030204" pitchFamily="18" charset="0"/>
                            <a:ea typeface="Cambria Math" panose="02040503050406030204" pitchFamily="18" charset="0"/>
                          </a:rPr>
                          <m:t>𝒊</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𝒋</m:t>
                        </m:r>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𝑚</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𝒗</m:t>
                        </m:r>
                      </m:e>
                      <m:sub>
                        <m:r>
                          <a:rPr lang="en-US" b="1" i="1" smtClean="0">
                            <a:latin typeface="Cambria Math" panose="02040503050406030204" pitchFamily="18" charset="0"/>
                            <a:ea typeface="Cambria Math" panose="02040503050406030204" pitchFamily="18" charset="0"/>
                          </a:rPr>
                          <m:t>𝑩</m:t>
                        </m:r>
                      </m:sub>
                    </m:sSub>
                  </m:oMath>
                </a14:m>
                <a:endParaRPr lang="en-US" b="1" dirty="0" smtClean="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𝒗</m:t>
                        </m:r>
                      </m:e>
                      <m:sub>
                        <m:r>
                          <a:rPr lang="en-US" b="1" i="1" smtClean="0">
                            <a:latin typeface="Cambria Math" panose="02040503050406030204" pitchFamily="18" charset="0"/>
                            <a:ea typeface="Cambria Math" panose="02040503050406030204" pitchFamily="18" charset="0"/>
                          </a:rPr>
                          <m:t>𝑩</m:t>
                        </m:r>
                      </m:sub>
                    </m:sSub>
                    <m:r>
                      <a:rPr lang="en-US" b="0" i="1" smtClean="0">
                        <a:latin typeface="Cambria Math" panose="02040503050406030204" pitchFamily="18" charset="0"/>
                        <a:ea typeface="Cambria Math" panose="02040503050406030204" pitchFamily="18" charset="0"/>
                      </a:rPr>
                      <m:t>=0.2</m:t>
                    </m:r>
                    <m:r>
                      <a:rPr lang="en-US" b="1" i="1" smtClean="0">
                        <a:latin typeface="Cambria Math" panose="02040503050406030204" pitchFamily="18" charset="0"/>
                        <a:ea typeface="Cambria Math" panose="02040503050406030204" pitchFamily="18" charset="0"/>
                      </a:rPr>
                      <m:t>𝒊</m:t>
                    </m:r>
                    <m:r>
                      <a:rPr lang="en-US" b="0" i="1" smtClean="0">
                        <a:latin typeface="Cambria Math" panose="02040503050406030204" pitchFamily="18" charset="0"/>
                        <a:ea typeface="Cambria Math" panose="02040503050406030204" pitchFamily="18" charset="0"/>
                      </a:rPr>
                      <m:t>−0.1</m:t>
                    </m:r>
                    <m:r>
                      <a:rPr lang="en-US" b="1" i="1" smtClean="0">
                        <a:latin typeface="Cambria Math" panose="02040503050406030204" pitchFamily="18" charset="0"/>
                        <a:ea typeface="Cambria Math" panose="02040503050406030204" pitchFamily="18" charset="0"/>
                      </a:rPr>
                      <m:t>𝒋</m:t>
                    </m:r>
                  </m:oMath>
                </a14:m>
                <a:endParaRPr lang="en-US" b="1" dirty="0" smtClean="0">
                  <a:ea typeface="Cambria Math" panose="02040503050406030204" pitchFamily="18" charset="0"/>
                </a:endParaRPr>
              </a:p>
              <a:p>
                <a:endParaRPr lang="en-US" b="0" dirty="0" smtClean="0">
                  <a:ea typeface="Cambria Math" panose="02040503050406030204" pitchFamily="18" charset="0"/>
                </a:endParaRPr>
              </a:p>
              <a:p>
                <a:r>
                  <a:rPr lang="en-US" dirty="0" smtClean="0">
                    <a:solidFill>
                      <a:schemeClr val="tx1"/>
                    </a:solidFill>
                    <a:ea typeface="Cambria Math" panose="02040503050406030204" pitchFamily="18" charset="0"/>
                  </a:rPr>
                  <a:t>b) Let a vector parallel to the line of </a:t>
                </a:r>
                <a:r>
                  <a:rPr lang="en-US" dirty="0" err="1" smtClean="0">
                    <a:solidFill>
                      <a:schemeClr val="tx1"/>
                    </a:solidFill>
                    <a:ea typeface="Cambria Math" panose="02040503050406030204" pitchFamily="18" charset="0"/>
                  </a:rPr>
                  <a:t>Centres</a:t>
                </a:r>
                <a:r>
                  <a:rPr lang="en-US" dirty="0" smtClean="0">
                    <a:solidFill>
                      <a:schemeClr val="tx1"/>
                    </a:solidFill>
                    <a:ea typeface="Cambria Math" panose="02040503050406030204" pitchFamily="18" charset="0"/>
                  </a:rPr>
                  <a:t> = </a:t>
                </a:r>
                <a14:m>
                  <m:oMath xmlns:m="http://schemas.openxmlformats.org/officeDocument/2006/math">
                    <m:r>
                      <a:rPr lang="en-US" b="1" i="1" smtClean="0">
                        <a:solidFill>
                          <a:schemeClr val="tx1"/>
                        </a:solidFill>
                        <a:latin typeface="Cambria Math" panose="02040503050406030204" pitchFamily="18" charset="0"/>
                        <a:ea typeface="Cambria Math" panose="02040503050406030204" pitchFamily="18" charset="0"/>
                      </a:rPr>
                      <m:t>𝑪</m:t>
                    </m:r>
                  </m:oMath>
                </a14:m>
                <a:r>
                  <a:rPr lang="en-US" b="1" dirty="0" smtClean="0">
                    <a:solidFill>
                      <a:schemeClr val="tx1"/>
                    </a:solidFill>
                    <a:ea typeface="Cambria Math" panose="02040503050406030204" pitchFamily="18" charset="0"/>
                  </a:rPr>
                  <a:t> = </a:t>
                </a:r>
                <a14:m>
                  <m:oMath xmlns:m="http://schemas.openxmlformats.org/officeDocument/2006/math">
                    <m:d>
                      <m:dPr>
                        <m:ctrlPr>
                          <a:rPr lang="en-US" b="1" i="1" smtClean="0">
                            <a:solidFill>
                              <a:schemeClr val="tx1"/>
                            </a:solidFill>
                            <a:latin typeface="Cambria Math" panose="02040503050406030204" pitchFamily="18" charset="0"/>
                            <a:ea typeface="Cambria Math" panose="02040503050406030204" pitchFamily="18" charset="0"/>
                          </a:rPr>
                        </m:ctrlPr>
                      </m:dPr>
                      <m:e>
                        <m:f>
                          <m:fPr>
                            <m:type m:val="noBar"/>
                            <m:ctrlPr>
                              <a:rPr lang="en-US" b="1" i="1" smtClean="0">
                                <a:solidFill>
                                  <a:schemeClr val="tx1"/>
                                </a:solidFill>
                                <a:latin typeface="Cambria Math" panose="02040503050406030204" pitchFamily="18" charset="0"/>
                                <a:ea typeface="Cambria Math" panose="02040503050406030204" pitchFamily="18" charset="0"/>
                              </a:rPr>
                            </m:ctrlPr>
                          </m:fPr>
                          <m:num>
                            <m:r>
                              <a:rPr lang="en-US" b="1" i="1" smtClean="0">
                                <a:solidFill>
                                  <a:schemeClr val="tx1"/>
                                </a:solidFill>
                                <a:latin typeface="Cambria Math" panose="02040503050406030204" pitchFamily="18" charset="0"/>
                                <a:ea typeface="Cambria Math" panose="02040503050406030204" pitchFamily="18" charset="0"/>
                              </a:rPr>
                              <m:t>𝟐</m:t>
                            </m:r>
                          </m:num>
                          <m:den>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𝟏</m:t>
                            </m:r>
                          </m:den>
                        </m:f>
                      </m:e>
                    </m:d>
                  </m:oMath>
                </a14:m>
                <a:endParaRPr lang="en-US" b="1" dirty="0" smtClean="0">
                  <a:solidFill>
                    <a:schemeClr val="tx1"/>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𝑒</m:t>
                      </m:r>
                      <m:d>
                        <m:dPr>
                          <m:ctrlPr>
                            <a:rPr lang="en-US" b="1" i="1">
                              <a:solidFill>
                                <a:schemeClr val="tx1"/>
                              </a:solidFill>
                              <a:latin typeface="Cambria Math" panose="02040503050406030204" pitchFamily="18" charset="0"/>
                            </a:rPr>
                          </m:ctrlPr>
                        </m:dPr>
                        <m:e>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1" i="1">
                                  <a:solidFill>
                                    <a:schemeClr val="tx1"/>
                                  </a:solidFill>
                                  <a:latin typeface="Cambria Math" panose="02040503050406030204" pitchFamily="18" charset="0"/>
                                </a:rPr>
                                <m:t>𝑨</m:t>
                              </m:r>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𝑪</m:t>
                          </m:r>
                          <m:r>
                            <a:rPr lang="en-US" b="1"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1" i="1">
                                  <a:solidFill>
                                    <a:schemeClr val="tx1"/>
                                  </a:solidFill>
                                  <a:latin typeface="Cambria Math" panose="02040503050406030204" pitchFamily="18" charset="0"/>
                                </a:rPr>
                                <m:t>𝑩</m:t>
                              </m:r>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𝑪</m:t>
                          </m:r>
                        </m:e>
                      </m:d>
                      <m:r>
                        <a:rPr lang="en-US"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𝒗</m:t>
                          </m:r>
                        </m:e>
                        <m:sub>
                          <m:r>
                            <a:rPr lang="en-US" b="1" i="1">
                              <a:solidFill>
                                <a:schemeClr val="tx1"/>
                              </a:solidFill>
                              <a:latin typeface="Cambria Math" panose="02040503050406030204" pitchFamily="18" charset="0"/>
                            </a:rPr>
                            <m:t>𝑩</m:t>
                          </m:r>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𝑪</m:t>
                      </m:r>
                      <m:r>
                        <a:rPr lang="en-US" b="1"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𝒗</m:t>
                          </m:r>
                        </m:e>
                        <m:sub>
                          <m:r>
                            <a:rPr lang="en-US" b="1" i="1">
                              <a:solidFill>
                                <a:schemeClr val="tx1"/>
                              </a:solidFill>
                              <a:latin typeface="Cambria Math" panose="02040503050406030204" pitchFamily="18" charset="0"/>
                            </a:rPr>
                            <m:t>𝑨</m:t>
                          </m:r>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𝑪</m:t>
                      </m:r>
                    </m:oMath>
                  </m:oMathPara>
                </a14:m>
                <a:endParaRPr lang="en-US" dirty="0" smtClean="0">
                  <a:solidFill>
                    <a:schemeClr val="tx1"/>
                  </a:solidFill>
                </a:endParaRPr>
              </a:p>
              <a:p>
                <a:endParaRPr lang="en-US" dirty="0"/>
              </a:p>
              <a:p>
                <a:r>
                  <a:rPr lang="en-US" b="0" dirty="0" smtClean="0">
                    <a:solidFill>
                      <a:schemeClr val="tx1"/>
                    </a:solidFill>
                  </a:rPr>
                  <a:t>	</a:t>
                </a:r>
                <a14:m>
                  <m:oMath xmlns:m="http://schemas.openxmlformats.org/officeDocument/2006/math">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𝑒</m:t>
                    </m:r>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f>
                          <m:fPr>
                            <m:type m:val="noBa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2</m:t>
                            </m:r>
                          </m:num>
                          <m:den>
                            <m:r>
                              <a:rPr lang="en-US" b="0" i="1" smtClean="0">
                                <a:solidFill>
                                  <a:schemeClr val="tx1"/>
                                </a:solidFill>
                                <a:latin typeface="Cambria Math" panose="02040503050406030204" pitchFamily="18" charset="0"/>
                              </a:rPr>
                              <m:t>1</m:t>
                            </m:r>
                          </m:den>
                        </m:f>
                      </m:e>
                    </m:d>
                    <m:r>
                      <a:rPr lang="en-US" b="0" i="1" smtClean="0">
                        <a:solidFill>
                          <a:schemeClr val="tx1"/>
                        </a:solidFill>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2</m:t>
                            </m:r>
                          </m:num>
                          <m:den>
                            <m:r>
                              <a:rPr lang="en-US" b="0" i="1" smtClean="0">
                                <a:latin typeface="Cambria Math" panose="02040503050406030204" pitchFamily="18" charset="0"/>
                              </a:rPr>
                              <m:t>−1</m:t>
                            </m:r>
                          </m:den>
                        </m:f>
                      </m:e>
                    </m:d>
                  </m:oMath>
                </a14:m>
                <a:r>
                  <a:rPr lang="en-US" dirty="0" smtClean="0">
                    <a:solidFill>
                      <a:schemeClr val="tx1"/>
                    </a:solidFill>
                  </a:rPr>
                  <a:t> </a:t>
                </a:r>
                <a14:m>
                  <m:oMath xmlns:m="http://schemas.openxmlformats.org/officeDocument/2006/math">
                    <m:r>
                      <a:rPr lang="en-US" b="0" i="1" dirty="0" smtClean="0">
                        <a:solidFill>
                          <a:schemeClr val="tx1"/>
                        </a:solidFill>
                        <a:latin typeface="Cambria Math" panose="02040503050406030204" pitchFamily="18" charset="0"/>
                      </a:rPr>
                      <m:t>−</m:t>
                    </m:r>
                  </m:oMath>
                </a14:m>
                <a:r>
                  <a:rPr lang="en-US" dirty="0" smtClean="0">
                    <a:solidFill>
                      <a:schemeClr val="tx1"/>
                    </a:solidFill>
                  </a:rPr>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0</m:t>
                            </m:r>
                          </m:den>
                        </m:f>
                      </m:e>
                    </m:d>
                    <m:r>
                      <a:rPr lang="en-US" i="1">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m:t>
                            </m:r>
                          </m:den>
                        </m:f>
                      </m:e>
                    </m:d>
                  </m:oMath>
                </a14:m>
                <a:r>
                  <a:rPr lang="en-US" dirty="0" smtClean="0">
                    <a:solidFill>
                      <a:schemeClr val="tx1"/>
                    </a:solidFill>
                  </a:rPr>
                  <a:t>)=</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0.2</m:t>
                            </m:r>
                          </m:num>
                          <m:den>
                            <m:r>
                              <a:rPr lang="en-US" b="0" i="1" smtClean="0">
                                <a:latin typeface="Cambria Math" panose="02040503050406030204" pitchFamily="18" charset="0"/>
                              </a:rPr>
                              <m:t>−0.1</m:t>
                            </m:r>
                          </m:den>
                        </m:f>
                      </m:e>
                    </m:d>
                    <m:r>
                      <a:rPr lang="en-US" i="1">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m:t>
                            </m:r>
                          </m:den>
                        </m:f>
                      </m:e>
                    </m:d>
                  </m:oMath>
                </a14:m>
                <a:r>
                  <a:rPr lang="en-US" dirty="0" smtClean="0"/>
                  <a:t> </a:t>
                </a:r>
                <a14:m>
                  <m:oMath xmlns:m="http://schemas.openxmlformats.org/officeDocument/2006/math">
                    <m:r>
                      <a:rPr lang="en-US" b="0" i="1" dirty="0" smtClean="0">
                        <a:latin typeface="Cambria Math" panose="02040503050406030204" pitchFamily="18" charset="0"/>
                      </a:rPr>
                      <m:t>−</m:t>
                    </m:r>
                  </m:oMath>
                </a14:m>
                <a:r>
                  <a:rPr lang="en-US" dirty="0" smtClean="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b="0" i="1" smtClean="0">
                                <a:latin typeface="Cambria Math" panose="02040503050406030204" pitchFamily="18" charset="0"/>
                              </a:rPr>
                              <m:t>2</m:t>
                            </m:r>
                          </m:den>
                        </m:f>
                      </m:e>
                    </m:d>
                    <m:r>
                      <a:rPr lang="en-US" i="1">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m:t>
                            </m:r>
                          </m:den>
                        </m:f>
                      </m:e>
                    </m:d>
                  </m:oMath>
                </a14:m>
                <a:endParaRPr lang="en-US" dirty="0" smtClean="0">
                  <a:solidFill>
                    <a:schemeClr val="tx1"/>
                  </a:solidFill>
                </a:endParaRPr>
              </a:p>
              <a:p>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d>
                      <m:dPr>
                        <m:ctrlPr>
                          <a:rPr lang="en-US" b="0" i="1" smtClean="0">
                            <a:latin typeface="Cambria Math" panose="02040503050406030204" pitchFamily="18" charset="0"/>
                          </a:rPr>
                        </m:ctrlPr>
                      </m:dPr>
                      <m:e>
                        <m:r>
                          <a:rPr lang="en-US" b="0" i="1" smtClean="0">
                            <a:latin typeface="Cambria Math" panose="02040503050406030204" pitchFamily="18" charset="0"/>
                          </a:rPr>
                          <m:t>3−0</m:t>
                        </m:r>
                      </m:e>
                    </m:d>
                    <m:r>
                      <a:rPr lang="en-US" b="0" i="1" smtClean="0">
                        <a:latin typeface="Cambria Math" panose="02040503050406030204" pitchFamily="18" charset="0"/>
                      </a:rPr>
                      <m:t>=</m:t>
                    </m:r>
                  </m:oMath>
                </a14:m>
                <a:r>
                  <a:rPr lang="en-US" dirty="0" smtClean="0">
                    <a:solidFill>
                      <a:schemeClr val="tx1"/>
                    </a:solidFill>
                  </a:rPr>
                  <a:t> 0.5</a:t>
                </a:r>
                <a14:m>
                  <m:oMath xmlns:m="http://schemas.openxmlformats.org/officeDocument/2006/math">
                    <m:r>
                      <a:rPr lang="en-US" b="0" i="1" smtClean="0">
                        <a:solidFill>
                          <a:schemeClr val="tx1"/>
                        </a:solidFill>
                        <a:latin typeface="Cambria Math" panose="02040503050406030204" pitchFamily="18" charset="0"/>
                      </a:rPr>
                      <m:t>−−2</m:t>
                    </m:r>
                  </m:oMath>
                </a14:m>
                <a:endParaRPr lang="en-US" dirty="0" smtClean="0">
                  <a:solidFill>
                    <a:schemeClr val="tx1"/>
                  </a:solidFill>
                </a:endParaRPr>
              </a:p>
              <a:p>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oMath>
                </a14:m>
                <a:endParaRPr lang="en-US"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8859" y="2972639"/>
                <a:ext cx="6701412" cy="3657668"/>
              </a:xfrm>
              <a:prstGeom prst="rect">
                <a:avLst/>
              </a:prstGeom>
              <a:blipFill>
                <a:blip r:embed="rId3"/>
                <a:stretch>
                  <a:fillRect l="-727" t="-1000"/>
                </a:stretch>
              </a:blipFill>
            </p:spPr>
            <p:txBody>
              <a:bodyPr/>
              <a:lstStyle/>
              <a:p>
                <a:r>
                  <a:rPr lang="en-GB">
                    <a:noFill/>
                  </a:rPr>
                  <a:t> </a:t>
                </a:r>
              </a:p>
            </p:txBody>
          </p:sp>
        </mc:Fallback>
      </mc:AlternateContent>
      <p:sp>
        <p:nvSpPr>
          <p:cNvPr id="40" name="Rectangle 39">
            <a:extLst>
              <a:ext uri="{FF2B5EF4-FFF2-40B4-BE49-F238E27FC236}">
                <a16:creationId xmlns:a16="http://schemas.microsoft.com/office/drawing/2014/main" id="{5A90F127-B11A-4C01-B151-1F3083F8F631}"/>
              </a:ext>
            </a:extLst>
          </p:cNvPr>
          <p:cNvSpPr/>
          <p:nvPr/>
        </p:nvSpPr>
        <p:spPr>
          <a:xfrm>
            <a:off x="318859" y="2876461"/>
            <a:ext cx="8645629" cy="1603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a:t>a</a:t>
            </a:r>
            <a:r>
              <a:rPr lang="en-US" sz="2800" dirty="0" smtClean="0"/>
              <a:t>?</a:t>
            </a:r>
            <a:endParaRPr lang="en-GB" sz="2800" dirty="0"/>
          </a:p>
        </p:txBody>
      </p:sp>
      <p:sp>
        <p:nvSpPr>
          <p:cNvPr id="47" name="Rounded Rectangular Callout 46"/>
          <p:cNvSpPr/>
          <p:nvPr/>
        </p:nvSpPr>
        <p:spPr>
          <a:xfrm>
            <a:off x="7020271" y="4789542"/>
            <a:ext cx="1656185" cy="655681"/>
          </a:xfrm>
          <a:prstGeom prst="wedgeRoundRectCallout">
            <a:avLst>
              <a:gd name="adj1" fmla="val -154685"/>
              <a:gd name="adj2" fmla="val 10186"/>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Derived on the previous slide</a:t>
            </a:r>
            <a:endParaRPr lang="en-GB" dirty="0"/>
          </a:p>
        </p:txBody>
      </p:sp>
      <p:sp>
        <p:nvSpPr>
          <p:cNvPr id="48" name="Rectangle 47">
            <a:extLst>
              <a:ext uri="{FF2B5EF4-FFF2-40B4-BE49-F238E27FC236}">
                <a16:creationId xmlns:a16="http://schemas.microsoft.com/office/drawing/2014/main" id="{5A90F127-B11A-4C01-B151-1F3083F8F631}"/>
              </a:ext>
            </a:extLst>
          </p:cNvPr>
          <p:cNvSpPr/>
          <p:nvPr/>
        </p:nvSpPr>
        <p:spPr>
          <a:xfrm>
            <a:off x="314526" y="4576128"/>
            <a:ext cx="8645629" cy="21503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smtClean="0"/>
              <a:t>b?</a:t>
            </a:r>
            <a:endParaRPr lang="en-GB" sz="2800" dirty="0"/>
          </a:p>
        </p:txBody>
      </p:sp>
    </p:spTree>
    <p:extLst>
      <p:ext uri="{BB962C8B-B14F-4D97-AF65-F5344CB8AC3E}">
        <p14:creationId xmlns:p14="http://schemas.microsoft.com/office/powerpoint/2010/main" val="130393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0"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197196" y="764704"/>
                <a:ext cx="8747320" cy="5632311"/>
              </a:xfrm>
              <a:prstGeom prst="rect">
                <a:avLst/>
              </a:prstGeom>
              <a:noFill/>
            </p:spPr>
            <p:txBody>
              <a:bodyPr wrap="square" rtlCol="0">
                <a:spAutoFit/>
              </a:bodyPr>
              <a:lstStyle/>
              <a:p>
                <a:r>
                  <a:rPr lang="en-GB" sz="2400" dirty="0" smtClean="0"/>
                  <a:t>Pearson Further Mechanics 1</a:t>
                </a:r>
              </a:p>
              <a:p>
                <a:r>
                  <a:rPr lang="en-GB" sz="2400" dirty="0"/>
                  <a:t>Pages </a:t>
                </a:r>
                <a:r>
                  <a:rPr lang="en-GB" sz="2400" dirty="0" smtClean="0"/>
                  <a:t>114-115 questions 14 – 16 </a:t>
                </a:r>
                <a:r>
                  <a:rPr lang="en-GB" sz="1100" dirty="0" smtClean="0"/>
                  <a:t>(note: </a:t>
                </a:r>
                <a:r>
                  <a:rPr lang="en-GB" sz="1100" dirty="0" err="1" smtClean="0"/>
                  <a:t>qu</a:t>
                </a:r>
                <a:r>
                  <a:rPr lang="en-GB" sz="1100" dirty="0" smtClean="0"/>
                  <a:t> 14 is impossible as e = </a:t>
                </a:r>
                <a14:m>
                  <m:oMath xmlns:m="http://schemas.openxmlformats.org/officeDocument/2006/math">
                    <m:r>
                      <a:rPr lang="en-US" sz="1100" b="0" i="0" smtClean="0">
                        <a:latin typeface="Cambria Math" panose="02040503050406030204" pitchFamily="18" charset="0"/>
                      </a:rPr>
                      <m:t>−</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1</m:t>
                        </m:r>
                      </m:num>
                      <m:den>
                        <m:r>
                          <a:rPr lang="en-US" sz="1100" b="0" i="1" smtClean="0">
                            <a:latin typeface="Cambria Math" panose="02040503050406030204" pitchFamily="18" charset="0"/>
                          </a:rPr>
                          <m:t>7</m:t>
                        </m:r>
                      </m:den>
                    </m:f>
                  </m:oMath>
                </a14:m>
                <a:r>
                  <a:rPr lang="en-GB" sz="1100" dirty="0" smtClean="0"/>
                  <a:t>)</a:t>
                </a:r>
              </a:p>
              <a:p>
                <a:r>
                  <a:rPr lang="en-GB" sz="2400" dirty="0" smtClean="0"/>
                  <a:t>Pages 115-118 Mixed Exercise 5 questions 1 – </a:t>
                </a:r>
                <a:r>
                  <a:rPr lang="en-GB" sz="2400" dirty="0" smtClean="0"/>
                  <a:t>13</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Challenging Questions:</a:t>
                </a:r>
              </a:p>
              <a:p>
                <a:r>
                  <a:rPr lang="en-GB" sz="2400" dirty="0" smtClean="0"/>
                  <a:t>Review Exercise 2 </a:t>
                </a:r>
                <a:r>
                  <a:rPr lang="en-GB" sz="2400" dirty="0" err="1" smtClean="0"/>
                  <a:t>qu</a:t>
                </a:r>
                <a:r>
                  <a:rPr lang="en-GB" sz="2400" dirty="0" smtClean="0"/>
                  <a:t> 31, 36, 38</a:t>
                </a:r>
              </a:p>
              <a:p>
                <a:r>
                  <a:rPr lang="en-GB" sz="2400" dirty="0" smtClean="0"/>
                  <a:t>(Review Exercise 2 </a:t>
                </a:r>
                <a:r>
                  <a:rPr lang="en-GB" sz="2400" dirty="0" err="1" smtClean="0"/>
                  <a:t>qu</a:t>
                </a:r>
                <a:r>
                  <a:rPr lang="en-GB" sz="2400" dirty="0" smtClean="0"/>
                  <a:t> 19 – 39 are all good questions but these three combine several skills in an unusual way) </a:t>
                </a:r>
              </a:p>
            </p:txBody>
          </p:sp>
        </mc:Choice>
        <mc:Fallback>
          <p:sp>
            <p:nvSpPr>
              <p:cNvPr id="5" name="TextBox 4"/>
              <p:cNvSpPr txBox="1">
                <a:spLocks noRot="1" noChangeAspect="1" noMove="1" noResize="1" noEditPoints="1" noAdjustHandles="1" noChangeArrowheads="1" noChangeShapeType="1" noTextEdit="1"/>
              </p:cNvSpPr>
              <p:nvPr/>
            </p:nvSpPr>
            <p:spPr>
              <a:xfrm>
                <a:off x="197196" y="764704"/>
                <a:ext cx="8747320" cy="5632311"/>
              </a:xfrm>
              <a:prstGeom prst="rect">
                <a:avLst/>
              </a:prstGeom>
              <a:blipFill>
                <a:blip r:embed="rId2"/>
                <a:stretch>
                  <a:fillRect l="-1045" t="-866" b="-1515"/>
                </a:stretch>
              </a:blipFill>
            </p:spPr>
            <p:txBody>
              <a:bodyPr/>
              <a:lstStyle/>
              <a:p>
                <a:r>
                  <a:rPr lang="en-US">
                    <a:noFill/>
                  </a:rPr>
                  <a:t> </a:t>
                </a:r>
              </a:p>
            </p:txBody>
          </p:sp>
        </mc:Fallback>
      </mc:AlternateContent>
      <p:cxnSp>
        <p:nvCxnSpPr>
          <p:cNvPr id="6" name="Straight Connector 5"/>
          <p:cNvCxnSpPr/>
          <p:nvPr/>
        </p:nvCxnSpPr>
        <p:spPr>
          <a:xfrm>
            <a:off x="-1144" y="2060848"/>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395536" y="2074226"/>
            <a:ext cx="7344816"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Q4-7</a:t>
            </a:r>
            <a:endParaRPr lang="en-US" sz="2400" dirty="0"/>
          </a:p>
          <a:p>
            <a:r>
              <a:rPr lang="en-US" sz="2400" dirty="0">
                <a:solidFill>
                  <a:schemeClr val="accent6"/>
                </a:solidFill>
              </a:rPr>
              <a:t>Amber</a:t>
            </a:r>
            <a:r>
              <a:rPr lang="en-US" sz="2400" dirty="0"/>
              <a:t> 					</a:t>
            </a:r>
            <a:r>
              <a:rPr lang="en-US" sz="2400" dirty="0" smtClean="0"/>
              <a:t>Q8-13</a:t>
            </a:r>
            <a:endParaRPr lang="en-US" sz="2400" dirty="0"/>
          </a:p>
          <a:p>
            <a:r>
              <a:rPr lang="en-US" sz="2400" dirty="0">
                <a:solidFill>
                  <a:srgbClr val="FF0000"/>
                </a:solidFill>
              </a:rPr>
              <a:t>Red</a:t>
            </a:r>
            <a:r>
              <a:rPr lang="en-US" sz="2400" dirty="0"/>
              <a:t>					</a:t>
            </a:r>
            <a:r>
              <a:rPr lang="en-US" sz="2400" dirty="0" smtClean="0"/>
              <a:t>Q14- 16 </a:t>
            </a:r>
            <a:r>
              <a:rPr lang="en-US" sz="2400" dirty="0"/>
              <a:t>&amp; challenge</a:t>
            </a:r>
          </a:p>
          <a:p>
            <a:endParaRPr lang="en-US" sz="2400" dirty="0"/>
          </a:p>
        </p:txBody>
      </p:sp>
    </p:spTree>
    <p:extLst>
      <p:ext uri="{BB962C8B-B14F-4D97-AF65-F5344CB8AC3E}">
        <p14:creationId xmlns:p14="http://schemas.microsoft.com/office/powerpoint/2010/main" val="2949954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smtClean="0"/>
                <a:t>The consequence of Smoothness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4" name="TextBox 53">
            <a:extLst>
              <a:ext uri="{FF2B5EF4-FFF2-40B4-BE49-F238E27FC236}">
                <a16:creationId xmlns:a16="http://schemas.microsoft.com/office/drawing/2014/main" id="{E9378204-38A2-4367-8EAF-8B919A48B9E4}"/>
              </a:ext>
            </a:extLst>
          </p:cNvPr>
          <p:cNvSpPr txBox="1"/>
          <p:nvPr/>
        </p:nvSpPr>
        <p:spPr>
          <a:xfrm>
            <a:off x="180682" y="708421"/>
            <a:ext cx="8924090" cy="3416320"/>
          </a:xfrm>
          <a:prstGeom prst="rect">
            <a:avLst/>
          </a:prstGeom>
          <a:noFill/>
        </p:spPr>
        <p:txBody>
          <a:bodyPr wrap="square" rtlCol="0">
            <a:spAutoFit/>
          </a:bodyPr>
          <a:lstStyle/>
          <a:p>
            <a:r>
              <a:rPr lang="en-US" dirty="0" smtClean="0"/>
              <a:t>A </a:t>
            </a:r>
            <a:r>
              <a:rPr lang="en-US" b="1" dirty="0" smtClean="0"/>
              <a:t>smooth</a:t>
            </a:r>
            <a:r>
              <a:rPr lang="en-US" dirty="0" smtClean="0"/>
              <a:t> surface cannot apply a frictional force.</a:t>
            </a:r>
          </a:p>
          <a:p>
            <a:pPr marL="285750" indent="-285750">
              <a:buFont typeface="Symbol" panose="05050102010706020507" pitchFamily="18" charset="2"/>
              <a:buChar char="Þ"/>
            </a:pPr>
            <a:r>
              <a:rPr lang="en-US" dirty="0" smtClean="0"/>
              <a:t>The only force it can apply is a NORMAL reaction force.</a:t>
            </a:r>
          </a:p>
          <a:p>
            <a:pPr marL="285750" indent="-285750">
              <a:buFont typeface="Symbol" panose="05050102010706020507" pitchFamily="18" charset="2"/>
              <a:buChar char="Þ"/>
            </a:pPr>
            <a:r>
              <a:rPr lang="en-US" dirty="0" smtClean="0"/>
              <a:t>The impulse </a:t>
            </a:r>
            <a:r>
              <a:rPr lang="en-US" dirty="0"/>
              <a:t>(force x time) exerted </a:t>
            </a:r>
            <a:r>
              <a:rPr lang="en-US" dirty="0" smtClean="0"/>
              <a:t>by the surface is also NORMAL to the surface</a:t>
            </a:r>
          </a:p>
          <a:p>
            <a:pPr marL="285750" indent="-285750">
              <a:buFont typeface="Symbol" panose="05050102010706020507" pitchFamily="18" charset="2"/>
              <a:buChar char="Þ"/>
            </a:pPr>
            <a:endParaRPr lang="en-US" dirty="0" smtClean="0"/>
          </a:p>
          <a:p>
            <a:pPr marL="285750" indent="-285750">
              <a:buFont typeface="Symbol" panose="05050102010706020507" pitchFamily="18" charset="2"/>
              <a:buChar char="Þ"/>
            </a:pPr>
            <a:endParaRPr lang="en-US" dirty="0"/>
          </a:p>
          <a:p>
            <a:pPr marL="285750" indent="-285750">
              <a:buFont typeface="Symbol" panose="05050102010706020507" pitchFamily="18" charset="2"/>
              <a:buChar char="Þ"/>
            </a:pPr>
            <a:endParaRPr lang="en-US" dirty="0" smtClean="0"/>
          </a:p>
          <a:p>
            <a:pPr marL="285750" indent="-285750">
              <a:buFont typeface="Symbol" panose="05050102010706020507" pitchFamily="18" charset="2"/>
              <a:buChar char="Þ"/>
            </a:pPr>
            <a:endParaRPr lang="en-US" dirty="0"/>
          </a:p>
          <a:p>
            <a:pPr marL="285750" indent="-285750">
              <a:buFont typeface="Symbol" panose="05050102010706020507" pitchFamily="18" charset="2"/>
              <a:buChar char="Þ"/>
            </a:pPr>
            <a:endParaRPr lang="en-US" dirty="0" smtClean="0"/>
          </a:p>
          <a:p>
            <a:pPr marL="285750" indent="-285750">
              <a:buFont typeface="Symbol" panose="05050102010706020507" pitchFamily="18" charset="2"/>
              <a:buChar char="Þ"/>
            </a:pPr>
            <a:endParaRPr lang="en-US" dirty="0"/>
          </a:p>
          <a:p>
            <a:pPr marL="285750" indent="-285750">
              <a:buFont typeface="Symbol" panose="05050102010706020507" pitchFamily="18" charset="2"/>
              <a:buChar char="Þ"/>
            </a:pPr>
            <a:endParaRPr lang="en-US" dirty="0" smtClean="0"/>
          </a:p>
          <a:p>
            <a:pPr marL="285750" indent="-285750">
              <a:buFont typeface="Symbol" panose="05050102010706020507" pitchFamily="18" charset="2"/>
              <a:buChar char="Þ"/>
            </a:pPr>
            <a:r>
              <a:rPr lang="en-US" dirty="0" smtClean="0"/>
              <a:t>The change in momentum (impulse) is normal to the surface</a:t>
            </a:r>
          </a:p>
          <a:p>
            <a:pPr marL="285750" indent="-285750">
              <a:buFont typeface="Symbol" panose="05050102010706020507" pitchFamily="18" charset="2"/>
              <a:buChar char="Þ"/>
            </a:pPr>
            <a:r>
              <a:rPr lang="en-US" dirty="0" smtClean="0"/>
              <a:t>The component of momentum (and velocity) parallel to the surface is </a:t>
            </a:r>
            <a:r>
              <a:rPr lang="en-US" b="1" dirty="0" smtClean="0"/>
              <a:t>UNCHANGED</a:t>
            </a:r>
            <a:endParaRPr lang="en-GB" dirty="0" smtClean="0"/>
          </a:p>
        </p:txBody>
      </p:sp>
      <p:pic>
        <p:nvPicPr>
          <p:cNvPr id="1026" name="Picture 2" descr="Image result for smooth"/>
          <p:cNvPicPr>
            <a:picLocks noChangeAspect="1" noChangeArrowheads="1"/>
          </p:cNvPicPr>
          <p:nvPr/>
        </p:nvPicPr>
        <p:blipFill rotWithShape="1">
          <a:blip r:embed="rId3">
            <a:extLst>
              <a:ext uri="{28A0092B-C50C-407E-A947-70E740481C1C}">
                <a14:useLocalDpi xmlns:a14="http://schemas.microsoft.com/office/drawing/2010/main" val="0"/>
              </a:ext>
            </a:extLst>
          </a:blip>
          <a:srcRect l="7087" t="31767" r="7560" b="29621"/>
          <a:stretch/>
        </p:blipFill>
        <p:spPr bwMode="auto">
          <a:xfrm>
            <a:off x="6833944" y="5651664"/>
            <a:ext cx="2270828" cy="102728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907704" y="1851258"/>
            <a:ext cx="2016224" cy="1334068"/>
            <a:chOff x="1475656" y="2382964"/>
            <a:chExt cx="2016224" cy="1334068"/>
          </a:xfrm>
        </p:grpSpPr>
        <p:sp>
          <p:nvSpPr>
            <p:cNvPr id="22" name="Oval 21">
              <a:extLst>
                <a:ext uri="{FF2B5EF4-FFF2-40B4-BE49-F238E27FC236}">
                  <a16:creationId xmlns:a16="http://schemas.microsoft.com/office/drawing/2014/main" id="{74BFB7DC-D70E-47D5-B763-341270951405}"/>
                </a:ext>
              </a:extLst>
            </p:cNvPr>
            <p:cNvSpPr/>
            <p:nvPr/>
          </p:nvSpPr>
          <p:spPr>
            <a:xfrm>
              <a:off x="1979712" y="3068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7" name="Straight Connector 6"/>
            <p:cNvCxnSpPr/>
            <p:nvPr/>
          </p:nvCxnSpPr>
          <p:spPr>
            <a:xfrm>
              <a:off x="1475656" y="3501008"/>
              <a:ext cx="1512168"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a:stCxn id="22" idx="6"/>
            </p:cNvCxnSpPr>
            <p:nvPr/>
          </p:nvCxnSpPr>
          <p:spPr>
            <a:xfrm>
              <a:off x="2411760" y="3284984"/>
              <a:ext cx="9361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59420" y="2941964"/>
              <a:ext cx="832460" cy="369332"/>
            </a:xfrm>
            <a:prstGeom prst="rect">
              <a:avLst/>
            </a:prstGeom>
            <a:noFill/>
          </p:spPr>
          <p:txBody>
            <a:bodyPr wrap="square" rtlCol="0">
              <a:spAutoFit/>
            </a:bodyPr>
            <a:lstStyle/>
            <a:p>
              <a:r>
                <a:rPr lang="en-US" b="1" dirty="0" smtClean="0">
                  <a:solidFill>
                    <a:srgbClr val="FF0000"/>
                  </a:solidFill>
                </a:rPr>
                <a:t>Fr=0</a:t>
              </a:r>
              <a:endParaRPr lang="en-GB" b="1" dirty="0">
                <a:solidFill>
                  <a:srgbClr val="FF0000"/>
                </a:solidFill>
              </a:endParaRPr>
            </a:p>
          </p:txBody>
        </p:sp>
        <p:cxnSp>
          <p:nvCxnSpPr>
            <p:cNvPr id="17" name="Straight Connector 16"/>
            <p:cNvCxnSpPr/>
            <p:nvPr/>
          </p:nvCxnSpPr>
          <p:spPr>
            <a:xfrm flipH="1">
              <a:off x="1651308" y="3501008"/>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887518" y="3501008"/>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123728" y="3501008"/>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359938" y="3501008"/>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596148" y="3501008"/>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0"/>
            </p:cNvCxnSpPr>
            <p:nvPr/>
          </p:nvCxnSpPr>
          <p:spPr>
            <a:xfrm flipV="1">
              <a:off x="2195736" y="2382964"/>
              <a:ext cx="0" cy="685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15510" y="2457790"/>
              <a:ext cx="544428" cy="369332"/>
            </a:xfrm>
            <a:prstGeom prst="rect">
              <a:avLst/>
            </a:prstGeom>
            <a:noFill/>
          </p:spPr>
          <p:txBody>
            <a:bodyPr wrap="square" rtlCol="0">
              <a:spAutoFit/>
            </a:bodyPr>
            <a:lstStyle/>
            <a:p>
              <a:r>
                <a:rPr lang="en-US" dirty="0"/>
                <a:t>R</a:t>
              </a:r>
              <a:endParaRPr lang="en-GB" dirty="0"/>
            </a:p>
          </p:txBody>
        </p:sp>
      </p:grpSp>
      <p:sp>
        <p:nvSpPr>
          <p:cNvPr id="36" name="TextBox 35">
            <a:extLst>
              <a:ext uri="{FF2B5EF4-FFF2-40B4-BE49-F238E27FC236}">
                <a16:creationId xmlns:a16="http://schemas.microsoft.com/office/drawing/2014/main" id="{8472C205-6FA4-44DA-809F-18589BF9554C}"/>
              </a:ext>
            </a:extLst>
          </p:cNvPr>
          <p:cNvSpPr txBox="1"/>
          <p:nvPr/>
        </p:nvSpPr>
        <p:spPr>
          <a:xfrm>
            <a:off x="276074" y="4366087"/>
            <a:ext cx="8828698" cy="1015663"/>
          </a:xfrm>
          <a:prstGeom prst="rect">
            <a:avLst/>
          </a:prstGeom>
          <a:solidFill>
            <a:schemeClr val="tx1"/>
          </a:solidFill>
        </p:spPr>
        <p:txBody>
          <a:bodyPr wrap="square" rtlCol="0">
            <a:spAutoFit/>
          </a:bodyPr>
          <a:lstStyle/>
          <a:p>
            <a:pPr marL="285750" indent="-285750">
              <a:buFont typeface="Wingdings" panose="05000000000000000000" pitchFamily="2" charset="2"/>
              <a:buChar char="!"/>
            </a:pPr>
            <a:r>
              <a:rPr lang="en-GB" sz="2000" dirty="0" smtClean="0">
                <a:solidFill>
                  <a:schemeClr val="bg1"/>
                </a:solidFill>
              </a:rPr>
              <a:t>The component of velocity </a:t>
            </a:r>
            <a:r>
              <a:rPr lang="en-GB" sz="2000" b="1" dirty="0" smtClean="0">
                <a:solidFill>
                  <a:schemeClr val="bg1"/>
                </a:solidFill>
              </a:rPr>
              <a:t>parallel </a:t>
            </a:r>
            <a:r>
              <a:rPr lang="en-GB" sz="2000" dirty="0" smtClean="0">
                <a:solidFill>
                  <a:schemeClr val="bg1"/>
                </a:solidFill>
              </a:rPr>
              <a:t>to the surfaces in contact </a:t>
            </a:r>
            <a:r>
              <a:rPr lang="en-GB" sz="2000" dirty="0">
                <a:solidFill>
                  <a:schemeClr val="bg1"/>
                </a:solidFill>
              </a:rPr>
              <a:t>i</a:t>
            </a:r>
            <a:r>
              <a:rPr lang="en-GB" sz="2000" dirty="0" smtClean="0">
                <a:solidFill>
                  <a:schemeClr val="bg1"/>
                </a:solidFill>
              </a:rPr>
              <a:t>s</a:t>
            </a:r>
            <a:r>
              <a:rPr lang="en-GB" sz="2000" b="1" dirty="0" smtClean="0">
                <a:solidFill>
                  <a:schemeClr val="bg1"/>
                </a:solidFill>
              </a:rPr>
              <a:t> unchanged</a:t>
            </a:r>
          </a:p>
          <a:p>
            <a:pPr marL="285750" indent="-285750">
              <a:buFont typeface="Wingdings" panose="05000000000000000000" pitchFamily="2" charset="2"/>
              <a:buChar char="!"/>
            </a:pPr>
            <a:r>
              <a:rPr lang="en-US" sz="2000" dirty="0" smtClean="0">
                <a:solidFill>
                  <a:schemeClr val="bg1"/>
                </a:solidFill>
              </a:rPr>
              <a:t>The component of velocity </a:t>
            </a:r>
            <a:r>
              <a:rPr lang="en-US" sz="2000" b="1" dirty="0" smtClean="0">
                <a:solidFill>
                  <a:schemeClr val="bg1"/>
                </a:solidFill>
              </a:rPr>
              <a:t>perpendicular </a:t>
            </a:r>
            <a:r>
              <a:rPr lang="en-US" sz="2000" dirty="0" smtClean="0">
                <a:solidFill>
                  <a:schemeClr val="bg1"/>
                </a:solidFill>
              </a:rPr>
              <a:t> to the surfaces in contact depends on </a:t>
            </a:r>
            <a:r>
              <a:rPr lang="en-US" sz="2000" b="1" dirty="0" smtClean="0">
                <a:solidFill>
                  <a:schemeClr val="bg1"/>
                </a:solidFill>
              </a:rPr>
              <a:t>the coefficient of restitution (e).</a:t>
            </a:r>
            <a:endParaRPr lang="en-GB" sz="2000" dirty="0">
              <a:solidFill>
                <a:schemeClr val="bg1"/>
              </a:solidFill>
            </a:endParaRPr>
          </a:p>
        </p:txBody>
      </p:sp>
    </p:spTree>
    <p:extLst>
      <p:ext uri="{BB962C8B-B14F-4D97-AF65-F5344CB8AC3E}">
        <p14:creationId xmlns:p14="http://schemas.microsoft.com/office/powerpoint/2010/main" val="27221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smtClean="0"/>
                <a:t>The Theory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24" name="Straight Connector 23"/>
          <p:cNvCxnSpPr/>
          <p:nvPr/>
        </p:nvCxnSpPr>
        <p:spPr>
          <a:xfrm>
            <a:off x="1259632" y="2834107"/>
            <a:ext cx="2163731"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Arrow Connector 24"/>
          <p:cNvCxnSpPr/>
          <p:nvPr/>
        </p:nvCxnSpPr>
        <p:spPr>
          <a:xfrm>
            <a:off x="1368575" y="2245516"/>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68824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92445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16066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39687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63308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067611" y="2245515"/>
            <a:ext cx="1856317" cy="572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82804" y="2060848"/>
            <a:ext cx="481119" cy="369332"/>
          </a:xfrm>
          <a:prstGeom prst="rect">
            <a:avLst/>
          </a:prstGeom>
          <a:noFill/>
        </p:spPr>
        <p:txBody>
          <a:bodyPr wrap="square" rtlCol="0">
            <a:spAutoFit/>
          </a:bodyPr>
          <a:lstStyle/>
          <a:p>
            <a:r>
              <a:rPr lang="en-US" b="1" dirty="0" smtClean="0"/>
              <a:t>v</a:t>
            </a:r>
            <a:endParaRPr lang="en-GB" b="1" dirty="0"/>
          </a:p>
        </p:txBody>
      </p:sp>
      <mc:AlternateContent xmlns:mc="http://schemas.openxmlformats.org/markup-compatibility/2006" xmlns:a14="http://schemas.microsoft.com/office/drawing/2010/main">
        <mc:Choice Requires="a14">
          <p:sp>
            <p:nvSpPr>
              <p:cNvPr id="37" name="TextBox 36"/>
              <p:cNvSpPr txBox="1"/>
              <p:nvPr/>
            </p:nvSpPr>
            <p:spPr>
              <a:xfrm>
                <a:off x="2043343" y="2190109"/>
                <a:ext cx="9718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043343" y="2190109"/>
                <a:ext cx="971826" cy="369332"/>
              </a:xfrm>
              <a:prstGeom prst="rect">
                <a:avLst/>
              </a:prstGeom>
              <a:blipFill>
                <a:blip r:embed="rId3"/>
                <a:stretch>
                  <a:fillRect/>
                </a:stretch>
              </a:blipFill>
            </p:spPr>
            <p:txBody>
              <a:bodyPr/>
              <a:lstStyle/>
              <a:p>
                <a:r>
                  <a:rPr lang="en-GB">
                    <a:noFill/>
                  </a:rPr>
                  <a:t> </a:t>
                </a:r>
              </a:p>
            </p:txBody>
          </p:sp>
        </mc:Fallback>
      </mc:AlternateContent>
      <p:sp>
        <p:nvSpPr>
          <p:cNvPr id="43" name="TextBox 42"/>
          <p:cNvSpPr txBox="1"/>
          <p:nvPr/>
        </p:nvSpPr>
        <p:spPr>
          <a:xfrm>
            <a:off x="1560383" y="2137322"/>
            <a:ext cx="292062" cy="369332"/>
          </a:xfrm>
          <a:prstGeom prst="rect">
            <a:avLst/>
          </a:prstGeom>
          <a:noFill/>
        </p:spPr>
        <p:txBody>
          <a:bodyPr wrap="square" rtlCol="0">
            <a:spAutoFit/>
          </a:bodyPr>
          <a:lstStyle/>
          <a:p>
            <a:r>
              <a:rPr lang="en-US" b="1" dirty="0" smtClean="0"/>
              <a:t>u</a:t>
            </a:r>
            <a:endParaRPr lang="en-GB" b="1" dirty="0"/>
          </a:p>
        </p:txBody>
      </p:sp>
      <p:sp>
        <p:nvSpPr>
          <p:cNvPr id="16" name="Freeform 15"/>
          <p:cNvSpPr/>
          <p:nvPr/>
        </p:nvSpPr>
        <p:spPr>
          <a:xfrm>
            <a:off x="2567940" y="2661511"/>
            <a:ext cx="38943" cy="175260"/>
          </a:xfrm>
          <a:custGeom>
            <a:avLst/>
            <a:gdLst>
              <a:gd name="connsiteX0" fmla="*/ 0 w 38943"/>
              <a:gd name="connsiteY0" fmla="*/ 0 h 175260"/>
              <a:gd name="connsiteX1" fmla="*/ 15240 w 38943"/>
              <a:gd name="connsiteY1" fmla="*/ 60960 h 175260"/>
              <a:gd name="connsiteX2" fmla="*/ 38100 w 38943"/>
              <a:gd name="connsiteY2" fmla="*/ 106680 h 175260"/>
              <a:gd name="connsiteX3" fmla="*/ 38100 w 38943"/>
              <a:gd name="connsiteY3" fmla="*/ 175260 h 175260"/>
            </a:gdLst>
            <a:ahLst/>
            <a:cxnLst>
              <a:cxn ang="0">
                <a:pos x="connsiteX0" y="connsiteY0"/>
              </a:cxn>
              <a:cxn ang="0">
                <a:pos x="connsiteX1" y="connsiteY1"/>
              </a:cxn>
              <a:cxn ang="0">
                <a:pos x="connsiteX2" y="connsiteY2"/>
              </a:cxn>
              <a:cxn ang="0">
                <a:pos x="connsiteX3" y="connsiteY3"/>
              </a:cxn>
            </a:cxnLst>
            <a:rect l="l" t="t" r="r" b="b"/>
            <a:pathLst>
              <a:path w="38943" h="175260">
                <a:moveTo>
                  <a:pt x="0" y="0"/>
                </a:moveTo>
                <a:cubicBezTo>
                  <a:pt x="2898" y="14491"/>
                  <a:pt x="7430" y="45339"/>
                  <a:pt x="15240" y="60960"/>
                </a:cubicBezTo>
                <a:cubicBezTo>
                  <a:pt x="25129" y="80738"/>
                  <a:pt x="36185" y="83696"/>
                  <a:pt x="38100" y="106680"/>
                </a:cubicBezTo>
                <a:cubicBezTo>
                  <a:pt x="39998" y="129461"/>
                  <a:pt x="38100" y="152400"/>
                  <a:pt x="38100" y="1752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1676342" y="2600551"/>
            <a:ext cx="121978" cy="236220"/>
          </a:xfrm>
          <a:custGeom>
            <a:avLst/>
            <a:gdLst>
              <a:gd name="connsiteX0" fmla="*/ 121978 w 121978"/>
              <a:gd name="connsiteY0" fmla="*/ 0 h 236220"/>
              <a:gd name="connsiteX1" fmla="*/ 83878 w 121978"/>
              <a:gd name="connsiteY1" fmla="*/ 15240 h 236220"/>
              <a:gd name="connsiteX2" fmla="*/ 76258 w 121978"/>
              <a:gd name="connsiteY2" fmla="*/ 38100 h 236220"/>
              <a:gd name="connsiteX3" fmla="*/ 38158 w 121978"/>
              <a:gd name="connsiteY3" fmla="*/ 83820 h 236220"/>
              <a:gd name="connsiteX4" fmla="*/ 22918 w 121978"/>
              <a:gd name="connsiteY4" fmla="*/ 129540 h 236220"/>
              <a:gd name="connsiteX5" fmla="*/ 15298 w 121978"/>
              <a:gd name="connsiteY5" fmla="*/ 152400 h 236220"/>
              <a:gd name="connsiteX6" fmla="*/ 7678 w 121978"/>
              <a:gd name="connsiteY6" fmla="*/ 190500 h 236220"/>
              <a:gd name="connsiteX7" fmla="*/ 58 w 121978"/>
              <a:gd name="connsiteY7" fmla="*/ 23622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78" h="236220">
                <a:moveTo>
                  <a:pt x="121978" y="0"/>
                </a:moveTo>
                <a:cubicBezTo>
                  <a:pt x="109278" y="5080"/>
                  <a:pt x="94386" y="6483"/>
                  <a:pt x="83878" y="15240"/>
                </a:cubicBezTo>
                <a:cubicBezTo>
                  <a:pt x="77708" y="20382"/>
                  <a:pt x="80713" y="31417"/>
                  <a:pt x="76258" y="38100"/>
                </a:cubicBezTo>
                <a:cubicBezTo>
                  <a:pt x="52332" y="73989"/>
                  <a:pt x="54778" y="46424"/>
                  <a:pt x="38158" y="83820"/>
                </a:cubicBezTo>
                <a:cubicBezTo>
                  <a:pt x="31634" y="98500"/>
                  <a:pt x="27998" y="114300"/>
                  <a:pt x="22918" y="129540"/>
                </a:cubicBezTo>
                <a:cubicBezTo>
                  <a:pt x="20378" y="137160"/>
                  <a:pt x="16873" y="144524"/>
                  <a:pt x="15298" y="152400"/>
                </a:cubicBezTo>
                <a:cubicBezTo>
                  <a:pt x="12758" y="165100"/>
                  <a:pt x="10488" y="177857"/>
                  <a:pt x="7678" y="190500"/>
                </a:cubicBezTo>
                <a:cubicBezTo>
                  <a:pt x="-1174" y="230334"/>
                  <a:pt x="58" y="208360"/>
                  <a:pt x="58" y="2362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1328866" y="2462112"/>
                <a:ext cx="4286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328866" y="2462112"/>
                <a:ext cx="428611"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769330" y="2477352"/>
                <a:ext cx="4286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𝛽</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2769330" y="2477352"/>
                <a:ext cx="428611" cy="369332"/>
              </a:xfrm>
              <a:prstGeom prst="rect">
                <a:avLst/>
              </a:prstGeom>
              <a:blipFill>
                <a:blip r:embed="rId5"/>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9378204-38A2-4367-8EAF-8B919A48B9E4}"/>
                  </a:ext>
                </a:extLst>
              </p:cNvPr>
              <p:cNvSpPr txBox="1"/>
              <p:nvPr/>
            </p:nvSpPr>
            <p:spPr>
              <a:xfrm>
                <a:off x="180682" y="708421"/>
                <a:ext cx="8924090" cy="646331"/>
              </a:xfrm>
              <a:prstGeom prst="rect">
                <a:avLst/>
              </a:prstGeom>
              <a:noFill/>
            </p:spPr>
            <p:txBody>
              <a:bodyPr wrap="square" rtlCol="0">
                <a:spAutoFit/>
              </a:bodyPr>
              <a:lstStyle/>
              <a:p>
                <a:r>
                  <a:rPr lang="en-US" dirty="0" smtClean="0"/>
                  <a:t>Parallel velocity component unchanged =&gt;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u</m:t>
                    </m:r>
                    <m:r>
                      <a:rPr lang="en-US" b="1"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m:t>
                    </m:r>
                    <m:r>
                      <a:rPr lang="en-US" i="1" smtClean="0">
                        <a:latin typeface="Cambria Math" panose="02040503050406030204" pitchFamily="18" charset="0"/>
                        <a:ea typeface="Cambria Math" panose="02040503050406030204" pitchFamily="18" charset="0"/>
                      </a:rPr>
                      <m:t>𝛼</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v</m:t>
                    </m:r>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m:t>
                    </m:r>
                    <m:r>
                      <m:rPr>
                        <m:sty m:val="p"/>
                      </m:rPr>
                      <a:rPr lang="el-GR" b="0" i="1" smtClean="0">
                        <a:latin typeface="Cambria Math" panose="02040503050406030204" pitchFamily="18" charset="0"/>
                        <a:ea typeface="Cambria Math" panose="02040503050406030204" pitchFamily="18" charset="0"/>
                      </a:rPr>
                      <m:t>β</m:t>
                    </m:r>
                  </m:oMath>
                </a14:m>
                <a:endParaRPr lang="en-GB" b="1" dirty="0" smtClean="0"/>
              </a:p>
              <a:p>
                <a:r>
                  <a:rPr lang="en-US" dirty="0" smtClean="0"/>
                  <a:t>Perpendicular velocity component =&gt;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0" smtClean="0">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u</m:t>
                    </m:r>
                    <m:r>
                      <a:rPr lang="en-US" b="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𝛼</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v</m:t>
                    </m:r>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𝑠𝑖𝑛</m:t>
                    </m:r>
                    <m:r>
                      <m:rPr>
                        <m:sty m:val="p"/>
                      </m:rPr>
                      <a:rPr lang="el-GR" i="1">
                        <a:latin typeface="Cambria Math" panose="02040503050406030204" pitchFamily="18" charset="0"/>
                        <a:ea typeface="Cambria Math" panose="02040503050406030204" pitchFamily="18" charset="0"/>
                      </a:rPr>
                      <m:t>β</m:t>
                    </m:r>
                  </m:oMath>
                </a14:m>
                <a:endParaRPr lang="en-GB" b="1" dirty="0"/>
              </a:p>
            </p:txBody>
          </p:sp>
        </mc:Choice>
        <mc:Fallback xmlns="">
          <p:sp>
            <p:nvSpPr>
              <p:cNvPr id="50" name="TextBox 49">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180682" y="708421"/>
                <a:ext cx="8924090" cy="646331"/>
              </a:xfrm>
              <a:prstGeom prst="rect">
                <a:avLst/>
              </a:prstGeom>
              <a:blipFill>
                <a:blip r:embed="rId6"/>
                <a:stretch>
                  <a:fillRect l="-615"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ounded Rectangular Callout 50"/>
              <p:cNvSpPr/>
              <p:nvPr/>
            </p:nvSpPr>
            <p:spPr>
              <a:xfrm>
                <a:off x="5364088" y="3573016"/>
                <a:ext cx="3528392" cy="1099445"/>
              </a:xfrm>
              <a:prstGeom prst="wedgeRoundRectCallout">
                <a:avLst>
                  <a:gd name="adj1" fmla="val -144573"/>
                  <a:gd name="adj2" fmla="val -117658"/>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The total angle through which the sphere turns is the </a:t>
                </a:r>
                <a:r>
                  <a:rPr lang="en-US" b="1" dirty="0" smtClean="0"/>
                  <a:t>angle of deflection</a:t>
                </a:r>
                <a:r>
                  <a:rPr lang="en-US" dirty="0" smtClean="0"/>
                  <a:t> =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oMath>
                </a14:m>
                <a:endParaRPr lang="en-GB" dirty="0"/>
              </a:p>
            </p:txBody>
          </p:sp>
        </mc:Choice>
        <mc:Fallback xmlns="">
          <p:sp>
            <p:nvSpPr>
              <p:cNvPr id="51" name="Rounded Rectangular Callout 50"/>
              <p:cNvSpPr>
                <a:spLocks noRot="1" noChangeAspect="1" noMove="1" noResize="1" noEditPoints="1" noAdjustHandles="1" noChangeArrowheads="1" noChangeShapeType="1" noTextEdit="1"/>
              </p:cNvSpPr>
              <p:nvPr/>
            </p:nvSpPr>
            <p:spPr>
              <a:xfrm>
                <a:off x="5364088" y="3573016"/>
                <a:ext cx="3528392" cy="1099445"/>
              </a:xfrm>
              <a:prstGeom prst="wedgeRoundRectCallout">
                <a:avLst>
                  <a:gd name="adj1" fmla="val -144573"/>
                  <a:gd name="adj2" fmla="val -117658"/>
                  <a:gd name="adj3" fmla="val 16667"/>
                </a:avLst>
              </a:prstGeom>
              <a:blipFill>
                <a:blip r:embed="rId7"/>
                <a:stretch>
                  <a:fillRect b="-331"/>
                </a:stretch>
              </a:blipFill>
              <a:ln>
                <a:noFill/>
              </a:ln>
            </p:spPr>
            <p:txBody>
              <a:bodyPr/>
              <a:lstStyle/>
              <a:p>
                <a:r>
                  <a:rPr lang="en-GB">
                    <a:noFill/>
                  </a:rPr>
                  <a:t> </a:t>
                </a:r>
              </a:p>
            </p:txBody>
          </p:sp>
        </mc:Fallback>
      </mc:AlternateContent>
      <p:sp>
        <p:nvSpPr>
          <p:cNvPr id="47" name="Oval 46"/>
          <p:cNvSpPr/>
          <p:nvPr/>
        </p:nvSpPr>
        <p:spPr>
          <a:xfrm>
            <a:off x="6156176" y="775693"/>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GB" dirty="0">
              <a:solidFill>
                <a:schemeClr val="tx1"/>
              </a:solidFill>
            </a:endParaRPr>
          </a:p>
        </p:txBody>
      </p:sp>
      <p:sp>
        <p:nvSpPr>
          <p:cNvPr id="53" name="Oval 52"/>
          <p:cNvSpPr/>
          <p:nvPr/>
        </p:nvSpPr>
        <p:spPr>
          <a:xfrm>
            <a:off x="5796136" y="1058580"/>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GB" dirty="0">
              <a:solidFill>
                <a:schemeClr val="tx1"/>
              </a:solidFill>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9378204-38A2-4367-8EAF-8B919A48B9E4}"/>
                  </a:ext>
                </a:extLst>
              </p:cNvPr>
              <p:cNvSpPr txBox="1"/>
              <p:nvPr/>
            </p:nvSpPr>
            <p:spPr>
              <a:xfrm>
                <a:off x="323528" y="5064948"/>
                <a:ext cx="8924090" cy="369332"/>
              </a:xfrm>
              <a:prstGeom prst="rect">
                <a:avLst/>
              </a:prstGeom>
              <a:noFill/>
            </p:spPr>
            <p:txBody>
              <a:bodyPr wrap="square" rtlCol="0">
                <a:spAutoFit/>
              </a:bodyPr>
              <a:lstStyle/>
              <a:p>
                <a:r>
                  <a:rPr lang="en-US" dirty="0" smtClean="0"/>
                  <a:t>=&gt; </a:t>
                </a:r>
                <a14:m>
                  <m:oMath xmlns:m="http://schemas.openxmlformats.org/officeDocument/2006/math">
                    <m:r>
                      <a:rPr lang="en-US" i="1">
                        <a:latin typeface="Cambria Math" panose="02040503050406030204" pitchFamily="18" charset="0"/>
                        <a:ea typeface="Cambria Math" panose="02040503050406030204" pitchFamily="18" charset="0"/>
                      </a:rPr>
                      <m:t>𝑒</m:t>
                    </m:r>
                    <m:r>
                      <a:rPr lang="en-US" b="1"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𝑡𝑎𝑛</m:t>
                    </m:r>
                    <m:r>
                      <a:rPr lang="en-US" i="1" smtClean="0">
                        <a:latin typeface="Cambria Math" panose="02040503050406030204" pitchFamily="18" charset="0"/>
                        <a:ea typeface="Cambria Math" panose="02040503050406030204" pitchFamily="18" charset="0"/>
                      </a:rPr>
                      <m:t>𝛼</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𝑡𝑎𝑛</m:t>
                    </m:r>
                    <m:r>
                      <m:rPr>
                        <m:sty m:val="p"/>
                      </m:rPr>
                      <a:rPr lang="el-GR" b="0" i="1" smtClean="0">
                        <a:latin typeface="Cambria Math" panose="02040503050406030204" pitchFamily="18" charset="0"/>
                        <a:ea typeface="Cambria Math" panose="02040503050406030204" pitchFamily="18" charset="0"/>
                      </a:rPr>
                      <m:t>β</m:t>
                    </m:r>
                  </m:oMath>
                </a14:m>
                <a:endParaRPr lang="en-GB" b="1" dirty="0" smtClean="0"/>
              </a:p>
            </p:txBody>
          </p:sp>
        </mc:Choice>
        <mc:Fallback xmlns="">
          <p:sp>
            <p:nvSpPr>
              <p:cNvPr id="55" name="TextBox 54">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323528" y="5064948"/>
                <a:ext cx="8924090" cy="369332"/>
              </a:xfrm>
              <a:prstGeom prst="rect">
                <a:avLst/>
              </a:prstGeom>
              <a:blipFill>
                <a:blip r:embed="rId8"/>
                <a:stretch>
                  <a:fillRect l="-546" t="-10000" b="-26667"/>
                </a:stretch>
              </a:blipFill>
            </p:spPr>
            <p:txBody>
              <a:bodyPr/>
              <a:lstStyle/>
              <a:p>
                <a:r>
                  <a:rPr lang="en-GB">
                    <a:noFill/>
                  </a:rPr>
                  <a:t> </a:t>
                </a:r>
              </a:p>
            </p:txBody>
          </p:sp>
        </mc:Fallback>
      </mc:AlternateContent>
      <p:sp>
        <p:nvSpPr>
          <p:cNvPr id="58" name="Oval 57"/>
          <p:cNvSpPr/>
          <p:nvPr/>
        </p:nvSpPr>
        <p:spPr>
          <a:xfrm>
            <a:off x="367332" y="4740414"/>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GB" dirty="0">
              <a:solidFill>
                <a:schemeClr val="tx1"/>
              </a:solidFill>
            </a:endParaRPr>
          </a:p>
        </p:txBody>
      </p:sp>
      <p:sp>
        <p:nvSpPr>
          <p:cNvPr id="61" name="Oval 60"/>
          <p:cNvSpPr/>
          <p:nvPr/>
        </p:nvSpPr>
        <p:spPr>
          <a:xfrm>
            <a:off x="899592" y="4740414"/>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GB" dirty="0">
              <a:solidFill>
                <a:schemeClr val="tx1"/>
              </a:solidFill>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E9378204-38A2-4367-8EAF-8B919A48B9E4}"/>
                  </a:ext>
                </a:extLst>
              </p:cNvPr>
              <p:cNvSpPr txBox="1"/>
              <p:nvPr/>
            </p:nvSpPr>
            <p:spPr>
              <a:xfrm>
                <a:off x="367333" y="4696096"/>
                <a:ext cx="788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ea typeface="Cambria Math" panose="02040503050406030204" pitchFamily="18" charset="0"/>
                        </a:rPr>
                        <m:t>÷</m:t>
                      </m:r>
                    </m:oMath>
                  </m:oMathPara>
                </a14:m>
                <a:endParaRPr lang="en-GB" b="1" dirty="0"/>
              </a:p>
            </p:txBody>
          </p:sp>
        </mc:Choice>
        <mc:Fallback xmlns="">
          <p:sp>
            <p:nvSpPr>
              <p:cNvPr id="62" name="TextBox 61">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367333" y="4696096"/>
                <a:ext cx="788842" cy="369332"/>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5199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err="1" smtClean="0"/>
                <a:t>Quickfire</a:t>
              </a:r>
              <a:r>
                <a:rPr lang="en-US" sz="3200" dirty="0" smtClean="0"/>
                <a:t> Questions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6" name="Group 5"/>
          <p:cNvGrpSpPr/>
          <p:nvPr/>
        </p:nvGrpSpPr>
        <p:grpSpPr>
          <a:xfrm>
            <a:off x="1368575" y="1632312"/>
            <a:ext cx="1656184" cy="1796688"/>
            <a:chOff x="1331640" y="768216"/>
            <a:chExt cx="1656184" cy="1796688"/>
          </a:xfrm>
        </p:grpSpPr>
        <p:sp>
          <p:nvSpPr>
            <p:cNvPr id="7" name="Oval 6">
              <a:extLst>
                <a:ext uri="{FF2B5EF4-FFF2-40B4-BE49-F238E27FC236}">
                  <a16:creationId xmlns:a16="http://schemas.microsoft.com/office/drawing/2014/main" id="{74BFB7DC-D70E-47D5-B763-341270951405}"/>
                </a:ext>
              </a:extLst>
            </p:cNvPr>
            <p:cNvSpPr/>
            <p:nvPr/>
          </p:nvSpPr>
          <p:spPr>
            <a:xfrm>
              <a:off x="1979712" y="191683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8" name="Straight Connector 7"/>
            <p:cNvCxnSpPr/>
            <p:nvPr/>
          </p:nvCxnSpPr>
          <p:spPr>
            <a:xfrm>
              <a:off x="1475656" y="2348880"/>
              <a:ext cx="1512168"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a:endCxn id="7" idx="1"/>
            </p:cNvCxnSpPr>
            <p:nvPr/>
          </p:nvCxnSpPr>
          <p:spPr>
            <a:xfrm>
              <a:off x="1331640" y="1391513"/>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410393" y="768216"/>
                  <a:ext cx="328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US" b="1" i="1" smtClean="0">
                                    <a:latin typeface="Cambria Math" panose="02040503050406030204" pitchFamily="18" charset="0"/>
                                  </a:rPr>
                                  <m:t>𝟑</m:t>
                                </m:r>
                              </m:num>
                              <m:den>
                                <m:r>
                                  <a:rPr lang="en-US" b="1" i="1" smtClean="0">
                                    <a:latin typeface="Cambria Math" panose="02040503050406030204" pitchFamily="18" charset="0"/>
                                  </a:rPr>
                                  <m:t>−</m:t>
                                </m:r>
                                <m:r>
                                  <a:rPr lang="en-US" b="1" i="1" smtClean="0">
                                    <a:latin typeface="Cambria Math" panose="02040503050406030204" pitchFamily="18" charset="0"/>
                                  </a:rPr>
                                  <m:t>𝟑</m:t>
                                </m:r>
                              </m:den>
                            </m:f>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410393" y="768216"/>
                  <a:ext cx="328404" cy="714683"/>
                </a:xfrm>
                <a:prstGeom prst="rect">
                  <a:avLst/>
                </a:prstGeom>
                <a:blipFill>
                  <a:blip r:embed="rId3"/>
                  <a:stretch>
                    <a:fillRect r="-100000"/>
                  </a:stretch>
                </a:blipFill>
              </p:spPr>
              <p:txBody>
                <a:bodyPr/>
                <a:lstStyle/>
                <a:p>
                  <a:r>
                    <a:rPr lang="en-GB">
                      <a:noFill/>
                    </a:rPr>
                    <a:t> </a:t>
                  </a:r>
                </a:p>
              </p:txBody>
            </p:sp>
          </mc:Fallback>
        </mc:AlternateContent>
        <p:cxnSp>
          <p:nvCxnSpPr>
            <p:cNvPr id="11" name="Straight Connector 10"/>
            <p:cNvCxnSpPr/>
            <p:nvPr/>
          </p:nvCxnSpPr>
          <p:spPr>
            <a:xfrm flipH="1">
              <a:off x="165130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8751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2372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35993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9614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flipV="1">
            <a:off x="2450738" y="2630648"/>
            <a:ext cx="783352" cy="294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059832" y="2161210"/>
                <a:ext cx="1512168" cy="425437"/>
              </a:xfrm>
              <a:prstGeom prst="rect">
                <a:avLst/>
              </a:prstGeom>
              <a:noFill/>
            </p:spPr>
            <p:txBody>
              <a:bodyPr wrap="square" rtlCol="0">
                <a:spAutoFit/>
              </a:bodyPr>
              <a:lstStyle/>
              <a:p>
                <a:r>
                  <a:rPr lang="en-US" b="1" dirty="0" smtClean="0"/>
                  <a:t>v</a:t>
                </a:r>
                <a:r>
                  <a:rPr lang="en-US" dirty="0" smtClean="0"/>
                  <a:t> =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m:t>
                            </m:r>
                          </m:den>
                        </m:f>
                      </m:e>
                    </m:d>
                  </m:oMath>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059832" y="2161210"/>
                <a:ext cx="1512168" cy="425437"/>
              </a:xfrm>
              <a:prstGeom prst="rect">
                <a:avLst/>
              </a:prstGeom>
              <a:blipFill>
                <a:blip r:embed="rId4"/>
                <a:stretch>
                  <a:fillRect l="-3629" t="-1449"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088655" y="2188910"/>
                <a:ext cx="971826" cy="484876"/>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smtClean="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088655" y="2188910"/>
                <a:ext cx="971826" cy="484876"/>
              </a:xfrm>
              <a:prstGeom prst="rect">
                <a:avLst/>
              </a:prstGeom>
              <a:blipFill>
                <a:blip r:embed="rId5"/>
                <a:stretch>
                  <a:fillRect b="-7500"/>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5A90F127-B11A-4C01-B151-1F3083F8F631}"/>
              </a:ext>
            </a:extLst>
          </p:cNvPr>
          <p:cNvSpPr/>
          <p:nvPr/>
        </p:nvSpPr>
        <p:spPr>
          <a:xfrm>
            <a:off x="3491880" y="2089650"/>
            <a:ext cx="595272" cy="568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cxnSp>
        <p:nvCxnSpPr>
          <p:cNvPr id="22" name="Straight Arrow Connector 21"/>
          <p:cNvCxnSpPr/>
          <p:nvPr/>
        </p:nvCxnSpPr>
        <p:spPr>
          <a:xfrm flipV="1">
            <a:off x="251520" y="836712"/>
            <a:ext cx="0"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1520" y="1196752"/>
            <a:ext cx="4320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3568" y="1016732"/>
            <a:ext cx="288032" cy="369332"/>
          </a:xfrm>
          <a:prstGeom prst="rect">
            <a:avLst/>
          </a:prstGeom>
          <a:noFill/>
        </p:spPr>
        <p:txBody>
          <a:bodyPr wrap="square" rtlCol="0">
            <a:spAutoFit/>
          </a:bodyPr>
          <a:lstStyle/>
          <a:p>
            <a:r>
              <a:rPr lang="en-US" b="1" dirty="0" smtClean="0"/>
              <a:t>i</a:t>
            </a:r>
            <a:endParaRPr lang="en-GB" b="1" dirty="0"/>
          </a:p>
        </p:txBody>
      </p:sp>
      <p:sp>
        <p:nvSpPr>
          <p:cNvPr id="26" name="TextBox 25"/>
          <p:cNvSpPr txBox="1"/>
          <p:nvPr/>
        </p:nvSpPr>
        <p:spPr>
          <a:xfrm>
            <a:off x="251520" y="640664"/>
            <a:ext cx="288032" cy="369332"/>
          </a:xfrm>
          <a:prstGeom prst="rect">
            <a:avLst/>
          </a:prstGeom>
          <a:noFill/>
        </p:spPr>
        <p:txBody>
          <a:bodyPr wrap="square" rtlCol="0">
            <a:spAutoFit/>
          </a:bodyPr>
          <a:lstStyle/>
          <a:p>
            <a:r>
              <a:rPr lang="en-US" b="1" dirty="0" smtClean="0"/>
              <a:t>j</a:t>
            </a:r>
            <a:endParaRPr lang="en-GB" b="1" dirty="0"/>
          </a:p>
        </p:txBody>
      </p:sp>
      <p:grpSp>
        <p:nvGrpSpPr>
          <p:cNvPr id="27" name="Group 26"/>
          <p:cNvGrpSpPr/>
          <p:nvPr/>
        </p:nvGrpSpPr>
        <p:grpSpPr>
          <a:xfrm>
            <a:off x="1447328" y="4003477"/>
            <a:ext cx="1656184" cy="1796688"/>
            <a:chOff x="1331640" y="768216"/>
            <a:chExt cx="1656184" cy="1796688"/>
          </a:xfrm>
        </p:grpSpPr>
        <p:sp>
          <p:nvSpPr>
            <p:cNvPr id="28" name="Oval 27">
              <a:extLst>
                <a:ext uri="{FF2B5EF4-FFF2-40B4-BE49-F238E27FC236}">
                  <a16:creationId xmlns:a16="http://schemas.microsoft.com/office/drawing/2014/main" id="{74BFB7DC-D70E-47D5-B763-341270951405}"/>
                </a:ext>
              </a:extLst>
            </p:cNvPr>
            <p:cNvSpPr/>
            <p:nvPr/>
          </p:nvSpPr>
          <p:spPr>
            <a:xfrm>
              <a:off x="1979712" y="191683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Straight Connector 28"/>
            <p:cNvCxnSpPr/>
            <p:nvPr/>
          </p:nvCxnSpPr>
          <p:spPr>
            <a:xfrm>
              <a:off x="1475656" y="2348880"/>
              <a:ext cx="1512168"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a:endCxn id="28" idx="1"/>
            </p:cNvCxnSpPr>
            <p:nvPr/>
          </p:nvCxnSpPr>
          <p:spPr>
            <a:xfrm>
              <a:off x="1331640" y="1391513"/>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1410393" y="768216"/>
                  <a:ext cx="328404" cy="6167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US" b="1" i="1" smtClean="0">
                                    <a:latin typeface="Cambria Math" panose="02040503050406030204" pitchFamily="18" charset="0"/>
                                  </a:rPr>
                                  <m:t>𝟕</m:t>
                                </m:r>
                              </m:num>
                              <m:den>
                                <m:r>
                                  <a:rPr lang="en-US" b="1" i="1" smtClean="0">
                                    <a:latin typeface="Cambria Math" panose="02040503050406030204" pitchFamily="18" charset="0"/>
                                  </a:rPr>
                                  <m:t>−</m:t>
                                </m:r>
                                <m:r>
                                  <a:rPr lang="en-US" b="1" i="1" smtClean="0">
                                    <a:latin typeface="Cambria Math" panose="02040503050406030204" pitchFamily="18" charset="0"/>
                                  </a:rPr>
                                  <m:t>𝟔</m:t>
                                </m:r>
                              </m:den>
                            </m:f>
                          </m:e>
                        </m:d>
                      </m:oMath>
                    </m:oMathPara>
                  </a14:m>
                  <a:endParaRPr lang="en-GB"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1410393" y="768216"/>
                  <a:ext cx="328404" cy="616772"/>
                </a:xfrm>
                <a:prstGeom prst="rect">
                  <a:avLst/>
                </a:prstGeom>
                <a:blipFill>
                  <a:blip r:embed="rId6"/>
                  <a:stretch>
                    <a:fillRect r="-87037"/>
                  </a:stretch>
                </a:blipFill>
              </p:spPr>
              <p:txBody>
                <a:bodyPr/>
                <a:lstStyle/>
                <a:p>
                  <a:r>
                    <a:rPr lang="en-GB">
                      <a:noFill/>
                    </a:rPr>
                    <a:t> </a:t>
                  </a:r>
                </a:p>
              </p:txBody>
            </p:sp>
          </mc:Fallback>
        </mc:AlternateContent>
        <p:cxnSp>
          <p:nvCxnSpPr>
            <p:cNvPr id="32" name="Straight Connector 31"/>
            <p:cNvCxnSpPr/>
            <p:nvPr/>
          </p:nvCxnSpPr>
          <p:spPr>
            <a:xfrm flipH="1">
              <a:off x="165130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88751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2372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35993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59614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flipV="1">
            <a:off x="2529491" y="5001813"/>
            <a:ext cx="783352" cy="294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138585" y="4532375"/>
                <a:ext cx="1512168" cy="423834"/>
              </a:xfrm>
              <a:prstGeom prst="rect">
                <a:avLst/>
              </a:prstGeom>
              <a:noFill/>
            </p:spPr>
            <p:txBody>
              <a:bodyPr wrap="square" rtlCol="0">
                <a:spAutoFit/>
              </a:bodyPr>
              <a:lstStyle/>
              <a:p>
                <a:r>
                  <a:rPr lang="en-US" b="1" dirty="0" smtClean="0"/>
                  <a:t>v</a:t>
                </a:r>
                <a:r>
                  <a:rPr lang="en-US" dirty="0" smtClean="0"/>
                  <a:t> =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3</m:t>
                            </m:r>
                          </m:den>
                        </m:f>
                      </m:e>
                    </m:d>
                  </m:oMath>
                </a14:m>
                <a:endParaRPr lang="en-GB"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3138585" y="4532375"/>
                <a:ext cx="1512168" cy="423834"/>
              </a:xfrm>
              <a:prstGeom prst="rect">
                <a:avLst/>
              </a:prstGeom>
              <a:blipFill>
                <a:blip r:embed="rId7"/>
                <a:stretch>
                  <a:fillRect l="-3629" b="-1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167408" y="4560075"/>
                <a:ext cx="971826" cy="484876"/>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smtClean="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2167408" y="4560075"/>
                <a:ext cx="971826" cy="484876"/>
              </a:xfrm>
              <a:prstGeom prst="rect">
                <a:avLst/>
              </a:prstGeom>
              <a:blipFill>
                <a:blip r:embed="rId8"/>
                <a:stretch>
                  <a:fillRect b="-7500"/>
                </a:stretch>
              </a:blipFill>
            </p:spPr>
            <p:txBody>
              <a:bodyPr/>
              <a:lstStyle/>
              <a:p>
                <a:r>
                  <a:rPr lang="en-GB">
                    <a:noFill/>
                  </a:rPr>
                  <a:t> </a:t>
                </a:r>
              </a:p>
            </p:txBody>
          </p:sp>
        </mc:Fallback>
      </mc:AlternateContent>
      <p:sp>
        <p:nvSpPr>
          <p:cNvPr id="40" name="Rectangle 39">
            <a:extLst>
              <a:ext uri="{FF2B5EF4-FFF2-40B4-BE49-F238E27FC236}">
                <a16:creationId xmlns:a16="http://schemas.microsoft.com/office/drawing/2014/main" id="{5A90F127-B11A-4C01-B151-1F3083F8F631}"/>
              </a:ext>
            </a:extLst>
          </p:cNvPr>
          <p:cNvSpPr/>
          <p:nvPr/>
        </p:nvSpPr>
        <p:spPr>
          <a:xfrm>
            <a:off x="3566983" y="4460014"/>
            <a:ext cx="595272" cy="568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grpSp>
        <p:nvGrpSpPr>
          <p:cNvPr id="41" name="Group 40"/>
          <p:cNvGrpSpPr/>
          <p:nvPr/>
        </p:nvGrpSpPr>
        <p:grpSpPr>
          <a:xfrm>
            <a:off x="5559363" y="1661721"/>
            <a:ext cx="1656184" cy="1796688"/>
            <a:chOff x="1331640" y="768216"/>
            <a:chExt cx="1656184" cy="1796688"/>
          </a:xfrm>
        </p:grpSpPr>
        <p:sp>
          <p:nvSpPr>
            <p:cNvPr id="42" name="Oval 41">
              <a:extLst>
                <a:ext uri="{FF2B5EF4-FFF2-40B4-BE49-F238E27FC236}">
                  <a16:creationId xmlns:a16="http://schemas.microsoft.com/office/drawing/2014/main" id="{74BFB7DC-D70E-47D5-B763-341270951405}"/>
                </a:ext>
              </a:extLst>
            </p:cNvPr>
            <p:cNvSpPr/>
            <p:nvPr/>
          </p:nvSpPr>
          <p:spPr>
            <a:xfrm>
              <a:off x="1979712" y="191683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43" name="Straight Connector 42"/>
            <p:cNvCxnSpPr/>
            <p:nvPr/>
          </p:nvCxnSpPr>
          <p:spPr>
            <a:xfrm>
              <a:off x="1475656" y="2348880"/>
              <a:ext cx="1512168"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Arrow Connector 43"/>
            <p:cNvCxnSpPr>
              <a:endCxn id="42" idx="1"/>
            </p:cNvCxnSpPr>
            <p:nvPr/>
          </p:nvCxnSpPr>
          <p:spPr>
            <a:xfrm>
              <a:off x="1331640" y="1391513"/>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1410393" y="768216"/>
                  <a:ext cx="328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m:t>
                                </m:r>
                                <m:r>
                                  <a:rPr lang="en-US" b="1" i="1" smtClean="0">
                                    <a:latin typeface="Cambria Math" panose="02040503050406030204" pitchFamily="18" charset="0"/>
                                  </a:rPr>
                                  <m:t>𝟏</m:t>
                                </m:r>
                              </m:den>
                            </m:f>
                          </m:e>
                        </m:d>
                      </m:oMath>
                    </m:oMathPara>
                  </a14:m>
                  <a:endParaRPr lang="en-GB"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1410393" y="768216"/>
                  <a:ext cx="328404" cy="714683"/>
                </a:xfrm>
                <a:prstGeom prst="rect">
                  <a:avLst/>
                </a:prstGeom>
                <a:blipFill>
                  <a:blip r:embed="rId9"/>
                  <a:stretch>
                    <a:fillRect r="-98148"/>
                  </a:stretch>
                </a:blipFill>
              </p:spPr>
              <p:txBody>
                <a:bodyPr/>
                <a:lstStyle/>
                <a:p>
                  <a:r>
                    <a:rPr lang="en-GB">
                      <a:noFill/>
                    </a:rPr>
                    <a:t> </a:t>
                  </a:r>
                </a:p>
              </p:txBody>
            </p:sp>
          </mc:Fallback>
        </mc:AlternateContent>
        <p:cxnSp>
          <p:nvCxnSpPr>
            <p:cNvPr id="46" name="Straight Connector 45"/>
            <p:cNvCxnSpPr/>
            <p:nvPr/>
          </p:nvCxnSpPr>
          <p:spPr>
            <a:xfrm flipH="1">
              <a:off x="165130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88751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12372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35993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59614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flipV="1">
            <a:off x="6641526" y="2660057"/>
            <a:ext cx="783352" cy="294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7250620" y="2190619"/>
                <a:ext cx="1512168" cy="426271"/>
              </a:xfrm>
              <a:prstGeom prst="rect">
                <a:avLst/>
              </a:prstGeom>
              <a:noFill/>
            </p:spPr>
            <p:txBody>
              <a:bodyPr wrap="square" rtlCol="0">
                <a:spAutoFit/>
              </a:bodyPr>
              <a:lstStyle/>
              <a:p>
                <a:r>
                  <a:rPr lang="en-US" b="1" dirty="0" smtClean="0"/>
                  <a:t>v</a:t>
                </a:r>
                <a:r>
                  <a:rPr lang="en-US" dirty="0" smtClean="0"/>
                  <a:t> =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e>
                    </m:d>
                  </m:oMath>
                </a14:m>
                <a:endParaRPr lang="en-GB" b="1" dirty="0"/>
              </a:p>
            </p:txBody>
          </p:sp>
        </mc:Choice>
        <mc:Fallback xmlns="">
          <p:sp>
            <p:nvSpPr>
              <p:cNvPr id="52" name="TextBox 51"/>
              <p:cNvSpPr txBox="1">
                <a:spLocks noRot="1" noChangeAspect="1" noMove="1" noResize="1" noEditPoints="1" noAdjustHandles="1" noChangeArrowheads="1" noChangeShapeType="1" noTextEdit="1"/>
              </p:cNvSpPr>
              <p:nvPr/>
            </p:nvSpPr>
            <p:spPr>
              <a:xfrm>
                <a:off x="7250620" y="2190619"/>
                <a:ext cx="1512168" cy="426271"/>
              </a:xfrm>
              <a:prstGeom prst="rect">
                <a:avLst/>
              </a:prstGeom>
              <a:blipFill>
                <a:blip r:embed="rId10"/>
                <a:stretch>
                  <a:fillRect l="-3226" b="-1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279443" y="2218319"/>
                <a:ext cx="971826"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smtClean="0"/>
                  <a:t>= 1</a:t>
                </a:r>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6279443" y="2218319"/>
                <a:ext cx="971826" cy="369332"/>
              </a:xfrm>
              <a:prstGeom prst="rect">
                <a:avLst/>
              </a:prstGeom>
              <a:blipFill>
                <a:blip r:embed="rId11"/>
                <a:stretch>
                  <a:fillRect t="-10000" b="-26667"/>
                </a:stretch>
              </a:blipFill>
            </p:spPr>
            <p:txBody>
              <a:bodyPr/>
              <a:lstStyle/>
              <a:p>
                <a:r>
                  <a:rPr lang="en-GB">
                    <a:noFill/>
                  </a:rPr>
                  <a:t> </a:t>
                </a:r>
              </a:p>
            </p:txBody>
          </p:sp>
        </mc:Fallback>
      </mc:AlternateContent>
      <p:sp>
        <p:nvSpPr>
          <p:cNvPr id="54" name="Rectangle 53">
            <a:extLst>
              <a:ext uri="{FF2B5EF4-FFF2-40B4-BE49-F238E27FC236}">
                <a16:creationId xmlns:a16="http://schemas.microsoft.com/office/drawing/2014/main" id="{5A90F127-B11A-4C01-B151-1F3083F8F631}"/>
              </a:ext>
            </a:extLst>
          </p:cNvPr>
          <p:cNvSpPr/>
          <p:nvPr/>
        </p:nvSpPr>
        <p:spPr>
          <a:xfrm>
            <a:off x="7677528" y="2118707"/>
            <a:ext cx="595272" cy="568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grpSp>
        <p:nvGrpSpPr>
          <p:cNvPr id="55" name="Group 54"/>
          <p:cNvGrpSpPr/>
          <p:nvPr/>
        </p:nvGrpSpPr>
        <p:grpSpPr>
          <a:xfrm>
            <a:off x="5559363" y="4003477"/>
            <a:ext cx="1656184" cy="1796688"/>
            <a:chOff x="1331640" y="768216"/>
            <a:chExt cx="1656184" cy="1796688"/>
          </a:xfrm>
        </p:grpSpPr>
        <p:sp>
          <p:nvSpPr>
            <p:cNvPr id="56" name="Oval 55">
              <a:extLst>
                <a:ext uri="{FF2B5EF4-FFF2-40B4-BE49-F238E27FC236}">
                  <a16:creationId xmlns:a16="http://schemas.microsoft.com/office/drawing/2014/main" id="{74BFB7DC-D70E-47D5-B763-341270951405}"/>
                </a:ext>
              </a:extLst>
            </p:cNvPr>
            <p:cNvSpPr/>
            <p:nvPr/>
          </p:nvSpPr>
          <p:spPr>
            <a:xfrm>
              <a:off x="1979712" y="191683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7" name="Straight Connector 56"/>
            <p:cNvCxnSpPr/>
            <p:nvPr/>
          </p:nvCxnSpPr>
          <p:spPr>
            <a:xfrm>
              <a:off x="1475656" y="2348880"/>
              <a:ext cx="1512168"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p:cNvCxnSpPr>
              <a:endCxn id="56" idx="1"/>
            </p:cNvCxnSpPr>
            <p:nvPr/>
          </p:nvCxnSpPr>
          <p:spPr>
            <a:xfrm>
              <a:off x="1331640" y="1391513"/>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1410393" y="768216"/>
                  <a:ext cx="328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f>
                              <m:fPr>
                                <m:type m:val="noBar"/>
                                <m:ctrlPr>
                                  <a:rPr lang="en-GB" b="1" i="1" smtClean="0">
                                    <a:latin typeface="Cambria Math" panose="02040503050406030204" pitchFamily="18" charset="0"/>
                                  </a:rPr>
                                </m:ctrlPr>
                              </m:fPr>
                              <m:num>
                                <m:r>
                                  <a:rPr lang="en-US" b="1" i="1" smtClean="0">
                                    <a:latin typeface="Cambria Math" panose="02040503050406030204" pitchFamily="18" charset="0"/>
                                  </a:rPr>
                                  <m:t>𝟓</m:t>
                                </m:r>
                              </m:num>
                              <m:den>
                                <m:r>
                                  <a:rPr lang="en-US" b="1" i="1" smtClean="0">
                                    <a:latin typeface="Cambria Math" panose="02040503050406030204" pitchFamily="18" charset="0"/>
                                  </a:rPr>
                                  <m:t>−</m:t>
                                </m:r>
                                <m:r>
                                  <a:rPr lang="en-US" b="1" i="1" smtClean="0">
                                    <a:latin typeface="Cambria Math" panose="02040503050406030204" pitchFamily="18" charset="0"/>
                                  </a:rPr>
                                  <m:t>𝟑</m:t>
                                </m:r>
                              </m:den>
                            </m:f>
                          </m:e>
                        </m:d>
                      </m:oMath>
                    </m:oMathPara>
                  </a14:m>
                  <a:endParaRPr lang="en-GB"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1410393" y="768216"/>
                  <a:ext cx="328404" cy="714683"/>
                </a:xfrm>
                <a:prstGeom prst="rect">
                  <a:avLst/>
                </a:prstGeom>
                <a:blipFill>
                  <a:blip r:embed="rId12"/>
                  <a:stretch>
                    <a:fillRect r="-98148"/>
                  </a:stretch>
                </a:blipFill>
              </p:spPr>
              <p:txBody>
                <a:bodyPr/>
                <a:lstStyle/>
                <a:p>
                  <a:r>
                    <a:rPr lang="en-GB">
                      <a:noFill/>
                    </a:rPr>
                    <a:t> </a:t>
                  </a:r>
                </a:p>
              </p:txBody>
            </p:sp>
          </mc:Fallback>
        </mc:AlternateContent>
        <p:cxnSp>
          <p:nvCxnSpPr>
            <p:cNvPr id="60" name="Straight Connector 59"/>
            <p:cNvCxnSpPr/>
            <p:nvPr/>
          </p:nvCxnSpPr>
          <p:spPr>
            <a:xfrm flipH="1">
              <a:off x="165130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88751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12372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35993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596148" y="2348880"/>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p:cNvCxnSpPr/>
          <p:nvPr/>
        </p:nvCxnSpPr>
        <p:spPr>
          <a:xfrm flipV="1">
            <a:off x="6641526" y="5001813"/>
            <a:ext cx="783352" cy="294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7250620" y="4532375"/>
                <a:ext cx="1512168" cy="429348"/>
              </a:xfrm>
              <a:prstGeom prst="rect">
                <a:avLst/>
              </a:prstGeom>
              <a:noFill/>
            </p:spPr>
            <p:txBody>
              <a:bodyPr wrap="square" rtlCol="0">
                <a:spAutoFit/>
              </a:bodyPr>
              <a:lstStyle/>
              <a:p>
                <a:r>
                  <a:rPr lang="en-US" b="1" dirty="0" smtClean="0"/>
                  <a:t>v</a:t>
                </a:r>
                <a:r>
                  <a:rPr lang="en-US" dirty="0" smtClean="0"/>
                  <a:t> =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0</m:t>
                            </m:r>
                          </m:den>
                        </m:f>
                      </m:e>
                    </m:d>
                  </m:oMath>
                </a14:m>
                <a:endParaRPr lang="en-GB" b="1" dirty="0"/>
              </a:p>
            </p:txBody>
          </p:sp>
        </mc:Choice>
        <mc:Fallback xmlns="">
          <p:sp>
            <p:nvSpPr>
              <p:cNvPr id="66" name="TextBox 65"/>
              <p:cNvSpPr txBox="1">
                <a:spLocks noRot="1" noChangeAspect="1" noMove="1" noResize="1" noEditPoints="1" noAdjustHandles="1" noChangeArrowheads="1" noChangeShapeType="1" noTextEdit="1"/>
              </p:cNvSpPr>
              <p:nvPr/>
            </p:nvSpPr>
            <p:spPr>
              <a:xfrm>
                <a:off x="7250620" y="4532375"/>
                <a:ext cx="1512168" cy="429348"/>
              </a:xfrm>
              <a:prstGeom prst="rect">
                <a:avLst/>
              </a:prstGeom>
              <a:blipFill>
                <a:blip r:embed="rId13"/>
                <a:stretch>
                  <a:fillRect l="-3226" b="-15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279443" y="4560075"/>
                <a:ext cx="971826"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smtClean="0"/>
                  <a:t>= 0</a:t>
                </a:r>
                <a:endParaRPr lang="en-GB" dirty="0"/>
              </a:p>
            </p:txBody>
          </p:sp>
        </mc:Choice>
        <mc:Fallback xmlns="">
          <p:sp>
            <p:nvSpPr>
              <p:cNvPr id="67" name="TextBox 66"/>
              <p:cNvSpPr txBox="1">
                <a:spLocks noRot="1" noChangeAspect="1" noMove="1" noResize="1" noEditPoints="1" noAdjustHandles="1" noChangeArrowheads="1" noChangeShapeType="1" noTextEdit="1"/>
              </p:cNvSpPr>
              <p:nvPr/>
            </p:nvSpPr>
            <p:spPr>
              <a:xfrm>
                <a:off x="6279443" y="4560075"/>
                <a:ext cx="971826" cy="369332"/>
              </a:xfrm>
              <a:prstGeom prst="rect">
                <a:avLst/>
              </a:prstGeom>
              <a:blipFill>
                <a:blip r:embed="rId14"/>
                <a:stretch>
                  <a:fillRect t="-8197" b="-24590"/>
                </a:stretch>
              </a:blipFill>
            </p:spPr>
            <p:txBody>
              <a:bodyPr/>
              <a:lstStyle/>
              <a:p>
                <a:r>
                  <a:rPr lang="en-GB">
                    <a:noFill/>
                  </a:rPr>
                  <a:t> </a:t>
                </a:r>
              </a:p>
            </p:txBody>
          </p:sp>
        </mc:Fallback>
      </mc:AlternateContent>
      <p:sp>
        <p:nvSpPr>
          <p:cNvPr id="68" name="Rectangle 67">
            <a:extLst>
              <a:ext uri="{FF2B5EF4-FFF2-40B4-BE49-F238E27FC236}">
                <a16:creationId xmlns:a16="http://schemas.microsoft.com/office/drawing/2014/main" id="{5A90F127-B11A-4C01-B151-1F3083F8F631}"/>
              </a:ext>
            </a:extLst>
          </p:cNvPr>
          <p:cNvSpPr/>
          <p:nvPr/>
        </p:nvSpPr>
        <p:spPr>
          <a:xfrm>
            <a:off x="7664430" y="4460476"/>
            <a:ext cx="595272" cy="568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143568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5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0" restart="whenNotActive" fill="hold" evtFilter="cancelBubble" nodeType="interactiveSeq">
                <p:stCondLst>
                  <p:cond evt="onClick" delay="0">
                    <p:tgtEl>
                      <p:spTgt spid="6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withEffect">
                                  <p:stCondLst>
                                    <p:cond delay="0"/>
                                  </p:stCondLst>
                                  <p:childTnLst>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20" grpId="0" animBg="1"/>
      <p:bldP spid="40" grpId="0" animBg="1"/>
      <p:bldP spid="54"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908720"/>
                <a:ext cx="8422343" cy="18684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smooth sphere S is moving on a smooth horizontal plane with speed </a:t>
                </a:r>
                <a14:m>
                  <m:oMath xmlns:m="http://schemas.openxmlformats.org/officeDocument/2006/math">
                    <m:r>
                      <a:rPr lang="en-US">
                        <a:latin typeface="Cambria Math" panose="02040503050406030204" pitchFamily="18" charset="0"/>
                      </a:rPr>
                      <m:t>𝑢</m:t>
                    </m:r>
                  </m:oMath>
                </a14:m>
                <a:r>
                  <a:rPr lang="en-GB" dirty="0"/>
                  <a:t> when it collides with a smooth fixed vertical wall. At the instant of collision the direction of motion of S makes an angle of 60</a:t>
                </a:r>
                <a14:m>
                  <m:oMath xmlns:m="http://schemas.openxmlformats.org/officeDocument/2006/math">
                    <m:r>
                      <a:rPr lang="en-GB">
                        <a:latin typeface="Cambria Math" panose="02040503050406030204" pitchFamily="18" charset="0"/>
                      </a:rPr>
                      <m:t>°</m:t>
                    </m:r>
                  </m:oMath>
                </a14:m>
                <a:r>
                  <a:rPr lang="en-GB" dirty="0"/>
                  <a:t> with the wall. The coefficient of restitution between S and the wall is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4</m:t>
                        </m:r>
                      </m:den>
                    </m:f>
                  </m:oMath>
                </a14:m>
                <a:r>
                  <a:rPr lang="en-GB" dirty="0"/>
                  <a:t>. Find:</a:t>
                </a:r>
              </a:p>
              <a:p>
                <a:pPr marL="342900" indent="-342900">
                  <a:buAutoNum type="alphaLcParenR"/>
                </a:pPr>
                <a:r>
                  <a:rPr lang="en-US" dirty="0"/>
                  <a:t>The speed of S immediately after the collision</a:t>
                </a:r>
              </a:p>
              <a:p>
                <a:pPr marL="342900" indent="-342900">
                  <a:buAutoNum type="alphaLcParenR"/>
                </a:pPr>
                <a:r>
                  <a:rPr lang="en-US" dirty="0"/>
                  <a:t>The angle of deflection of S</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908720"/>
                <a:ext cx="8422343" cy="186846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5" name="Group 4"/>
          <p:cNvGrpSpPr/>
          <p:nvPr/>
        </p:nvGrpSpPr>
        <p:grpSpPr>
          <a:xfrm>
            <a:off x="6012160" y="2841856"/>
            <a:ext cx="2664296" cy="1161333"/>
            <a:chOff x="1259632" y="1888798"/>
            <a:chExt cx="2664296" cy="1161333"/>
          </a:xfrm>
        </p:grpSpPr>
        <p:cxnSp>
          <p:nvCxnSpPr>
            <p:cNvPr id="9" name="Straight Connector 8"/>
            <p:cNvCxnSpPr/>
            <p:nvPr/>
          </p:nvCxnSpPr>
          <p:spPr>
            <a:xfrm>
              <a:off x="1259632" y="2834107"/>
              <a:ext cx="2163731"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p:cNvCxnSpPr/>
            <p:nvPr/>
          </p:nvCxnSpPr>
          <p:spPr>
            <a:xfrm>
              <a:off x="1368575" y="2245516"/>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8824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2445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6066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39687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3308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67611" y="2245515"/>
              <a:ext cx="1856317" cy="572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82804" y="2060848"/>
              <a:ext cx="481119" cy="369332"/>
            </a:xfrm>
            <a:prstGeom prst="rect">
              <a:avLst/>
            </a:prstGeom>
            <a:noFill/>
          </p:spPr>
          <p:txBody>
            <a:bodyPr wrap="square" rtlCol="0">
              <a:spAutoFit/>
            </a:bodyPr>
            <a:lstStyle/>
            <a:p>
              <a:r>
                <a:rPr lang="en-US" b="1" dirty="0" smtClean="0"/>
                <a:t>v</a:t>
              </a:r>
              <a:endParaRPr lang="en-GB" b="1" dirty="0"/>
            </a:p>
          </p:txBody>
        </p:sp>
        <mc:AlternateContent xmlns:mc="http://schemas.openxmlformats.org/markup-compatibility/2006" xmlns:a14="http://schemas.microsoft.com/office/drawing/2010/main">
          <mc:Choice Requires="a14">
            <p:sp>
              <p:nvSpPr>
                <p:cNvPr id="18" name="TextBox 17"/>
                <p:cNvSpPr txBox="1"/>
                <p:nvPr/>
              </p:nvSpPr>
              <p:spPr>
                <a:xfrm>
                  <a:off x="1878575" y="1888798"/>
                  <a:ext cx="971826"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78575" y="1888798"/>
                  <a:ext cx="971826" cy="610936"/>
                </a:xfrm>
                <a:prstGeom prst="rect">
                  <a:avLst/>
                </a:prstGeom>
                <a:blipFill>
                  <a:blip r:embed="rId3"/>
                  <a:stretch>
                    <a:fillRect/>
                  </a:stretch>
                </a:blipFill>
              </p:spPr>
              <p:txBody>
                <a:bodyPr/>
                <a:lstStyle/>
                <a:p>
                  <a:r>
                    <a:rPr lang="en-GB">
                      <a:noFill/>
                    </a:rPr>
                    <a:t> </a:t>
                  </a:r>
                </a:p>
              </p:txBody>
            </p:sp>
          </mc:Fallback>
        </mc:AlternateContent>
        <p:sp>
          <p:nvSpPr>
            <p:cNvPr id="19" name="TextBox 18"/>
            <p:cNvSpPr txBox="1"/>
            <p:nvPr/>
          </p:nvSpPr>
          <p:spPr>
            <a:xfrm>
              <a:off x="1560383" y="2137322"/>
              <a:ext cx="292062" cy="369332"/>
            </a:xfrm>
            <a:prstGeom prst="rect">
              <a:avLst/>
            </a:prstGeom>
            <a:noFill/>
          </p:spPr>
          <p:txBody>
            <a:bodyPr wrap="square" rtlCol="0">
              <a:spAutoFit/>
            </a:bodyPr>
            <a:lstStyle/>
            <a:p>
              <a:r>
                <a:rPr lang="en-US" b="1" dirty="0" smtClean="0"/>
                <a:t>u</a:t>
              </a:r>
              <a:endParaRPr lang="en-GB" b="1" dirty="0"/>
            </a:p>
          </p:txBody>
        </p:sp>
        <p:sp>
          <p:nvSpPr>
            <p:cNvPr id="20" name="Freeform 19"/>
            <p:cNvSpPr/>
            <p:nvPr/>
          </p:nvSpPr>
          <p:spPr>
            <a:xfrm>
              <a:off x="2567940" y="2661511"/>
              <a:ext cx="38943" cy="175260"/>
            </a:xfrm>
            <a:custGeom>
              <a:avLst/>
              <a:gdLst>
                <a:gd name="connsiteX0" fmla="*/ 0 w 38943"/>
                <a:gd name="connsiteY0" fmla="*/ 0 h 175260"/>
                <a:gd name="connsiteX1" fmla="*/ 15240 w 38943"/>
                <a:gd name="connsiteY1" fmla="*/ 60960 h 175260"/>
                <a:gd name="connsiteX2" fmla="*/ 38100 w 38943"/>
                <a:gd name="connsiteY2" fmla="*/ 106680 h 175260"/>
                <a:gd name="connsiteX3" fmla="*/ 38100 w 38943"/>
                <a:gd name="connsiteY3" fmla="*/ 175260 h 175260"/>
              </a:gdLst>
              <a:ahLst/>
              <a:cxnLst>
                <a:cxn ang="0">
                  <a:pos x="connsiteX0" y="connsiteY0"/>
                </a:cxn>
                <a:cxn ang="0">
                  <a:pos x="connsiteX1" y="connsiteY1"/>
                </a:cxn>
                <a:cxn ang="0">
                  <a:pos x="connsiteX2" y="connsiteY2"/>
                </a:cxn>
                <a:cxn ang="0">
                  <a:pos x="connsiteX3" y="connsiteY3"/>
                </a:cxn>
              </a:cxnLst>
              <a:rect l="l" t="t" r="r" b="b"/>
              <a:pathLst>
                <a:path w="38943" h="175260">
                  <a:moveTo>
                    <a:pt x="0" y="0"/>
                  </a:moveTo>
                  <a:cubicBezTo>
                    <a:pt x="2898" y="14491"/>
                    <a:pt x="7430" y="45339"/>
                    <a:pt x="15240" y="60960"/>
                  </a:cubicBezTo>
                  <a:cubicBezTo>
                    <a:pt x="25129" y="80738"/>
                    <a:pt x="36185" y="83696"/>
                    <a:pt x="38100" y="106680"/>
                  </a:cubicBezTo>
                  <a:cubicBezTo>
                    <a:pt x="39998" y="129461"/>
                    <a:pt x="38100" y="152400"/>
                    <a:pt x="38100" y="1752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1676342" y="2600551"/>
              <a:ext cx="121978" cy="236220"/>
            </a:xfrm>
            <a:custGeom>
              <a:avLst/>
              <a:gdLst>
                <a:gd name="connsiteX0" fmla="*/ 121978 w 121978"/>
                <a:gd name="connsiteY0" fmla="*/ 0 h 236220"/>
                <a:gd name="connsiteX1" fmla="*/ 83878 w 121978"/>
                <a:gd name="connsiteY1" fmla="*/ 15240 h 236220"/>
                <a:gd name="connsiteX2" fmla="*/ 76258 w 121978"/>
                <a:gd name="connsiteY2" fmla="*/ 38100 h 236220"/>
                <a:gd name="connsiteX3" fmla="*/ 38158 w 121978"/>
                <a:gd name="connsiteY3" fmla="*/ 83820 h 236220"/>
                <a:gd name="connsiteX4" fmla="*/ 22918 w 121978"/>
                <a:gd name="connsiteY4" fmla="*/ 129540 h 236220"/>
                <a:gd name="connsiteX5" fmla="*/ 15298 w 121978"/>
                <a:gd name="connsiteY5" fmla="*/ 152400 h 236220"/>
                <a:gd name="connsiteX6" fmla="*/ 7678 w 121978"/>
                <a:gd name="connsiteY6" fmla="*/ 190500 h 236220"/>
                <a:gd name="connsiteX7" fmla="*/ 58 w 121978"/>
                <a:gd name="connsiteY7" fmla="*/ 23622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78" h="236220">
                  <a:moveTo>
                    <a:pt x="121978" y="0"/>
                  </a:moveTo>
                  <a:cubicBezTo>
                    <a:pt x="109278" y="5080"/>
                    <a:pt x="94386" y="6483"/>
                    <a:pt x="83878" y="15240"/>
                  </a:cubicBezTo>
                  <a:cubicBezTo>
                    <a:pt x="77708" y="20382"/>
                    <a:pt x="80713" y="31417"/>
                    <a:pt x="76258" y="38100"/>
                  </a:cubicBezTo>
                  <a:cubicBezTo>
                    <a:pt x="52332" y="73989"/>
                    <a:pt x="54778" y="46424"/>
                    <a:pt x="38158" y="83820"/>
                  </a:cubicBezTo>
                  <a:cubicBezTo>
                    <a:pt x="31634" y="98500"/>
                    <a:pt x="27998" y="114300"/>
                    <a:pt x="22918" y="129540"/>
                  </a:cubicBezTo>
                  <a:cubicBezTo>
                    <a:pt x="20378" y="137160"/>
                    <a:pt x="16873" y="144524"/>
                    <a:pt x="15298" y="152400"/>
                  </a:cubicBezTo>
                  <a:cubicBezTo>
                    <a:pt x="12758" y="165100"/>
                    <a:pt x="10488" y="177857"/>
                    <a:pt x="7678" y="190500"/>
                  </a:cubicBezTo>
                  <a:cubicBezTo>
                    <a:pt x="-1174" y="230334"/>
                    <a:pt x="58" y="208360"/>
                    <a:pt x="58" y="2362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1328866" y="2462112"/>
                  <a:ext cx="4286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328866" y="2462112"/>
                  <a:ext cx="428611" cy="369332"/>
                </a:xfrm>
                <a:prstGeom prst="rect">
                  <a:avLst/>
                </a:prstGeom>
                <a:blipFill>
                  <a:blip r:embed="rId4"/>
                  <a:stretch>
                    <a:fillRect r="-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769330" y="2477352"/>
                  <a:ext cx="4286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𝛽</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769330" y="2477352"/>
                  <a:ext cx="428611" cy="369332"/>
                </a:xfrm>
                <a:prstGeom prst="rect">
                  <a:avLst/>
                </a:prstGeom>
                <a:blipFill>
                  <a:blip r:embed="rId5"/>
                  <a:stretch>
                    <a:fillRect b="-1333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1" y="2780928"/>
                <a:ext cx="5007867" cy="4175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rPr>
                        <m:t>𝑢𝑐𝑜𝑠</m:t>
                      </m:r>
                      <m:r>
                        <a:rPr lang="en-GB" b="0" i="1" smtClean="0">
                          <a:latin typeface="Cambria Math" panose="02040503050406030204" pitchFamily="18" charset="0"/>
                        </a:rPr>
                        <m:t>60=</m:t>
                      </m:r>
                      <m:r>
                        <a:rPr lang="en-GB" b="0" i="1" smtClean="0">
                          <a:latin typeface="Cambria Math" panose="02040503050406030204" pitchFamily="18" charset="0"/>
                        </a:rPr>
                        <m:t>𝑣𝑐𝑜𝑠</m:t>
                      </m:r>
                      <m:r>
                        <a:rPr lang="en-GB" b="0" i="1" smtClean="0">
                          <a:latin typeface="Cambria Math" panose="02040503050406030204" pitchFamily="18" charset="0"/>
                          <a:ea typeface="Cambria Math" panose="02040503050406030204" pitchFamily="18" charset="0"/>
                        </a:rPr>
                        <m:t>𝛽</m:t>
                      </m:r>
                    </m:oMath>
                  </m:oMathPara>
                </a14:m>
                <a:endParaRPr lang="en-GB"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4</m:t>
                          </m:r>
                        </m:den>
                      </m:f>
                      <m:r>
                        <a:rPr lang="en-GB" b="0" i="1" smtClean="0">
                          <a:latin typeface="Cambria Math" panose="02040503050406030204" pitchFamily="18" charset="0"/>
                          <a:ea typeface="Cambria Math" panose="02040503050406030204" pitchFamily="18" charset="0"/>
                        </a:rPr>
                        <m:t>𝑢𝑠𝑖𝑛</m:t>
                      </m:r>
                      <m:r>
                        <a:rPr lang="en-GB" b="0" i="1" smtClean="0">
                          <a:latin typeface="Cambria Math" panose="02040503050406030204" pitchFamily="18" charset="0"/>
                          <a:ea typeface="Cambria Math" panose="02040503050406030204" pitchFamily="18" charset="0"/>
                        </a:rPr>
                        <m:t>60=</m:t>
                      </m:r>
                      <m:r>
                        <a:rPr lang="en-GB" b="0" i="1" smtClean="0">
                          <a:latin typeface="Cambria Math" panose="02040503050406030204" pitchFamily="18" charset="0"/>
                          <a:ea typeface="Cambria Math" panose="02040503050406030204" pitchFamily="18" charset="0"/>
                        </a:rPr>
                        <m:t>𝑣𝑠𝑖𝑛</m:t>
                      </m:r>
                      <m:r>
                        <a:rPr lang="en-GB" b="0" i="1" smtClean="0">
                          <a:latin typeface="Cambria Math" panose="02040503050406030204" pitchFamily="18" charset="0"/>
                          <a:ea typeface="Cambria Math" panose="02040503050406030204" pitchFamily="18" charset="0"/>
                        </a:rPr>
                        <m:t>𝛽</m:t>
                      </m:r>
                    </m:oMath>
                  </m:oMathPara>
                </a14:m>
                <a:endParaRPr lang="en-GB" b="0" dirty="0" smtClean="0">
                  <a:ea typeface="Cambria Math" panose="02040503050406030204" pitchFamily="18" charset="0"/>
                </a:endParaRPr>
              </a:p>
              <a:p>
                <a:endParaRPr lang="en-GB" sz="8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𝑡𝑎𝑛</m:t>
                      </m:r>
                      <m:r>
                        <a:rPr lang="en-GB" b="0" i="1" smtClean="0">
                          <a:latin typeface="Cambria Math" panose="02040503050406030204" pitchFamily="18" charset="0"/>
                        </a:rPr>
                        <m:t>60=</m:t>
                      </m:r>
                      <m:r>
                        <a:rPr lang="en-GB" b="0" i="1" smtClean="0">
                          <a:latin typeface="Cambria Math" panose="02040503050406030204" pitchFamily="18" charset="0"/>
                        </a:rPr>
                        <m:t>𝑡𝑎𝑛</m:t>
                      </m:r>
                      <m:r>
                        <a:rPr lang="en-GB" b="0" i="1" smtClean="0">
                          <a:latin typeface="Cambria Math" panose="02040503050406030204" pitchFamily="18" charset="0"/>
                          <a:ea typeface="Cambria Math" panose="02040503050406030204" pitchFamily="18" charset="0"/>
                        </a:rPr>
                        <m:t>𝛽</m:t>
                      </m:r>
                    </m:oMath>
                  </m:oMathPara>
                </a14:m>
                <a:endParaRPr lang="en-GB" b="0" dirty="0" smtClean="0">
                  <a:ea typeface="Cambria Math" panose="02040503050406030204" pitchFamily="18" charset="0"/>
                </a:endParaRPr>
              </a:p>
              <a:p>
                <a:endParaRPr lang="en-US" sz="800" b="0" dirty="0" smtClean="0">
                  <a:ea typeface="Cambria Math" panose="02040503050406030204" pitchFamily="18" charset="0"/>
                </a:endParaRPr>
              </a:p>
              <a:p>
                <a:r>
                  <a:rPr lang="en-US" b="0" dirty="0" smtClean="0">
                    <a:ea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cos</m:t>
                            </m:r>
                          </m:e>
                          <m:sup>
                            <m:r>
                              <a:rPr lang="en-US" b="0" i="1" smtClean="0">
                                <a:latin typeface="Cambria Math" panose="02040503050406030204" pitchFamily="18" charset="0"/>
                                <a:ea typeface="Cambria Math" panose="02040503050406030204" pitchFamily="18" charset="0"/>
                              </a:rPr>
                              <m:t>2</m:t>
                            </m:r>
                          </m:sup>
                        </m:sSup>
                      </m:fName>
                      <m:e>
                        <m:r>
                          <a:rPr lang="en-US" b="0" i="1" smtClean="0">
                            <a:latin typeface="Cambria Math" panose="02040503050406030204" pitchFamily="18" charset="0"/>
                            <a:ea typeface="Cambria Math" panose="02040503050406030204" pitchFamily="18" charset="0"/>
                          </a:rPr>
                          <m:t>60+</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16</m:t>
                            </m:r>
                          </m:den>
                        </m:f>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sin</m:t>
                                </m:r>
                              </m:e>
                              <m:sup>
                                <m:r>
                                  <a:rPr lang="en-US" b="0" i="1" smtClean="0">
                                    <a:latin typeface="Cambria Math" panose="02040503050406030204" pitchFamily="18" charset="0"/>
                                    <a:ea typeface="Cambria Math" panose="02040503050406030204" pitchFamily="18" charset="0"/>
                                  </a:rPr>
                                  <m:t>2</m:t>
                                </m:r>
                              </m:sup>
                            </m:sSup>
                          </m:fName>
                          <m:e>
                            <m:r>
                              <a:rPr lang="en-US" b="0" i="1" smtClean="0">
                                <a:latin typeface="Cambria Math" panose="02040503050406030204" pitchFamily="18" charset="0"/>
                                <a:ea typeface="Cambria Math" panose="02040503050406030204" pitchFamily="18" charset="0"/>
                              </a:rPr>
                              <m:t>60=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e>
                        </m:func>
                      </m:e>
                    </m:func>
                  </m:oMath>
                </a14:m>
                <a:endParaRPr lang="en-GB" b="0" dirty="0" smtClean="0">
                  <a:ea typeface="Cambria Math" panose="02040503050406030204" pitchFamily="18" charset="0"/>
                </a:endParaRPr>
              </a:p>
              <a:p>
                <a:endParaRPr lang="en-US" sz="600" dirty="0" smtClean="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u</m:t>
                              </m:r>
                            </m:e>
                            <m:sup>
                              <m:r>
                                <a:rPr lang="en-US" b="0" i="0" smtClean="0">
                                  <a:latin typeface="Cambria Math" panose="02040503050406030204" pitchFamily="18" charset="0"/>
                                </a:rPr>
                                <m:t>2</m:t>
                              </m:r>
                            </m:sup>
                          </m:sSup>
                        </m:num>
                        <m:den>
                          <m:r>
                            <a:rPr lang="en-US" b="0" i="0" smtClean="0">
                              <a:latin typeface="Cambria Math" panose="02040503050406030204" pitchFamily="18" charset="0"/>
                            </a:rPr>
                            <m:t>4</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0" smtClean="0">
                                  <a:latin typeface="Cambria Math" panose="02040503050406030204" pitchFamily="18" charset="0"/>
                                </a:rPr>
                                <m:t>3</m:t>
                              </m:r>
                              <m:r>
                                <m:rPr>
                                  <m:sty m:val="p"/>
                                </m:rPr>
                                <a:rPr lang="en-US" b="0" i="0" smtClean="0">
                                  <a:latin typeface="Cambria Math" panose="02040503050406030204" pitchFamily="18" charset="0"/>
                                </a:rPr>
                                <m:t>u</m:t>
                              </m:r>
                            </m:e>
                            <m:sup>
                              <m:r>
                                <a:rPr lang="en-US" b="0" i="0" smtClean="0">
                                  <a:latin typeface="Cambria Math" panose="02040503050406030204" pitchFamily="18" charset="0"/>
                                </a:rPr>
                                <m:t>2</m:t>
                              </m:r>
                            </m:sup>
                          </m:sSup>
                        </m:num>
                        <m:den>
                          <m:r>
                            <a:rPr lang="en-US" b="0" i="0" smtClean="0">
                              <a:latin typeface="Cambria Math" panose="02040503050406030204" pitchFamily="18" charset="0"/>
                            </a:rPr>
                            <m:t>64</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19</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u</m:t>
                              </m:r>
                            </m:e>
                            <m:sup>
                              <m:r>
                                <a:rPr lang="en-US" b="0" i="0" smtClean="0">
                                  <a:latin typeface="Cambria Math" panose="02040503050406030204" pitchFamily="18" charset="0"/>
                                </a:rPr>
                                <m:t>2</m:t>
                              </m:r>
                            </m:sup>
                          </m:sSup>
                        </m:num>
                        <m:den>
                          <m:r>
                            <a:rPr lang="en-US" b="0" i="0" smtClean="0">
                              <a:latin typeface="Cambria Math" panose="02040503050406030204" pitchFamily="18" charset="0"/>
                            </a:rPr>
                            <m:t>64</m:t>
                          </m:r>
                        </m:den>
                      </m:f>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19</m:t>
                              </m:r>
                            </m:e>
                          </m:rad>
                        </m:num>
                        <m:den>
                          <m:r>
                            <a:rPr lang="en-US" b="0" i="1" smtClean="0">
                              <a:latin typeface="Cambria Math" panose="02040503050406030204" pitchFamily="18" charset="0"/>
                            </a:rPr>
                            <m:t>8</m:t>
                          </m:r>
                        </m:den>
                      </m:f>
                      <m:r>
                        <a:rPr lang="en-GB" b="0" i="1" smtClean="0">
                          <a:latin typeface="Cambria Math" panose="02040503050406030204" pitchFamily="18" charset="0"/>
                        </a:rPr>
                        <m:t>𝑢</m:t>
                      </m:r>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tan</m:t>
                              </m:r>
                            </m:e>
                            <m:sup>
                              <m:r>
                                <a:rPr lang="en-US" b="0" i="1" smtClean="0">
                                  <a:latin typeface="Cambria Math" panose="02040503050406030204" pitchFamily="18" charset="0"/>
                                  <a:ea typeface="Cambria Math" panose="02040503050406030204" pitchFamily="18" charset="0"/>
                                </a:rPr>
                                <m:t>−1</m:t>
                              </m:r>
                            </m:sup>
                          </m:sSup>
                        </m:fName>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60</m:t>
                              </m:r>
                            </m:e>
                          </m:d>
                          <m:r>
                            <a:rPr lang="en-US" b="0" i="1" smtClean="0">
                              <a:latin typeface="Cambria Math" panose="02040503050406030204" pitchFamily="18" charset="0"/>
                              <a:ea typeface="Cambria Math" panose="02040503050406030204" pitchFamily="18" charset="0"/>
                            </a:rPr>
                            <m:t>=23.4° (1</m:t>
                          </m:r>
                          <m:r>
                            <a:rPr lang="en-US" b="0" i="1" smtClean="0">
                              <a:latin typeface="Cambria Math" panose="02040503050406030204" pitchFamily="18" charset="0"/>
                              <a:ea typeface="Cambria Math" panose="02040503050406030204" pitchFamily="18" charset="0"/>
                            </a:rPr>
                            <m:t>𝑑𝑝</m:t>
                          </m:r>
                          <m:r>
                            <a:rPr lang="en-US" b="0" i="1" smtClean="0">
                              <a:latin typeface="Cambria Math" panose="02040503050406030204" pitchFamily="18" charset="0"/>
                              <a:ea typeface="Cambria Math" panose="02040503050406030204" pitchFamily="18" charset="0"/>
                            </a:rPr>
                            <m:t>)</m:t>
                          </m:r>
                        </m:e>
                      </m:func>
                    </m:oMath>
                  </m:oMathPara>
                </a14:m>
                <a:r>
                  <a:rPr lang="en-US" dirty="0" smtClean="0"/>
                  <a:t/>
                </a:r>
                <a:br>
                  <a:rPr lang="en-US" dirty="0" smtClean="0"/>
                </a:br>
                <a:endParaRPr lang="en-US" dirty="0" smtClean="0"/>
              </a:p>
              <a:p>
                <a:r>
                  <a:rPr lang="en-US" dirty="0" smtClean="0"/>
                  <a:t>         =&gt;  Angle of deflection = 60+23.4 = </a:t>
                </a:r>
                <a:r>
                  <a:rPr lang="en-US" u="sng" dirty="0" smtClean="0"/>
                  <a:t>83.4</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smtClean="0"/>
                  <a:t> (1dp)</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 y="2780928"/>
                <a:ext cx="5007867" cy="4175823"/>
              </a:xfrm>
              <a:prstGeom prst="rect">
                <a:avLst/>
              </a:prstGeom>
              <a:blipFill>
                <a:blip r:embed="rId6"/>
                <a:stretch>
                  <a:fillRect r="-487" b="-1460"/>
                </a:stretch>
              </a:blipFill>
            </p:spPr>
            <p:txBody>
              <a:bodyPr/>
              <a:lstStyle/>
              <a:p>
                <a:r>
                  <a:rPr lang="en-GB">
                    <a:noFill/>
                  </a:rPr>
                  <a:t> </a:t>
                </a:r>
              </a:p>
            </p:txBody>
          </p:sp>
        </mc:Fallback>
      </mc:AlternateContent>
      <p:sp>
        <p:nvSpPr>
          <p:cNvPr id="28" name="Oval 27"/>
          <p:cNvSpPr/>
          <p:nvPr/>
        </p:nvSpPr>
        <p:spPr>
          <a:xfrm>
            <a:off x="899592" y="3269816"/>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GB" dirty="0">
              <a:solidFill>
                <a:schemeClr val="tx1"/>
              </a:solidFill>
            </a:endParaRPr>
          </a:p>
        </p:txBody>
      </p:sp>
      <p:grpSp>
        <p:nvGrpSpPr>
          <p:cNvPr id="38" name="Group 37"/>
          <p:cNvGrpSpPr/>
          <p:nvPr/>
        </p:nvGrpSpPr>
        <p:grpSpPr>
          <a:xfrm>
            <a:off x="527467" y="3796578"/>
            <a:ext cx="744250" cy="369332"/>
            <a:chOff x="2520125" y="4003189"/>
            <a:chExt cx="744250" cy="369332"/>
          </a:xfrm>
        </p:grpSpPr>
        <p:sp>
          <p:nvSpPr>
            <p:cNvPr id="27" name="Oval 26"/>
            <p:cNvSpPr/>
            <p:nvPr/>
          </p:nvSpPr>
          <p:spPr>
            <a:xfrm>
              <a:off x="3007793" y="4039135"/>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GB" dirty="0">
                <a:solidFill>
                  <a:schemeClr val="tx1"/>
                </a:solidFill>
              </a:endParaRPr>
            </a:p>
          </p:txBody>
        </p:sp>
        <p:sp>
          <p:nvSpPr>
            <p:cNvPr id="29" name="Oval 28"/>
            <p:cNvSpPr/>
            <p:nvPr/>
          </p:nvSpPr>
          <p:spPr>
            <a:xfrm>
              <a:off x="2520125" y="4043931"/>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GB" dirty="0">
                <a:solidFill>
                  <a:schemeClr val="tx1"/>
                </a:solidFill>
              </a:endParaRPr>
            </a:p>
          </p:txBody>
        </p:sp>
        <mc:AlternateContent xmlns:mc="http://schemas.openxmlformats.org/markup-compatibility/2006" xmlns:a14="http://schemas.microsoft.com/office/drawing/2010/main">
          <mc:Choice Requires="a14">
            <p:sp>
              <p:nvSpPr>
                <p:cNvPr id="30" name="TextBox 29"/>
                <p:cNvSpPr txBox="1"/>
                <p:nvPr/>
              </p:nvSpPr>
              <p:spPr>
                <a:xfrm>
                  <a:off x="2657167" y="4003189"/>
                  <a:ext cx="4734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2657167" y="4003189"/>
                  <a:ext cx="473437" cy="369332"/>
                </a:xfrm>
                <a:prstGeom prst="rect">
                  <a:avLst/>
                </a:prstGeom>
                <a:blipFill>
                  <a:blip r:embed="rId7"/>
                  <a:stretch>
                    <a:fillRect/>
                  </a:stretch>
                </a:blipFill>
              </p:spPr>
              <p:txBody>
                <a:bodyPr/>
                <a:lstStyle/>
                <a:p>
                  <a:r>
                    <a:rPr lang="en-GB">
                      <a:noFill/>
                    </a:rPr>
                    <a:t> </a:t>
                  </a:r>
                </a:p>
              </p:txBody>
            </p:sp>
          </mc:Fallback>
        </mc:AlternateContent>
      </p:grpSp>
      <p:sp>
        <p:nvSpPr>
          <p:cNvPr id="31" name="Oval 30"/>
          <p:cNvSpPr/>
          <p:nvPr/>
        </p:nvSpPr>
        <p:spPr>
          <a:xfrm>
            <a:off x="899592" y="2833214"/>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GB" dirty="0">
              <a:solidFill>
                <a:schemeClr val="tx1"/>
              </a:solidFill>
            </a:endParaRPr>
          </a:p>
        </p:txBody>
      </p:sp>
      <p:grpSp>
        <p:nvGrpSpPr>
          <p:cNvPr id="8" name="Group 7"/>
          <p:cNvGrpSpPr/>
          <p:nvPr/>
        </p:nvGrpSpPr>
        <p:grpSpPr>
          <a:xfrm>
            <a:off x="139118" y="4359368"/>
            <a:ext cx="1520947" cy="437252"/>
            <a:chOff x="6394338" y="4384008"/>
            <a:chExt cx="1520947" cy="437252"/>
          </a:xfrm>
        </p:grpSpPr>
        <p:sp>
          <p:nvSpPr>
            <p:cNvPr id="32" name="Oval 31"/>
            <p:cNvSpPr/>
            <p:nvPr/>
          </p:nvSpPr>
          <p:spPr>
            <a:xfrm>
              <a:off x="7379682" y="4520373"/>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GB" dirty="0">
                <a:solidFill>
                  <a:schemeClr val="tx1"/>
                </a:solidFill>
              </a:endParaRPr>
            </a:p>
          </p:txBody>
        </p:sp>
        <p:sp>
          <p:nvSpPr>
            <p:cNvPr id="33" name="Oval 32"/>
            <p:cNvSpPr/>
            <p:nvPr/>
          </p:nvSpPr>
          <p:spPr>
            <a:xfrm>
              <a:off x="6678030" y="4525169"/>
              <a:ext cx="256582" cy="25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GB" dirty="0">
                <a:solidFill>
                  <a:schemeClr val="tx1"/>
                </a:solidFill>
              </a:endParaRPr>
            </a:p>
          </p:txBody>
        </p:sp>
        <mc:AlternateContent xmlns:mc="http://schemas.openxmlformats.org/markup-compatibility/2006" xmlns:a14="http://schemas.microsoft.com/office/drawing/2010/main">
          <mc:Choice Requires="a14">
            <p:sp>
              <p:nvSpPr>
                <p:cNvPr id="34" name="TextBox 33"/>
                <p:cNvSpPr txBox="1"/>
                <p:nvPr/>
              </p:nvSpPr>
              <p:spPr>
                <a:xfrm>
                  <a:off x="6394338" y="4384008"/>
                  <a:ext cx="1189980" cy="4116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sup>
                            <m:r>
                              <a:rPr lang="en-GB" b="0" i="1" smtClean="0">
                                <a:latin typeface="Cambria Math" panose="02040503050406030204" pitchFamily="18" charset="0"/>
                              </a:rPr>
                              <m:t>2</m:t>
                            </m:r>
                          </m:sup>
                        </m:sSup>
                        <m:r>
                          <a:rPr lang="en-GB" b="0" i="1" smtClean="0">
                            <a:latin typeface="Cambria Math" panose="02040503050406030204" pitchFamily="18" charset="0"/>
                          </a:rPr>
                          <m:t>+</m:t>
                        </m:r>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6394338" y="4384008"/>
                  <a:ext cx="1189980" cy="41165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290573" y="4409609"/>
                  <a:ext cx="624712" cy="4116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sup>
                            <m:r>
                              <a:rPr lang="en-GB" b="0" i="1" smtClean="0">
                                <a:latin typeface="Cambria Math" panose="02040503050406030204" pitchFamily="18" charset="0"/>
                              </a:rPr>
                              <m:t>2</m:t>
                            </m:r>
                          </m:sup>
                        </m:sSup>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7290573" y="4409609"/>
                  <a:ext cx="624712" cy="411651"/>
                </a:xfrm>
                <a:prstGeom prst="rect">
                  <a:avLst/>
                </a:prstGeom>
                <a:blipFill>
                  <a:blip r:embed="rId9"/>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472C205-6FA4-44DA-809F-18589BF9554C}"/>
                  </a:ext>
                </a:extLst>
              </p:cNvPr>
              <p:cNvSpPr txBox="1"/>
              <p:nvPr/>
            </p:nvSpPr>
            <p:spPr>
              <a:xfrm>
                <a:off x="5220155" y="4211036"/>
                <a:ext cx="3844716" cy="2554545"/>
              </a:xfrm>
              <a:prstGeom prst="rect">
                <a:avLst/>
              </a:prstGeom>
              <a:solidFill>
                <a:schemeClr val="tx1"/>
              </a:solidFill>
            </p:spPr>
            <p:txBody>
              <a:bodyPr wrap="square" rtlCol="0">
                <a:spAutoFit/>
              </a:bodyPr>
              <a:lstStyle/>
              <a:p>
                <a:r>
                  <a:rPr lang="en-US" sz="2000" dirty="0" smtClean="0">
                    <a:solidFill>
                      <a:schemeClr val="bg1"/>
                    </a:solidFill>
                  </a:rPr>
                  <a:t>Tip: Many questions involve two equations and  two unknowns which can be found in one step by:</a:t>
                </a:r>
              </a:p>
              <a:p>
                <a:pPr marL="342900" indent="-342900">
                  <a:buFontTx/>
                  <a:buChar char="-"/>
                </a:pPr>
                <a14:m>
                  <m:oMath xmlns:m="http://schemas.openxmlformats.org/officeDocument/2006/math">
                    <m:sSup>
                      <m:sSupPr>
                        <m:ctrlPr>
                          <a:rPr lang="en-US" sz="2000" b="0" i="1" smtClean="0">
                            <a:solidFill>
                              <a:schemeClr val="bg1"/>
                            </a:solidFill>
                            <a:latin typeface="Cambria Math" panose="02040503050406030204" pitchFamily="18" charset="0"/>
                          </a:rPr>
                        </m:ctrlPr>
                      </m:sSupPr>
                      <m:e>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𝑒𝑞𝑛</m:t>
                            </m:r>
                            <m:r>
                              <a:rPr lang="en-US" sz="2000" b="0" i="1" smtClean="0">
                                <a:solidFill>
                                  <a:schemeClr val="bg1"/>
                                </a:solidFill>
                                <a:latin typeface="Cambria Math" panose="02040503050406030204" pitchFamily="18" charset="0"/>
                              </a:rPr>
                              <m:t> 1</m:t>
                            </m:r>
                          </m:e>
                        </m:d>
                      </m:e>
                      <m:sup>
                        <m:r>
                          <a:rPr lang="en-US" sz="2000" b="0" i="1" smtClean="0">
                            <a:solidFill>
                              <a:schemeClr val="bg1"/>
                            </a:solidFill>
                            <a:latin typeface="Cambria Math" panose="02040503050406030204" pitchFamily="18" charset="0"/>
                          </a:rPr>
                          <m:t>2</m:t>
                        </m:r>
                      </m:sup>
                    </m:sSup>
                    <m:r>
                      <a:rPr lang="en-US" sz="2000" b="0" i="1" smtClean="0">
                        <a:solidFill>
                          <a:schemeClr val="bg1"/>
                        </a:solidFill>
                        <a:latin typeface="Cambria Math" panose="02040503050406030204" pitchFamily="18" charset="0"/>
                      </a:rPr>
                      <m:t>+</m:t>
                    </m:r>
                    <m:sSup>
                      <m:sSupPr>
                        <m:ctrlPr>
                          <a:rPr lang="en-US" sz="2000" b="0" i="1" smtClean="0">
                            <a:solidFill>
                              <a:schemeClr val="bg1"/>
                            </a:solidFill>
                            <a:latin typeface="Cambria Math" panose="02040503050406030204" pitchFamily="18" charset="0"/>
                          </a:rPr>
                        </m:ctrlPr>
                      </m:sSupPr>
                      <m:e>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𝑒𝑞𝑛</m:t>
                            </m:r>
                            <m:r>
                              <a:rPr lang="en-US" sz="2000" b="0" i="1" smtClean="0">
                                <a:solidFill>
                                  <a:schemeClr val="bg1"/>
                                </a:solidFill>
                                <a:latin typeface="Cambria Math" panose="02040503050406030204" pitchFamily="18" charset="0"/>
                              </a:rPr>
                              <m:t> 2</m:t>
                            </m:r>
                          </m:e>
                        </m:d>
                      </m:e>
                      <m:sup>
                        <m:r>
                          <a:rPr lang="en-US" sz="2000" b="0" i="1" smtClean="0">
                            <a:solidFill>
                              <a:schemeClr val="bg1"/>
                            </a:solidFill>
                            <a:latin typeface="Cambria Math" panose="02040503050406030204" pitchFamily="18" charset="0"/>
                          </a:rPr>
                          <m:t>2</m:t>
                        </m:r>
                      </m:sup>
                    </m:sSup>
                  </m:oMath>
                </a14:m>
                <a:r>
                  <a:rPr lang="en-US" sz="2000" dirty="0" smtClean="0">
                    <a:solidFill>
                      <a:schemeClr val="bg1"/>
                    </a:solidFill>
                  </a:rPr>
                  <a:t> </a:t>
                </a:r>
              </a:p>
              <a:p>
                <a:pPr marL="342900" indent="-342900">
                  <a:buFontTx/>
                  <a:buChar char="-"/>
                </a:pPr>
                <a:r>
                  <a:rPr lang="en-US" sz="2000" dirty="0">
                    <a:solidFill>
                      <a:schemeClr val="bg1"/>
                    </a:solidFill>
                  </a:rPr>
                  <a:t>eqn 1 </a:t>
                </a:r>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m:t>
                    </m:r>
                  </m:oMath>
                </a14:m>
                <a:r>
                  <a:rPr lang="en-US" sz="2000" dirty="0">
                    <a:solidFill>
                      <a:schemeClr val="bg1"/>
                    </a:solidFill>
                  </a:rPr>
                  <a:t> </a:t>
                </a:r>
                <a:r>
                  <a:rPr lang="en-US" sz="2000" dirty="0" err="1">
                    <a:solidFill>
                      <a:schemeClr val="bg1"/>
                    </a:solidFill>
                  </a:rPr>
                  <a:t>eqn</a:t>
                </a:r>
                <a:r>
                  <a:rPr lang="en-US" sz="2000" dirty="0">
                    <a:solidFill>
                      <a:schemeClr val="bg1"/>
                    </a:solidFill>
                  </a:rPr>
                  <a:t> </a:t>
                </a:r>
                <a:r>
                  <a:rPr lang="en-US" sz="2000" dirty="0" smtClean="0">
                    <a:solidFill>
                      <a:schemeClr val="bg1"/>
                    </a:solidFill>
                  </a:rPr>
                  <a:t>2</a:t>
                </a:r>
              </a:p>
              <a:p>
                <a:r>
                  <a:rPr lang="en-US" sz="2000" dirty="0" smtClean="0">
                    <a:solidFill>
                      <a:schemeClr val="bg1"/>
                    </a:solidFill>
                  </a:rPr>
                  <a:t>If two unknowns are needed substitution can be used for the second.</a:t>
                </a:r>
              </a:p>
            </p:txBody>
          </p:sp>
        </mc:Choice>
        <mc:Fallback xmlns="">
          <p:sp>
            <p:nvSpPr>
              <p:cNvPr id="37" name="TextBox 36">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5220155" y="4211036"/>
                <a:ext cx="3844716" cy="2554545"/>
              </a:xfrm>
              <a:prstGeom prst="rect">
                <a:avLst/>
              </a:prstGeom>
              <a:blipFill>
                <a:blip r:embed="rId10"/>
                <a:stretch>
                  <a:fillRect l="-1743" t="-1432" b="-3341"/>
                </a:stretch>
              </a:blipFill>
            </p:spPr>
            <p:txBody>
              <a:bodyPr/>
              <a:lstStyle/>
              <a:p>
                <a:r>
                  <a:rPr lang="en-GB">
                    <a:noFill/>
                  </a:rPr>
                  <a:t> </a:t>
                </a:r>
              </a:p>
            </p:txBody>
          </p:sp>
        </mc:Fallback>
      </mc:AlternateContent>
      <p:sp>
        <p:nvSpPr>
          <p:cNvPr id="41" name="Rectangle 40">
            <a:extLst>
              <a:ext uri="{FF2B5EF4-FFF2-40B4-BE49-F238E27FC236}">
                <a16:creationId xmlns:a16="http://schemas.microsoft.com/office/drawing/2014/main" id="{5A90F127-B11A-4C01-B151-1F3083F8F631}"/>
              </a:ext>
            </a:extLst>
          </p:cNvPr>
          <p:cNvSpPr/>
          <p:nvPr/>
        </p:nvSpPr>
        <p:spPr>
          <a:xfrm>
            <a:off x="357257" y="2792310"/>
            <a:ext cx="4793379" cy="4088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a:t>
            </a:r>
            <a:endParaRPr lang="en-GB" sz="2800" dirty="0"/>
          </a:p>
        </p:txBody>
      </p:sp>
      <p:sp>
        <p:nvSpPr>
          <p:cNvPr id="40" name="Rectangle 39">
            <a:extLst>
              <a:ext uri="{FF2B5EF4-FFF2-40B4-BE49-F238E27FC236}">
                <a16:creationId xmlns:a16="http://schemas.microsoft.com/office/drawing/2014/main" id="{5A90F127-B11A-4C01-B151-1F3083F8F631}"/>
              </a:ext>
            </a:extLst>
          </p:cNvPr>
          <p:cNvSpPr/>
          <p:nvPr/>
        </p:nvSpPr>
        <p:spPr>
          <a:xfrm>
            <a:off x="5873782" y="2877899"/>
            <a:ext cx="2836478" cy="12324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smtClean="0"/>
              <a:t>Diagram</a:t>
            </a:r>
            <a:endParaRPr lang="en-GB" sz="2800" dirty="0"/>
          </a:p>
        </p:txBody>
      </p:sp>
    </p:spTree>
    <p:extLst>
      <p:ext uri="{BB962C8B-B14F-4D97-AF65-F5344CB8AC3E}">
        <p14:creationId xmlns:p14="http://schemas.microsoft.com/office/powerpoint/2010/main" val="10870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7" grpId="0" animBg="1"/>
      <p:bldP spid="41"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M4 June 2015 Q7a</a:t>
            </a:r>
            <a:endParaRPr lang="en-GB" dirty="0"/>
          </a:p>
        </p:txBody>
      </p:sp>
      <p:pic>
        <p:nvPicPr>
          <p:cNvPr id="10" name="Picture 9"/>
          <p:cNvPicPr>
            <a:picLocks noChangeAspect="1"/>
          </p:cNvPicPr>
          <p:nvPr/>
        </p:nvPicPr>
        <p:blipFill>
          <a:blip r:embed="rId2"/>
          <a:stretch>
            <a:fillRect/>
          </a:stretch>
        </p:blipFill>
        <p:spPr>
          <a:xfrm>
            <a:off x="3523410" y="3649106"/>
            <a:ext cx="5616624" cy="3204198"/>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25576" y="1196752"/>
                <a:ext cx="8422888" cy="25552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stStyle>
              <a:p>
                <a:r>
                  <a:rPr lang="en-GB" sz="2000" dirty="0" smtClean="0"/>
                  <a:t>Figure 4 represents the plan view of part of a smooth horizontal floor, where AB and BC are smooth vertical walls. The angle between AB and BC is 120</a:t>
                </a:r>
                <a:r>
                  <a:rPr lang="en-GB" sz="2000" dirty="0">
                    <a:sym typeface="Symbol" panose="05050102010706020507" pitchFamily="18" charset="2"/>
                  </a:rPr>
                  <a:t>. A ball is projected along the floor towards AB with speed u </a:t>
                </a:r>
                <a14:m>
                  <m:oMath xmlns:m="http://schemas.openxmlformats.org/officeDocument/2006/math">
                    <m:r>
                      <a:rPr lang="en-GB" sz="2000" b="0" i="1" smtClean="0">
                        <a:latin typeface="Cambria Math" panose="02040503050406030204" pitchFamily="18" charset="0"/>
                        <a:sym typeface="Symbol" panose="05050102010706020507" pitchFamily="18" charset="2"/>
                      </a:rPr>
                      <m:t>𝑚</m:t>
                    </m:r>
                    <m:sSup>
                      <m:sSupPr>
                        <m:ctrlPr>
                          <a:rPr lang="en-GB" sz="2000" b="0" i="1" smtClean="0">
                            <a:latin typeface="Cambria Math" panose="02040503050406030204" pitchFamily="18" charset="0"/>
                            <a:sym typeface="Symbol" panose="05050102010706020507" pitchFamily="18" charset="2"/>
                          </a:rPr>
                        </m:ctrlPr>
                      </m:sSupPr>
                      <m:e>
                        <m:r>
                          <a:rPr lang="en-GB" sz="2000" b="0" i="1" smtClean="0">
                            <a:latin typeface="Cambria Math" panose="02040503050406030204" pitchFamily="18" charset="0"/>
                            <a:sym typeface="Symbol" panose="05050102010706020507" pitchFamily="18" charset="2"/>
                          </a:rPr>
                          <m:t>𝑠</m:t>
                        </m:r>
                      </m:e>
                      <m:sup>
                        <m:r>
                          <a:rPr lang="en-GB" sz="2000" b="0" i="1" smtClean="0">
                            <a:latin typeface="Cambria Math" panose="02040503050406030204" pitchFamily="18" charset="0"/>
                            <a:sym typeface="Symbol" panose="05050102010706020507" pitchFamily="18" charset="2"/>
                          </a:rPr>
                          <m:t>−1</m:t>
                        </m:r>
                      </m:sup>
                    </m:sSup>
                  </m:oMath>
                </a14:m>
                <a:r>
                  <a:rPr lang="en-GB" sz="2000" dirty="0" smtClean="0">
                    <a:sym typeface="Symbol" panose="05050102010706020507" pitchFamily="18" charset="2"/>
                  </a:rPr>
                  <a:t> </a:t>
                </a:r>
                <a:r>
                  <a:rPr lang="en-GB" sz="2000" dirty="0">
                    <a:sym typeface="Symbol" panose="05050102010706020507" pitchFamily="18" charset="2"/>
                  </a:rPr>
                  <a:t>on a path at an angle of 60° to AB. The ball hits AB and then hits BC. The ball is modelled as a particle. The coefficient of restitution between the ball and each wall is </a:t>
                </a:r>
                <a14:m>
                  <m:oMath xmlns:m="http://schemas.openxmlformats.org/officeDocument/2006/math">
                    <m:f>
                      <m:fPr>
                        <m:ctrlPr>
                          <a:rPr lang="en-US" sz="2000" i="1">
                            <a:latin typeface="Cambria Math" panose="02040503050406030204" pitchFamily="18" charset="0"/>
                            <a:sym typeface="Symbol" panose="05050102010706020507" pitchFamily="18" charset="2"/>
                          </a:rPr>
                        </m:ctrlPr>
                      </m:fPr>
                      <m:num>
                        <m:r>
                          <a:rPr lang="en-US" sz="2000">
                            <a:latin typeface="Cambria Math" panose="02040503050406030204" pitchFamily="18" charset="0"/>
                            <a:sym typeface="Symbol" panose="05050102010706020507" pitchFamily="18" charset="2"/>
                          </a:rPr>
                          <m:t>1</m:t>
                        </m:r>
                      </m:num>
                      <m:den>
                        <m:r>
                          <a:rPr lang="en-US" sz="2000">
                            <a:latin typeface="Cambria Math" panose="02040503050406030204" pitchFamily="18" charset="0"/>
                            <a:sym typeface="Symbol" panose="05050102010706020507" pitchFamily="18" charset="2"/>
                          </a:rPr>
                          <m:t>2</m:t>
                        </m:r>
                      </m:den>
                    </m:f>
                  </m:oMath>
                </a14:m>
                <a:r>
                  <a:rPr lang="en-GB" sz="2000" dirty="0">
                    <a:sym typeface="Symbol" panose="05050102010706020507" pitchFamily="18" charset="2"/>
                  </a:rPr>
                  <a:t>.</a:t>
                </a:r>
              </a:p>
              <a:p>
                <a:pPr marL="457200" indent="-457200">
                  <a:buAutoNum type="alphaLcParenBoth"/>
                </a:pPr>
                <a:r>
                  <a:rPr lang="en-GB" sz="2000" dirty="0" smtClean="0"/>
                  <a:t>Show </a:t>
                </a:r>
                <a:r>
                  <a:rPr lang="en-GB" sz="2000" dirty="0"/>
                  <a:t>that the speed of the ball immediately after it has hit AB is </a:t>
                </a:r>
                <a14:m>
                  <m:oMath xmlns:m="http://schemas.openxmlformats.org/officeDocument/2006/math">
                    <m:f>
                      <m:fPr>
                        <m:ctrlPr>
                          <a:rPr lang="en-US" sz="2000" i="1">
                            <a:latin typeface="Cambria Math" panose="02040503050406030204" pitchFamily="18" charset="0"/>
                          </a:rPr>
                        </m:ctrlPr>
                      </m:fPr>
                      <m:num>
                        <m:rad>
                          <m:radPr>
                            <m:degHide m:val="on"/>
                            <m:ctrlPr>
                              <a:rPr lang="en-GB" sz="2000" i="1">
                                <a:latin typeface="Cambria Math" panose="02040503050406030204" pitchFamily="18" charset="0"/>
                              </a:rPr>
                            </m:ctrlPr>
                          </m:radPr>
                          <m:deg/>
                          <m:e>
                            <m:r>
                              <a:rPr lang="en-US" sz="2000">
                                <a:latin typeface="Cambria Math" panose="02040503050406030204" pitchFamily="18" charset="0"/>
                              </a:rPr>
                              <m:t>7</m:t>
                            </m:r>
                          </m:e>
                        </m:rad>
                      </m:num>
                      <m:den>
                        <m:r>
                          <a:rPr lang="en-US" sz="2000">
                            <a:latin typeface="Cambria Math" panose="02040503050406030204" pitchFamily="18" charset="0"/>
                          </a:rPr>
                          <m:t>4</m:t>
                        </m:r>
                      </m:den>
                    </m:f>
                  </m:oMath>
                </a14:m>
                <a:r>
                  <a:rPr lang="en-GB" sz="2000" dirty="0"/>
                  <a:t> u </a:t>
                </a:r>
                <a:r>
                  <a:rPr lang="en-GB" sz="2000" dirty="0" smtClean="0"/>
                  <a:t>.</a:t>
                </a:r>
              </a:p>
              <a:p>
                <a:pPr algn="r"/>
                <a:r>
                  <a:rPr lang="en-US" sz="2000" dirty="0" smtClean="0"/>
                  <a:t>(6 marks)</a:t>
                </a:r>
                <a:endParaRPr lang="en-GB"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25576" y="1196752"/>
                <a:ext cx="8422888" cy="255525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0" name="Picture 19"/>
          <p:cNvPicPr>
            <a:picLocks noChangeAspect="1"/>
          </p:cNvPicPr>
          <p:nvPr/>
        </p:nvPicPr>
        <p:blipFill>
          <a:blip r:embed="rId4"/>
          <a:stretch>
            <a:fillRect/>
          </a:stretch>
        </p:blipFill>
        <p:spPr>
          <a:xfrm>
            <a:off x="325576" y="3764506"/>
            <a:ext cx="4267200" cy="2400300"/>
          </a:xfrm>
          <a:prstGeom prst="rect">
            <a:avLst/>
          </a:prstGeom>
        </p:spPr>
      </p:pic>
      <p:sp>
        <p:nvSpPr>
          <p:cNvPr id="21" name="Rectangle 20">
            <a:extLst>
              <a:ext uri="{FF2B5EF4-FFF2-40B4-BE49-F238E27FC236}">
                <a16:creationId xmlns:a16="http://schemas.microsoft.com/office/drawing/2014/main" id="{5A90F127-B11A-4C01-B151-1F3083F8F631}"/>
              </a:ext>
            </a:extLst>
          </p:cNvPr>
          <p:cNvSpPr/>
          <p:nvPr/>
        </p:nvSpPr>
        <p:spPr>
          <a:xfrm>
            <a:off x="336115" y="3752003"/>
            <a:ext cx="4246425" cy="2400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902308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t>
              </a:r>
              <a:r>
                <a:rPr lang="en-GB" sz="3200" dirty="0" smtClean="0">
                  <a:latin typeface="+mj-lt"/>
                </a:rPr>
                <a:t>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99-101 questions 1 - 14</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899020" y="2663328"/>
            <a:ext cx="7344816"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Q4-8</a:t>
            </a:r>
            <a:endParaRPr lang="en-US" sz="2400" dirty="0"/>
          </a:p>
          <a:p>
            <a:r>
              <a:rPr lang="en-US" sz="2400" dirty="0">
                <a:solidFill>
                  <a:schemeClr val="accent6"/>
                </a:solidFill>
              </a:rPr>
              <a:t>Amber</a:t>
            </a:r>
            <a:r>
              <a:rPr lang="en-US" sz="2400" dirty="0"/>
              <a:t> 					</a:t>
            </a:r>
            <a:r>
              <a:rPr lang="en-US" sz="2400" dirty="0" smtClean="0"/>
              <a:t>Q9-14</a:t>
            </a:r>
            <a:endParaRPr lang="en-US" sz="2400" dirty="0"/>
          </a:p>
          <a:p>
            <a:r>
              <a:rPr lang="en-US" sz="2400" dirty="0">
                <a:solidFill>
                  <a:srgbClr val="FF0000"/>
                </a:solidFill>
              </a:rPr>
              <a:t>Red</a:t>
            </a:r>
            <a:r>
              <a:rPr lang="en-US" sz="2400" dirty="0"/>
              <a:t>					</a:t>
            </a:r>
            <a:r>
              <a:rPr lang="en-US" sz="2400" dirty="0" smtClean="0"/>
              <a:t>Q15-18 </a:t>
            </a:r>
            <a:r>
              <a:rPr lang="en-US" sz="2400" dirty="0"/>
              <a:t>&amp; challenge</a:t>
            </a:r>
          </a:p>
          <a:p>
            <a:endParaRPr lang="en-US" sz="2400" dirty="0"/>
          </a:p>
        </p:txBody>
      </p:sp>
    </p:spTree>
    <p:extLst>
      <p:ext uri="{BB962C8B-B14F-4D97-AF65-F5344CB8AC3E}">
        <p14:creationId xmlns:p14="http://schemas.microsoft.com/office/powerpoint/2010/main" val="2007969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Using the Scalar Product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016482" y="659831"/>
                <a:ext cx="4948006" cy="6073970"/>
              </a:xfrm>
              <a:prstGeom prst="rect">
                <a:avLst/>
              </a:prstGeom>
              <a:noFill/>
            </p:spPr>
            <p:txBody>
              <a:bodyPr wrap="square" rtlCol="0">
                <a:spAutoFit/>
              </a:bodyPr>
              <a:lstStyle/>
              <a:p>
                <a:r>
                  <a:rPr lang="en-US" dirty="0" smtClean="0"/>
                  <a:t>Let </a:t>
                </a:r>
                <a14:m>
                  <m:oMath xmlns:m="http://schemas.openxmlformats.org/officeDocument/2006/math">
                    <m:r>
                      <a:rPr lang="en-US" b="0" i="1" smtClean="0">
                        <a:latin typeface="Cambria Math" panose="02040503050406030204" pitchFamily="18" charset="0"/>
                      </a:rPr>
                      <m:t>𝑊</m:t>
                    </m:r>
                  </m:oMath>
                </a14:m>
                <a:r>
                  <a:rPr lang="en-US" dirty="0" smtClean="0"/>
                  <a:t> be a vector parallel to the wall.</a:t>
                </a:r>
              </a:p>
              <a:p>
                <a:r>
                  <a:rPr lang="en-US" dirty="0" smtClean="0"/>
                  <a:t>Let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𝑊</m:t>
                        </m:r>
                      </m:e>
                    </m:acc>
                  </m:oMath>
                </a14:m>
                <a:r>
                  <a:rPr lang="en-US" dirty="0" smtClean="0"/>
                  <a:t> be a unit vector parallel to the wall.</a:t>
                </a:r>
              </a:p>
              <a:p>
                <a:endParaRPr lang="en-US" dirty="0"/>
              </a:p>
              <a:p>
                <a:r>
                  <a:rPr lang="en-US" dirty="0" smtClean="0"/>
                  <a:t>By the definition of the scalar product:</a:t>
                </a:r>
              </a:p>
              <a:p>
                <a14:m>
                  <m:oMath xmlns:m="http://schemas.openxmlformats.org/officeDocument/2006/math">
                    <m:r>
                      <a:rPr lang="en-US" b="1" i="1" smtClean="0">
                        <a:latin typeface="Cambria Math" panose="02040503050406030204" pitchFamily="18" charset="0"/>
                      </a:rPr>
                      <m:t>𝒖</m:t>
                    </m:r>
                  </m:oMath>
                </a14:m>
                <a:r>
                  <a:rPr lang="en-US" b="1" dirty="0" smtClean="0"/>
                  <a:t>.</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𝑾</m:t>
                        </m:r>
                      </m:e>
                    </m:acc>
                    <m:r>
                      <a:rPr lang="en-US" b="1" i="1" smtClean="0">
                        <a:latin typeface="Cambria Math" panose="02040503050406030204" pitchFamily="18" charset="0"/>
                      </a:rPr>
                      <m:t>= </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𝒖</m:t>
                        </m:r>
                      </m:e>
                    </m:d>
                    <m:d>
                      <m:dPr>
                        <m:begChr m:val="|"/>
                        <m:endChr m:val="|"/>
                        <m:ctrlPr>
                          <a:rPr lang="en-US" b="1" i="1" smtClean="0">
                            <a:latin typeface="Cambria Math" panose="02040503050406030204" pitchFamily="18" charset="0"/>
                          </a:rPr>
                        </m:ctrlPr>
                      </m:d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𝑾</m:t>
                            </m:r>
                          </m:e>
                        </m:acc>
                      </m:e>
                    </m:d>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𝛼</m:t>
                    </m:r>
                  </m:oMath>
                </a14:m>
                <a:r>
                  <a:rPr lang="en-US" b="1" dirty="0" smtClean="0"/>
                  <a:t> = </a:t>
                </a:r>
                <a14:m>
                  <m:oMath xmlns:m="http://schemas.openxmlformats.org/officeDocument/2006/math">
                    <m:r>
                      <a:rPr lang="en-US" i="1">
                        <a:latin typeface="Cambria Math" panose="02040503050406030204" pitchFamily="18" charset="0"/>
                      </a:rPr>
                      <m:t>𝑢</m:t>
                    </m:r>
                    <m:r>
                      <a:rPr lang="en-US" b="0" i="1" smtClean="0">
                        <a:latin typeface="Cambria Math" panose="02040503050406030204" pitchFamily="18" charset="0"/>
                      </a:rPr>
                      <m:t> </m:t>
                    </m:r>
                    <m:r>
                      <a:rPr lang="en-US" i="1">
                        <a:latin typeface="Cambria Math" panose="02040503050406030204" pitchFamily="18" charset="0"/>
                      </a:rPr>
                      <m:t>𝑐𝑜𝑠</m:t>
                    </m:r>
                    <m:r>
                      <a:rPr lang="en-US" i="1" smtClean="0">
                        <a:latin typeface="Cambria Math" panose="02040503050406030204" pitchFamily="18" charset="0"/>
                        <a:ea typeface="Cambria Math" panose="02040503050406030204" pitchFamily="18" charset="0"/>
                      </a:rPr>
                      <m:t>𝛼</m:t>
                    </m:r>
                  </m:oMath>
                </a14:m>
                <a:r>
                  <a:rPr lang="en-US" dirty="0" smtClean="0"/>
                  <a:t>        (as </a:t>
                </a:r>
                <a14:m>
                  <m:oMath xmlns:m="http://schemas.openxmlformats.org/officeDocument/2006/math">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0" i="1">
                                <a:latin typeface="Cambria Math" panose="02040503050406030204" pitchFamily="18" charset="0"/>
                              </a:rPr>
                              <m:t>𝑊</m:t>
                            </m:r>
                          </m:e>
                        </m:acc>
                      </m:e>
                    </m:d>
                  </m:oMath>
                </a14:m>
                <a:r>
                  <a:rPr lang="en-US" dirty="0" smtClean="0"/>
                  <a:t>=1)</a:t>
                </a:r>
              </a:p>
              <a:p>
                <a:endParaRPr lang="en-US" dirty="0" smtClean="0"/>
              </a:p>
              <a:p>
                <a:r>
                  <a:rPr lang="en-US" dirty="0" smtClean="0"/>
                  <a:t>Similarly with </a:t>
                </a:r>
                <a:r>
                  <a:rPr lang="en-US" b="1" dirty="0"/>
                  <a:t>v</a:t>
                </a:r>
                <a:r>
                  <a:rPr lang="en-US" b="1" dirty="0" smtClean="0"/>
                  <a:t> </a:t>
                </a:r>
                <a:r>
                  <a:rPr lang="en-US" dirty="0" smtClean="0"/>
                  <a:t>and</a:t>
                </a:r>
                <a:r>
                  <a:rPr lang="en-US" b="1"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smtClean="0"/>
                  <a:t>.</a:t>
                </a:r>
              </a:p>
              <a:p>
                <a14:m>
                  <m:oMath xmlns:m="http://schemas.openxmlformats.org/officeDocument/2006/math">
                    <m:r>
                      <a:rPr lang="en-US" b="1" i="1" smtClean="0">
                        <a:latin typeface="Cambria Math" panose="02040503050406030204" pitchFamily="18" charset="0"/>
                      </a:rPr>
                      <m:t>𝒗</m:t>
                    </m:r>
                  </m:oMath>
                </a14:m>
                <a:r>
                  <a:rPr lang="en-US" b="1" dirty="0" smtClean="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𝑾</m:t>
                        </m:r>
                      </m:e>
                    </m:acc>
                    <m:r>
                      <a:rPr lang="en-US" b="1" i="1">
                        <a:latin typeface="Cambria Math" panose="02040503050406030204" pitchFamily="18" charset="0"/>
                      </a:rPr>
                      <m:t>= </m:t>
                    </m:r>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𝒗</m:t>
                        </m:r>
                      </m:e>
                    </m:d>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𝑾</m:t>
                            </m:r>
                          </m:e>
                        </m:acc>
                      </m:e>
                    </m:d>
                    <m:r>
                      <a:rPr lang="en-US" i="1">
                        <a:latin typeface="Cambria Math" panose="02040503050406030204" pitchFamily="18" charset="0"/>
                      </a:rPr>
                      <m:t>𝑐𝑜𝑠</m:t>
                    </m:r>
                    <m:r>
                      <a:rPr lang="en-US" i="1" smtClean="0">
                        <a:latin typeface="Cambria Math" panose="02040503050406030204" pitchFamily="18" charset="0"/>
                        <a:ea typeface="Cambria Math" panose="02040503050406030204" pitchFamily="18" charset="0"/>
                      </a:rPr>
                      <m:t>𝛽</m:t>
                    </m:r>
                  </m:oMath>
                </a14:m>
                <a:r>
                  <a:rPr lang="en-US" b="1" dirty="0"/>
                  <a:t> =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rPr>
                      <m:t>𝑐𝑜𝑠</m:t>
                    </m:r>
                    <m:r>
                      <a:rPr lang="en-US" i="1" smtClean="0">
                        <a:latin typeface="Cambria Math" panose="02040503050406030204" pitchFamily="18" charset="0"/>
                        <a:ea typeface="Cambria Math" panose="02040503050406030204" pitchFamily="18" charset="0"/>
                      </a:rPr>
                      <m:t>𝛽</m:t>
                    </m:r>
                  </m:oMath>
                </a14:m>
                <a:endParaRPr lang="en-US" dirty="0" smtClean="0"/>
              </a:p>
              <a:p>
                <a:endParaRPr lang="en-US" dirty="0"/>
              </a:p>
              <a:p>
                <a:r>
                  <a:rPr lang="en-US" dirty="0" smtClean="0"/>
                  <a:t>Hence we can write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 </m:t>
                    </m:r>
                    <m:r>
                      <a:rPr lang="en-US" i="1">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a14:m>
                <a:r>
                  <a:rPr lang="en-US" dirty="0" smtClean="0"/>
                  <a:t>=</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 </m:t>
                    </m:r>
                    <m:r>
                      <a:rPr lang="en-US" i="1">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𝛽</m:t>
                    </m:r>
                  </m:oMath>
                </a14:m>
                <a:r>
                  <a:rPr lang="en-US" dirty="0" smtClean="0"/>
                  <a:t> as</a:t>
                </a:r>
                <a:endParaRPr lang="en-US" dirty="0"/>
              </a:p>
              <a:p>
                <a:r>
                  <a:rPr lang="en-US" dirty="0" smtClean="0"/>
                  <a:t>  </a:t>
                </a:r>
                <a14:m>
                  <m:oMath xmlns:m="http://schemas.openxmlformats.org/officeDocument/2006/math">
                    <m:r>
                      <a:rPr lang="en-US" b="1" i="1">
                        <a:latin typeface="Cambria Math" panose="02040503050406030204" pitchFamily="18" charset="0"/>
                      </a:rPr>
                      <m:t>𝒖</m:t>
                    </m:r>
                  </m:oMath>
                </a14:m>
                <a:r>
                  <a:rPr lang="en-US" b="1" dirty="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𝑾</m:t>
                        </m:r>
                      </m:e>
                    </m:acc>
                  </m:oMath>
                </a14:m>
                <a:r>
                  <a:rPr lang="en-US" dirty="0" smtClean="0"/>
                  <a:t> = </a:t>
                </a:r>
                <a14:m>
                  <m:oMath xmlns:m="http://schemas.openxmlformats.org/officeDocument/2006/math">
                    <m:r>
                      <a:rPr lang="en-US" b="1" i="1">
                        <a:latin typeface="Cambria Math" panose="02040503050406030204" pitchFamily="18" charset="0"/>
                      </a:rPr>
                      <m:t>𝒗</m:t>
                    </m:r>
                  </m:oMath>
                </a14:m>
                <a:r>
                  <a:rPr lang="en-US" b="1" dirty="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𝑾</m:t>
                        </m:r>
                      </m:e>
                    </m:acc>
                  </m:oMath>
                </a14:m>
                <a:endParaRPr lang="en-US" b="1" dirty="0" smtClean="0"/>
              </a:p>
              <a:p>
                <a:r>
                  <a:rPr lang="en-US" b="1" dirty="0" smtClean="0"/>
                  <a:t>=&gt; </a:t>
                </a:r>
                <a14:m>
                  <m:oMath xmlns:m="http://schemas.openxmlformats.org/officeDocument/2006/math">
                    <m:r>
                      <a:rPr lang="en-US" b="1" i="1" smtClean="0">
                        <a:latin typeface="Cambria Math" panose="02040503050406030204" pitchFamily="18" charset="0"/>
                      </a:rPr>
                      <m:t>𝒖</m:t>
                    </m:r>
                    <m:r>
                      <a:rPr lang="en-US" b="1" i="1" smtClean="0">
                        <a:latin typeface="Cambria Math" panose="02040503050406030204" pitchFamily="18" charset="0"/>
                      </a:rPr>
                      <m:t>.</m:t>
                    </m:r>
                    <m:r>
                      <a:rPr lang="en-US" b="1" i="1" smtClean="0">
                        <a:latin typeface="Cambria Math" panose="02040503050406030204" pitchFamily="18" charset="0"/>
                      </a:rPr>
                      <m:t>𝑾</m:t>
                    </m:r>
                    <m:r>
                      <a:rPr lang="en-US" b="1" i="1" smtClean="0">
                        <a:latin typeface="Cambria Math" panose="02040503050406030204" pitchFamily="18" charset="0"/>
                      </a:rPr>
                      <m:t>=</m:t>
                    </m:r>
                    <m:r>
                      <a:rPr lang="en-US" b="1" i="1" smtClean="0">
                        <a:latin typeface="Cambria Math" panose="02040503050406030204" pitchFamily="18" charset="0"/>
                      </a:rPr>
                      <m:t>𝒗</m:t>
                    </m:r>
                    <m:r>
                      <a:rPr lang="en-US" b="1" i="1" smtClean="0">
                        <a:latin typeface="Cambria Math" panose="02040503050406030204" pitchFamily="18" charset="0"/>
                      </a:rPr>
                      <m:t>.</m:t>
                    </m:r>
                    <m:r>
                      <a:rPr lang="en-US" b="1" i="1" smtClean="0">
                        <a:latin typeface="Cambria Math" panose="02040503050406030204" pitchFamily="18" charset="0"/>
                      </a:rPr>
                      <m:t>𝑾</m:t>
                    </m:r>
                  </m:oMath>
                </a14:m>
                <a:endParaRPr lang="en-US" b="1" dirty="0" smtClean="0"/>
              </a:p>
              <a:p>
                <a:endParaRPr lang="en-US" dirty="0" smtClean="0"/>
              </a:p>
              <a:p>
                <a:r>
                  <a:rPr lang="en-US" dirty="0" smtClean="0"/>
                  <a:t>Let </a:t>
                </a:r>
                <a14:m>
                  <m:oMath xmlns:m="http://schemas.openxmlformats.org/officeDocument/2006/math">
                    <m:r>
                      <a:rPr lang="en-US" b="1" i="1" smtClean="0">
                        <a:latin typeface="Cambria Math" panose="02040503050406030204" pitchFamily="18" charset="0"/>
                      </a:rPr>
                      <m:t>𝑰</m:t>
                    </m:r>
                  </m:oMath>
                </a14:m>
                <a:r>
                  <a:rPr lang="en-US" dirty="0" smtClean="0"/>
                  <a:t> be a </a:t>
                </a:r>
                <a:r>
                  <a:rPr lang="en-US" dirty="0"/>
                  <a:t>vector </a:t>
                </a:r>
                <a:r>
                  <a:rPr lang="en-US" dirty="0" smtClean="0"/>
                  <a:t>perpendicular </a:t>
                </a:r>
                <a:r>
                  <a:rPr lang="en-US" dirty="0"/>
                  <a:t>to the </a:t>
                </a:r>
                <a:r>
                  <a:rPr lang="en-US" dirty="0" smtClean="0"/>
                  <a:t>wall</a:t>
                </a:r>
                <a:br>
                  <a:rPr lang="en-US" dirty="0" smtClean="0"/>
                </a:br>
                <a:r>
                  <a:rPr lang="en-US" dirty="0" smtClean="0"/>
                  <a:t>(in the direction of the impulse).</a:t>
                </a:r>
              </a:p>
              <a:p>
                <a:endParaRPr lang="en-US" dirty="0"/>
              </a:p>
              <a:p>
                <a14:m>
                  <m:oMath xmlns:m="http://schemas.openxmlformats.org/officeDocument/2006/math">
                    <m:r>
                      <a:rPr lang="en-US" b="1" i="1">
                        <a:latin typeface="Cambria Math" panose="02040503050406030204" pitchFamily="18" charset="0"/>
                      </a:rPr>
                      <m:t>𝒖</m:t>
                    </m:r>
                  </m:oMath>
                </a14:m>
                <a:r>
                  <a:rPr lang="en-US" b="1" dirty="0"/>
                  <a:t>.</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𝑰</m:t>
                        </m:r>
                      </m:e>
                    </m:acc>
                    <m:r>
                      <a:rPr lang="en-US" b="1" i="1">
                        <a:latin typeface="Cambria Math" panose="02040503050406030204" pitchFamily="18" charset="0"/>
                      </a:rPr>
                      <m:t>= </m:t>
                    </m:r>
                    <m:d>
                      <m:dPr>
                        <m:begChr m:val="|"/>
                        <m:endChr m:val="|"/>
                        <m:ctrlPr>
                          <a:rPr lang="en-US" b="1" i="1">
                            <a:latin typeface="Cambria Math" panose="02040503050406030204" pitchFamily="18" charset="0"/>
                          </a:rPr>
                        </m:ctrlPr>
                      </m:dPr>
                      <m:e>
                        <m:r>
                          <a:rPr lang="en-US" b="1" i="1">
                            <a:latin typeface="Cambria Math" panose="02040503050406030204" pitchFamily="18" charset="0"/>
                          </a:rPr>
                          <m:t>𝒖</m:t>
                        </m:r>
                      </m:e>
                    </m:d>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smtClean="0">
                                <a:latin typeface="Cambria Math" panose="02040503050406030204" pitchFamily="18" charset="0"/>
                              </a:rPr>
                              <m:t>𝑰</m:t>
                            </m:r>
                          </m:e>
                        </m:acc>
                      </m:e>
                    </m:d>
                    <m:r>
                      <m:rPr>
                        <m:sty m:val="p"/>
                      </m:rPr>
                      <a:rPr lang="en-US" i="0">
                        <a:latin typeface="Cambria Math" panose="02040503050406030204" pitchFamily="18" charset="0"/>
                      </a:rPr>
                      <m:t>cos</m:t>
                    </m:r>
                    <m:r>
                      <a:rPr lang="en-US" b="0" i="1" smtClean="0">
                        <a:latin typeface="Cambria Math" panose="02040503050406030204" pitchFamily="18" charset="0"/>
                      </a:rPr>
                      <m:t>⁡(90+</m:t>
                    </m:r>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r>
                  <a:rPr lang="en-US" b="1" dirty="0"/>
                  <a:t> = </a:t>
                </a:r>
                <a14:m>
                  <m:oMath xmlns:m="http://schemas.openxmlformats.org/officeDocument/2006/math">
                    <m:r>
                      <a:rPr lang="en-US" b="1" i="0" smtClean="0">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 </m:t>
                    </m:r>
                    <m:r>
                      <a:rPr lang="en-US" b="0" i="1" smtClean="0">
                        <a:latin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𝛼</m:t>
                    </m:r>
                  </m:oMath>
                </a14:m>
                <a:endParaRPr lang="en-US" dirty="0" smtClean="0"/>
              </a:p>
              <a:p>
                <a14:m>
                  <m:oMath xmlns:m="http://schemas.openxmlformats.org/officeDocument/2006/math">
                    <m:r>
                      <a:rPr lang="en-US" b="1" i="1" smtClean="0">
                        <a:latin typeface="Cambria Math" panose="02040503050406030204" pitchFamily="18" charset="0"/>
                      </a:rPr>
                      <m:t>𝒗</m:t>
                    </m:r>
                  </m:oMath>
                </a14:m>
                <a:r>
                  <a:rPr lang="en-US" b="1" dirty="0" smtClean="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m:t>
                        </m:r>
                      </m:e>
                    </m:acc>
                    <m:r>
                      <a:rPr lang="en-US" b="1" i="1">
                        <a:latin typeface="Cambria Math" panose="02040503050406030204" pitchFamily="18" charset="0"/>
                      </a:rPr>
                      <m:t>= </m:t>
                    </m:r>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𝒗</m:t>
                        </m:r>
                      </m:e>
                    </m:d>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𝑰</m:t>
                            </m:r>
                          </m:e>
                        </m:acc>
                      </m:e>
                    </m:d>
                    <m:r>
                      <m:rPr>
                        <m:sty m:val="p"/>
                      </m:rPr>
                      <a:rPr lang="en-US">
                        <a:latin typeface="Cambria Math" panose="02040503050406030204" pitchFamily="18" charset="0"/>
                      </a:rPr>
                      <m:t>cos</m:t>
                    </m:r>
                    <m:r>
                      <a:rPr lang="en-US" i="1">
                        <a:latin typeface="Cambria Math" panose="02040503050406030204" pitchFamily="18" charset="0"/>
                      </a:rPr>
                      <m:t>⁡(90−</m:t>
                    </m:r>
                    <m:r>
                      <a:rPr lang="en-US" i="1" smtClean="0">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oMath>
                </a14:m>
                <a:r>
                  <a:rPr lang="en-US" b="1" dirty="0"/>
                  <a:t> =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i="1">
                        <a:latin typeface="Cambria Math" panose="02040503050406030204" pitchFamily="18" charset="0"/>
                      </a:rPr>
                      <m:t>𝑠𝑖𝑛</m:t>
                    </m:r>
                    <m:r>
                      <a:rPr lang="en-US" i="1" smtClean="0">
                        <a:latin typeface="Cambria Math" panose="02040503050406030204" pitchFamily="18" charset="0"/>
                        <a:ea typeface="Cambria Math" panose="02040503050406030204" pitchFamily="18" charset="0"/>
                      </a:rPr>
                      <m:t>𝛽</m:t>
                    </m:r>
                  </m:oMath>
                </a14:m>
                <a:endParaRPr lang="en-US" dirty="0" smtClean="0"/>
              </a:p>
              <a:p>
                <a:endParaRPr lang="en-US" dirty="0"/>
              </a:p>
              <a:p>
                <a:r>
                  <a:rPr lang="en-US" dirty="0" smtClean="0"/>
                  <a:t>Hence –</a:t>
                </a:r>
                <a14:m>
                  <m:oMath xmlns:m="http://schemas.openxmlformats.org/officeDocument/2006/math">
                    <m:r>
                      <m:rPr>
                        <m:sty m:val="p"/>
                      </m:rPr>
                      <a:rPr lang="en-US" b="0" i="0" smtClean="0">
                        <a:latin typeface="Cambria Math" panose="02040503050406030204" pitchFamily="18" charset="0"/>
                      </a:rPr>
                      <m:t>e</m:t>
                    </m:r>
                    <m:r>
                      <a:rPr lang="en-US" b="0" i="0" smtClean="0">
                        <a:latin typeface="Cambria Math" panose="02040503050406030204" pitchFamily="18" charset="0"/>
                      </a:rPr>
                      <m:t> </m:t>
                    </m:r>
                    <m:r>
                      <a:rPr lang="en-US" b="1" i="1">
                        <a:latin typeface="Cambria Math" panose="02040503050406030204" pitchFamily="18" charset="0"/>
                      </a:rPr>
                      <m:t>𝒖</m:t>
                    </m:r>
                  </m:oMath>
                </a14:m>
                <a:r>
                  <a:rPr lang="en-US" b="1" dirty="0"/>
                  <a:t>.</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𝑰</m:t>
                        </m:r>
                      </m:e>
                    </m:acc>
                  </m:oMath>
                </a14:m>
                <a:r>
                  <a:rPr lang="en-US" dirty="0"/>
                  <a:t> = </a:t>
                </a:r>
                <a14:m>
                  <m:oMath xmlns:m="http://schemas.openxmlformats.org/officeDocument/2006/math">
                    <m:r>
                      <a:rPr lang="en-US" b="1" i="1">
                        <a:latin typeface="Cambria Math" panose="02040503050406030204" pitchFamily="18" charset="0"/>
                      </a:rPr>
                      <m:t>𝒗</m:t>
                    </m:r>
                  </m:oMath>
                </a14:m>
                <a:r>
                  <a:rPr lang="en-US" b="1" dirty="0"/>
                  <a:t>.</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𝑰</m:t>
                        </m:r>
                      </m:e>
                    </m:acc>
                  </m:oMath>
                </a14:m>
                <a:endParaRPr lang="en-US" dirty="0" smtClean="0"/>
              </a:p>
              <a:p>
                <a:r>
                  <a:rPr lang="en-US" dirty="0" smtClean="0"/>
                  <a:t>=&gt;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𝑒</m:t>
                    </m:r>
                    <m:r>
                      <a:rPr lang="en-US" b="1" i="1" smtClean="0">
                        <a:latin typeface="Cambria Math" panose="02040503050406030204" pitchFamily="18" charset="0"/>
                      </a:rPr>
                      <m:t>𝒖</m:t>
                    </m:r>
                    <m:r>
                      <a:rPr lang="en-US" b="1" i="1" smtClean="0">
                        <a:latin typeface="Cambria Math" panose="02040503050406030204" pitchFamily="18" charset="0"/>
                      </a:rPr>
                      <m:t>.</m:t>
                    </m:r>
                    <m:r>
                      <a:rPr lang="en-US" b="1" i="1" smtClean="0">
                        <a:latin typeface="Cambria Math" panose="02040503050406030204" pitchFamily="18" charset="0"/>
                      </a:rPr>
                      <m:t>𝑰</m:t>
                    </m:r>
                    <m:r>
                      <a:rPr lang="en-US" b="0" i="1" smtClean="0">
                        <a:latin typeface="Cambria Math" panose="02040503050406030204" pitchFamily="18" charset="0"/>
                      </a:rPr>
                      <m:t>=</m:t>
                    </m:r>
                    <m:r>
                      <a:rPr lang="en-US" b="1" i="1" smtClean="0">
                        <a:latin typeface="Cambria Math" panose="02040503050406030204" pitchFamily="18" charset="0"/>
                      </a:rPr>
                      <m:t>𝒗</m:t>
                    </m:r>
                    <m:r>
                      <a:rPr lang="en-US" b="1" i="1" smtClean="0">
                        <a:latin typeface="Cambria Math" panose="02040503050406030204" pitchFamily="18" charset="0"/>
                      </a:rPr>
                      <m:t>.</m:t>
                    </m:r>
                    <m:r>
                      <a:rPr lang="en-US" b="1" i="1" smtClean="0">
                        <a:latin typeface="Cambria Math" panose="02040503050406030204" pitchFamily="18" charset="0"/>
                      </a:rPr>
                      <m:t>𝑰</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16482" y="659831"/>
                <a:ext cx="4948006" cy="6073970"/>
              </a:xfrm>
              <a:prstGeom prst="rect">
                <a:avLst/>
              </a:prstGeom>
              <a:blipFill>
                <a:blip r:embed="rId3"/>
                <a:stretch>
                  <a:fillRect l="-1108" t="-502" b="-602"/>
                </a:stretch>
              </a:blipFill>
            </p:spPr>
            <p:txBody>
              <a:bodyPr/>
              <a:lstStyle/>
              <a:p>
                <a:r>
                  <a:rPr lang="en-GB">
                    <a:noFill/>
                  </a:rPr>
                  <a:t> </a:t>
                </a:r>
              </a:p>
            </p:txBody>
          </p:sp>
        </mc:Fallback>
      </mc:AlternateContent>
      <p:grpSp>
        <p:nvGrpSpPr>
          <p:cNvPr id="21" name="Group 20"/>
          <p:cNvGrpSpPr/>
          <p:nvPr/>
        </p:nvGrpSpPr>
        <p:grpSpPr>
          <a:xfrm>
            <a:off x="539552" y="1175489"/>
            <a:ext cx="2664296" cy="989283"/>
            <a:chOff x="1259632" y="2060848"/>
            <a:chExt cx="2664296" cy="989283"/>
          </a:xfrm>
        </p:grpSpPr>
        <p:cxnSp>
          <p:nvCxnSpPr>
            <p:cNvPr id="6" name="Straight Connector 5"/>
            <p:cNvCxnSpPr/>
            <p:nvPr/>
          </p:nvCxnSpPr>
          <p:spPr>
            <a:xfrm>
              <a:off x="1259632" y="2834107"/>
              <a:ext cx="2163731"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Arrow Connector 6"/>
            <p:cNvCxnSpPr/>
            <p:nvPr/>
          </p:nvCxnSpPr>
          <p:spPr>
            <a:xfrm>
              <a:off x="1368575" y="2245516"/>
              <a:ext cx="711344" cy="588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68824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2445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16066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39687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33083" y="2834107"/>
              <a:ext cx="16420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67611" y="2245515"/>
              <a:ext cx="1856317" cy="572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82804" y="2060848"/>
              <a:ext cx="481119" cy="369332"/>
            </a:xfrm>
            <a:prstGeom prst="rect">
              <a:avLst/>
            </a:prstGeom>
            <a:noFill/>
          </p:spPr>
          <p:txBody>
            <a:bodyPr wrap="square" rtlCol="0">
              <a:spAutoFit/>
            </a:bodyPr>
            <a:lstStyle/>
            <a:p>
              <a:r>
                <a:rPr lang="en-US" b="1" dirty="0" smtClean="0"/>
                <a:t>v</a:t>
              </a:r>
              <a:endParaRPr lang="en-GB" b="1" dirty="0"/>
            </a:p>
          </p:txBody>
        </p:sp>
        <mc:AlternateContent xmlns:mc="http://schemas.openxmlformats.org/markup-compatibility/2006" xmlns:a14="http://schemas.microsoft.com/office/drawing/2010/main">
          <mc:Choice Requires="a14">
            <p:sp>
              <p:nvSpPr>
                <p:cNvPr id="15" name="TextBox 14"/>
                <p:cNvSpPr txBox="1"/>
                <p:nvPr/>
              </p:nvSpPr>
              <p:spPr>
                <a:xfrm>
                  <a:off x="2043343" y="2190109"/>
                  <a:ext cx="9718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043343" y="2190109"/>
                  <a:ext cx="971826" cy="369332"/>
                </a:xfrm>
                <a:prstGeom prst="rect">
                  <a:avLst/>
                </a:prstGeom>
                <a:blipFill>
                  <a:blip r:embed="rId4"/>
                  <a:stretch>
                    <a:fillRect/>
                  </a:stretch>
                </a:blipFill>
              </p:spPr>
              <p:txBody>
                <a:bodyPr/>
                <a:lstStyle/>
                <a:p>
                  <a:r>
                    <a:rPr lang="en-GB">
                      <a:noFill/>
                    </a:rPr>
                    <a:t> </a:t>
                  </a:r>
                </a:p>
              </p:txBody>
            </p:sp>
          </mc:Fallback>
        </mc:AlternateContent>
        <p:sp>
          <p:nvSpPr>
            <p:cNvPr id="16" name="TextBox 15"/>
            <p:cNvSpPr txBox="1"/>
            <p:nvPr/>
          </p:nvSpPr>
          <p:spPr>
            <a:xfrm>
              <a:off x="1560383" y="2137322"/>
              <a:ext cx="292062" cy="369332"/>
            </a:xfrm>
            <a:prstGeom prst="rect">
              <a:avLst/>
            </a:prstGeom>
            <a:noFill/>
          </p:spPr>
          <p:txBody>
            <a:bodyPr wrap="square" rtlCol="0">
              <a:spAutoFit/>
            </a:bodyPr>
            <a:lstStyle/>
            <a:p>
              <a:r>
                <a:rPr lang="en-US" b="1" dirty="0" smtClean="0"/>
                <a:t>u</a:t>
              </a:r>
              <a:endParaRPr lang="en-GB" b="1" dirty="0"/>
            </a:p>
          </p:txBody>
        </p:sp>
        <p:sp>
          <p:nvSpPr>
            <p:cNvPr id="17" name="Freeform 16"/>
            <p:cNvSpPr/>
            <p:nvPr/>
          </p:nvSpPr>
          <p:spPr>
            <a:xfrm>
              <a:off x="2567940" y="2661511"/>
              <a:ext cx="38943" cy="175260"/>
            </a:xfrm>
            <a:custGeom>
              <a:avLst/>
              <a:gdLst>
                <a:gd name="connsiteX0" fmla="*/ 0 w 38943"/>
                <a:gd name="connsiteY0" fmla="*/ 0 h 175260"/>
                <a:gd name="connsiteX1" fmla="*/ 15240 w 38943"/>
                <a:gd name="connsiteY1" fmla="*/ 60960 h 175260"/>
                <a:gd name="connsiteX2" fmla="*/ 38100 w 38943"/>
                <a:gd name="connsiteY2" fmla="*/ 106680 h 175260"/>
                <a:gd name="connsiteX3" fmla="*/ 38100 w 38943"/>
                <a:gd name="connsiteY3" fmla="*/ 175260 h 175260"/>
              </a:gdLst>
              <a:ahLst/>
              <a:cxnLst>
                <a:cxn ang="0">
                  <a:pos x="connsiteX0" y="connsiteY0"/>
                </a:cxn>
                <a:cxn ang="0">
                  <a:pos x="connsiteX1" y="connsiteY1"/>
                </a:cxn>
                <a:cxn ang="0">
                  <a:pos x="connsiteX2" y="connsiteY2"/>
                </a:cxn>
                <a:cxn ang="0">
                  <a:pos x="connsiteX3" y="connsiteY3"/>
                </a:cxn>
              </a:cxnLst>
              <a:rect l="l" t="t" r="r" b="b"/>
              <a:pathLst>
                <a:path w="38943" h="175260">
                  <a:moveTo>
                    <a:pt x="0" y="0"/>
                  </a:moveTo>
                  <a:cubicBezTo>
                    <a:pt x="2898" y="14491"/>
                    <a:pt x="7430" y="45339"/>
                    <a:pt x="15240" y="60960"/>
                  </a:cubicBezTo>
                  <a:cubicBezTo>
                    <a:pt x="25129" y="80738"/>
                    <a:pt x="36185" y="83696"/>
                    <a:pt x="38100" y="106680"/>
                  </a:cubicBezTo>
                  <a:cubicBezTo>
                    <a:pt x="39998" y="129461"/>
                    <a:pt x="38100" y="152400"/>
                    <a:pt x="38100" y="1752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1676342" y="2600551"/>
              <a:ext cx="121978" cy="236220"/>
            </a:xfrm>
            <a:custGeom>
              <a:avLst/>
              <a:gdLst>
                <a:gd name="connsiteX0" fmla="*/ 121978 w 121978"/>
                <a:gd name="connsiteY0" fmla="*/ 0 h 236220"/>
                <a:gd name="connsiteX1" fmla="*/ 83878 w 121978"/>
                <a:gd name="connsiteY1" fmla="*/ 15240 h 236220"/>
                <a:gd name="connsiteX2" fmla="*/ 76258 w 121978"/>
                <a:gd name="connsiteY2" fmla="*/ 38100 h 236220"/>
                <a:gd name="connsiteX3" fmla="*/ 38158 w 121978"/>
                <a:gd name="connsiteY3" fmla="*/ 83820 h 236220"/>
                <a:gd name="connsiteX4" fmla="*/ 22918 w 121978"/>
                <a:gd name="connsiteY4" fmla="*/ 129540 h 236220"/>
                <a:gd name="connsiteX5" fmla="*/ 15298 w 121978"/>
                <a:gd name="connsiteY5" fmla="*/ 152400 h 236220"/>
                <a:gd name="connsiteX6" fmla="*/ 7678 w 121978"/>
                <a:gd name="connsiteY6" fmla="*/ 190500 h 236220"/>
                <a:gd name="connsiteX7" fmla="*/ 58 w 121978"/>
                <a:gd name="connsiteY7" fmla="*/ 23622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78" h="236220">
                  <a:moveTo>
                    <a:pt x="121978" y="0"/>
                  </a:moveTo>
                  <a:cubicBezTo>
                    <a:pt x="109278" y="5080"/>
                    <a:pt x="94386" y="6483"/>
                    <a:pt x="83878" y="15240"/>
                  </a:cubicBezTo>
                  <a:cubicBezTo>
                    <a:pt x="77708" y="20382"/>
                    <a:pt x="80713" y="31417"/>
                    <a:pt x="76258" y="38100"/>
                  </a:cubicBezTo>
                  <a:cubicBezTo>
                    <a:pt x="52332" y="73989"/>
                    <a:pt x="54778" y="46424"/>
                    <a:pt x="38158" y="83820"/>
                  </a:cubicBezTo>
                  <a:cubicBezTo>
                    <a:pt x="31634" y="98500"/>
                    <a:pt x="27998" y="114300"/>
                    <a:pt x="22918" y="129540"/>
                  </a:cubicBezTo>
                  <a:cubicBezTo>
                    <a:pt x="20378" y="137160"/>
                    <a:pt x="16873" y="144524"/>
                    <a:pt x="15298" y="152400"/>
                  </a:cubicBezTo>
                  <a:cubicBezTo>
                    <a:pt x="12758" y="165100"/>
                    <a:pt x="10488" y="177857"/>
                    <a:pt x="7678" y="190500"/>
                  </a:cubicBezTo>
                  <a:cubicBezTo>
                    <a:pt x="-1174" y="230334"/>
                    <a:pt x="58" y="208360"/>
                    <a:pt x="58" y="2362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1328866" y="2462112"/>
                  <a:ext cx="4286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328866" y="2462112"/>
                  <a:ext cx="428611"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69330" y="2477352"/>
                  <a:ext cx="4286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𝛽</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769330" y="2477352"/>
                  <a:ext cx="428611" cy="369332"/>
                </a:xfrm>
                <a:prstGeom prst="rect">
                  <a:avLst/>
                </a:prstGeom>
                <a:blipFill>
                  <a:blip r:embed="rId6"/>
                  <a:stretch>
                    <a:fillRect b="-13115"/>
                  </a:stretch>
                </a:blipFill>
              </p:spPr>
              <p:txBody>
                <a:bodyPr/>
                <a:lstStyle/>
                <a:p>
                  <a:r>
                    <a:rPr lang="en-GB">
                      <a:noFill/>
                    </a:rPr>
                    <a:t> </a:t>
                  </a:r>
                </a:p>
              </p:txBody>
            </p:sp>
          </mc:Fallback>
        </mc:AlternateContent>
      </p:grpSp>
      <p:cxnSp>
        <p:nvCxnSpPr>
          <p:cNvPr id="23" name="Straight Arrow Connector 22"/>
          <p:cNvCxnSpPr/>
          <p:nvPr/>
        </p:nvCxnSpPr>
        <p:spPr>
          <a:xfrm flipV="1">
            <a:off x="1347531" y="980728"/>
            <a:ext cx="0" cy="9653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347531" y="1932170"/>
            <a:ext cx="120824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01499" y="970114"/>
            <a:ext cx="400412"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I</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253217" y="1964094"/>
            <a:ext cx="400412"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W</a:t>
            </a:r>
            <a:endParaRPr lang="en-GB"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ounded Rectangular Callout 28"/>
              <p:cNvSpPr/>
              <p:nvPr/>
            </p:nvSpPr>
            <p:spPr>
              <a:xfrm>
                <a:off x="103135" y="4293096"/>
                <a:ext cx="3528392" cy="1099445"/>
              </a:xfrm>
              <a:prstGeom prst="wedgeRoundRectCallout">
                <a:avLst>
                  <a:gd name="adj1" fmla="val 119765"/>
                  <a:gd name="adj2" fmla="val 3442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The ‘+’ is due to the direction of </a:t>
                </a:r>
                <a:r>
                  <a:rPr lang="en-US" b="1" dirty="0" smtClean="0"/>
                  <a:t>u</a:t>
                </a:r>
              </a:p>
              <a:p>
                <a:pPr algn="ct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90+</m:t>
                              </m:r>
                              <m:r>
                                <a:rPr lang="en-US" b="0" i="1" smtClean="0">
                                  <a:latin typeface="Cambria Math" panose="02040503050406030204" pitchFamily="18" charset="0"/>
                                  <a:ea typeface="Cambria Math" panose="02040503050406030204" pitchFamily="18" charset="0"/>
                                </a:rPr>
                                <m:t>𝛼</m:t>
                              </m:r>
                            </m:e>
                          </m:d>
                        </m:e>
                      </m:func>
                    </m:oMath>
                  </m:oMathPara>
                </a14:m>
                <a:endParaRPr lang="en-US" b="0" i="1" dirty="0" smtClean="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90−</m:t>
                              </m:r>
                              <m:r>
                                <a:rPr lang="en-US" b="0" i="1" smtClean="0">
                                  <a:latin typeface="Cambria Math" panose="02040503050406030204" pitchFamily="18" charset="0"/>
                                  <a:ea typeface="Cambria Math" panose="02040503050406030204" pitchFamily="18" charset="0"/>
                                </a:rPr>
                                <m:t>𝛼</m:t>
                              </m:r>
                            </m:e>
                          </m:d>
                        </m:e>
                      </m:func>
                    </m:oMath>
                  </m:oMathPara>
                </a14:m>
                <a:endParaRPr lang="en-US" b="0" i="1" dirty="0" smtClean="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29" name="Rounded Rectangular Callout 28"/>
              <p:cNvSpPr>
                <a:spLocks noRot="1" noChangeAspect="1" noMove="1" noResize="1" noEditPoints="1" noAdjustHandles="1" noChangeArrowheads="1" noChangeShapeType="1" noTextEdit="1"/>
              </p:cNvSpPr>
              <p:nvPr/>
            </p:nvSpPr>
            <p:spPr>
              <a:xfrm>
                <a:off x="103135" y="4293096"/>
                <a:ext cx="3528392" cy="1099445"/>
              </a:xfrm>
              <a:prstGeom prst="wedgeRoundRectCallout">
                <a:avLst>
                  <a:gd name="adj1" fmla="val 119765"/>
                  <a:gd name="adj2" fmla="val 34423"/>
                  <a:gd name="adj3" fmla="val 16667"/>
                </a:avLst>
              </a:prstGeom>
              <a:blipFill>
                <a:blip r:embed="rId7"/>
                <a:stretch>
                  <a:fillRect t="-7182" b="-1657"/>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ounded Rectangular Callout 29"/>
              <p:cNvSpPr/>
              <p:nvPr/>
            </p:nvSpPr>
            <p:spPr>
              <a:xfrm>
                <a:off x="103135" y="3310946"/>
                <a:ext cx="3528392" cy="494030"/>
              </a:xfrm>
              <a:prstGeom prst="wedgeRoundRectCallout">
                <a:avLst>
                  <a:gd name="adj1" fmla="val 80522"/>
                  <a:gd name="adj2" fmla="val 6814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Multiplying both sides by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𝑊</m:t>
                        </m:r>
                      </m:e>
                    </m:d>
                  </m:oMath>
                </a14:m>
                <a:endParaRPr lang="en-GB" dirty="0"/>
              </a:p>
            </p:txBody>
          </p:sp>
        </mc:Choice>
        <mc:Fallback xmlns="">
          <p:sp>
            <p:nvSpPr>
              <p:cNvPr id="30" name="Rounded Rectangular Callout 29"/>
              <p:cNvSpPr>
                <a:spLocks noRot="1" noChangeAspect="1" noMove="1" noResize="1" noEditPoints="1" noAdjustHandles="1" noChangeArrowheads="1" noChangeShapeType="1" noTextEdit="1"/>
              </p:cNvSpPr>
              <p:nvPr/>
            </p:nvSpPr>
            <p:spPr>
              <a:xfrm>
                <a:off x="103135" y="3310946"/>
                <a:ext cx="3528392" cy="494030"/>
              </a:xfrm>
              <a:prstGeom prst="wedgeRoundRectCallout">
                <a:avLst>
                  <a:gd name="adj1" fmla="val 80522"/>
                  <a:gd name="adj2" fmla="val 68144"/>
                  <a:gd name="adj3" fmla="val 16667"/>
                </a:avLst>
              </a:prstGeom>
              <a:blipFill>
                <a:blip r:embed="rId8"/>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472C205-6FA4-44DA-809F-18589BF9554C}"/>
                  </a:ext>
                </a:extLst>
              </p:cNvPr>
              <p:cNvSpPr txBox="1"/>
              <p:nvPr/>
            </p:nvSpPr>
            <p:spPr>
              <a:xfrm>
                <a:off x="6702847" y="5963508"/>
                <a:ext cx="2410615" cy="830997"/>
              </a:xfrm>
              <a:prstGeom prst="rect">
                <a:avLst/>
              </a:prstGeom>
              <a:solidFill>
                <a:schemeClr val="tx1"/>
              </a:solidFill>
            </p:spPr>
            <p:txBody>
              <a:bodyPr wrap="square" rtlCol="0">
                <a:spAutoFit/>
              </a:bodyPr>
              <a:lstStyle/>
              <a:p>
                <a:r>
                  <a:rPr lang="en-GB" sz="1600" dirty="0" smtClean="0">
                    <a:solidFill>
                      <a:schemeClr val="bg1"/>
                    </a:solidFill>
                  </a:rPr>
                  <a:t>Tip: </a:t>
                </a:r>
                <a14:m>
                  <m:oMath xmlns:m="http://schemas.openxmlformats.org/officeDocument/2006/math">
                    <m:r>
                      <a:rPr lang="en-US" sz="1600">
                        <a:solidFill>
                          <a:schemeClr val="bg1"/>
                        </a:solidFill>
                        <a:latin typeface="Cambria Math" panose="02040503050406030204" pitchFamily="18" charset="0"/>
                      </a:rPr>
                      <m:t>−</m:t>
                    </m:r>
                    <m:r>
                      <a:rPr lang="en-US" sz="1600" i="1">
                        <a:solidFill>
                          <a:schemeClr val="bg1"/>
                        </a:solidFill>
                        <a:latin typeface="Cambria Math" panose="02040503050406030204" pitchFamily="18" charset="0"/>
                      </a:rPr>
                      <m:t>𝑒</m:t>
                    </m:r>
                    <m:r>
                      <a:rPr lang="en-US" sz="1600" b="1" i="1">
                        <a:solidFill>
                          <a:schemeClr val="bg1"/>
                        </a:solidFill>
                        <a:latin typeface="Cambria Math" panose="02040503050406030204" pitchFamily="18" charset="0"/>
                      </a:rPr>
                      <m:t>𝒖</m:t>
                    </m:r>
                    <m:r>
                      <a:rPr lang="en-US" sz="1600" b="1" i="1">
                        <a:solidFill>
                          <a:schemeClr val="bg1"/>
                        </a:solidFill>
                        <a:latin typeface="Cambria Math" panose="02040503050406030204" pitchFamily="18" charset="0"/>
                      </a:rPr>
                      <m:t>.</m:t>
                    </m:r>
                    <m:r>
                      <a:rPr lang="en-US" sz="1600" b="1" i="1">
                        <a:solidFill>
                          <a:schemeClr val="bg1"/>
                        </a:solidFill>
                        <a:latin typeface="Cambria Math" panose="02040503050406030204" pitchFamily="18" charset="0"/>
                      </a:rPr>
                      <m:t>𝑰</m:t>
                    </m:r>
                    <m:r>
                      <a:rPr lang="en-US" sz="1600" i="1">
                        <a:solidFill>
                          <a:schemeClr val="bg1"/>
                        </a:solidFill>
                        <a:latin typeface="Cambria Math" panose="02040503050406030204" pitchFamily="18" charset="0"/>
                      </a:rPr>
                      <m:t>=</m:t>
                    </m:r>
                    <m:r>
                      <a:rPr lang="en-US" sz="1600" b="1" i="1">
                        <a:solidFill>
                          <a:schemeClr val="bg1"/>
                        </a:solidFill>
                        <a:latin typeface="Cambria Math" panose="02040503050406030204" pitchFamily="18" charset="0"/>
                      </a:rPr>
                      <m:t>𝒗</m:t>
                    </m:r>
                    <m:r>
                      <a:rPr lang="en-US" sz="1600" b="1" i="1">
                        <a:solidFill>
                          <a:schemeClr val="bg1"/>
                        </a:solidFill>
                        <a:latin typeface="Cambria Math" panose="02040503050406030204" pitchFamily="18" charset="0"/>
                      </a:rPr>
                      <m:t>.</m:t>
                    </m:r>
                    <m:r>
                      <a:rPr lang="en-US" sz="1600" b="1" i="1">
                        <a:solidFill>
                          <a:schemeClr val="bg1"/>
                        </a:solidFill>
                        <a:latin typeface="Cambria Math" panose="02040503050406030204" pitchFamily="18" charset="0"/>
                      </a:rPr>
                      <m:t>𝑰</m:t>
                    </m:r>
                  </m:oMath>
                </a14:m>
                <a:endParaRPr lang="en-US" sz="1600" dirty="0">
                  <a:solidFill>
                    <a:schemeClr val="bg1"/>
                  </a:solidFill>
                </a:endParaRPr>
              </a:p>
              <a:p>
                <a:r>
                  <a:rPr lang="en-GB" sz="1600" dirty="0" smtClean="0">
                    <a:solidFill>
                      <a:schemeClr val="bg1"/>
                    </a:solidFill>
                  </a:rPr>
                  <a:t> is useful for finding </a:t>
                </a:r>
                <a14:m>
                  <m:oMath xmlns:m="http://schemas.openxmlformats.org/officeDocument/2006/math">
                    <m:r>
                      <a:rPr lang="en-GB" sz="1600" b="0" i="1" smtClean="0">
                        <a:solidFill>
                          <a:schemeClr val="bg1"/>
                        </a:solidFill>
                        <a:latin typeface="Cambria Math" panose="02040503050406030204" pitchFamily="18" charset="0"/>
                      </a:rPr>
                      <m:t>𝑒</m:t>
                    </m:r>
                  </m:oMath>
                </a14:m>
                <a:r>
                  <a:rPr lang="en-GB" sz="1600" dirty="0" smtClean="0">
                    <a:solidFill>
                      <a:schemeClr val="bg1"/>
                    </a:solidFill>
                  </a:rPr>
                  <a:t> if </a:t>
                </a:r>
                <a14:m>
                  <m:oMath xmlns:m="http://schemas.openxmlformats.org/officeDocument/2006/math">
                    <m:r>
                      <a:rPr lang="en-GB" sz="1600" b="1" i="1" smtClean="0">
                        <a:solidFill>
                          <a:schemeClr val="bg1"/>
                        </a:solidFill>
                        <a:latin typeface="Cambria Math" panose="02040503050406030204" pitchFamily="18" charset="0"/>
                      </a:rPr>
                      <m:t>𝒖</m:t>
                    </m:r>
                  </m:oMath>
                </a14:m>
                <a:r>
                  <a:rPr lang="en-GB" sz="1600" dirty="0" smtClean="0">
                    <a:solidFill>
                      <a:schemeClr val="bg1"/>
                    </a:solidFill>
                  </a:rPr>
                  <a:t> and </a:t>
                </a:r>
                <a14:m>
                  <m:oMath xmlns:m="http://schemas.openxmlformats.org/officeDocument/2006/math">
                    <m:r>
                      <a:rPr lang="en-GB" sz="1600" b="1" i="1" smtClean="0">
                        <a:solidFill>
                          <a:schemeClr val="bg1"/>
                        </a:solidFill>
                        <a:latin typeface="Cambria Math" panose="02040503050406030204" pitchFamily="18" charset="0"/>
                      </a:rPr>
                      <m:t>𝒗</m:t>
                    </m:r>
                  </m:oMath>
                </a14:m>
                <a:r>
                  <a:rPr lang="en-GB" sz="1600" b="1" dirty="0" smtClean="0">
                    <a:solidFill>
                      <a:schemeClr val="bg1"/>
                    </a:solidFill>
                  </a:rPr>
                  <a:t> </a:t>
                </a:r>
                <a:r>
                  <a:rPr lang="en-GB" sz="1600" dirty="0" smtClean="0">
                    <a:solidFill>
                      <a:schemeClr val="bg1"/>
                    </a:solidFill>
                  </a:rPr>
                  <a:t>are known</a:t>
                </a:r>
                <a:endParaRPr lang="en-GB" sz="1600" dirty="0">
                  <a:solidFill>
                    <a:schemeClr val="bg1"/>
                  </a:solidFill>
                </a:endParaRPr>
              </a:p>
            </p:txBody>
          </p:sp>
        </mc:Choice>
        <mc:Fallback xmlns="">
          <p:sp>
            <p:nvSpPr>
              <p:cNvPr id="32" name="TextBox 31">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6702847" y="5963508"/>
                <a:ext cx="2410615" cy="830997"/>
              </a:xfrm>
              <a:prstGeom prst="rect">
                <a:avLst/>
              </a:prstGeom>
              <a:blipFill>
                <a:blip r:embed="rId9"/>
                <a:stretch>
                  <a:fillRect l="-1519" t="-2190" b="-8029"/>
                </a:stretch>
              </a:blipFill>
            </p:spPr>
            <p:txBody>
              <a:bodyPr/>
              <a:lstStyle/>
              <a:p>
                <a:r>
                  <a:rPr lang="en-GB">
                    <a:noFill/>
                  </a:rPr>
                  <a:t> </a:t>
                </a:r>
              </a:p>
            </p:txBody>
          </p:sp>
        </mc:Fallback>
      </mc:AlternateContent>
      <p:sp>
        <p:nvSpPr>
          <p:cNvPr id="33" name="TextBox 32">
            <a:extLst>
              <a:ext uri="{FF2B5EF4-FFF2-40B4-BE49-F238E27FC236}">
                <a16:creationId xmlns:a16="http://schemas.microsoft.com/office/drawing/2014/main" id="{987535E4-6D70-4A6C-BDFC-CFD3E8E41CB1}"/>
              </a:ext>
            </a:extLst>
          </p:cNvPr>
          <p:cNvSpPr txBox="1"/>
          <p:nvPr/>
        </p:nvSpPr>
        <p:spPr>
          <a:xfrm>
            <a:off x="50099" y="2449445"/>
            <a:ext cx="3560066" cy="646331"/>
          </a:xfrm>
          <a:prstGeom prst="rect">
            <a:avLst/>
          </a:prstGeom>
          <a:noFill/>
        </p:spPr>
        <p:txBody>
          <a:bodyPr wrap="square" rtlCol="0">
            <a:spAutoFit/>
          </a:bodyPr>
          <a:lstStyle/>
          <a:p>
            <a:r>
              <a:rPr lang="en-GB" sz="1200" b="1" dirty="0"/>
              <a:t>Note: </a:t>
            </a:r>
            <a:r>
              <a:rPr lang="en-GB" sz="1200" dirty="0" smtClean="0"/>
              <a:t>This method is not explicitly covered in the text book but is implied by hints and solutions to some questions where it saves a lot of time.</a:t>
            </a:r>
            <a:endParaRPr lang="en-GB" sz="1200"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472C205-6FA4-44DA-809F-18589BF9554C}"/>
                  </a:ext>
                </a:extLst>
              </p:cNvPr>
              <p:cNvSpPr txBox="1"/>
              <p:nvPr/>
            </p:nvSpPr>
            <p:spPr>
              <a:xfrm>
                <a:off x="4016482" y="6399941"/>
                <a:ext cx="1909693" cy="400110"/>
              </a:xfrm>
              <a:prstGeom prst="rect">
                <a:avLst/>
              </a:prstGeom>
              <a:solidFill>
                <a:schemeClr val="tx1"/>
              </a:solidFill>
            </p:spPr>
            <p:txBody>
              <a:bodyPr wrap="square" rtlCol="0">
                <a:spAutoFit/>
              </a:bodyPr>
              <a:lstStyle/>
              <a:p>
                <a:pPr marL="285750" indent="-285750">
                  <a:buFont typeface="Wingdings" panose="05000000000000000000" pitchFamily="2" charset="2"/>
                  <a:buChar char="!"/>
                </a:pPr>
                <a14:m>
                  <m:oMath xmlns:m="http://schemas.openxmlformats.org/officeDocument/2006/math">
                    <m:r>
                      <a:rPr lang="en-US" sz="2000" smtClean="0">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𝑒</m:t>
                    </m:r>
                    <m:r>
                      <a:rPr lang="en-US" sz="2000" b="1" i="1">
                        <a:solidFill>
                          <a:schemeClr val="bg1"/>
                        </a:solidFill>
                        <a:latin typeface="Cambria Math" panose="02040503050406030204" pitchFamily="18" charset="0"/>
                      </a:rPr>
                      <m:t>𝒖</m:t>
                    </m:r>
                    <m:r>
                      <a:rPr lang="en-US" sz="2000" b="1" i="1">
                        <a:solidFill>
                          <a:schemeClr val="bg1"/>
                        </a:solidFill>
                        <a:latin typeface="Cambria Math" panose="02040503050406030204" pitchFamily="18" charset="0"/>
                      </a:rPr>
                      <m:t>.</m:t>
                    </m:r>
                    <m:r>
                      <a:rPr lang="en-US" sz="2000" b="1" i="1">
                        <a:solidFill>
                          <a:schemeClr val="bg1"/>
                        </a:solidFill>
                        <a:latin typeface="Cambria Math" panose="02040503050406030204" pitchFamily="18" charset="0"/>
                      </a:rPr>
                      <m:t>𝑰</m:t>
                    </m:r>
                    <m:r>
                      <a:rPr lang="en-US" sz="2000" i="1">
                        <a:solidFill>
                          <a:schemeClr val="bg1"/>
                        </a:solidFill>
                        <a:latin typeface="Cambria Math" panose="02040503050406030204" pitchFamily="18" charset="0"/>
                      </a:rPr>
                      <m:t>=</m:t>
                    </m:r>
                    <m:r>
                      <a:rPr lang="en-US" sz="2000" b="1" i="1">
                        <a:solidFill>
                          <a:schemeClr val="bg1"/>
                        </a:solidFill>
                        <a:latin typeface="Cambria Math" panose="02040503050406030204" pitchFamily="18" charset="0"/>
                      </a:rPr>
                      <m:t>𝒗</m:t>
                    </m:r>
                    <m:r>
                      <a:rPr lang="en-US" sz="2000" b="1" i="1">
                        <a:solidFill>
                          <a:schemeClr val="bg1"/>
                        </a:solidFill>
                        <a:latin typeface="Cambria Math" panose="02040503050406030204" pitchFamily="18" charset="0"/>
                      </a:rPr>
                      <m:t>.</m:t>
                    </m:r>
                    <m:r>
                      <a:rPr lang="en-US" sz="2000" b="1" i="1">
                        <a:solidFill>
                          <a:schemeClr val="bg1"/>
                        </a:solidFill>
                        <a:latin typeface="Cambria Math" panose="02040503050406030204" pitchFamily="18" charset="0"/>
                      </a:rPr>
                      <m:t>𝑰</m:t>
                    </m:r>
                  </m:oMath>
                </a14:m>
                <a:endParaRPr lang="en-US" sz="2000" dirty="0">
                  <a:solidFill>
                    <a:schemeClr val="bg1"/>
                  </a:solidFill>
                </a:endParaRPr>
              </a:p>
            </p:txBody>
          </p:sp>
        </mc:Choice>
        <mc:Fallback xmlns="">
          <p:sp>
            <p:nvSpPr>
              <p:cNvPr id="34" name="TextBox 33">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4016482" y="6399941"/>
                <a:ext cx="1909693" cy="400110"/>
              </a:xfrm>
              <a:prstGeom prst="rect">
                <a:avLst/>
              </a:prstGeom>
              <a:blipFill>
                <a:blip r:embed="rId10"/>
                <a:stretch>
                  <a:fillRect l="-2875" t="-6154" b="-21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ounded Rectangular Callout 30"/>
              <p:cNvSpPr/>
              <p:nvPr/>
            </p:nvSpPr>
            <p:spPr>
              <a:xfrm>
                <a:off x="103135" y="6091629"/>
                <a:ext cx="3528392" cy="308312"/>
              </a:xfrm>
              <a:prstGeom prst="wedgeRoundRectCallout">
                <a:avLst>
                  <a:gd name="adj1" fmla="val 88736"/>
                  <a:gd name="adj2" fmla="val 76232"/>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Multiplying both sides by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𝐼</m:t>
                        </m:r>
                      </m:e>
                    </m:d>
                  </m:oMath>
                </a14:m>
                <a:endParaRPr lang="en-GB" dirty="0"/>
              </a:p>
            </p:txBody>
          </p:sp>
        </mc:Choice>
        <mc:Fallback xmlns="">
          <p:sp>
            <p:nvSpPr>
              <p:cNvPr id="31" name="Rounded Rectangular Callout 30"/>
              <p:cNvSpPr>
                <a:spLocks noRot="1" noChangeAspect="1" noMove="1" noResize="1" noEditPoints="1" noAdjustHandles="1" noChangeArrowheads="1" noChangeShapeType="1" noTextEdit="1"/>
              </p:cNvSpPr>
              <p:nvPr/>
            </p:nvSpPr>
            <p:spPr>
              <a:xfrm>
                <a:off x="103135" y="6091629"/>
                <a:ext cx="3528392" cy="308312"/>
              </a:xfrm>
              <a:prstGeom prst="wedgeRoundRectCallout">
                <a:avLst>
                  <a:gd name="adj1" fmla="val 88736"/>
                  <a:gd name="adj2" fmla="val 76232"/>
                  <a:gd name="adj3" fmla="val 16667"/>
                </a:avLst>
              </a:prstGeom>
              <a:blipFill>
                <a:blip r:embed="rId11"/>
                <a:stretch>
                  <a:fillRect t="-15385" b="-10769"/>
                </a:stretch>
              </a:blipFill>
              <a:ln>
                <a:noFill/>
              </a:ln>
            </p:spPr>
            <p:txBody>
              <a:bodyPr/>
              <a:lstStyle/>
              <a:p>
                <a:r>
                  <a:rPr lang="en-GB">
                    <a:noFill/>
                  </a:rPr>
                  <a:t> </a:t>
                </a:r>
              </a:p>
            </p:txBody>
          </p:sp>
        </mc:Fallback>
      </mc:AlternateContent>
      <p:sp>
        <p:nvSpPr>
          <p:cNvPr id="35" name="Rounded Rectangular Callout 34"/>
          <p:cNvSpPr/>
          <p:nvPr/>
        </p:nvSpPr>
        <p:spPr>
          <a:xfrm>
            <a:off x="122607" y="6445840"/>
            <a:ext cx="3528392" cy="308312"/>
          </a:xfrm>
          <a:prstGeom prst="wedgeRoundRectCallout">
            <a:avLst>
              <a:gd name="adj1" fmla="val 62551"/>
              <a:gd name="adj2" fmla="val 8265"/>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t>A valid starting point.</a:t>
            </a:r>
            <a:endParaRPr lang="en-GB" dirty="0"/>
          </a:p>
        </p:txBody>
      </p:sp>
    </p:spTree>
    <p:extLst>
      <p:ext uri="{BB962C8B-B14F-4D97-AF65-F5344CB8AC3E}">
        <p14:creationId xmlns:p14="http://schemas.microsoft.com/office/powerpoint/2010/main" val="138618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8" end="1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4" grpId="0" animBg="1"/>
      <p:bldP spid="31"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41819</TotalTime>
  <Words>1679</Words>
  <Application>Microsoft Office PowerPoint</Application>
  <PresentationFormat>On-screen Show (4:3)</PresentationFormat>
  <Paragraphs>497</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Symbol</vt:lpstr>
      <vt:lpstr>Times New Roman</vt:lpstr>
      <vt:lpstr>Wingdings</vt:lpstr>
      <vt:lpstr>Office Theme</vt:lpstr>
      <vt:lpstr>Further Mechanics 1 :  Elastic Collisions in Two Dimensions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1740</cp:revision>
  <dcterms:created xsi:type="dcterms:W3CDTF">2013-02-28T07:36:55Z</dcterms:created>
  <dcterms:modified xsi:type="dcterms:W3CDTF">2019-08-26T06:40:39Z</dcterms:modified>
</cp:coreProperties>
</file>