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617" r:id="rId2"/>
    <p:sldId id="619" r:id="rId3"/>
    <p:sldId id="618" r:id="rId4"/>
    <p:sldId id="613" r:id="rId5"/>
    <p:sldId id="612" r:id="rId6"/>
    <p:sldId id="615" r:id="rId7"/>
    <p:sldId id="614" r:id="rId8"/>
    <p:sldId id="616" r:id="rId9"/>
    <p:sldId id="611" r:id="rId10"/>
    <p:sldId id="620" r:id="rId11"/>
    <p:sldId id="62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974" autoAdjust="0"/>
    <p:restoredTop sz="88534" autoAdjust="0"/>
  </p:normalViewPr>
  <p:slideViewPr>
    <p:cSldViewPr>
      <p:cViewPr varScale="1">
        <p:scale>
          <a:sx n="70" d="100"/>
          <a:sy n="70" d="100"/>
        </p:scale>
        <p:origin x="72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7.png"/><Relationship Id="rId5" Type="http://schemas.openxmlformats.org/officeDocument/2006/relationships/image" Target="../media/image740.png"/><Relationship Id="rId4" Type="http://schemas.openxmlformats.org/officeDocument/2006/relationships/image" Target="../media/image73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171" y="980728"/>
            <a:ext cx="9142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Differentiation </a:t>
            </a:r>
          </a:p>
          <a:p>
            <a:pPr algn="ctr"/>
            <a:r>
              <a:rPr lang="en-GB" sz="8000" dirty="0"/>
              <a:t>-</a:t>
            </a:r>
            <a:r>
              <a:rPr lang="en-GB" sz="8000" b="1" dirty="0"/>
              <a:t> </a:t>
            </a:r>
            <a:r>
              <a:rPr lang="en-GB" sz="8000" dirty="0"/>
              <a:t>Rates of Change</a:t>
            </a:r>
          </a:p>
          <a:p>
            <a:pPr marL="571500" indent="-571500" algn="ctr">
              <a:buFontTx/>
              <a:buChar char="-"/>
            </a:pPr>
            <a:endParaRPr lang="en-GB" sz="4400" dirty="0"/>
          </a:p>
          <a:p>
            <a:pPr algn="ctr"/>
            <a:r>
              <a:rPr lang="en-GB" sz="7200" dirty="0"/>
              <a:t>Chapter 9</a:t>
            </a:r>
          </a:p>
          <a:p>
            <a:pPr algn="ctr"/>
            <a:r>
              <a:rPr lang="en-GB" sz="7200" dirty="0"/>
              <a:t>(Part 10 of 10)</a:t>
            </a:r>
          </a:p>
        </p:txBody>
      </p:sp>
    </p:spTree>
    <p:extLst>
      <p:ext uri="{BB962C8B-B14F-4D97-AF65-F5344CB8AC3E}">
        <p14:creationId xmlns:p14="http://schemas.microsoft.com/office/powerpoint/2010/main" val="955661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58929"/>
            <a:ext cx="6143625" cy="53625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23528" y="779240"/>
            <a:ext cx="165618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June 2012 Q2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3728" y="4135673"/>
                <a:ext cx="1584176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𝒅𝑽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135673"/>
                <a:ext cx="1584176" cy="8060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16708" y="5373216"/>
                <a:ext cx="2947379" cy="717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𝒅𝑽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𝒅𝑽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  <m: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𝟎𝟒𝟖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𝟎𝟎𝟎𝟐𝟓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708" y="5373216"/>
                <a:ext cx="2947379" cy="71705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483087" y="5516735"/>
                <a:ext cx="2724106" cy="1341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𝒅𝑨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𝒅𝑨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𝒅𝑨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𝟎𝟎𝟎𝟐𝟓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𝟎𝟐𝟒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087" y="5516735"/>
                <a:ext cx="2724106" cy="13412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2442533" y="4154086"/>
            <a:ext cx="1265371" cy="797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55776" y="5332745"/>
            <a:ext cx="2824245" cy="797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95697" y="5470881"/>
            <a:ext cx="2648085" cy="13871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868144" y="6237312"/>
            <a:ext cx="504056" cy="720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803840" y="3894083"/>
                <a:ext cx="2116857" cy="107792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 err="1"/>
                  <a:t>Fro</a:t>
                </a:r>
                <a:r>
                  <a:rPr lang="en-GB" sz="1600" b="1" dirty="0"/>
                  <a:t> Tip</a:t>
                </a:r>
                <a:r>
                  <a:rPr lang="en-GB" sz="1600" dirty="0"/>
                  <a:t>: Don’t forget that if you know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600" dirty="0"/>
                  <a:t>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840" y="3894083"/>
                <a:ext cx="2116857" cy="1077924"/>
              </a:xfrm>
              <a:prstGeom prst="rect">
                <a:avLst/>
              </a:prstGeom>
              <a:blipFill>
                <a:blip r:embed="rId6"/>
                <a:stretch>
                  <a:fillRect l="-855" t="-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593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9J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263-264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EBCC69C-7969-9C45-860B-9385C4DDAE8E}"/>
              </a:ext>
            </a:extLst>
          </p:cNvPr>
          <p:cNvSpPr txBox="1"/>
          <p:nvPr/>
        </p:nvSpPr>
        <p:spPr>
          <a:xfrm>
            <a:off x="188144" y="2268131"/>
            <a:ext cx="5607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Q1-4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/>
              <a:t>Q10-14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238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727684" y="213285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Examples of rates of change: 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512" y="774674"/>
            <a:ext cx="8856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Differentiation is used to calculate </a:t>
            </a:r>
          </a:p>
          <a:p>
            <a:pPr algn="ctr"/>
            <a:r>
              <a:rPr lang="en-US" sz="3200" dirty="0"/>
              <a:t>the rate at which one quantity varies with another.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568" y="2996952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Gradient </a:t>
            </a:r>
          </a:p>
          <a:p>
            <a:pPr algn="ctr"/>
            <a:r>
              <a:rPr lang="en-GB" sz="3200" dirty="0"/>
              <a:t>– the change of y with respect to x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6716" y="4291935"/>
            <a:ext cx="7669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Acceleration </a:t>
            </a:r>
          </a:p>
          <a:p>
            <a:pPr algn="ctr"/>
            <a:r>
              <a:rPr lang="en-GB" sz="3200" dirty="0"/>
              <a:t>– the change of speed with respect to time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6716" y="5517232"/>
            <a:ext cx="7669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Volume </a:t>
            </a:r>
          </a:p>
          <a:p>
            <a:pPr algn="ctr"/>
            <a:r>
              <a:rPr lang="en-GB" sz="3200" dirty="0"/>
              <a:t>– the change of volume with respect to time</a:t>
            </a:r>
          </a:p>
        </p:txBody>
      </p:sp>
    </p:spTree>
    <p:extLst>
      <p:ext uri="{BB962C8B-B14F-4D97-AF65-F5344CB8AC3E}">
        <p14:creationId xmlns:p14="http://schemas.microsoft.com/office/powerpoint/2010/main" val="36209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Rates of Change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3697027"/>
                  </p:ext>
                </p:extLst>
              </p:nvPr>
            </p:nvGraphicFramePr>
            <p:xfrm>
              <a:off x="539552" y="836712"/>
              <a:ext cx="8064896" cy="12241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6224">
                      <a:extLst>
                        <a:ext uri="{9D8B030D-6E8A-4147-A177-3AD203B41FA5}">
                          <a16:colId xmlns:a16="http://schemas.microsoft.com/office/drawing/2014/main" val="309157465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59179501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942435961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63179695"/>
                        </a:ext>
                      </a:extLst>
                    </a:gridCol>
                  </a:tblGrid>
                  <a:tr h="12241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kumimoji="0" lang="en-GB" sz="2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𝑨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</a:rPr>
                            <a:t> = Area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kumimoji="0" lang="en-GB" sz="2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GB" sz="2800" b="0" baseline="0" dirty="0">
                              <a:solidFill>
                                <a:schemeClr val="tx1"/>
                              </a:solidFill>
                            </a:rPr>
                            <a:t> = time</a:t>
                          </a:r>
                          <a:endParaRPr lang="en-GB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𝒅𝑨</m:t>
                                    </m:r>
                                  </m:num>
                                  <m:den>
                                    <m: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𝒅𝒕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Area</a:t>
                          </a:r>
                          <a:r>
                            <a:rPr lang="en-GB" b="0" baseline="0" dirty="0">
                              <a:solidFill>
                                <a:schemeClr val="tx1"/>
                              </a:solidFill>
                            </a:rPr>
                            <a:t> is changing with time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767973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3697027"/>
                  </p:ext>
                </p:extLst>
              </p:nvPr>
            </p:nvGraphicFramePr>
            <p:xfrm>
              <a:off x="539552" y="836712"/>
              <a:ext cx="8064896" cy="12241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6224">
                      <a:extLst>
                        <a:ext uri="{9D8B030D-6E8A-4147-A177-3AD203B41FA5}">
                          <a16:colId xmlns:a16="http://schemas.microsoft.com/office/drawing/2014/main" val="309157465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59179501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942435961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63179695"/>
                        </a:ext>
                      </a:extLst>
                    </a:gridCol>
                  </a:tblGrid>
                  <a:tr h="12241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2" t="-495" r="-300604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302" t="-495" r="-200604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302" t="-495" r="-100604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 dirty="0" smtClean="0">
                              <a:solidFill>
                                <a:schemeClr val="tx1"/>
                              </a:solidFill>
                            </a:rPr>
                            <a:t>Area</a:t>
                          </a:r>
                          <a:r>
                            <a:rPr lang="en-GB" b="0" baseline="0" dirty="0" smtClean="0">
                              <a:solidFill>
                                <a:schemeClr val="tx1"/>
                              </a:solidFill>
                            </a:rPr>
                            <a:t> is changing with time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767973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8860519"/>
                  </p:ext>
                </p:extLst>
              </p:nvPr>
            </p:nvGraphicFramePr>
            <p:xfrm>
              <a:off x="558006" y="2395185"/>
              <a:ext cx="8064896" cy="12241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6224">
                      <a:extLst>
                        <a:ext uri="{9D8B030D-6E8A-4147-A177-3AD203B41FA5}">
                          <a16:colId xmlns:a16="http://schemas.microsoft.com/office/drawing/2014/main" val="309157465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59179501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942435961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63179695"/>
                        </a:ext>
                      </a:extLst>
                    </a:gridCol>
                  </a:tblGrid>
                  <a:tr h="12241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kumimoji="0" lang="en-GB" sz="2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𝒓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</a:rPr>
                            <a:t> = radius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kumimoji="0" lang="en-GB" sz="2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GB" sz="2800" b="0" baseline="0" dirty="0">
                              <a:solidFill>
                                <a:schemeClr val="tx1"/>
                              </a:solidFill>
                            </a:rPr>
                            <a:t> = time</a:t>
                          </a:r>
                          <a:endParaRPr lang="en-GB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𝒅𝒓</m:t>
                                    </m:r>
                                  </m:num>
                                  <m:den>
                                    <m: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𝒅𝒕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 baseline="0" dirty="0">
                              <a:solidFill>
                                <a:schemeClr val="tx1"/>
                              </a:solidFill>
                            </a:rPr>
                            <a:t>radius is changing with time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767973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8860519"/>
                  </p:ext>
                </p:extLst>
              </p:nvPr>
            </p:nvGraphicFramePr>
            <p:xfrm>
              <a:off x="558006" y="2395185"/>
              <a:ext cx="8064896" cy="12241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6224">
                      <a:extLst>
                        <a:ext uri="{9D8B030D-6E8A-4147-A177-3AD203B41FA5}">
                          <a16:colId xmlns:a16="http://schemas.microsoft.com/office/drawing/2014/main" val="309157465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59179501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942435961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63179695"/>
                        </a:ext>
                      </a:extLst>
                    </a:gridCol>
                  </a:tblGrid>
                  <a:tr h="12241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2" t="-495" r="-300604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02" t="-495" r="-200604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302" t="-495" r="-100604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 baseline="0" dirty="0" smtClean="0">
                              <a:solidFill>
                                <a:schemeClr val="tx1"/>
                              </a:solidFill>
                            </a:rPr>
                            <a:t>radius </a:t>
                          </a:r>
                          <a:r>
                            <a:rPr lang="en-GB" b="0" baseline="0" dirty="0" smtClean="0">
                              <a:solidFill>
                                <a:schemeClr val="tx1"/>
                              </a:solidFill>
                            </a:rPr>
                            <a:t>is changing with time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767973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9316716"/>
                  </p:ext>
                </p:extLst>
              </p:nvPr>
            </p:nvGraphicFramePr>
            <p:xfrm>
              <a:off x="547055" y="3953658"/>
              <a:ext cx="8064896" cy="12241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6224">
                      <a:extLst>
                        <a:ext uri="{9D8B030D-6E8A-4147-A177-3AD203B41FA5}">
                          <a16:colId xmlns:a16="http://schemas.microsoft.com/office/drawing/2014/main" val="309157465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59179501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942435961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63179695"/>
                        </a:ext>
                      </a:extLst>
                    </a:gridCol>
                  </a:tblGrid>
                  <a:tr h="12241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</a:rPr>
                            <a:t> = Volume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1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800" b="0" baseline="0" dirty="0">
                              <a:solidFill>
                                <a:schemeClr val="tx1"/>
                              </a:solidFill>
                            </a:rPr>
                            <a:t> = length </a:t>
                          </a:r>
                        </a:p>
                        <a:p>
                          <a:pPr algn="ctr"/>
                          <a:r>
                            <a:rPr lang="en-GB" sz="2800" b="0" baseline="0" dirty="0">
                              <a:solidFill>
                                <a:schemeClr val="tx1"/>
                              </a:solidFill>
                            </a:rPr>
                            <a:t>of cube</a:t>
                          </a:r>
                          <a:endParaRPr lang="en-GB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𝒅𝑽</m:t>
                                    </m:r>
                                  </m:num>
                                  <m:den>
                                    <m: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𝒅𝒙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 baseline="0" dirty="0">
                              <a:solidFill>
                                <a:schemeClr val="tx1"/>
                              </a:solidFill>
                            </a:rPr>
                            <a:t>Volume is changing with length of cube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767973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9316716"/>
                  </p:ext>
                </p:extLst>
              </p:nvPr>
            </p:nvGraphicFramePr>
            <p:xfrm>
              <a:off x="547055" y="3953658"/>
              <a:ext cx="8064896" cy="12241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6224">
                      <a:extLst>
                        <a:ext uri="{9D8B030D-6E8A-4147-A177-3AD203B41FA5}">
                          <a16:colId xmlns:a16="http://schemas.microsoft.com/office/drawing/2014/main" val="309157465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59179501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942435961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63179695"/>
                        </a:ext>
                      </a:extLst>
                    </a:gridCol>
                  </a:tblGrid>
                  <a:tr h="12241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2" t="-495" r="-300604" b="-2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302" t="-495" r="-200604" b="-2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302" t="-495" r="-100604" b="-2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 baseline="0" dirty="0" smtClean="0">
                              <a:solidFill>
                                <a:schemeClr val="tx1"/>
                              </a:solidFill>
                            </a:rPr>
                            <a:t>Volume </a:t>
                          </a:r>
                          <a:r>
                            <a:rPr lang="en-GB" b="0" baseline="0" dirty="0" smtClean="0">
                              <a:solidFill>
                                <a:schemeClr val="tx1"/>
                              </a:solidFill>
                            </a:rPr>
                            <a:t>is changing with </a:t>
                          </a:r>
                          <a:r>
                            <a:rPr lang="en-GB" b="0" baseline="0" dirty="0" smtClean="0">
                              <a:solidFill>
                                <a:schemeClr val="tx1"/>
                              </a:solidFill>
                            </a:rPr>
                            <a:t>length of cube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767973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2433043"/>
                  </p:ext>
                </p:extLst>
              </p:nvPr>
            </p:nvGraphicFramePr>
            <p:xfrm>
              <a:off x="539552" y="5445224"/>
              <a:ext cx="8064896" cy="12241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6224">
                      <a:extLst>
                        <a:ext uri="{9D8B030D-6E8A-4147-A177-3AD203B41FA5}">
                          <a16:colId xmlns:a16="http://schemas.microsoft.com/office/drawing/2014/main" val="309157465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59179501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942435961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63179695"/>
                        </a:ext>
                      </a:extLst>
                    </a:gridCol>
                  </a:tblGrid>
                  <a:tr h="12241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</a:rPr>
                            <a:t> = radius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1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GB" sz="2800" b="0" baseline="0" dirty="0">
                              <a:solidFill>
                                <a:schemeClr val="tx1"/>
                              </a:solidFill>
                            </a:rPr>
                            <a:t> = time</a:t>
                          </a:r>
                          <a:endParaRPr lang="en-GB" sz="28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𝒅𝒚</m:t>
                                    </m:r>
                                  </m:num>
                                  <m:den>
                                    <m:r>
                                      <a:rPr kumimoji="0" lang="en-GB" sz="28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𝒅𝒕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 baseline="0" dirty="0">
                              <a:solidFill>
                                <a:schemeClr val="tx1"/>
                              </a:solidFill>
                            </a:rPr>
                            <a:t>radius is changing with time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767973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2433043"/>
                  </p:ext>
                </p:extLst>
              </p:nvPr>
            </p:nvGraphicFramePr>
            <p:xfrm>
              <a:off x="539552" y="5445224"/>
              <a:ext cx="8064896" cy="12241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6224">
                      <a:extLst>
                        <a:ext uri="{9D8B030D-6E8A-4147-A177-3AD203B41FA5}">
                          <a16:colId xmlns:a16="http://schemas.microsoft.com/office/drawing/2014/main" val="309157465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59179501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942435961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63179695"/>
                        </a:ext>
                      </a:extLst>
                    </a:gridCol>
                  </a:tblGrid>
                  <a:tr h="12241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2" t="-495" r="-300604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0302" t="-495" r="-200604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0302" t="-495" r="-100604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0" baseline="0" dirty="0" smtClean="0">
                              <a:solidFill>
                                <a:schemeClr val="tx1"/>
                              </a:solidFill>
                            </a:rPr>
                            <a:t>radius </a:t>
                          </a:r>
                          <a:r>
                            <a:rPr lang="en-GB" b="0" baseline="0" dirty="0" smtClean="0">
                              <a:solidFill>
                                <a:schemeClr val="tx1"/>
                              </a:solidFill>
                            </a:rPr>
                            <a:t>is changing with </a:t>
                          </a:r>
                          <a:r>
                            <a:rPr lang="en-GB" b="0" baseline="0" dirty="0" smtClean="0">
                              <a:solidFill>
                                <a:schemeClr val="tx1"/>
                              </a:solidFill>
                            </a:rPr>
                            <a:t>time</a:t>
                          </a:r>
                          <a:endParaRPr lang="en-GB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767973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6812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Rates of Change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1580" y="736624"/>
                <a:ext cx="7704856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Determine the rate of change with respect to time </a:t>
                </a:r>
              </a:p>
              <a:p>
                <a:pPr algn="ctr"/>
                <a:r>
                  <a:rPr lang="en-GB" sz="2400" dirty="0"/>
                  <a:t>of the area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/>
                  <a:t> of a circle when the radius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400" dirty="0"/>
                  <a:t>cm, </a:t>
                </a:r>
              </a:p>
              <a:p>
                <a:pPr algn="ctr"/>
                <a:r>
                  <a:rPr lang="en-GB" sz="2400" dirty="0"/>
                  <a:t>given that the radius is changing at a rate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736624"/>
                <a:ext cx="7704856" cy="1200329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270902" y="4350132"/>
                <a:ext cx="2880320" cy="9907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𝑑𝑟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tx1"/>
                    </a:solidFill>
                  </a:rPr>
                  <a:t> </a:t>
                </a:r>
                <a:r>
                  <a:rPr lang="en-GB" sz="3200" dirty="0">
                    <a:solidFill>
                      <a:schemeClr val="tx1"/>
                    </a:solidFill>
                  </a:rPr>
                  <a:t>x</a:t>
                </a:r>
                <a:r>
                  <a:rPr lang="en-GB" sz="4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𝑑𝑟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0902" y="4350132"/>
                <a:ext cx="2880320" cy="990784"/>
              </a:xfrm>
              <a:prstGeom prst="rect">
                <a:avLst/>
              </a:prstGeom>
              <a:blipFill>
                <a:blip r:embed="rId3"/>
                <a:stretch>
                  <a:fillRect b="-12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631311" y="5589240"/>
                <a:ext cx="4278125" cy="901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𝒅𝑨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r>
                      <a:rPr lang="en-GB" sz="3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3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x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 </a:t>
                </a:r>
                <a:r>
                  <a:rPr lang="en-GB" sz="3600" b="1" dirty="0">
                    <a:solidFill>
                      <a:schemeClr val="tx1"/>
                    </a:solidFill>
                  </a:rPr>
                  <a:t>=</a:t>
                </a:r>
                <a:r>
                  <a:rPr lang="en-GB" sz="3600" dirty="0">
                    <a:solidFill>
                      <a:schemeClr val="tx1"/>
                    </a:solidFill>
                  </a:rPr>
                  <a:t> </a:t>
                </a:r>
                <a:r>
                  <a:rPr lang="en-GB" sz="3600" b="1" dirty="0">
                    <a:solidFill>
                      <a:schemeClr val="tx1"/>
                    </a:solidFill>
                  </a:rPr>
                  <a:t>10</a:t>
                </a:r>
                <a14:m>
                  <m:oMath xmlns:m="http://schemas.openxmlformats.org/officeDocument/2006/math"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36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311" y="5589240"/>
                <a:ext cx="4278125" cy="901016"/>
              </a:xfrm>
              <a:prstGeom prst="rect">
                <a:avLst/>
              </a:prstGeom>
              <a:blipFill>
                <a:blip r:embed="rId4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4283968" y="2165368"/>
            <a:ext cx="0" cy="4431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907704" y="2531804"/>
                <a:ext cx="778611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531804"/>
                <a:ext cx="778611" cy="1027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619672" y="4121826"/>
                <a:ext cx="1481303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121826"/>
                <a:ext cx="1481303" cy="10273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333444" y="5968753"/>
                <a:ext cx="192713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444" y="5968753"/>
                <a:ext cx="192713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07504" y="2074450"/>
            <a:ext cx="414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i</a:t>
            </a:r>
            <a:r>
              <a:rPr lang="en-GB" dirty="0"/>
              <a:t>) Ask yourself what do I need to work out.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4847" y="3733853"/>
            <a:ext cx="3481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ii) Ask yourself what do you know.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5517232"/>
            <a:ext cx="3672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iii) What formula can you write out.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580112" y="2569311"/>
                <a:ext cx="2478886" cy="10273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569311"/>
                <a:ext cx="2478886" cy="10273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60032" y="2040431"/>
                <a:ext cx="3481779" cy="49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iv) Therefore you can work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040431"/>
                <a:ext cx="3481779" cy="491288"/>
              </a:xfrm>
              <a:prstGeom prst="rect">
                <a:avLst/>
              </a:prstGeom>
              <a:blipFill>
                <a:blip r:embed="rId9"/>
                <a:stretch>
                  <a:fillRect b="-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602351" y="3861048"/>
            <a:ext cx="221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v) Use the chain rule. </a:t>
            </a:r>
          </a:p>
        </p:txBody>
      </p:sp>
    </p:spTree>
    <p:extLst>
      <p:ext uri="{BB962C8B-B14F-4D97-AF65-F5344CB8AC3E}">
        <p14:creationId xmlns:p14="http://schemas.microsoft.com/office/powerpoint/2010/main" val="236897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8" grpId="0"/>
      <p:bldP spid="9" grpId="0"/>
      <p:bldP spid="11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1D3FFA-B800-43F9-826D-D067414A43A2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2DCAD7A-D9D5-4AC4-AFE6-42478695351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Rates of Change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24BDD3D-63C0-4D25-83F7-32547AA66F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5B5348D-D229-4DA7-B2BA-49E9CB2ED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52" y="1052736"/>
            <a:ext cx="8713077" cy="434186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125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1D3FFA-B800-43F9-826D-D067414A43A2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2DCAD7A-D9D5-4AC4-AFE6-42478695351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Rates of Change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24BDD3D-63C0-4D25-83F7-32547AA66F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55320FA6-3AEB-4613-823B-6F42EB8C3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710335"/>
            <a:ext cx="6264696" cy="30411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B5348D-D229-4DA7-B2BA-49E9CB2ED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531" y="692696"/>
            <a:ext cx="6048781" cy="301420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7198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1D3FFA-B800-43F9-826D-D067414A43A2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2DCAD7A-D9D5-4AC4-AFE6-42478695351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Rates of Change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24BDD3D-63C0-4D25-83F7-32547AA66F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BB9DCE95-6492-47B0-A847-AFFCB6080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70" y="4077072"/>
            <a:ext cx="6624736" cy="26031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B5348D-D229-4DA7-B2BA-49E9CB2ED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764704"/>
            <a:ext cx="6480720" cy="322944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2014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Rates of Change – Exam Question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761131"/>
            <a:ext cx="6768752" cy="59082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527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Rates of Change – Exam Question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1560" y="980728"/>
                <a:ext cx="3024336" cy="2012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980728"/>
                <a:ext cx="3024336" cy="2012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45329" y="3645024"/>
                <a:ext cx="3361781" cy="3012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3×</m:t>
                          </m:r>
                          <m:sSup>
                            <m:sSup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×0.048</m:t>
                      </m:r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=0.00025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29" y="3645024"/>
                <a:ext cx="3361781" cy="30124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32040" y="1203400"/>
                <a:ext cx="3718189" cy="47446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12×8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×0.00025</m:t>
                      </m:r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=0.024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203400"/>
                <a:ext cx="3718189" cy="47446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67544" y="100443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9552" y="386104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b)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9992" y="100443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170438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56072</TotalTime>
  <Words>358</Words>
  <Application>Microsoft Macintosh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1204</cp:revision>
  <dcterms:created xsi:type="dcterms:W3CDTF">2013-02-28T07:36:55Z</dcterms:created>
  <dcterms:modified xsi:type="dcterms:W3CDTF">2019-07-06T17:39:40Z</dcterms:modified>
</cp:coreProperties>
</file>