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81" r:id="rId2"/>
    <p:sldId id="618" r:id="rId3"/>
    <p:sldId id="645" r:id="rId4"/>
    <p:sldId id="646" r:id="rId5"/>
    <p:sldId id="647" r:id="rId6"/>
    <p:sldId id="648" r:id="rId7"/>
    <p:sldId id="642" r:id="rId8"/>
    <p:sldId id="549" r:id="rId9"/>
    <p:sldId id="624" r:id="rId10"/>
    <p:sldId id="649" r:id="rId11"/>
    <p:sldId id="652" r:id="rId12"/>
    <p:sldId id="651" r:id="rId13"/>
    <p:sldId id="653" r:id="rId14"/>
    <p:sldId id="650" r:id="rId15"/>
    <p:sldId id="654" r:id="rId16"/>
    <p:sldId id="655" r:id="rId17"/>
    <p:sldId id="657" r:id="rId18"/>
    <p:sldId id="65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4" d="100"/>
          <a:sy n="54" d="100"/>
        </p:scale>
        <p:origin x="52" y="368"/>
      </p:cViewPr>
      <p:guideLst>
        <p:guide orient="horz" pos="148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26/08/2019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190.png"/><Relationship Id="rId12" Type="http://schemas.openxmlformats.org/officeDocument/2006/relationships/image" Target="../media/image14.png"/><Relationship Id="rId17" Type="http://schemas.openxmlformats.org/officeDocument/2006/relationships/image" Target="../media/image20.png"/><Relationship Id="rId2" Type="http://schemas.openxmlformats.org/officeDocument/2006/relationships/image" Target="../media/image12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3.png"/><Relationship Id="rId15" Type="http://schemas.openxmlformats.org/officeDocument/2006/relationships/image" Target="../media/image17.png"/><Relationship Id="rId10" Type="http://schemas.openxmlformats.org/officeDocument/2006/relationships/image" Target="../media/image18.png"/><Relationship Id="rId19" Type="http://schemas.openxmlformats.org/officeDocument/2006/relationships/image" Target="../media/image200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jpeg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Further </a:t>
            </a:r>
            <a:r>
              <a:rPr lang="en-GB" b="1" dirty="0" smtClean="0">
                <a:solidFill>
                  <a:srgbClr val="92D050"/>
                </a:solidFill>
              </a:rPr>
              <a:t>Mechanics </a:t>
            </a:r>
            <a:r>
              <a:rPr lang="en-GB" b="1" dirty="0">
                <a:solidFill>
                  <a:srgbClr val="92D050"/>
                </a:solidFill>
              </a:rPr>
              <a:t>1 : </a:t>
            </a:r>
            <a:br>
              <a:rPr lang="en-GB" b="1" dirty="0">
                <a:solidFill>
                  <a:srgbClr val="92D050"/>
                </a:solidFill>
              </a:rPr>
            </a:br>
            <a:r>
              <a:rPr lang="en-GB" dirty="0"/>
              <a:t>Momentum and Impulse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Mr </a:t>
            </a:r>
            <a:r>
              <a:rPr lang="en-GB" sz="2800" dirty="0" err="1" smtClean="0"/>
              <a:t>Ingall</a:t>
            </a:r>
            <a:endParaRPr lang="en-GB" sz="2800" dirty="0" smtClean="0"/>
          </a:p>
          <a:p>
            <a:r>
              <a:rPr lang="en-GB" sz="2000" dirty="0" smtClean="0"/>
              <a:t>(the boss of www.drfrostmaths.com)</a:t>
            </a:r>
            <a:endParaRPr lang="en-GB" sz="1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13</a:t>
            </a:r>
            <a:r>
              <a:rPr lang="en-GB" baseline="30000" dirty="0" smtClean="0"/>
              <a:t>th</a:t>
            </a:r>
            <a:r>
              <a:rPr lang="en-GB" dirty="0" smtClean="0"/>
              <a:t> December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The law of Conservation of Momentum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09BFB22-F818-4FBE-BAD5-217D9066A7BB}"/>
              </a:ext>
            </a:extLst>
          </p:cNvPr>
          <p:cNvCxnSpPr>
            <a:cxnSpLocks/>
          </p:cNvCxnSpPr>
          <p:nvPr/>
        </p:nvCxnSpPr>
        <p:spPr>
          <a:xfrm>
            <a:off x="1187624" y="1556801"/>
            <a:ext cx="158417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96E1C37-F122-43E0-ADB6-C6C70C88C7D5}"/>
              </a:ext>
            </a:extLst>
          </p:cNvPr>
          <p:cNvSpPr txBox="1"/>
          <p:nvPr/>
        </p:nvSpPr>
        <p:spPr>
          <a:xfrm>
            <a:off x="1488417" y="11561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100km/h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F7D1B2-3DF9-4A6E-8F84-9258443D0C49}"/>
              </a:ext>
            </a:extLst>
          </p:cNvPr>
          <p:cNvCxnSpPr>
            <a:cxnSpLocks/>
          </p:cNvCxnSpPr>
          <p:nvPr/>
        </p:nvCxnSpPr>
        <p:spPr>
          <a:xfrm>
            <a:off x="5692603" y="1525434"/>
            <a:ext cx="158417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C4271E-4186-451C-AE14-A96FC3C89434}"/>
              </a:ext>
            </a:extLst>
          </p:cNvPr>
          <p:cNvSpPr txBox="1"/>
          <p:nvPr/>
        </p:nvSpPr>
        <p:spPr>
          <a:xfrm>
            <a:off x="5993396" y="11247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30km/h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72C205-6FA4-44DA-809F-18589BF9554C}"/>
              </a:ext>
            </a:extLst>
          </p:cNvPr>
          <p:cNvSpPr txBox="1"/>
          <p:nvPr/>
        </p:nvSpPr>
        <p:spPr>
          <a:xfrm>
            <a:off x="971599" y="803778"/>
            <a:ext cx="718804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!"/>
            </a:pPr>
            <a:r>
              <a:rPr lang="en-GB" dirty="0">
                <a:solidFill>
                  <a:schemeClr val="bg1"/>
                </a:solidFill>
              </a:rPr>
              <a:t>The law of Conservation of </a:t>
            </a:r>
            <a:r>
              <a:rPr lang="en-GB" dirty="0" smtClean="0">
                <a:solidFill>
                  <a:schemeClr val="bg1"/>
                </a:solidFill>
              </a:rPr>
              <a:t>Momentum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In an isolated system: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Total </a:t>
            </a:r>
            <a:r>
              <a:rPr lang="en-GB" dirty="0">
                <a:solidFill>
                  <a:schemeClr val="bg1"/>
                </a:solidFill>
              </a:rPr>
              <a:t>momentum </a:t>
            </a:r>
            <a:r>
              <a:rPr lang="en-GB" b="1" dirty="0">
                <a:solidFill>
                  <a:schemeClr val="bg1"/>
                </a:solidFill>
              </a:rPr>
              <a:t>before</a:t>
            </a:r>
            <a:r>
              <a:rPr lang="en-GB" dirty="0">
                <a:solidFill>
                  <a:schemeClr val="bg1"/>
                </a:solidFill>
              </a:rPr>
              <a:t> impact = </a:t>
            </a:r>
            <a:r>
              <a:rPr lang="en-GB" dirty="0" smtClean="0">
                <a:solidFill>
                  <a:schemeClr val="bg1"/>
                </a:solidFill>
              </a:rPr>
              <a:t>Total </a:t>
            </a:r>
            <a:r>
              <a:rPr lang="en-GB" dirty="0">
                <a:solidFill>
                  <a:schemeClr val="bg1"/>
                </a:solidFill>
              </a:rPr>
              <a:t>momentum </a:t>
            </a:r>
            <a:r>
              <a:rPr lang="en-GB" b="1" dirty="0">
                <a:solidFill>
                  <a:schemeClr val="bg1"/>
                </a:solidFill>
              </a:rPr>
              <a:t>after</a:t>
            </a:r>
            <a:r>
              <a:rPr lang="en-GB" dirty="0">
                <a:solidFill>
                  <a:schemeClr val="bg1"/>
                </a:solidFill>
              </a:rPr>
              <a:t> impact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3E1A778-0D57-4AA6-8E53-004B51F96690}"/>
              </a:ext>
            </a:extLst>
          </p:cNvPr>
          <p:cNvSpPr txBox="1"/>
          <p:nvPr/>
        </p:nvSpPr>
        <p:spPr>
          <a:xfrm>
            <a:off x="107504" y="6546830"/>
            <a:ext cx="8928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1. </a:t>
            </a:r>
            <a:r>
              <a:rPr lang="en-GB" sz="1200" dirty="0" smtClean="0"/>
              <a:t>An isolated system is a collection of bodies which only experience unbalanced forces from other bodies in the system. 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3977263" y="2216805"/>
                <a:ext cx="7725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263" y="2216805"/>
                <a:ext cx="77254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/>
              <p:nvPr/>
            </p:nvSpPr>
            <p:spPr>
              <a:xfrm>
                <a:off x="45520" y="5539839"/>
                <a:ext cx="84869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GB" sz="1600" dirty="0" smtClean="0"/>
                  <a:t>Total </a:t>
                </a:r>
                <a:r>
                  <a:rPr lang="en-GB" sz="1600" dirty="0"/>
                  <a:t>momentum </a:t>
                </a:r>
                <a:r>
                  <a:rPr lang="en-GB" sz="1600" b="1" dirty="0"/>
                  <a:t>before</a:t>
                </a:r>
                <a:r>
                  <a:rPr lang="en-GB" sz="1600" dirty="0"/>
                  <a:t> impact = Total momentum </a:t>
                </a:r>
                <a:r>
                  <a:rPr lang="en-GB" sz="1600" b="1" dirty="0"/>
                  <a:t>after</a:t>
                </a:r>
                <a:r>
                  <a:rPr lang="en-GB" sz="1600" dirty="0"/>
                  <a:t> </a:t>
                </a:r>
                <a:r>
                  <a:rPr lang="en-GB" sz="1600" dirty="0" smtClean="0"/>
                  <a:t>impact   (as required)</a:t>
                </a:r>
                <a:endParaRPr lang="en-GB" dirty="0"/>
              </a:p>
              <a:p>
                <a:endParaRPr lang="en-GB" dirty="0" smtClean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0" y="5539839"/>
                <a:ext cx="8486920" cy="9233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DD65E534-0014-4E05-ACAF-F98341E64A8B}"/>
              </a:ext>
            </a:extLst>
          </p:cNvPr>
          <p:cNvSpPr txBox="1"/>
          <p:nvPr/>
        </p:nvSpPr>
        <p:spPr>
          <a:xfrm>
            <a:off x="4759946" y="1909335"/>
            <a:ext cx="4276550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S</a:t>
            </a:r>
            <a:r>
              <a:rPr lang="en-GB" sz="1400" dirty="0" smtClean="0"/>
              <a:t>tart by drawing a diagram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do it </a:t>
            </a:r>
            <a:r>
              <a:rPr lang="en-GB" sz="1400" b="1" dirty="0" smtClean="0"/>
              <a:t>quickly</a:t>
            </a:r>
            <a:r>
              <a:rPr lang="en-GB" sz="1400" dirty="0" smtClean="0"/>
              <a:t> free hand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make </a:t>
            </a:r>
            <a:r>
              <a:rPr lang="en-GB" sz="1400" dirty="0"/>
              <a:t>it a decent </a:t>
            </a:r>
            <a:r>
              <a:rPr lang="en-GB" sz="1400" dirty="0" smtClean="0"/>
              <a:t>size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Velocities: use single arrows detached from bodies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Impulses: use arrows attached to bodies (like forces)</a:t>
            </a:r>
            <a:endParaRPr lang="en-GB" sz="1400" dirty="0"/>
          </a:p>
        </p:txBody>
      </p:sp>
      <p:grpSp>
        <p:nvGrpSpPr>
          <p:cNvPr id="5" name="Group 4"/>
          <p:cNvGrpSpPr/>
          <p:nvPr/>
        </p:nvGrpSpPr>
        <p:grpSpPr>
          <a:xfrm>
            <a:off x="143308" y="1867807"/>
            <a:ext cx="4384796" cy="1367950"/>
            <a:chOff x="143308" y="1867807"/>
            <a:chExt cx="4384796" cy="13679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74BFB7DC-D70E-47D5-B763-341270951405}"/>
                    </a:ext>
                  </a:extLst>
                </p:cNvPr>
                <p:cNvSpPr/>
                <p:nvPr/>
              </p:nvSpPr>
              <p:spPr>
                <a:xfrm>
                  <a:off x="2354772" y="2347707"/>
                  <a:ext cx="432048" cy="4320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74BFB7DC-D70E-47D5-B763-34127095140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4772" y="2347707"/>
                  <a:ext cx="432048" cy="432048"/>
                </a:xfrm>
                <a:prstGeom prst="ellipse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FFC4481-B2E0-4AF8-856E-0EEBA8D6B93D}"/>
                </a:ext>
              </a:extLst>
            </p:cNvPr>
            <p:cNvCxnSpPr/>
            <p:nvPr/>
          </p:nvCxnSpPr>
          <p:spPr>
            <a:xfrm>
              <a:off x="2210756" y="2203691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CB6F8A2D-4B87-4B52-84FD-42E3C15A4A9C}"/>
                </a:ext>
              </a:extLst>
            </p:cNvPr>
            <p:cNvCxnSpPr>
              <a:cxnSpLocks/>
            </p:cNvCxnSpPr>
            <p:nvPr/>
          </p:nvCxnSpPr>
          <p:spPr>
            <a:xfrm>
              <a:off x="2210756" y="3067787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ED437F4-7EBC-4CCB-B5F7-E718E00F6644}"/>
                    </a:ext>
                  </a:extLst>
                </p:cNvPr>
                <p:cNvSpPr txBox="1"/>
                <p:nvPr/>
              </p:nvSpPr>
              <p:spPr>
                <a:xfrm>
                  <a:off x="2335231" y="2733920"/>
                  <a:ext cx="59560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ED437F4-7EBC-4CCB-B5F7-E718E00F66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5231" y="2733920"/>
                  <a:ext cx="595605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/>
                <p:nvPr/>
              </p:nvSpPr>
              <p:spPr>
                <a:xfrm>
                  <a:off x="2184522" y="1867807"/>
                  <a:ext cx="7725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4522" y="1867807"/>
                  <a:ext cx="772547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74BFB7DC-D70E-47D5-B763-341270951405}"/>
                    </a:ext>
                  </a:extLst>
                </p:cNvPr>
                <p:cNvSpPr/>
                <p:nvPr/>
              </p:nvSpPr>
              <p:spPr>
                <a:xfrm>
                  <a:off x="3637775" y="2341902"/>
                  <a:ext cx="432048" cy="4320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74BFB7DC-D70E-47D5-B763-34127095140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7775" y="2341902"/>
                  <a:ext cx="432048" cy="432048"/>
                </a:xfrm>
                <a:prstGeom prst="ellipse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FFC4481-B2E0-4AF8-856E-0EEBA8D6B93D}"/>
                </a:ext>
              </a:extLst>
            </p:cNvPr>
            <p:cNvCxnSpPr/>
            <p:nvPr/>
          </p:nvCxnSpPr>
          <p:spPr>
            <a:xfrm>
              <a:off x="3493759" y="2197886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B6F8A2D-4B87-4B52-84FD-42E3C15A4A9C}"/>
                </a:ext>
              </a:extLst>
            </p:cNvPr>
            <p:cNvCxnSpPr>
              <a:cxnSpLocks/>
            </p:cNvCxnSpPr>
            <p:nvPr/>
          </p:nvCxnSpPr>
          <p:spPr>
            <a:xfrm>
              <a:off x="3493759" y="3061982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/>
                <p:nvPr/>
              </p:nvSpPr>
              <p:spPr>
                <a:xfrm>
                  <a:off x="3529762" y="1874725"/>
                  <a:ext cx="7725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9762" y="1874725"/>
                  <a:ext cx="772547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3ED437F4-7EBC-4CCB-B5F7-E718E00F6644}"/>
                    </a:ext>
                  </a:extLst>
                </p:cNvPr>
                <p:cNvSpPr txBox="1"/>
                <p:nvPr/>
              </p:nvSpPr>
              <p:spPr>
                <a:xfrm>
                  <a:off x="3618232" y="2733920"/>
                  <a:ext cx="59560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3ED437F4-7EBC-4CCB-B5F7-E718E00F66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8232" y="2733920"/>
                  <a:ext cx="595605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6FFC4481-B2E0-4AF8-856E-0EEBA8D6B93D}"/>
                </a:ext>
              </a:extLst>
            </p:cNvPr>
            <p:cNvCxnSpPr>
              <a:stCxn id="32" idx="6"/>
            </p:cNvCxnSpPr>
            <p:nvPr/>
          </p:nvCxnSpPr>
          <p:spPr>
            <a:xfrm flipV="1">
              <a:off x="4069823" y="2557773"/>
              <a:ext cx="458281" cy="1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6FFC4481-B2E0-4AF8-856E-0EEBA8D6B93D}"/>
                </a:ext>
              </a:extLst>
            </p:cNvPr>
            <p:cNvCxnSpPr>
              <a:stCxn id="14" idx="2"/>
            </p:cNvCxnSpPr>
            <p:nvPr/>
          </p:nvCxnSpPr>
          <p:spPr>
            <a:xfrm flipH="1" flipV="1">
              <a:off x="1962050" y="2561320"/>
              <a:ext cx="392722" cy="24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/>
                <p:nvPr/>
              </p:nvSpPr>
              <p:spPr>
                <a:xfrm>
                  <a:off x="1796023" y="2216805"/>
                  <a:ext cx="7725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7FA272E0-DC15-402A-9C33-740F25260E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6023" y="2216805"/>
                  <a:ext cx="772547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3290207-D8FD-44BB-9FD2-AC012652229C}"/>
                </a:ext>
              </a:extLst>
            </p:cNvPr>
            <p:cNvSpPr txBox="1"/>
            <p:nvPr/>
          </p:nvSpPr>
          <p:spPr>
            <a:xfrm>
              <a:off x="1232382" y="2016935"/>
              <a:ext cx="89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Before</a:t>
              </a:r>
              <a:endParaRPr lang="en-GB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3290207-D8FD-44BB-9FD2-AC012652229C}"/>
                </a:ext>
              </a:extLst>
            </p:cNvPr>
            <p:cNvSpPr txBox="1"/>
            <p:nvPr/>
          </p:nvSpPr>
          <p:spPr>
            <a:xfrm>
              <a:off x="1232382" y="2866425"/>
              <a:ext cx="89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After</a:t>
              </a:r>
              <a:endParaRPr lang="en-GB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3290207-D8FD-44BB-9FD2-AC012652229C}"/>
                </a:ext>
              </a:extLst>
            </p:cNvPr>
            <p:cNvSpPr txBox="1"/>
            <p:nvPr/>
          </p:nvSpPr>
          <p:spPr>
            <a:xfrm>
              <a:off x="143308" y="1874725"/>
              <a:ext cx="901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Proof:</a:t>
              </a:r>
              <a:endParaRPr lang="en-GB" dirty="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971599" y="1882990"/>
            <a:ext cx="3565389" cy="14057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Diagram?</a:t>
            </a:r>
            <a:endParaRPr lang="en-GB" sz="2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52589" y="3068960"/>
            <a:ext cx="5640014" cy="2756139"/>
            <a:chOff x="52589" y="3068960"/>
            <a:chExt cx="5640014" cy="27561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FF68929-BCB7-4B76-968F-00F9F3D3F712}"/>
                    </a:ext>
                  </a:extLst>
                </p:cNvPr>
                <p:cNvSpPr txBox="1"/>
                <p:nvPr/>
              </p:nvSpPr>
              <p:spPr>
                <a:xfrm>
                  <a:off x="52589" y="3068960"/>
                  <a:ext cx="5640014" cy="27561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GB" dirty="0" smtClean="0"/>
                </a:p>
                <a:p>
                  <a:r>
                    <a:rPr lang="en-GB" dirty="0" smtClean="0"/>
                    <a:t>By Newton’s 3</a:t>
                  </a:r>
                  <a:r>
                    <a:rPr lang="en-GB" baseline="30000" dirty="0" smtClean="0"/>
                    <a:t>rd</a:t>
                  </a:r>
                  <a:r>
                    <a:rPr lang="en-GB" dirty="0" smtClean="0"/>
                    <a:t> law the magnitude of </a:t>
                  </a: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dirty="0" smtClean="0"/>
                    <a:t>is equal on both bodies (equal and opposite forces acting for equal time).</a:t>
                  </a:r>
                </a:p>
                <a:p>
                  <a:endParaRPr lang="en-GB" sz="800" dirty="0" smtClean="0"/>
                </a:p>
                <a:p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𝑜𝑑𝑦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groupChr>
                    </m:oMath>
                  </a14:m>
                  <a:r>
                    <a:rPr lang="en-GB" dirty="0" smtClean="0"/>
                    <a:t>:   </a:t>
                  </a: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GB" dirty="0" smtClean="0"/>
                    <a:t>  </a:t>
                  </a:r>
                  <a:br>
                    <a:rPr lang="en-GB" dirty="0" smtClean="0"/>
                  </a:br>
                  <a:r>
                    <a:rPr lang="en-GB" sz="800" dirty="0" smtClean="0"/>
                    <a:t/>
                  </a:r>
                  <a:br>
                    <a:rPr lang="en-GB" sz="800" dirty="0" smtClean="0"/>
                  </a:br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𝑜𝑑𝑦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2</m:t>
                          </m:r>
                        </m:e>
                      </m:groupChr>
                    </m:oMath>
                  </a14:m>
                  <a:r>
                    <a:rPr lang="en-GB" dirty="0"/>
                    <a:t>:   </a:t>
                  </a:r>
                  <a14:m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en-GB" dirty="0" smtClean="0"/>
                </a:p>
                <a:p>
                  <a:r>
                    <a:rPr lang="en-GB" b="0" i="1" dirty="0" smtClean="0">
                      <a:latin typeface="Cambria Math" panose="02040503050406030204" pitchFamily="18" charset="0"/>
                    </a:rPr>
                    <a:t/>
                  </a:r>
                  <a:br>
                    <a:rPr lang="en-GB" b="0" i="1" dirty="0" smtClean="0">
                      <a:latin typeface="Cambria Math" panose="02040503050406030204" pitchFamily="18" charset="0"/>
                    </a:rPr>
                  </a:b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      0=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GB" dirty="0" smtClean="0"/>
                    <a:t>     </a:t>
                  </a:r>
                </a:p>
                <a:p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⇒                    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dirty="0"/>
                    <a:t>	</a:t>
                  </a:r>
                  <a:endParaRPr lang="en-GB" dirty="0" smtClean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FF68929-BCB7-4B76-968F-00F9F3D3F7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89" y="3068960"/>
                  <a:ext cx="5640014" cy="2756139"/>
                </a:xfrm>
                <a:prstGeom prst="rect">
                  <a:avLst/>
                </a:prstGeom>
                <a:blipFill>
                  <a:blip r:embed="rId18"/>
                  <a:stretch>
                    <a:fillRect l="-97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Oval 50"/>
            <p:cNvSpPr/>
            <p:nvPr/>
          </p:nvSpPr>
          <p:spPr>
            <a:xfrm>
              <a:off x="3059170" y="4152052"/>
              <a:ext cx="216686" cy="2166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1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151574" y="4624915"/>
              <a:ext cx="216686" cy="2166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2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107504" y="5229200"/>
              <a:ext cx="216686" cy="2166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1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539221" y="5229200"/>
              <a:ext cx="216686" cy="2166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2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BFF68929-BCB7-4B76-968F-00F9F3D3F712}"/>
                    </a:ext>
                  </a:extLst>
                </p:cNvPr>
                <p:cNvSpPr txBox="1"/>
                <p:nvPr/>
              </p:nvSpPr>
              <p:spPr>
                <a:xfrm>
                  <a:off x="190388" y="5159125"/>
                  <a:ext cx="48263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n-GB" sz="1400" dirty="0" smtClean="0"/>
                </a:p>
              </p:txBody>
            </p:sp>
          </mc:Choice>
          <mc:Fallback xmlns="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BFF68929-BCB7-4B76-968F-00F9F3D3F7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388" y="5159125"/>
                  <a:ext cx="482635" cy="30777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1321186" y="4111212"/>
            <a:ext cx="1512168" cy="3445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902864" y="4616745"/>
            <a:ext cx="2088232" cy="3124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1113372" y="5185370"/>
            <a:ext cx="3888432" cy="6314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013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33" grpId="0" animBg="1"/>
      <p:bldP spid="49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 smtClean="0">
                  <a:latin typeface="+mj-lt"/>
                </a:rPr>
                <a:t>Quickfire</a:t>
              </a:r>
              <a:r>
                <a:rPr lang="en-GB" sz="3200" dirty="0" smtClean="0">
                  <a:latin typeface="+mj-lt"/>
                </a:rPr>
                <a:t> Conservation of Momentum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703109" y="1723377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559093" y="1579361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559093" y="2443457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ED437F4-7EBC-4CCB-B5F7-E718E00F6644}"/>
              </a:ext>
            </a:extLst>
          </p:cNvPr>
          <p:cNvSpPr txBox="1"/>
          <p:nvPr/>
        </p:nvSpPr>
        <p:spPr>
          <a:xfrm>
            <a:off x="683568" y="2142842"/>
            <a:ext cx="59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703109" y="1268760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1907704" y="1723377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1763688" y="1579361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1763688" y="2443457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1888163" y="2116716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63" y="2116716"/>
                <a:ext cx="59560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1907704" y="1268760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180682" y="683404"/>
            <a:ext cx="8783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Calculated </a:t>
            </a:r>
            <a:r>
              <a:rPr lang="en-GB" dirty="0" smtClean="0"/>
              <a:t>the value of the unknown in the following isolated systems.</a:t>
            </a:r>
            <a:br>
              <a:rPr lang="en-GB" dirty="0" smtClean="0"/>
            </a:br>
            <a:r>
              <a:rPr lang="en-GB" dirty="0" smtClean="0"/>
              <a:t>All velocities marked are in m/s and all masses in kg.</a:t>
            </a:r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703109" y="3235545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559093" y="3091529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559093" y="3955625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ED437F4-7EBC-4CCB-B5F7-E718E00F6644}"/>
              </a:ext>
            </a:extLst>
          </p:cNvPr>
          <p:cNvSpPr txBox="1"/>
          <p:nvPr/>
        </p:nvSpPr>
        <p:spPr>
          <a:xfrm>
            <a:off x="683568" y="3655010"/>
            <a:ext cx="59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703109" y="2780928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1907704" y="3235545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1763688" y="3091529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1763688" y="3955625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1888163" y="3628884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63" y="3628884"/>
                <a:ext cx="59560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1907704" y="2780928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703109" y="4747713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559093" y="4603697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559093" y="5467793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ED437F4-7EBC-4CCB-B5F7-E718E00F6644}"/>
              </a:ext>
            </a:extLst>
          </p:cNvPr>
          <p:cNvSpPr txBox="1"/>
          <p:nvPr/>
        </p:nvSpPr>
        <p:spPr>
          <a:xfrm>
            <a:off x="683568" y="5167178"/>
            <a:ext cx="59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703109" y="4293096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1907704" y="4747713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 flipH="1">
            <a:off x="1763688" y="4603697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1763688" y="5467793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1888163" y="5141052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63" y="5141052"/>
                <a:ext cx="59560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1907704" y="4293096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91764" y="2636912"/>
            <a:ext cx="4480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1764" y="4149080"/>
            <a:ext cx="4480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1764" y="5661248"/>
            <a:ext cx="4480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703109" y="6063659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559093" y="5919643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559093" y="6783739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683568" y="6483124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6483124"/>
                <a:ext cx="5956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703109" y="5609042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1907704" y="6063659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 flipH="1">
            <a:off x="1763688" y="5919643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>
            <a:off x="1763688" y="6783739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1888163" y="6456998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63" y="6456998"/>
                <a:ext cx="5956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1907704" y="5609042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3080656" y="1711977"/>
                <a:ext cx="1419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656" y="1711977"/>
                <a:ext cx="141933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3080656" y="3280338"/>
                <a:ext cx="14913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656" y="3280338"/>
                <a:ext cx="149134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3080656" y="4837299"/>
                <a:ext cx="1419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656" y="4837299"/>
                <a:ext cx="141933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3044652" y="5896295"/>
                <a:ext cx="1563352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652" y="5896295"/>
                <a:ext cx="1563352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678302" y="1722665"/>
            <a:ext cx="750965" cy="432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678302" y="3282049"/>
            <a:ext cx="750965" cy="432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678302" y="4837299"/>
            <a:ext cx="750965" cy="432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678302" y="5894849"/>
            <a:ext cx="750965" cy="6593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364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An 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0256" y="883101"/>
                <a:ext cx="8422343" cy="135421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[Textbook] Two particles P and Q, of masses 8kg and 2kg respectively, are connected by a light inextensible string. The particles are at rest on a smooth horizontal plane with the string slack. Particle P is projected directly away from Q with speed 4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 smtClean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 smtClean="0"/>
                  <a:t>Find </a:t>
                </a:r>
                <a:r>
                  <a:rPr lang="en-GB" sz="1600" dirty="0"/>
                  <a:t>the common speed of the particles after the string goes taut</a:t>
                </a:r>
                <a:r>
                  <a:rPr lang="en-GB" sz="1600" dirty="0" smtClean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 smtClean="0"/>
                  <a:t>Find the magnitude of the impulse transmitted through the string when it goes taught.</a:t>
                </a:r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56" y="883101"/>
                <a:ext cx="8422343" cy="13542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827584" y="2852936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 flipH="1">
            <a:off x="683568" y="2708920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683568" y="357301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827584" y="2398319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2032179" y="2852936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 flipH="1">
            <a:off x="1888163" y="2708920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1888163" y="357301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2012638" y="3246275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638" y="3246275"/>
                <a:ext cx="59560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2032179" y="2398319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715241" y="3246275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41" y="3246275"/>
                <a:ext cx="59560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stCxn id="15" idx="6"/>
            <a:endCxn id="19" idx="2"/>
          </p:cNvCxnSpPr>
          <p:nvPr/>
        </p:nvCxnSpPr>
        <p:spPr>
          <a:xfrm>
            <a:off x="1259632" y="3068960"/>
            <a:ext cx="77254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/>
              <p:nvPr/>
            </p:nvSpPr>
            <p:spPr>
              <a:xfrm>
                <a:off x="3190583" y="2745910"/>
                <a:ext cx="30376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GB" dirty="0" smtClean="0"/>
                  <a:t> COM: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×8=8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=3.2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	</a:t>
                </a:r>
                <a:endParaRPr lang="en-GB" dirty="0" smtClean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583" y="2745910"/>
                <a:ext cx="3037601" cy="646331"/>
              </a:xfrm>
              <a:prstGeom prst="rect">
                <a:avLst/>
              </a:prstGeom>
              <a:blipFill>
                <a:blip r:embed="rId5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189869" y="2468164"/>
            <a:ext cx="2606267" cy="13850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Solution to a)</a:t>
            </a:r>
            <a:endParaRPr lang="en-GB" sz="280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1423189" y="4567998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 flipH="1">
            <a:off x="1279173" y="442398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1279173" y="5288078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/>
              <p:nvPr/>
            </p:nvSpPr>
            <p:spPr>
              <a:xfrm>
                <a:off x="1403648" y="4961337"/>
                <a:ext cx="595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ED437F4-7EBC-4CCB-B5F7-E718E00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961337"/>
                <a:ext cx="5956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1423189" y="4113381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cxnSp>
        <p:nvCxnSpPr>
          <p:cNvPr id="42" name="Straight Arrow Connector 41"/>
          <p:cNvCxnSpPr>
            <a:stCxn id="36" idx="2"/>
          </p:cNvCxnSpPr>
          <p:nvPr/>
        </p:nvCxnSpPr>
        <p:spPr>
          <a:xfrm flipH="1">
            <a:off x="683568" y="4784022"/>
            <a:ext cx="73962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/>
              <p:nvPr/>
            </p:nvSpPr>
            <p:spPr>
              <a:xfrm>
                <a:off x="604867" y="4442572"/>
                <a:ext cx="7725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FA272E0-DC15-402A-9C33-740F2526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67" y="4442572"/>
                <a:ext cx="77254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/>
              <p:nvPr/>
            </p:nvSpPr>
            <p:spPr>
              <a:xfrm>
                <a:off x="3190583" y="4423790"/>
                <a:ext cx="303760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GB" dirty="0" smtClean="0"/>
                  <a:t> Q: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dirty="0" smtClean="0"/>
                  <a:t>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3.2−0</m:t>
                        </m:r>
                      </m:e>
                    </m:d>
                  </m:oMath>
                </a14:m>
                <a:endParaRPr lang="en-GB" b="0" dirty="0" smtClean="0"/>
              </a:p>
              <a:p>
                <a:r>
                  <a:rPr lang="en-GB" dirty="0" smtClean="0"/>
                  <a:t>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=6.4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FF68929-BCB7-4B76-968F-00F9F3D3F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583" y="4423790"/>
                <a:ext cx="3037601" cy="923330"/>
              </a:xfrm>
              <a:prstGeom prst="rect">
                <a:avLst/>
              </a:prstGeom>
              <a:blipFill>
                <a:blip r:embed="rId8"/>
                <a:stretch>
                  <a:fillRect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189869" y="4135415"/>
            <a:ext cx="2606267" cy="13850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Solution </a:t>
            </a:r>
            <a:r>
              <a:rPr lang="en-GB" sz="2800" smtClean="0"/>
              <a:t>to b)</a:t>
            </a:r>
            <a:endParaRPr lang="en-GB" sz="2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422392" y="2482537"/>
            <a:ext cx="2410617" cy="13850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Diagram for a?</a:t>
            </a:r>
            <a:endParaRPr lang="en-GB" sz="28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416431" y="4135415"/>
            <a:ext cx="2410617" cy="13850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Diagram for b?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9702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8" grpId="0" animBg="1"/>
      <p:bldP spid="45" grpId="0" animBg="1"/>
      <p:bldP spid="48" grpId="0" animBg="1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623B49E-D206-4FAF-97F8-6FE9784FED81}"/>
              </a:ext>
            </a:extLst>
          </p:cNvPr>
          <p:cNvSpPr txBox="1"/>
          <p:nvPr/>
        </p:nvSpPr>
        <p:spPr>
          <a:xfrm>
            <a:off x="325576" y="860594"/>
            <a:ext cx="3804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 </a:t>
            </a:r>
            <a:r>
              <a:rPr lang="en-GB" dirty="0" smtClean="0"/>
              <a:t>Jan 2014 (I) Q1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357" t="5811" r="4464" b="7017"/>
          <a:stretch/>
        </p:blipFill>
        <p:spPr>
          <a:xfrm>
            <a:off x="329004" y="1269380"/>
            <a:ext cx="7272808" cy="21602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47" y="3645024"/>
            <a:ext cx="7157765" cy="24790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41443" y="3573017"/>
            <a:ext cx="7470917" cy="26642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9910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7-9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683568" y="2204864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Q11-12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76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Momentum as a Vector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180682" y="683404"/>
            <a:ext cx="8783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Mass and time are scalar quantities.</a:t>
            </a:r>
          </a:p>
          <a:p>
            <a:r>
              <a:rPr lang="en-GB" dirty="0" smtClean="0"/>
              <a:t>Momentum, Force, Velocity and Impulse are all vector quantities.</a:t>
            </a:r>
          </a:p>
          <a:p>
            <a:endParaRPr lang="en-US" dirty="0"/>
          </a:p>
          <a:p>
            <a:r>
              <a:rPr lang="en-US" dirty="0" smtClean="0"/>
              <a:t>For one dimensional questions all direction is simply + or -.</a:t>
            </a:r>
          </a:p>
          <a:p>
            <a:r>
              <a:rPr lang="en-US" dirty="0" smtClean="0"/>
              <a:t>For two dimensional questions, all the equations from this chapter can be used with vectors.</a:t>
            </a:r>
          </a:p>
          <a:p>
            <a:r>
              <a:rPr lang="en-US" dirty="0" smtClean="0"/>
              <a:t>You can work separately with </a:t>
            </a:r>
            <a:r>
              <a:rPr lang="en-US" b="1" dirty="0" smtClean="0"/>
              <a:t>i</a:t>
            </a:r>
            <a:r>
              <a:rPr lang="en-US" dirty="0" smtClean="0"/>
              <a:t>, </a:t>
            </a:r>
            <a:r>
              <a:rPr lang="en-US" b="1" dirty="0" smtClean="0"/>
              <a:t>j</a:t>
            </a:r>
            <a:r>
              <a:rPr lang="en-US" dirty="0" smtClean="0"/>
              <a:t> (and </a:t>
            </a:r>
            <a:r>
              <a:rPr lang="en-US" b="1" dirty="0" smtClean="0"/>
              <a:t>k</a:t>
            </a:r>
            <a:r>
              <a:rPr lang="en-US" dirty="0" smtClean="0"/>
              <a:t>) components.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60828" y="3068960"/>
                <a:ext cx="8422343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[Textbook] A particle of mass 0.2kg is moving with velocity (10</a:t>
                </a:r>
                <a:r>
                  <a:rPr lang="en-GB" sz="1600" b="1" dirty="0" smtClean="0"/>
                  <a:t>i</a:t>
                </a:r>
                <a:r>
                  <a:rPr lang="en-GB" sz="1600" dirty="0" smtClean="0"/>
                  <a:t> – 5</a:t>
                </a:r>
                <a:r>
                  <a:rPr lang="en-GB" sz="1600" b="1" dirty="0" smtClean="0"/>
                  <a:t>j</a:t>
                </a:r>
                <a:r>
                  <a:rPr lang="en-GB" sz="1600" dirty="0" smtClean="0"/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 smtClean="0"/>
                  <a:t> when it receives an impulse (3</a:t>
                </a:r>
                <a:r>
                  <a:rPr lang="en-GB" sz="1600" b="1" dirty="0" smtClean="0"/>
                  <a:t>i</a:t>
                </a:r>
                <a:r>
                  <a:rPr lang="en-GB" sz="1600" dirty="0" smtClean="0"/>
                  <a:t> – 2</a:t>
                </a:r>
                <a:r>
                  <a:rPr lang="en-GB" sz="1600" b="1" dirty="0" smtClean="0"/>
                  <a:t>j</a:t>
                </a:r>
                <a:r>
                  <a:rPr lang="en-GB" sz="1600" dirty="0" smtClean="0"/>
                  <a:t>)Ns. Find the new velocity of the particle.</a:t>
                </a:r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28" y="3068960"/>
                <a:ext cx="842234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359050" y="3861048"/>
            <a:ext cx="87838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Impulse = change in momentum</a:t>
            </a:r>
          </a:p>
          <a:p>
            <a:r>
              <a:rPr lang="en-US" b="1" dirty="0" smtClean="0"/>
              <a:t>                                    I </a:t>
            </a:r>
            <a:r>
              <a:rPr lang="en-US" dirty="0" smtClean="0"/>
              <a:t>= m(</a:t>
            </a:r>
            <a:r>
              <a:rPr lang="en-US" b="1" dirty="0" smtClean="0"/>
              <a:t>v </a:t>
            </a:r>
            <a:r>
              <a:rPr lang="en-US" dirty="0" smtClean="0"/>
              <a:t>– </a:t>
            </a:r>
            <a:r>
              <a:rPr lang="en-US" b="1" dirty="0" smtClean="0"/>
              <a:t>u</a:t>
            </a:r>
            <a:r>
              <a:rPr lang="en-US" dirty="0" smtClean="0"/>
              <a:t>)</a:t>
            </a:r>
            <a:endParaRPr lang="en-US" b="1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GB" dirty="0" smtClean="0"/>
              <a:t>                     3</a:t>
            </a:r>
            <a:r>
              <a:rPr lang="en-GB" b="1" dirty="0" smtClean="0"/>
              <a:t>i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2</a:t>
            </a:r>
            <a:r>
              <a:rPr lang="en-GB" b="1" dirty="0" smtClean="0"/>
              <a:t>j</a:t>
            </a:r>
            <a:r>
              <a:rPr lang="en-GB" dirty="0" smtClean="0"/>
              <a:t> = 0.2(</a:t>
            </a:r>
            <a:r>
              <a:rPr lang="en-GB" b="1" dirty="0" smtClean="0"/>
              <a:t>v </a:t>
            </a:r>
            <a:r>
              <a:rPr lang="en-GB" dirty="0" smtClean="0"/>
              <a:t>– </a:t>
            </a:r>
            <a:r>
              <a:rPr lang="en-GB" dirty="0"/>
              <a:t>(10</a:t>
            </a:r>
            <a:r>
              <a:rPr lang="en-GB" b="1" dirty="0"/>
              <a:t>i</a:t>
            </a:r>
            <a:r>
              <a:rPr lang="en-GB" dirty="0"/>
              <a:t> – 5</a:t>
            </a:r>
            <a:r>
              <a:rPr lang="en-GB" b="1" dirty="0"/>
              <a:t>j</a:t>
            </a:r>
            <a:r>
              <a:rPr lang="en-GB" dirty="0" smtClean="0"/>
              <a:t>))	dividing both sides by 0.2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GB" dirty="0" smtClean="0"/>
              <a:t>                 15</a:t>
            </a:r>
            <a:r>
              <a:rPr lang="en-GB" b="1" dirty="0" smtClean="0"/>
              <a:t>i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10</a:t>
            </a:r>
            <a:r>
              <a:rPr lang="en-GB" b="1" dirty="0" smtClean="0"/>
              <a:t>j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b="1" dirty="0" smtClean="0"/>
              <a:t>v </a:t>
            </a:r>
            <a:r>
              <a:rPr lang="en-GB" dirty="0"/>
              <a:t>– (10</a:t>
            </a:r>
            <a:r>
              <a:rPr lang="en-GB" b="1" dirty="0"/>
              <a:t>i</a:t>
            </a:r>
            <a:r>
              <a:rPr lang="en-GB" dirty="0"/>
              <a:t> – 5</a:t>
            </a:r>
            <a:r>
              <a:rPr lang="en-GB" b="1" dirty="0"/>
              <a:t>j</a:t>
            </a:r>
            <a:r>
              <a:rPr lang="en-GB" dirty="0" smtClean="0"/>
              <a:t>)		adding </a:t>
            </a:r>
            <a:r>
              <a:rPr lang="en-GB" dirty="0"/>
              <a:t>10</a:t>
            </a:r>
            <a:r>
              <a:rPr lang="en-GB" b="1" dirty="0"/>
              <a:t>i</a:t>
            </a:r>
            <a:r>
              <a:rPr lang="en-GB" dirty="0"/>
              <a:t> – </a:t>
            </a:r>
            <a:r>
              <a:rPr lang="en-GB" dirty="0" smtClean="0"/>
              <a:t>5</a:t>
            </a:r>
            <a:r>
              <a:rPr lang="en-GB" b="1" dirty="0" smtClean="0"/>
              <a:t>j </a:t>
            </a:r>
            <a:r>
              <a:rPr lang="en-GB" dirty="0" smtClean="0"/>
              <a:t>to both sides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GB" dirty="0"/>
              <a:t>15</a:t>
            </a:r>
            <a:r>
              <a:rPr lang="en-GB" b="1" dirty="0"/>
              <a:t>i</a:t>
            </a:r>
            <a:r>
              <a:rPr lang="en-GB" dirty="0"/>
              <a:t> – </a:t>
            </a:r>
            <a:r>
              <a:rPr lang="en-GB" dirty="0" smtClean="0"/>
              <a:t>10</a:t>
            </a:r>
            <a:r>
              <a:rPr lang="en-GB" b="1" dirty="0" smtClean="0"/>
              <a:t>j </a:t>
            </a:r>
            <a:r>
              <a:rPr lang="en-GB" dirty="0" smtClean="0"/>
              <a:t>+</a:t>
            </a:r>
            <a:r>
              <a:rPr lang="en-GB" b="1" dirty="0" smtClean="0"/>
              <a:t> </a:t>
            </a:r>
            <a:r>
              <a:rPr lang="en-GB" dirty="0"/>
              <a:t>10</a:t>
            </a:r>
            <a:r>
              <a:rPr lang="en-GB" b="1" dirty="0"/>
              <a:t>i</a:t>
            </a:r>
            <a:r>
              <a:rPr lang="en-GB" dirty="0"/>
              <a:t> – </a:t>
            </a:r>
            <a:r>
              <a:rPr lang="en-GB" dirty="0" smtClean="0"/>
              <a:t>5</a:t>
            </a:r>
            <a:r>
              <a:rPr lang="en-GB" b="1" dirty="0" smtClean="0"/>
              <a:t>j </a:t>
            </a:r>
            <a:r>
              <a:rPr lang="en-GB" dirty="0" smtClean="0"/>
              <a:t>=</a:t>
            </a:r>
            <a:r>
              <a:rPr lang="en-GB" b="1" dirty="0" smtClean="0"/>
              <a:t> v			</a:t>
            </a:r>
            <a:r>
              <a:rPr lang="en-GB" dirty="0" smtClean="0"/>
              <a:t>collecting </a:t>
            </a:r>
            <a:r>
              <a:rPr lang="en-GB" b="1" dirty="0"/>
              <a:t>i</a:t>
            </a:r>
            <a:r>
              <a:rPr lang="en-GB" b="1" dirty="0" smtClean="0"/>
              <a:t> </a:t>
            </a:r>
            <a:r>
              <a:rPr lang="en-GB" dirty="0" smtClean="0"/>
              <a:t>and </a:t>
            </a:r>
            <a:r>
              <a:rPr lang="en-GB" b="1" dirty="0" smtClean="0"/>
              <a:t>j </a:t>
            </a:r>
            <a:r>
              <a:rPr lang="en-GB" dirty="0" smtClean="0"/>
              <a:t>terms separately</a:t>
            </a:r>
            <a:r>
              <a:rPr lang="en-GB" b="1" dirty="0" smtClean="0"/>
              <a:t>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b="1" dirty="0" smtClean="0"/>
              <a:t>                               v </a:t>
            </a:r>
            <a:r>
              <a:rPr lang="en-US" dirty="0" smtClean="0"/>
              <a:t>= 25</a:t>
            </a:r>
            <a:r>
              <a:rPr lang="en-US" b="1" dirty="0" smtClean="0"/>
              <a:t>i</a:t>
            </a:r>
            <a:r>
              <a:rPr lang="en-US" dirty="0" smtClean="0"/>
              <a:t> – 15</a:t>
            </a:r>
            <a:r>
              <a:rPr lang="en-US" b="1" dirty="0" smtClean="0"/>
              <a:t>j</a:t>
            </a:r>
            <a:endParaRPr lang="en-GB" b="1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41443" y="3861047"/>
            <a:ext cx="8441728" cy="18386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060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Momentum as a Vector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180682" y="683404"/>
            <a:ext cx="8783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find the </a:t>
            </a:r>
            <a:r>
              <a:rPr lang="en-US" b="1" dirty="0" smtClean="0"/>
              <a:t>magnitude</a:t>
            </a:r>
            <a:r>
              <a:rPr lang="en-US" dirty="0" smtClean="0"/>
              <a:t> of a vector (e.g. Impulse Momentum) use Pythagoras</a:t>
            </a:r>
          </a:p>
          <a:p>
            <a:r>
              <a:rPr lang="en-US" dirty="0" smtClean="0"/>
              <a:t>To find the </a:t>
            </a:r>
            <a:r>
              <a:rPr lang="en-US" b="1" dirty="0" smtClean="0"/>
              <a:t>direction</a:t>
            </a:r>
            <a:r>
              <a:rPr lang="en-US" dirty="0" smtClean="0"/>
              <a:t> of a vector use trigonometry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65E534-0014-4E05-ACAF-F98341E64A8B}"/>
              </a:ext>
            </a:extLst>
          </p:cNvPr>
          <p:cNvSpPr txBox="1"/>
          <p:nvPr/>
        </p:nvSpPr>
        <p:spPr>
          <a:xfrm>
            <a:off x="5076056" y="1150377"/>
            <a:ext cx="3744416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</a:t>
            </a:r>
            <a:r>
              <a:rPr lang="en-GB" sz="1400" dirty="0" smtClean="0"/>
              <a:t>Remember if the question asks for speed, this is the magnitude of velocity, if it asks for distance this is the magnitude of displacement.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0256" y="2636912"/>
                <a:ext cx="8422343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[Textbook] </a:t>
                </a:r>
                <a:r>
                  <a:rPr lang="en-US" sz="1600" dirty="0" smtClean="0"/>
                  <a:t>An ice hockey puck of mass 0.17 kg receives an impulse </a:t>
                </a:r>
                <a:r>
                  <a:rPr lang="en-US" sz="1600" b="1" dirty="0" smtClean="0"/>
                  <a:t>Q </a:t>
                </a:r>
                <a:r>
                  <a:rPr lang="en-US" sz="1600" dirty="0" smtClean="0"/>
                  <a:t> Ns . Immediately before the impulse the velocity of the puck is (10</a:t>
                </a:r>
                <a:r>
                  <a:rPr lang="en-US" sz="1600" b="1" dirty="0" smtClean="0"/>
                  <a:t>i </a:t>
                </a:r>
                <a:r>
                  <a:rPr lang="en-US" sz="1600" dirty="0" smtClean="0"/>
                  <a:t>+ 5</a:t>
                </a:r>
                <a:r>
                  <a:rPr lang="en-US" sz="1600" b="1" dirty="0" smtClean="0"/>
                  <a:t>j</a:t>
                </a:r>
                <a:r>
                  <a:rPr lang="en-US" sz="1600" dirty="0" smtClean="0"/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 smtClean="0"/>
                  <a:t> and immediately afterwards its velocity</a:t>
                </a:r>
                <a:br>
                  <a:rPr lang="en-GB" sz="1600" dirty="0" smtClean="0"/>
                </a:br>
                <a:r>
                  <a:rPr lang="en-GB" sz="1600" dirty="0" smtClean="0"/>
                  <a:t>is (15</a:t>
                </a:r>
                <a:r>
                  <a:rPr lang="en-GB" sz="1600" b="1" dirty="0" smtClean="0"/>
                  <a:t>i</a:t>
                </a:r>
                <a:r>
                  <a:rPr lang="en-GB" sz="1600" dirty="0" smtClean="0"/>
                  <a:t> – 7</a:t>
                </a:r>
                <a:r>
                  <a:rPr lang="en-GB" sz="1600" b="1" dirty="0" smtClean="0"/>
                  <a:t>j</a:t>
                </a:r>
                <a:r>
                  <a:rPr lang="en-GB" sz="1600" dirty="0" smtClean="0"/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 smtClean="0"/>
                  <a:t>. Find the magnitude of </a:t>
                </a:r>
                <a:r>
                  <a:rPr lang="en-GB" sz="1600" b="1" dirty="0" smtClean="0"/>
                  <a:t>Q </a:t>
                </a:r>
                <a:r>
                  <a:rPr lang="en-GB" sz="1600" dirty="0" smtClean="0"/>
                  <a:t>and the angle between </a:t>
                </a:r>
                <a:r>
                  <a:rPr lang="en-GB" sz="1600" b="1" dirty="0" smtClean="0"/>
                  <a:t>Q </a:t>
                </a:r>
                <a:r>
                  <a:rPr lang="en-GB" sz="1600" dirty="0" smtClean="0"/>
                  <a:t>and </a:t>
                </a:r>
                <a:r>
                  <a:rPr lang="en-GB" sz="1600" b="1" dirty="0" smtClean="0"/>
                  <a:t>i</a:t>
                </a:r>
                <a:r>
                  <a:rPr lang="en-GB" sz="1600" dirty="0" smtClean="0"/>
                  <a:t>.</a:t>
                </a:r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56" y="2636912"/>
                <a:ext cx="842234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/>
          <p:cNvSpPr/>
          <p:nvPr/>
        </p:nvSpPr>
        <p:spPr>
          <a:xfrm flipH="1" flipV="1">
            <a:off x="6012160" y="4490031"/>
            <a:ext cx="504056" cy="93610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6" idx="3"/>
          </p:cNvCxnSpPr>
          <p:nvPr/>
        </p:nvCxnSpPr>
        <p:spPr>
          <a:xfrm>
            <a:off x="6012160" y="4490031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516216" y="4722731"/>
            <a:ext cx="3390" cy="296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/>
              <p:nvPr/>
            </p:nvSpPr>
            <p:spPr>
              <a:xfrm>
                <a:off x="359050" y="3759423"/>
                <a:ext cx="8783806" cy="1951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Impulse = change in momentum</a:t>
                </a:r>
              </a:p>
              <a:p>
                <a:r>
                  <a:rPr lang="en-US" b="1" dirty="0" smtClean="0"/>
                  <a:t>                            I </a:t>
                </a:r>
                <a:r>
                  <a:rPr lang="en-US" dirty="0" smtClean="0"/>
                  <a:t>= m(</a:t>
                </a:r>
                <a:r>
                  <a:rPr lang="en-US" b="1" dirty="0" smtClean="0"/>
                  <a:t>v </a:t>
                </a:r>
                <a:r>
                  <a:rPr lang="en-US" dirty="0" smtClean="0"/>
                  <a:t>– </a:t>
                </a:r>
                <a:r>
                  <a:rPr lang="en-US" b="1" dirty="0" smtClean="0"/>
                  <a:t>u</a:t>
                </a:r>
                <a:r>
                  <a:rPr lang="en-US" dirty="0" smtClean="0"/>
                  <a:t>)</a:t>
                </a:r>
                <a:endParaRPr lang="en-US" b="1" dirty="0" smtClean="0"/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GB" dirty="0" smtClean="0"/>
                  <a:t>                     </a:t>
                </a:r>
                <a:r>
                  <a:rPr lang="en-GB" b="1" dirty="0"/>
                  <a:t>Q</a:t>
                </a:r>
                <a:r>
                  <a:rPr lang="en-GB" dirty="0" smtClean="0"/>
                  <a:t> </a:t>
                </a:r>
                <a:r>
                  <a:rPr lang="en-GB" dirty="0"/>
                  <a:t>= 0.17(15</a:t>
                </a:r>
                <a:r>
                  <a:rPr lang="en-GB" b="1" dirty="0"/>
                  <a:t>i</a:t>
                </a:r>
                <a:r>
                  <a:rPr lang="en-GB" dirty="0"/>
                  <a:t> – 7</a:t>
                </a:r>
                <a:r>
                  <a:rPr lang="en-GB" b="1" dirty="0" smtClean="0"/>
                  <a:t>j </a:t>
                </a:r>
                <a:r>
                  <a:rPr lang="en-GB" dirty="0" smtClean="0"/>
                  <a:t>– </a:t>
                </a:r>
                <a:r>
                  <a:rPr lang="en-GB" dirty="0"/>
                  <a:t>(10</a:t>
                </a:r>
                <a:r>
                  <a:rPr lang="en-GB" b="1" dirty="0"/>
                  <a:t>i</a:t>
                </a:r>
                <a:r>
                  <a:rPr lang="en-GB" dirty="0"/>
                  <a:t> </a:t>
                </a:r>
                <a:r>
                  <a:rPr lang="en-GB" dirty="0" smtClean="0"/>
                  <a:t>+ </a:t>
                </a:r>
                <a:r>
                  <a:rPr lang="en-GB" dirty="0"/>
                  <a:t>5</a:t>
                </a:r>
                <a:r>
                  <a:rPr lang="en-GB" b="1" dirty="0"/>
                  <a:t>j</a:t>
                </a:r>
                <a:r>
                  <a:rPr lang="en-GB" dirty="0" smtClean="0"/>
                  <a:t>))	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GB" dirty="0" smtClean="0"/>
                  <a:t> 		=0.85</a:t>
                </a:r>
                <a:r>
                  <a:rPr lang="en-GB" b="1" dirty="0" smtClean="0"/>
                  <a:t>i </a:t>
                </a:r>
                <a:r>
                  <a:rPr lang="en-GB" dirty="0" smtClean="0"/>
                  <a:t>– 2.04</a:t>
                </a:r>
                <a:r>
                  <a:rPr lang="en-GB" b="1" dirty="0" smtClean="0"/>
                  <a:t>j</a:t>
                </a:r>
                <a:r>
                  <a:rPr lang="en-GB" dirty="0" smtClean="0"/>
                  <a:t>		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dirty="0" smtClean="0"/>
                  <a:t>Magnitude of </a:t>
                </a:r>
                <a:r>
                  <a:rPr lang="en-US" b="1" dirty="0" smtClean="0"/>
                  <a:t>Q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−2.04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=2.21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b="0" dirty="0" smtClean="0"/>
                  <a:t>Direction of </a:t>
                </a:r>
                <a:r>
                  <a:rPr lang="en-US" b="1" dirty="0" smtClean="0"/>
                  <a:t>Q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2.04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b="0" dirty="0" smtClean="0"/>
                  <a:t> = 67.4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b="0" dirty="0" smtClean="0"/>
                  <a:t> (1dp)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50" y="3759423"/>
                <a:ext cx="8783806" cy="1951945"/>
              </a:xfrm>
              <a:prstGeom prst="rect">
                <a:avLst/>
              </a:prstGeom>
              <a:blipFill>
                <a:blip r:embed="rId3"/>
                <a:stretch>
                  <a:fillRect l="-625" t="-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6505342" y="471900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2.04</a:t>
            </a:r>
            <a:endParaRPr lang="en-US" b="0" dirty="0" smtClean="0"/>
          </a:p>
        </p:txBody>
      </p:sp>
      <p:cxnSp>
        <p:nvCxnSpPr>
          <p:cNvPr id="30" name="Straight Arrow Connector 29"/>
          <p:cNvCxnSpPr>
            <a:stCxn id="6" idx="4"/>
            <a:endCxn id="6" idx="5"/>
          </p:cNvCxnSpPr>
          <p:nvPr/>
        </p:nvCxnSpPr>
        <p:spPr>
          <a:xfrm>
            <a:off x="6012160" y="4490031"/>
            <a:ext cx="252028" cy="4680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5903709" y="4781544"/>
            <a:ext cx="458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Q</a:t>
            </a:r>
            <a:endParaRPr lang="en-US" b="1" dirty="0" smtClean="0"/>
          </a:p>
        </p:txBody>
      </p:sp>
      <p:cxnSp>
        <p:nvCxnSpPr>
          <p:cNvPr id="35" name="Straight Arrow Connector 34"/>
          <p:cNvCxnSpPr>
            <a:stCxn id="6" idx="4"/>
          </p:cNvCxnSpPr>
          <p:nvPr/>
        </p:nvCxnSpPr>
        <p:spPr>
          <a:xfrm flipV="1">
            <a:off x="6012160" y="4490030"/>
            <a:ext cx="853222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/>
              <p:nvPr/>
            </p:nvSpPr>
            <p:spPr>
              <a:xfrm>
                <a:off x="6505342" y="4167571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342" y="4167571"/>
                <a:ext cx="72008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5981150" y="412069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0.85</a:t>
            </a:r>
            <a:endParaRPr lang="en-US" b="0" dirty="0" smtClean="0"/>
          </a:p>
        </p:txBody>
      </p:sp>
      <p:sp>
        <p:nvSpPr>
          <p:cNvPr id="38" name="Arc 37"/>
          <p:cNvSpPr/>
          <p:nvPr/>
        </p:nvSpPr>
        <p:spPr>
          <a:xfrm>
            <a:off x="5986305" y="4445577"/>
            <a:ext cx="169871" cy="235114"/>
          </a:xfrm>
          <a:prstGeom prst="arc">
            <a:avLst>
              <a:gd name="adj1" fmla="val 19295667"/>
              <a:gd name="adj2" fmla="val 39620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/>
              <p:nvPr/>
            </p:nvSpPr>
            <p:spPr>
              <a:xfrm>
                <a:off x="6074512" y="4524054"/>
                <a:ext cx="53884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67.4</a:t>
                </a:r>
                <a14:m>
                  <m:oMath xmlns:m="http://schemas.openxmlformats.org/officeDocument/2006/math">
                    <m:r>
                      <a:rPr lang="en-GB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1000" b="0" dirty="0" smtClean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9378204-38A2-4367-8EAF-8B919A48B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512" y="4524054"/>
                <a:ext cx="538842" cy="246221"/>
              </a:xfrm>
              <a:prstGeom prst="rect">
                <a:avLst/>
              </a:prstGeom>
              <a:blipFill>
                <a:blip r:embed="rId5"/>
                <a:stretch>
                  <a:fillRect b="-14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DD65E534-0014-4E05-ACAF-F98341E64A8B}"/>
              </a:ext>
            </a:extLst>
          </p:cNvPr>
          <p:cNvSpPr txBox="1"/>
          <p:nvPr/>
        </p:nvSpPr>
        <p:spPr>
          <a:xfrm>
            <a:off x="7269550" y="4336308"/>
            <a:ext cx="1173582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</a:t>
            </a:r>
            <a:r>
              <a:rPr lang="en-GB" sz="1400" dirty="0" smtClean="0"/>
              <a:t>Diagrams help when finding directions</a:t>
            </a:r>
            <a:endParaRPr lang="en-GB" sz="1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59050" y="3850973"/>
            <a:ext cx="8441728" cy="18386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871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8" grpId="0" animBg="1"/>
      <p:bldP spid="43" grpId="0" animBg="1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623B49E-D206-4FAF-97F8-6FE9784FED81}"/>
              </a:ext>
            </a:extLst>
          </p:cNvPr>
          <p:cNvSpPr txBox="1"/>
          <p:nvPr/>
        </p:nvSpPr>
        <p:spPr>
          <a:xfrm>
            <a:off x="325576" y="860594"/>
            <a:ext cx="3804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</a:t>
            </a:r>
            <a:r>
              <a:rPr lang="en-GB" dirty="0" smtClean="0"/>
              <a:t>M2 Jan 2012 Q1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76" y="1249563"/>
            <a:ext cx="7801083" cy="104221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76" y="2674789"/>
            <a:ext cx="7712810" cy="191216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25576" y="2492896"/>
            <a:ext cx="7801083" cy="2160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</a:t>
            </a:r>
            <a:endParaRPr lang="en-GB" sz="2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5576" y="4941747"/>
            <a:ext cx="7801083" cy="738664"/>
            <a:chOff x="325576" y="4941747"/>
            <a:chExt cx="7801083" cy="7386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D65E534-0014-4E05-ACAF-F98341E64A8B}"/>
                </a:ext>
              </a:extLst>
            </p:cNvPr>
            <p:cNvSpPr txBox="1"/>
            <p:nvPr/>
          </p:nvSpPr>
          <p:spPr>
            <a:xfrm>
              <a:off x="325576" y="4941747"/>
              <a:ext cx="7801083" cy="73866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GB" sz="1400" b="1" dirty="0" smtClean="0"/>
            </a:p>
            <a:p>
              <a:r>
                <a:rPr lang="en-GB" sz="1400" b="1" dirty="0" smtClean="0"/>
                <a:t>Riddle</a:t>
              </a:r>
              <a:r>
                <a:rPr lang="en-GB" sz="1400" dirty="0" smtClean="0"/>
                <a:t>: (VIM + VI) + 0 +        +</a:t>
              </a:r>
            </a:p>
            <a:p>
              <a:endParaRPr lang="en-GB" sz="1400" dirty="0"/>
            </a:p>
          </p:txBody>
        </p:sp>
        <p:pic>
          <p:nvPicPr>
            <p:cNvPr id="1028" name="Picture 4" descr="Image result for men toilet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4" t="6061" r="32592" b="8890"/>
            <a:stretch/>
          </p:blipFill>
          <p:spPr bwMode="auto">
            <a:xfrm>
              <a:off x="2123728" y="5061817"/>
              <a:ext cx="216024" cy="498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Image result for mr greedy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38" t="23294" r="21494" b="4257"/>
            <a:stretch/>
          </p:blipFill>
          <p:spPr bwMode="auto">
            <a:xfrm>
              <a:off x="2555776" y="5009952"/>
              <a:ext cx="576064" cy="6022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Arrow Connector 11"/>
            <p:cNvCxnSpPr/>
            <p:nvPr/>
          </p:nvCxnSpPr>
          <p:spPr>
            <a:xfrm>
              <a:off x="2627784" y="4955353"/>
              <a:ext cx="72008" cy="4314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00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1C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11-12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683568" y="2891690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Q11-16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22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AA97141-8ED5-4A10-9AD4-46273E47B466}"/>
              </a:ext>
            </a:extLst>
          </p:cNvPr>
          <p:cNvSpPr/>
          <p:nvPr/>
        </p:nvSpPr>
        <p:spPr>
          <a:xfrm>
            <a:off x="179512" y="630485"/>
            <a:ext cx="8784976" cy="2713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What do we understand by </a:t>
              </a:r>
              <a:r>
                <a:rPr lang="en-GB" sz="3200" b="1" dirty="0">
                  <a:latin typeface="+mj-lt"/>
                </a:rPr>
                <a:t>Momentum?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2" name="Picture 4" descr="Image result for car motorway">
            <a:extLst>
              <a:ext uri="{FF2B5EF4-FFF2-40B4-BE49-F238E27FC236}">
                <a16:creationId xmlns:a16="http://schemas.microsoft.com/office/drawing/2014/main" id="{1A54A76F-E3AC-436C-860E-0C7C4C2AA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52" y="1212449"/>
            <a:ext cx="3060048" cy="203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09BFB22-F818-4FBE-BAD5-217D9066A7BB}"/>
              </a:ext>
            </a:extLst>
          </p:cNvPr>
          <p:cNvCxnSpPr>
            <a:cxnSpLocks/>
          </p:cNvCxnSpPr>
          <p:nvPr/>
        </p:nvCxnSpPr>
        <p:spPr>
          <a:xfrm>
            <a:off x="1187624" y="1556801"/>
            <a:ext cx="158417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96E1C37-F122-43E0-ADB6-C6C70C88C7D5}"/>
              </a:ext>
            </a:extLst>
          </p:cNvPr>
          <p:cNvSpPr txBox="1"/>
          <p:nvPr/>
        </p:nvSpPr>
        <p:spPr>
          <a:xfrm>
            <a:off x="1488417" y="11561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100km/h</a:t>
            </a:r>
          </a:p>
        </p:txBody>
      </p:sp>
      <p:pic>
        <p:nvPicPr>
          <p:cNvPr id="26" name="Picture 4" descr="Image result for car motorway">
            <a:extLst>
              <a:ext uri="{FF2B5EF4-FFF2-40B4-BE49-F238E27FC236}">
                <a16:creationId xmlns:a16="http://schemas.microsoft.com/office/drawing/2014/main" id="{5E1091DA-68FD-45BA-A2A7-65AC750AE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31" y="1181082"/>
            <a:ext cx="3060048" cy="203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F7D1B2-3DF9-4A6E-8F84-9258443D0C49}"/>
              </a:ext>
            </a:extLst>
          </p:cNvPr>
          <p:cNvCxnSpPr>
            <a:cxnSpLocks/>
          </p:cNvCxnSpPr>
          <p:nvPr/>
        </p:nvCxnSpPr>
        <p:spPr>
          <a:xfrm>
            <a:off x="5692603" y="1525434"/>
            <a:ext cx="158417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C4271E-4186-451C-AE14-A96FC3C89434}"/>
              </a:ext>
            </a:extLst>
          </p:cNvPr>
          <p:cNvSpPr txBox="1"/>
          <p:nvPr/>
        </p:nvSpPr>
        <p:spPr>
          <a:xfrm>
            <a:off x="5993396" y="11247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30km/h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90721A-8EE8-49A3-BD94-FE8D37E1AF2D}"/>
              </a:ext>
            </a:extLst>
          </p:cNvPr>
          <p:cNvSpPr txBox="1"/>
          <p:nvPr/>
        </p:nvSpPr>
        <p:spPr>
          <a:xfrm>
            <a:off x="180682" y="571579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Two identical cars </a:t>
            </a:r>
            <a:r>
              <a:rPr lang="en-GB" dirty="0" smtClean="0"/>
              <a:t>are </a:t>
            </a:r>
            <a:r>
              <a:rPr lang="en-GB" dirty="0"/>
              <a:t>driving – one at 100 km/h and the other at 30 km/h.</a:t>
            </a:r>
            <a:br>
              <a:rPr lang="en-GB" dirty="0"/>
            </a:br>
            <a:r>
              <a:rPr lang="en-GB" dirty="0"/>
              <a:t>Which has greater momentum?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C12A6F-E966-480D-AEF8-548D51AD28FA}"/>
              </a:ext>
            </a:extLst>
          </p:cNvPr>
          <p:cNvSpPr txBox="1"/>
          <p:nvPr/>
        </p:nvSpPr>
        <p:spPr>
          <a:xfrm>
            <a:off x="179512" y="335569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100 km/h car – higher speeds are associated with higher momentum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192273" y="3396348"/>
            <a:ext cx="8772215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D3DC157-A79D-4BB1-9BAA-D9F434CC1990}"/>
              </a:ext>
            </a:extLst>
          </p:cNvPr>
          <p:cNvGrpSpPr/>
          <p:nvPr/>
        </p:nvGrpSpPr>
        <p:grpSpPr>
          <a:xfrm>
            <a:off x="179512" y="3779351"/>
            <a:ext cx="8784976" cy="2293262"/>
            <a:chOff x="179512" y="3779351"/>
            <a:chExt cx="8784976" cy="2293262"/>
          </a:xfrm>
          <a:solidFill>
            <a:schemeClr val="bg1">
              <a:lumMod val="85000"/>
            </a:schemeClr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59B5000-9984-429C-8512-402215B3EB38}"/>
                </a:ext>
              </a:extLst>
            </p:cNvPr>
            <p:cNvSpPr/>
            <p:nvPr/>
          </p:nvSpPr>
          <p:spPr>
            <a:xfrm>
              <a:off x="179512" y="3804678"/>
              <a:ext cx="8784976" cy="226793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" name="Picture 2" descr="Image result for lorry motorway">
              <a:extLst>
                <a:ext uri="{FF2B5EF4-FFF2-40B4-BE49-F238E27FC236}">
                  <a16:creationId xmlns:a16="http://schemas.microsoft.com/office/drawing/2014/main" id="{6C86A598-F0F6-47E1-8ED8-8654A1CF8A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026" b="10954"/>
            <a:stretch/>
          </p:blipFill>
          <p:spPr bwMode="auto">
            <a:xfrm>
              <a:off x="340652" y="4204549"/>
              <a:ext cx="3060048" cy="1816740"/>
            </a:xfrm>
            <a:prstGeom prst="rect">
              <a:avLst/>
            </a:prstGeom>
            <a:grpFill/>
            <a:extLst/>
          </p:spPr>
        </p:pic>
        <p:pic>
          <p:nvPicPr>
            <p:cNvPr id="1028" name="Picture 4" descr="Image result for car motorway">
              <a:extLst>
                <a:ext uri="{FF2B5EF4-FFF2-40B4-BE49-F238E27FC236}">
                  <a16:creationId xmlns:a16="http://schemas.microsoft.com/office/drawing/2014/main" id="{D931C9A1-6FAF-422B-A2F9-B558AEBDF5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840"/>
            <a:stretch/>
          </p:blipFill>
          <p:spPr bwMode="auto">
            <a:xfrm>
              <a:off x="4811560" y="4204548"/>
              <a:ext cx="3060048" cy="1816740"/>
            </a:xfrm>
            <a:prstGeom prst="rect">
              <a:avLst/>
            </a:prstGeom>
            <a:grpFill/>
            <a:extLst/>
          </p:spPr>
        </p:pic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FDD91BD-E587-4758-8691-8C9141F38A78}"/>
                </a:ext>
              </a:extLst>
            </p:cNvPr>
            <p:cNvGrpSpPr/>
            <p:nvPr/>
          </p:nvGrpSpPr>
          <p:grpSpPr>
            <a:xfrm>
              <a:off x="971600" y="4164759"/>
              <a:ext cx="1584176" cy="400690"/>
              <a:chOff x="971600" y="1732166"/>
              <a:chExt cx="1584176" cy="400690"/>
            </a:xfrm>
            <a:grpFill/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205358E3-385B-42A0-82C3-0644C3D9E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1600" y="2132856"/>
                <a:ext cx="1584176" cy="0"/>
              </a:xfrm>
              <a:prstGeom prst="straightConnector1">
                <a:avLst/>
              </a:prstGeom>
              <a:grpFill/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964A6D-6958-4433-B6C1-AC9BD53ABEEA}"/>
                  </a:ext>
                </a:extLst>
              </p:cNvPr>
              <p:cNvSpPr txBox="1"/>
              <p:nvPr/>
            </p:nvSpPr>
            <p:spPr>
              <a:xfrm>
                <a:off x="1272393" y="1732166"/>
                <a:ext cx="1080120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50km/h</a:t>
                </a:r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6050C66-81FE-4494-92A6-367D5D58E18C}"/>
                </a:ext>
              </a:extLst>
            </p:cNvPr>
            <p:cNvCxnSpPr>
              <a:cxnSpLocks/>
            </p:cNvCxnSpPr>
            <p:nvPr/>
          </p:nvCxnSpPr>
          <p:spPr>
            <a:xfrm>
              <a:off x="5889352" y="4549770"/>
              <a:ext cx="1584176" cy="0"/>
            </a:xfrm>
            <a:prstGeom prst="straightConnector1">
              <a:avLst/>
            </a:prstGeom>
            <a:grpFill/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D7422F6-84F5-454C-9037-0F71034C020F}"/>
                </a:ext>
              </a:extLst>
            </p:cNvPr>
            <p:cNvSpPr txBox="1"/>
            <p:nvPr/>
          </p:nvSpPr>
          <p:spPr>
            <a:xfrm>
              <a:off x="6190145" y="4149080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50km/h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F3EC0B2-755F-48F9-AFD3-FA69C9F64A8A}"/>
                </a:ext>
              </a:extLst>
            </p:cNvPr>
            <p:cNvSpPr txBox="1"/>
            <p:nvPr/>
          </p:nvSpPr>
          <p:spPr>
            <a:xfrm>
              <a:off x="179512" y="3779351"/>
              <a:ext cx="842493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Both the car and the lorry are driving at 50 km/h. Which has greater momentum?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86A577A-1E0F-4E2A-8FB0-119520DE2F9F}"/>
              </a:ext>
            </a:extLst>
          </p:cNvPr>
          <p:cNvSpPr txBox="1"/>
          <p:nvPr/>
        </p:nvSpPr>
        <p:spPr>
          <a:xfrm>
            <a:off x="179512" y="607261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lorry – greater mass is associated with greater momentum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7535E7B-E359-416A-BEBE-A2961A555DD7}"/>
              </a:ext>
            </a:extLst>
          </p:cNvPr>
          <p:cNvSpPr/>
          <p:nvPr/>
        </p:nvSpPr>
        <p:spPr>
          <a:xfrm>
            <a:off x="192273" y="6129340"/>
            <a:ext cx="8772215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51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Defining Momentum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1B90721A-8EE8-49A3-BD94-FE8D37E1AF2D}"/>
              </a:ext>
            </a:extLst>
          </p:cNvPr>
          <p:cNvSpPr txBox="1"/>
          <p:nvPr/>
        </p:nvSpPr>
        <p:spPr>
          <a:xfrm>
            <a:off x="180682" y="571579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Jonah </a:t>
            </a:r>
            <a:r>
              <a:rPr lang="en-GB" dirty="0" err="1"/>
              <a:t>Lomu</a:t>
            </a:r>
            <a:r>
              <a:rPr lang="en-GB" dirty="0"/>
              <a:t> the famous All Black winger was the personification of momentum:</a:t>
            </a:r>
          </a:p>
          <a:p>
            <a:r>
              <a:rPr lang="en-GB" dirty="0"/>
              <a:t>He was lightening quick</a:t>
            </a:r>
            <a:r>
              <a:rPr lang="en-GB" baseline="30000" dirty="0"/>
              <a:t>1</a:t>
            </a:r>
            <a:r>
              <a:rPr lang="en-GB" dirty="0"/>
              <a:t> </a:t>
            </a:r>
            <a:r>
              <a:rPr lang="en-GB" b="1" dirty="0"/>
              <a:t>AND</a:t>
            </a:r>
            <a:r>
              <a:rPr lang="en-GB" dirty="0"/>
              <a:t> massive</a:t>
            </a:r>
            <a:r>
              <a:rPr lang="en-GB" baseline="30000" dirty="0"/>
              <a:t>2</a:t>
            </a:r>
            <a:r>
              <a:rPr lang="en-GB" dirty="0"/>
              <a:t> !</a:t>
            </a:r>
          </a:p>
        </p:txBody>
      </p:sp>
      <p:pic>
        <p:nvPicPr>
          <p:cNvPr id="2052" name="Picture 4" descr="Image result for jonah lomu wiki">
            <a:extLst>
              <a:ext uri="{FF2B5EF4-FFF2-40B4-BE49-F238E27FC236}">
                <a16:creationId xmlns:a16="http://schemas.microsoft.com/office/drawing/2014/main" id="{641D4746-21D2-4478-AB92-FD737C022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50" y="1234075"/>
            <a:ext cx="3298549" cy="414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3E1A778-0D57-4AA6-8E53-004B51F96690}"/>
              </a:ext>
            </a:extLst>
          </p:cNvPr>
          <p:cNvSpPr txBox="1"/>
          <p:nvPr/>
        </p:nvSpPr>
        <p:spPr>
          <a:xfrm>
            <a:off x="107504" y="6546830"/>
            <a:ext cx="89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1. His PB for 100m 10.7s 2. He was 6 foot 5inches tall and weighted 19 stone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CAE9006-E0DF-4D9D-8A2C-E989B3DDB69F}"/>
                  </a:ext>
                </a:extLst>
              </p:cNvPr>
              <p:cNvSpPr txBox="1"/>
              <p:nvPr/>
            </p:nvSpPr>
            <p:spPr>
              <a:xfrm>
                <a:off x="4139952" y="2065335"/>
                <a:ext cx="3889601" cy="64633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>
                    <a:solidFill>
                      <a:schemeClr val="bg1"/>
                    </a:solidFill>
                  </a:rPr>
                  <a:t>Momentum 	= mass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velocity</a:t>
                </a:r>
                <a:br>
                  <a:rPr lang="en-GB" dirty="0">
                    <a:solidFill>
                      <a:schemeClr val="bg1"/>
                    </a:solidFill>
                  </a:rPr>
                </a:br>
                <a:r>
                  <a:rPr lang="en-GB" dirty="0">
                    <a:solidFill>
                      <a:schemeClr val="bg1"/>
                    </a:solidFill>
                  </a:rPr>
                  <a:t>	       </a:t>
                </a:r>
                <a:r>
                  <a:rPr lang="en-GB" b="1" dirty="0">
                    <a:solidFill>
                      <a:schemeClr val="bg1"/>
                    </a:solidFill>
                  </a:rPr>
                  <a:t>P</a:t>
                </a:r>
                <a:r>
                  <a:rPr lang="en-GB" dirty="0">
                    <a:solidFill>
                      <a:schemeClr val="bg1"/>
                    </a:solidFill>
                  </a:rPr>
                  <a:t>	= m</a:t>
                </a:r>
                <a:r>
                  <a:rPr lang="en-GB" b="1" dirty="0">
                    <a:solidFill>
                      <a:schemeClr val="bg1"/>
                    </a:solidFill>
                  </a:rPr>
                  <a:t>v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CAE9006-E0DF-4D9D-8A2C-E989B3DDB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65335"/>
                <a:ext cx="3889601" cy="646331"/>
              </a:xfrm>
              <a:prstGeom prst="rect">
                <a:avLst/>
              </a:prstGeom>
              <a:blipFill>
                <a:blip r:embed="rId3"/>
                <a:stretch>
                  <a:fillRect l="-94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EA071785-3F18-4226-B824-86AEF9DC8871}"/>
              </a:ext>
            </a:extLst>
          </p:cNvPr>
          <p:cNvSpPr txBox="1"/>
          <p:nvPr/>
        </p:nvSpPr>
        <p:spPr>
          <a:xfrm>
            <a:off x="4139952" y="2992884"/>
            <a:ext cx="5002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Although never used in A Level Maths</a:t>
            </a:r>
          </a:p>
          <a:p>
            <a:r>
              <a:rPr lang="en-GB" b="1" dirty="0"/>
              <a:t>P</a:t>
            </a:r>
            <a:r>
              <a:rPr lang="en-GB" dirty="0"/>
              <a:t> can be used to represent momentum.</a:t>
            </a:r>
          </a:p>
          <a:p>
            <a:endParaRPr lang="en-GB" dirty="0"/>
          </a:p>
          <a:p>
            <a:r>
              <a:rPr lang="en-GB" dirty="0"/>
              <a:t>Momentum is a vector quantity:</a:t>
            </a:r>
            <a:br>
              <a:rPr lang="en-GB" dirty="0"/>
            </a:br>
            <a:r>
              <a:rPr lang="en-GB" dirty="0"/>
              <a:t>the direction will be the same as the velocity.</a:t>
            </a:r>
          </a:p>
          <a:p>
            <a:endParaRPr lang="en-GB" dirty="0"/>
          </a:p>
          <a:p>
            <a:r>
              <a:rPr lang="en-GB" dirty="0"/>
              <a:t>Momentum is measured in kgms</a:t>
            </a:r>
            <a:r>
              <a:rPr lang="en-GB" baseline="30000" dirty="0"/>
              <a:t>-1</a:t>
            </a:r>
            <a:r>
              <a:rPr lang="en-GB" dirty="0"/>
              <a:t> or Ns</a:t>
            </a:r>
          </a:p>
          <a:p>
            <a:r>
              <a:rPr lang="en-GB" dirty="0"/>
              <a:t>These units are equivalent as N = kgms</a:t>
            </a:r>
            <a:r>
              <a:rPr lang="en-GB" baseline="30000" dirty="0"/>
              <a:t>-2</a:t>
            </a:r>
            <a:r>
              <a:rPr lang="en-GB" dirty="0"/>
              <a:t> (</a:t>
            </a:r>
            <a:r>
              <a:rPr lang="en-GB" b="1" dirty="0"/>
              <a:t>F</a:t>
            </a:r>
            <a:r>
              <a:rPr lang="en-GB" dirty="0"/>
              <a:t> = m</a:t>
            </a:r>
            <a:r>
              <a:rPr lang="en-GB" b="1" dirty="0"/>
              <a:t>a</a:t>
            </a:r>
            <a:r>
              <a:rPr lang="en-GB" dirty="0"/>
              <a:t>)</a:t>
            </a:r>
            <a:endParaRPr lang="en-GB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41C0815-3BE9-4C97-9C5B-F49573EBE8B3}"/>
              </a:ext>
            </a:extLst>
          </p:cNvPr>
          <p:cNvSpPr txBox="1"/>
          <p:nvPr/>
        </p:nvSpPr>
        <p:spPr>
          <a:xfrm>
            <a:off x="3923928" y="1574046"/>
            <a:ext cx="500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Definition of Momentum:</a:t>
            </a:r>
            <a:endParaRPr lang="en-GB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94FF029-5FED-40CB-943C-AFCC85421227}"/>
              </a:ext>
            </a:extLst>
          </p:cNvPr>
          <p:cNvSpPr/>
          <p:nvPr/>
        </p:nvSpPr>
        <p:spPr>
          <a:xfrm>
            <a:off x="4033592" y="1919683"/>
            <a:ext cx="5002904" cy="34336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829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Quickfire Momentum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763A78-E764-416D-8CB2-328157E23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89251"/>
              </p:ext>
            </p:extLst>
          </p:nvPr>
        </p:nvGraphicFramePr>
        <p:xfrm>
          <a:off x="1524000" y="1760220"/>
          <a:ext cx="60960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799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1.2 tonnes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0.8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960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43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65 kgms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1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4i + 7j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12i + 21j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7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600g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1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3i + 9j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6i + </a:t>
                      </a:r>
                      <a:r>
                        <a:rPr lang="en-GB" dirty="0" smtClean="0"/>
                        <a:t>18j </a:t>
                      </a:r>
                      <a:r>
                        <a:rPr lang="en-GB" dirty="0"/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1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7i + 7j 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140i + 140j kgms</a:t>
                      </a:r>
                      <a:r>
                        <a:rPr lang="en-GB" baseline="30000" dirty="0"/>
                        <a:t>-1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796464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0EC93BEA-DCDD-48F3-A4B1-500D7F07B180}"/>
              </a:ext>
            </a:extLst>
          </p:cNvPr>
          <p:cNvSpPr/>
          <p:nvPr/>
        </p:nvSpPr>
        <p:spPr>
          <a:xfrm>
            <a:off x="5652120" y="2136036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93FBB-B494-4503-BF21-9B4C5B8740D6}"/>
              </a:ext>
            </a:extLst>
          </p:cNvPr>
          <p:cNvSpPr/>
          <p:nvPr/>
        </p:nvSpPr>
        <p:spPr>
          <a:xfrm>
            <a:off x="5652120" y="2567374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A8AB61-4430-499F-9C91-302B67A786F0}"/>
              </a:ext>
            </a:extLst>
          </p:cNvPr>
          <p:cNvSpPr/>
          <p:nvPr/>
        </p:nvSpPr>
        <p:spPr>
          <a:xfrm>
            <a:off x="1553554" y="2886595"/>
            <a:ext cx="108012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613C21-0650-4E24-90F6-4A700FEF34BF}"/>
              </a:ext>
            </a:extLst>
          </p:cNvPr>
          <p:cNvSpPr/>
          <p:nvPr/>
        </p:nvSpPr>
        <p:spPr>
          <a:xfrm>
            <a:off x="3635896" y="3288164"/>
            <a:ext cx="144016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ED3F68-82AC-4481-9784-3D7646886F26}"/>
              </a:ext>
            </a:extLst>
          </p:cNvPr>
          <p:cNvSpPr/>
          <p:nvPr/>
        </p:nvSpPr>
        <p:spPr>
          <a:xfrm>
            <a:off x="5652120" y="3670613"/>
            <a:ext cx="144016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36E9D0-6637-493A-B419-291B6E2F5392}"/>
              </a:ext>
            </a:extLst>
          </p:cNvPr>
          <p:cNvSpPr/>
          <p:nvPr/>
        </p:nvSpPr>
        <p:spPr>
          <a:xfrm>
            <a:off x="5652120" y="4016485"/>
            <a:ext cx="144016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8242E5-B734-4BF7-B451-55A2EDEC2A0A}"/>
              </a:ext>
            </a:extLst>
          </p:cNvPr>
          <p:cNvSpPr/>
          <p:nvPr/>
        </p:nvSpPr>
        <p:spPr>
          <a:xfrm>
            <a:off x="1553554" y="4392480"/>
            <a:ext cx="108012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8864F7-E8E1-419C-90CE-8FFFEEFEEFF0}"/>
              </a:ext>
            </a:extLst>
          </p:cNvPr>
          <p:cNvSpPr/>
          <p:nvPr/>
        </p:nvSpPr>
        <p:spPr>
          <a:xfrm>
            <a:off x="3635896" y="4742783"/>
            <a:ext cx="1440160" cy="3053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F68929-BCB7-4B76-968F-00F9F3D3F712}"/>
              </a:ext>
            </a:extLst>
          </p:cNvPr>
          <p:cNvSpPr txBox="1"/>
          <p:nvPr/>
        </p:nvSpPr>
        <p:spPr>
          <a:xfrm>
            <a:off x="359532" y="91507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Fill in the gaps in the table below</a:t>
            </a:r>
            <a:br>
              <a:rPr lang="en-GB" dirty="0"/>
            </a:br>
            <a:r>
              <a:rPr lang="en-GB" dirty="0"/>
              <a:t>(if possible give momentum as a vector, otherwise find the magnitude of momentum.</a:t>
            </a:r>
          </a:p>
        </p:txBody>
      </p:sp>
    </p:spTree>
    <p:extLst>
      <p:ext uri="{BB962C8B-B14F-4D97-AF65-F5344CB8AC3E}">
        <p14:creationId xmlns:p14="http://schemas.microsoft.com/office/powerpoint/2010/main" val="294732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Defining Impulse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74" name="Picture 2" descr="Image result for strong man pulls lorry">
            <a:extLst>
              <a:ext uri="{FF2B5EF4-FFF2-40B4-BE49-F238E27FC236}">
                <a16:creationId xmlns:a16="http://schemas.microsoft.com/office/drawing/2014/main" id="{C4438D25-7B9C-4B93-A7A7-B5C760229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2"/>
          <a:stretch/>
        </p:blipFill>
        <p:spPr bwMode="auto">
          <a:xfrm>
            <a:off x="49352" y="3317928"/>
            <a:ext cx="45814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72C205-6FA4-44DA-809F-18589BF9554C}"/>
                  </a:ext>
                </a:extLst>
              </p:cNvPr>
              <p:cNvSpPr txBox="1"/>
              <p:nvPr/>
            </p:nvSpPr>
            <p:spPr>
              <a:xfrm>
                <a:off x="179512" y="1124630"/>
                <a:ext cx="3960440" cy="64633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>
                    <a:solidFill>
                      <a:schemeClr val="bg1"/>
                    </a:solidFill>
                  </a:rPr>
                  <a:t>Impulse = Force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time</a:t>
                </a:r>
                <a:br>
                  <a:rPr lang="en-GB" dirty="0">
                    <a:solidFill>
                      <a:schemeClr val="bg1"/>
                    </a:solidFill>
                  </a:rPr>
                </a:br>
                <a:r>
                  <a:rPr lang="en-GB" dirty="0">
                    <a:solidFill>
                      <a:schemeClr val="bg1"/>
                    </a:solidFill>
                  </a:rPr>
                  <a:t>	 </a:t>
                </a:r>
                <a:r>
                  <a:rPr lang="en-GB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dirty="0">
                    <a:solidFill>
                      <a:schemeClr val="bg1"/>
                    </a:solidFill>
                  </a:rPr>
                  <a:t> = </a:t>
                </a:r>
                <a:r>
                  <a:rPr lang="en-GB" b="1" dirty="0">
                    <a:solidFill>
                      <a:schemeClr val="bg1"/>
                    </a:solidFill>
                  </a:rPr>
                  <a:t>F</a:t>
                </a:r>
                <a:r>
                  <a:rPr lang="en-GB" dirty="0">
                    <a:solidFill>
                      <a:schemeClr val="bg1"/>
                    </a:solidFill>
                  </a:rPr>
                  <a:t>t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72C205-6FA4-44DA-809F-18589BF95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24630"/>
                <a:ext cx="3960440" cy="646331"/>
              </a:xfrm>
              <a:prstGeom prst="rect">
                <a:avLst/>
              </a:prstGeom>
              <a:blipFill>
                <a:blip r:embed="rId3"/>
                <a:stretch>
                  <a:fillRect l="-923" t="-4673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180682" y="683404"/>
            <a:ext cx="87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a constant force is exerted on an object for a given time the impulse exerted is defined as: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5F0A3D-858D-4E42-87D0-C9F9D3901468}"/>
                  </a:ext>
                </a:extLst>
              </p:cNvPr>
              <p:cNvSpPr txBox="1"/>
              <p:nvPr/>
            </p:nvSpPr>
            <p:spPr>
              <a:xfrm>
                <a:off x="3635896" y="1827950"/>
                <a:ext cx="3816424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by substituting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dirty="0"/>
                  <a:t> into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5F0A3D-858D-4E42-87D0-C9F9D3901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827950"/>
                <a:ext cx="3816424" cy="462947"/>
              </a:xfrm>
              <a:prstGeom prst="rect">
                <a:avLst/>
              </a:prstGeom>
              <a:blipFill>
                <a:blip r:embed="rId4"/>
                <a:stretch>
                  <a:fillRect l="-1278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6293CD-37E2-466D-8166-19B13C1D934F}"/>
                  </a:ext>
                </a:extLst>
              </p:cNvPr>
              <p:cNvSpPr txBox="1"/>
              <p:nvPr/>
            </p:nvSpPr>
            <p:spPr>
              <a:xfrm>
                <a:off x="1301197" y="1788970"/>
                <a:ext cx="2520280" cy="1337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𝑚𝑢</m:t>
                      </m:r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= change in momentum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6293CD-37E2-466D-8166-19B13C1D9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197" y="1788970"/>
                <a:ext cx="2520280" cy="1337867"/>
              </a:xfrm>
              <a:prstGeom prst="rect">
                <a:avLst/>
              </a:prstGeom>
              <a:blipFill>
                <a:blip r:embed="rId5"/>
                <a:stretch>
                  <a:fillRect l="-1932" b="-5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D940FDB9-746D-4F16-AF43-594DBA070C33}"/>
              </a:ext>
            </a:extLst>
          </p:cNvPr>
          <p:cNvSpPr txBox="1"/>
          <p:nvPr/>
        </p:nvSpPr>
        <p:spPr>
          <a:xfrm>
            <a:off x="4630780" y="3203098"/>
            <a:ext cx="44638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understand that:</a:t>
            </a:r>
            <a:br>
              <a:rPr lang="en-GB" dirty="0"/>
            </a:br>
            <a:r>
              <a:rPr lang="en-GB" dirty="0"/>
              <a:t>Impulse = Ft = change in momentum</a:t>
            </a:r>
            <a:br>
              <a:rPr lang="en-GB" dirty="0"/>
            </a:br>
            <a:endParaRPr lang="en-GB" dirty="0"/>
          </a:p>
          <a:p>
            <a:r>
              <a:rPr lang="en-GB" dirty="0"/>
              <a:t>Picture a strong man pulling an aeroplane!</a:t>
            </a:r>
          </a:p>
          <a:p>
            <a:r>
              <a:rPr lang="en-GB" dirty="0"/>
              <a:t>The momentum gained by the aeroplane depends on:</a:t>
            </a:r>
          </a:p>
          <a:p>
            <a:pPr marL="285750" indent="-285750">
              <a:buFontTx/>
              <a:buChar char="-"/>
            </a:pPr>
            <a:r>
              <a:rPr lang="en-GB" dirty="0"/>
              <a:t>How hard the man pulls (Force)</a:t>
            </a:r>
          </a:p>
          <a:p>
            <a:pPr marL="285750" indent="-285750">
              <a:buFontTx/>
              <a:buChar char="-"/>
            </a:pPr>
            <a:r>
              <a:rPr lang="en-GB" dirty="0"/>
              <a:t>How long he pulls for (Time)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r>
              <a:rPr lang="en-GB" dirty="0"/>
              <a:t>Often a reasonable impulse is the result of a very large force acting for very short time (e.g. a bat hitting a ball) in these cases it is easier to calculate the change in momentum.</a:t>
            </a:r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CCAF9E-9B57-48DC-BBEF-2227099AB56B}"/>
              </a:ext>
            </a:extLst>
          </p:cNvPr>
          <p:cNvSpPr txBox="1"/>
          <p:nvPr/>
        </p:nvSpPr>
        <p:spPr>
          <a:xfrm>
            <a:off x="1727684" y="139947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= change in momentum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65E534-0014-4E05-ACAF-F98341E64A8B}"/>
              </a:ext>
            </a:extLst>
          </p:cNvPr>
          <p:cNvSpPr txBox="1"/>
          <p:nvPr/>
        </p:nvSpPr>
        <p:spPr>
          <a:xfrm>
            <a:off x="3882362" y="2348986"/>
            <a:ext cx="4463869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Beware of signs! Define one direction as positive and all velocities in the other direction are negative.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076E94-3E4F-46B9-B92D-958BA7648DAD}"/>
              </a:ext>
            </a:extLst>
          </p:cNvPr>
          <p:cNvSpPr txBox="1"/>
          <p:nvPr/>
        </p:nvSpPr>
        <p:spPr>
          <a:xfrm>
            <a:off x="4355976" y="1085802"/>
            <a:ext cx="424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Impulse has the same units as momentum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9D45E272-A39D-474C-B3E4-324DF8F3B38C}"/>
              </a:ext>
            </a:extLst>
          </p:cNvPr>
          <p:cNvSpPr/>
          <p:nvPr/>
        </p:nvSpPr>
        <p:spPr>
          <a:xfrm>
            <a:off x="76284" y="3126836"/>
            <a:ext cx="2335476" cy="445723"/>
          </a:xfrm>
          <a:prstGeom prst="wedgeRoundRectCallout">
            <a:avLst>
              <a:gd name="adj1" fmla="val -30539"/>
              <a:gd name="adj2" fmla="val -66998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400" dirty="0"/>
              <a:t>Known as the</a:t>
            </a:r>
            <a:br>
              <a:rPr lang="en-GB" sz="1400" dirty="0"/>
            </a:br>
            <a:r>
              <a:rPr lang="en-GB" sz="1400" dirty="0"/>
              <a:t>impulse-momentum principle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22D973-E587-4819-A215-E0DEC98D76D5}"/>
              </a:ext>
            </a:extLst>
          </p:cNvPr>
          <p:cNvSpPr txBox="1"/>
          <p:nvPr/>
        </p:nvSpPr>
        <p:spPr>
          <a:xfrm>
            <a:off x="467544" y="2746122"/>
            <a:ext cx="977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Impulse</a:t>
            </a:r>
          </a:p>
        </p:txBody>
      </p:sp>
    </p:spTree>
    <p:extLst>
      <p:ext uri="{BB962C8B-B14F-4D97-AF65-F5344CB8AC3E}">
        <p14:creationId xmlns:p14="http://schemas.microsoft.com/office/powerpoint/2010/main" val="1569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 animBg="1"/>
      <p:bldP spid="6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Quickfire Impulse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9378204-38A2-4367-8EAF-8B919A48B9E4}"/>
              </a:ext>
            </a:extLst>
          </p:cNvPr>
          <p:cNvSpPr txBox="1"/>
          <p:nvPr/>
        </p:nvSpPr>
        <p:spPr>
          <a:xfrm>
            <a:off x="180682" y="683404"/>
            <a:ext cx="87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Calculated the impulse exerted on the object in the following cases: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BF0339-0B2A-4CA0-AF7D-C43F4F4E117A}"/>
              </a:ext>
            </a:extLst>
          </p:cNvPr>
          <p:cNvSpPr txBox="1"/>
          <p:nvPr/>
        </p:nvSpPr>
        <p:spPr>
          <a:xfrm>
            <a:off x="360194" y="1412776"/>
            <a:ext cx="70201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A force of 30N is exerted on an object for 0.5s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 ball of mass 3kg was travelling at 10m/s is hit and slows to 6m/s without changing direction.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 ball of mass 3kg was travelling at 10m/s is hit so that it returns in the opposite direction at a speed of 6m/s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 rocket of mass 100kg travelling at 2000m/s hits the ground and stops.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momentum before impact is 6</a:t>
            </a:r>
            <a:r>
              <a:rPr lang="en-GB" b="1" dirty="0"/>
              <a:t>i</a:t>
            </a:r>
            <a:r>
              <a:rPr lang="en-GB" dirty="0"/>
              <a:t> + 3</a:t>
            </a:r>
            <a:r>
              <a:rPr lang="en-GB" b="1" dirty="0"/>
              <a:t>j </a:t>
            </a:r>
            <a:r>
              <a:rPr lang="en-GB" dirty="0"/>
              <a:t>Ns and the momentum after impact is 10</a:t>
            </a:r>
            <a:r>
              <a:rPr lang="en-GB" b="1" dirty="0"/>
              <a:t>i</a:t>
            </a:r>
            <a:r>
              <a:rPr lang="en-GB" dirty="0"/>
              <a:t> + 5</a:t>
            </a:r>
            <a:r>
              <a:rPr lang="en-GB" b="1" dirty="0"/>
              <a:t>j </a:t>
            </a:r>
            <a:r>
              <a:rPr lang="en-GB" dirty="0"/>
              <a:t>Ns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momentum before impact is 6</a:t>
            </a:r>
            <a:r>
              <a:rPr lang="en-GB" b="1" dirty="0"/>
              <a:t>i</a:t>
            </a:r>
            <a:r>
              <a:rPr lang="en-GB" dirty="0"/>
              <a:t> - 5</a:t>
            </a:r>
            <a:r>
              <a:rPr lang="en-GB" b="1" dirty="0"/>
              <a:t>j </a:t>
            </a:r>
            <a:r>
              <a:rPr lang="en-GB" dirty="0"/>
              <a:t>Ns and the momentum after impact is 10</a:t>
            </a:r>
            <a:r>
              <a:rPr lang="en-GB" b="1" dirty="0"/>
              <a:t>i</a:t>
            </a:r>
            <a:r>
              <a:rPr lang="en-GB" dirty="0"/>
              <a:t> + 5</a:t>
            </a:r>
            <a:r>
              <a:rPr lang="en-GB" b="1" dirty="0"/>
              <a:t>j </a:t>
            </a:r>
            <a:r>
              <a:rPr lang="en-GB" dirty="0"/>
              <a:t>Ns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3C1681-104E-49D9-B60F-05718B2048C5}"/>
              </a:ext>
            </a:extLst>
          </p:cNvPr>
          <p:cNvSpPr txBox="1"/>
          <p:nvPr/>
        </p:nvSpPr>
        <p:spPr>
          <a:xfrm>
            <a:off x="7381444" y="1412776"/>
            <a:ext cx="14411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15Ns</a:t>
            </a:r>
          </a:p>
          <a:p>
            <a:r>
              <a:rPr lang="en-GB" dirty="0"/>
              <a:t>12Ns</a:t>
            </a:r>
            <a:br>
              <a:rPr lang="en-GB" dirty="0"/>
            </a:br>
            <a:endParaRPr lang="en-GB" dirty="0"/>
          </a:p>
          <a:p>
            <a:r>
              <a:rPr lang="en-GB" dirty="0"/>
              <a:t>48Ns</a:t>
            </a:r>
            <a:br>
              <a:rPr lang="en-GB" dirty="0"/>
            </a:br>
            <a:endParaRPr lang="en-GB" dirty="0"/>
          </a:p>
          <a:p>
            <a:r>
              <a:rPr lang="en-GB" dirty="0"/>
              <a:t>200000Ns</a:t>
            </a:r>
            <a:br>
              <a:rPr lang="en-GB" dirty="0"/>
            </a:br>
            <a:endParaRPr lang="en-GB" dirty="0"/>
          </a:p>
          <a:p>
            <a:r>
              <a:rPr lang="en-GB" dirty="0"/>
              <a:t>4</a:t>
            </a:r>
            <a:r>
              <a:rPr lang="en-GB" b="1" dirty="0"/>
              <a:t>i</a:t>
            </a:r>
            <a:r>
              <a:rPr lang="en-GB" dirty="0"/>
              <a:t> + 2</a:t>
            </a:r>
            <a:r>
              <a:rPr lang="en-GB" b="1" dirty="0"/>
              <a:t>j </a:t>
            </a:r>
            <a:r>
              <a:rPr lang="en-GB" dirty="0"/>
              <a:t>Ns</a:t>
            </a:r>
            <a:br>
              <a:rPr lang="en-GB" dirty="0"/>
            </a:br>
            <a:endParaRPr lang="en-GB" dirty="0"/>
          </a:p>
          <a:p>
            <a:r>
              <a:rPr lang="en-GB" dirty="0"/>
              <a:t>4</a:t>
            </a:r>
            <a:r>
              <a:rPr lang="en-GB" b="1" dirty="0"/>
              <a:t>i</a:t>
            </a:r>
            <a:r>
              <a:rPr lang="en-GB" dirty="0"/>
              <a:t> + 10</a:t>
            </a:r>
            <a:r>
              <a:rPr lang="en-GB" b="1" dirty="0"/>
              <a:t>j </a:t>
            </a:r>
            <a:r>
              <a:rPr lang="en-GB" dirty="0"/>
              <a:t>Ns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337F9E-9BE4-4869-A583-E0FDD107A3E8}"/>
              </a:ext>
            </a:extLst>
          </p:cNvPr>
          <p:cNvSpPr txBox="1"/>
          <p:nvPr/>
        </p:nvSpPr>
        <p:spPr>
          <a:xfrm>
            <a:off x="685075" y="4887902"/>
            <a:ext cx="7415317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In situations where the direction changes the </a:t>
            </a:r>
            <a:r>
              <a:rPr lang="en-GB" sz="1400" b="1" dirty="0"/>
              <a:t>magnitude</a:t>
            </a:r>
            <a:r>
              <a:rPr lang="en-GB" sz="1400" dirty="0"/>
              <a:t> of the impulse should be larger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BF28B0-B80E-4EB6-AC39-EFB7D172787F}"/>
              </a:ext>
            </a:extLst>
          </p:cNvPr>
          <p:cNvSpPr/>
          <p:nvPr/>
        </p:nvSpPr>
        <p:spPr>
          <a:xfrm>
            <a:off x="7236296" y="1428622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030769-A623-42B9-AFDC-CF2E7D8D3C38}"/>
              </a:ext>
            </a:extLst>
          </p:cNvPr>
          <p:cNvSpPr/>
          <p:nvPr/>
        </p:nvSpPr>
        <p:spPr>
          <a:xfrm>
            <a:off x="7236296" y="1719888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B18694-AF34-4C4D-B2FD-A167BFF457F1}"/>
              </a:ext>
            </a:extLst>
          </p:cNvPr>
          <p:cNvSpPr/>
          <p:nvPr/>
        </p:nvSpPr>
        <p:spPr>
          <a:xfrm>
            <a:off x="7236296" y="2256354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4DF410-CC63-499F-964F-7FB4A3CD9A3F}"/>
              </a:ext>
            </a:extLst>
          </p:cNvPr>
          <p:cNvSpPr/>
          <p:nvPr/>
        </p:nvSpPr>
        <p:spPr>
          <a:xfrm>
            <a:off x="7236296" y="2792820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A28D19-C5EE-4C4B-8EF8-63F0C89DB931}"/>
              </a:ext>
            </a:extLst>
          </p:cNvPr>
          <p:cNvSpPr/>
          <p:nvPr/>
        </p:nvSpPr>
        <p:spPr>
          <a:xfrm>
            <a:off x="7201156" y="3364417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C5EFFE3-AFA3-4478-88F3-E9CED6B520A8}"/>
              </a:ext>
            </a:extLst>
          </p:cNvPr>
          <p:cNvSpPr/>
          <p:nvPr/>
        </p:nvSpPr>
        <p:spPr>
          <a:xfrm>
            <a:off x="7201156" y="3929087"/>
            <a:ext cx="1440160" cy="293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60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An 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60256" y="883101"/>
            <a:ext cx="8422343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dirty="0"/>
              <a:t>[Textbook] A ball of mass 0.2 kg hits a vertical wall at right angles with a speed of 3.5 ms</a:t>
            </a:r>
            <a:r>
              <a:rPr lang="en-GB" sz="1600" baseline="30000" dirty="0"/>
              <a:t>-1</a:t>
            </a:r>
            <a:r>
              <a:rPr lang="en-GB" sz="1600" dirty="0"/>
              <a:t>. The ball rebounds with speed 2.5 ms</a:t>
            </a:r>
            <a:r>
              <a:rPr lang="en-GB" sz="1600" baseline="30000" dirty="0"/>
              <a:t>-1</a:t>
            </a:r>
            <a:r>
              <a:rPr lang="en-GB" sz="1600" dirty="0"/>
              <a:t>. Find the magnitude of the impulse exerted on the wall by the ball.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0599" y="1739274"/>
                <a:ext cx="8676457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The wall doesn’t move =&gt; the force applied to the wall by the ball is matched by another force (probably from the floor) that keeps it in place =&gt; can’t use change </a:t>
                </a:r>
                <a:r>
                  <a:rPr lang="en-GB" sz="1600" dirty="0"/>
                  <a:t>of momentum of the </a:t>
                </a:r>
                <a:r>
                  <a:rPr lang="en-GB" sz="1600" dirty="0" smtClean="0"/>
                  <a:t>wall</a:t>
                </a:r>
              </a:p>
              <a:p>
                <a:pPr marL="342900" indent="-342900">
                  <a:buAutoNum type="arabicParenR"/>
                </a:pPr>
                <a:endParaRPr lang="en-GB" sz="1600" dirty="0"/>
              </a:p>
              <a:p>
                <a:r>
                  <a:rPr lang="en-GB" sz="1600" dirty="0" smtClean="0"/>
                  <a:t>We </a:t>
                </a:r>
                <a:r>
                  <a:rPr lang="en-GB" sz="1600" dirty="0"/>
                  <a:t>have no information about the force exerted or the time the ball is in contact with the wall:</a:t>
                </a:r>
              </a:p>
              <a:p>
                <a:pPr marL="285750" indent="-285750">
                  <a:buFontTx/>
                  <a:buChar char="-"/>
                </a:pPr>
                <a:r>
                  <a:rPr lang="en-GB" sz="1600" dirty="0"/>
                  <a:t>so we can’t use  </a:t>
                </a:r>
                <a:r>
                  <a:rPr lang="en-GB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1600" dirty="0"/>
                  <a:t> = </a:t>
                </a:r>
                <a:r>
                  <a:rPr lang="en-GB" sz="1600" b="1" dirty="0" smtClean="0"/>
                  <a:t>F</a:t>
                </a:r>
                <a:r>
                  <a:rPr lang="en-GB" sz="1600" dirty="0" smtClean="0"/>
                  <a:t>t</a:t>
                </a:r>
              </a:p>
              <a:p>
                <a:pPr marL="285750" indent="-285750">
                  <a:buFontTx/>
                  <a:buChar char="-"/>
                </a:pPr>
                <a:endParaRPr lang="en-GB" sz="1600" dirty="0"/>
              </a:p>
              <a:p>
                <a:r>
                  <a:rPr lang="en-GB" sz="1600" dirty="0" smtClean="0"/>
                  <a:t>So:</a:t>
                </a:r>
              </a:p>
              <a:p>
                <a:r>
                  <a:rPr lang="en-GB" sz="1600" dirty="0" smtClean="0"/>
                  <a:t>- Calculate change </a:t>
                </a:r>
                <a:r>
                  <a:rPr lang="en-GB" sz="1600" dirty="0"/>
                  <a:t>of momentum of the ball </a:t>
                </a:r>
                <a:endParaRPr lang="en-GB" sz="1600" dirty="0" smtClean="0"/>
              </a:p>
              <a:p>
                <a:r>
                  <a:rPr lang="en-GB" sz="1600" dirty="0" smtClean="0"/>
                  <a:t>- (by </a:t>
                </a:r>
                <a:r>
                  <a:rPr lang="en-GB" sz="1600" dirty="0"/>
                  <a:t>Newton’s 3</a:t>
                </a:r>
                <a:r>
                  <a:rPr lang="en-GB" sz="1600" baseline="30000" dirty="0"/>
                  <a:t>rd</a:t>
                </a:r>
                <a:r>
                  <a:rPr lang="en-GB" sz="1600" dirty="0"/>
                  <a:t> </a:t>
                </a:r>
                <a:r>
                  <a:rPr lang="en-GB" sz="1600" dirty="0" smtClean="0"/>
                  <a:t>law) </a:t>
                </a:r>
                <a:r>
                  <a:rPr lang="en-GB" sz="1600" dirty="0"/>
                  <a:t>the impulse exerted by the wall on the ball is equal (in magnitude) and opposite (in direction) to the force exerted by the ball on the wall.</a:t>
                </a:r>
              </a:p>
              <a:p>
                <a:endParaRPr lang="en-GB" sz="800" dirty="0"/>
              </a:p>
              <a:p>
                <a:r>
                  <a:rPr lang="en-GB" dirty="0"/>
                  <a:t>Taking away from the wall as positive:</a:t>
                </a:r>
              </a:p>
              <a:p>
                <a:r>
                  <a:rPr lang="en-GB" dirty="0"/>
                  <a:t>I = m(v - u)</a:t>
                </a:r>
              </a:p>
              <a:p>
                <a:r>
                  <a:rPr lang="en-GB" dirty="0"/>
                  <a:t>  = 0.2(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2.5−−3.5</m:t>
                    </m:r>
                  </m:oMath>
                </a14:m>
                <a:r>
                  <a:rPr lang="en-GB" dirty="0"/>
                  <a:t>)</a:t>
                </a:r>
              </a:p>
              <a:p>
                <a:r>
                  <a:rPr lang="en-GB" dirty="0"/>
                  <a:t>  = 0.2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/>
                  <a:t> 6 = </a:t>
                </a:r>
                <a:r>
                  <a:rPr lang="en-GB" b="1" dirty="0"/>
                  <a:t>1.2 Ns</a:t>
                </a:r>
              </a:p>
              <a:p>
                <a:r>
                  <a:rPr lang="en-GB" dirty="0"/>
                  <a:t>Alternatively taking towards the wall as positive:</a:t>
                </a:r>
              </a:p>
              <a:p>
                <a:r>
                  <a:rPr lang="en-GB" dirty="0"/>
                  <a:t>I = 0.2(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−2.5−3.5)</m:t>
                    </m:r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 smtClean="0"/>
                  <a:t>1.2Ns (so 1.2Ns away from the wall)</a:t>
                </a:r>
                <a:endParaRPr lang="en-GB" dirty="0"/>
              </a:p>
              <a:p>
                <a:endParaRPr lang="en-GB" sz="800" dirty="0"/>
              </a:p>
              <a:p>
                <a:r>
                  <a:rPr lang="en-GB" dirty="0"/>
                  <a:t>In both cases we deduce that the ball experienced an impulse of 1.2 Ns away from the wall =&gt; the wall experienced an impulse of 1.2 Ns in the opposite direction.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99" y="1739274"/>
                <a:ext cx="8676457" cy="5016758"/>
              </a:xfrm>
              <a:prstGeom prst="rect">
                <a:avLst/>
              </a:prstGeom>
              <a:blipFill>
                <a:blip r:embed="rId2"/>
                <a:stretch>
                  <a:fillRect l="-632" t="-365" r="-562" b="-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5A90F127-B11A-4C01-B151-1F3083F8F631}"/>
              </a:ext>
            </a:extLst>
          </p:cNvPr>
          <p:cNvSpPr/>
          <p:nvPr/>
        </p:nvSpPr>
        <p:spPr>
          <a:xfrm>
            <a:off x="339127" y="1650428"/>
            <a:ext cx="8676457" cy="25766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The thinking behind the problem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4BFB7DC-D70E-47D5-B763-341270951405}"/>
              </a:ext>
            </a:extLst>
          </p:cNvPr>
          <p:cNvSpPr/>
          <p:nvPr/>
        </p:nvSpPr>
        <p:spPr>
          <a:xfrm>
            <a:off x="6228184" y="4797152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8DAC51-EC8B-4574-B221-293AB19FDCB5}"/>
              </a:ext>
            </a:extLst>
          </p:cNvPr>
          <p:cNvCxnSpPr/>
          <p:nvPr/>
        </p:nvCxnSpPr>
        <p:spPr>
          <a:xfrm>
            <a:off x="7000731" y="4527201"/>
            <a:ext cx="0" cy="11396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FFC4481-B2E0-4AF8-856E-0EEBA8D6B93D}"/>
              </a:ext>
            </a:extLst>
          </p:cNvPr>
          <p:cNvCxnSpPr/>
          <p:nvPr/>
        </p:nvCxnSpPr>
        <p:spPr>
          <a:xfrm>
            <a:off x="6084168" y="465313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6F8A2D-4B87-4B52-84FD-42E3C15A4A9C}"/>
              </a:ext>
            </a:extLst>
          </p:cNvPr>
          <p:cNvCxnSpPr>
            <a:cxnSpLocks/>
          </p:cNvCxnSpPr>
          <p:nvPr/>
        </p:nvCxnSpPr>
        <p:spPr>
          <a:xfrm flipH="1">
            <a:off x="6084168" y="551723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ED437F4-7EBC-4CCB-B5F7-E718E00F6644}"/>
              </a:ext>
            </a:extLst>
          </p:cNvPr>
          <p:cNvSpPr txBox="1"/>
          <p:nvPr/>
        </p:nvSpPr>
        <p:spPr>
          <a:xfrm>
            <a:off x="6208643" y="5216617"/>
            <a:ext cx="59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A272E0-DC15-402A-9C33-740F25260E24}"/>
              </a:ext>
            </a:extLst>
          </p:cNvPr>
          <p:cNvSpPr txBox="1"/>
          <p:nvPr/>
        </p:nvSpPr>
        <p:spPr>
          <a:xfrm>
            <a:off x="6228184" y="4342535"/>
            <a:ext cx="77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650AC1-F11F-47D3-8DEB-22185A6988DE}"/>
              </a:ext>
            </a:extLst>
          </p:cNvPr>
          <p:cNvCxnSpPr/>
          <p:nvPr/>
        </p:nvCxnSpPr>
        <p:spPr>
          <a:xfrm flipV="1">
            <a:off x="7000731" y="4537696"/>
            <a:ext cx="16355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0E0C19-85CE-4875-BEE7-3A2BD8736C8C}"/>
              </a:ext>
            </a:extLst>
          </p:cNvPr>
          <p:cNvCxnSpPr/>
          <p:nvPr/>
        </p:nvCxnSpPr>
        <p:spPr>
          <a:xfrm flipV="1">
            <a:off x="7000731" y="4753720"/>
            <a:ext cx="16355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5D8E69-630B-496D-832B-C4AD243C83BB}"/>
              </a:ext>
            </a:extLst>
          </p:cNvPr>
          <p:cNvCxnSpPr/>
          <p:nvPr/>
        </p:nvCxnSpPr>
        <p:spPr>
          <a:xfrm flipV="1">
            <a:off x="7000731" y="4969744"/>
            <a:ext cx="16355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7042EA-511F-4B40-85C3-A85AD9D12BD5}"/>
              </a:ext>
            </a:extLst>
          </p:cNvPr>
          <p:cNvCxnSpPr/>
          <p:nvPr/>
        </p:nvCxnSpPr>
        <p:spPr>
          <a:xfrm flipV="1">
            <a:off x="7000731" y="5185768"/>
            <a:ext cx="16355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6C1390C-3A12-4855-A2C0-4A898B4905A7}"/>
              </a:ext>
            </a:extLst>
          </p:cNvPr>
          <p:cNvCxnSpPr/>
          <p:nvPr/>
        </p:nvCxnSpPr>
        <p:spPr>
          <a:xfrm flipV="1">
            <a:off x="7000731" y="5401792"/>
            <a:ext cx="16355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FA8498-B3F3-45ED-9145-AAF446B19029}"/>
              </a:ext>
            </a:extLst>
          </p:cNvPr>
          <p:cNvSpPr txBox="1"/>
          <p:nvPr/>
        </p:nvSpPr>
        <p:spPr>
          <a:xfrm>
            <a:off x="7347630" y="4537696"/>
            <a:ext cx="1262208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Tip</a:t>
            </a:r>
            <a:r>
              <a:rPr lang="en-GB" sz="1400" dirty="0"/>
              <a:t>: A quick diagram  can help visualise the problem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90F127-B11A-4C01-B151-1F3083F8F631}"/>
              </a:ext>
            </a:extLst>
          </p:cNvPr>
          <p:cNvSpPr/>
          <p:nvPr/>
        </p:nvSpPr>
        <p:spPr>
          <a:xfrm>
            <a:off x="328784" y="4342535"/>
            <a:ext cx="8686800" cy="23217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The solution</a:t>
            </a:r>
          </a:p>
        </p:txBody>
      </p:sp>
    </p:spTree>
    <p:extLst>
      <p:ext uri="{BB962C8B-B14F-4D97-AF65-F5344CB8AC3E}">
        <p14:creationId xmlns:p14="http://schemas.microsoft.com/office/powerpoint/2010/main" val="213078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9759"/>
          <a:stretch/>
        </p:blipFill>
        <p:spPr>
          <a:xfrm>
            <a:off x="323528" y="1203639"/>
            <a:ext cx="8064898" cy="251339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23B49E-D206-4FAF-97F8-6FE9784FED81}"/>
              </a:ext>
            </a:extLst>
          </p:cNvPr>
          <p:cNvSpPr txBox="1"/>
          <p:nvPr/>
        </p:nvSpPr>
        <p:spPr>
          <a:xfrm>
            <a:off x="325576" y="860594"/>
            <a:ext cx="3804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 </a:t>
            </a:r>
            <a:r>
              <a:rPr lang="en-GB" dirty="0" smtClean="0"/>
              <a:t>Jun 2007 Q2a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028049"/>
            <a:ext cx="5276850" cy="21336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235E5DB-A5FA-4B3D-A0DE-8E5798A28341}"/>
              </a:ext>
            </a:extLst>
          </p:cNvPr>
          <p:cNvSpPr/>
          <p:nvPr/>
        </p:nvSpPr>
        <p:spPr>
          <a:xfrm>
            <a:off x="323528" y="3929401"/>
            <a:ext cx="5348858" cy="2232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495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3-4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020" y="256490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27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37985</TotalTime>
  <Words>1305</Words>
  <Application>Microsoft Office PowerPoint</Application>
  <PresentationFormat>On-screen Show (4:3)</PresentationFormat>
  <Paragraphs>298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Further Mechanics 1 :  Momentum and Impulse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1429</cp:revision>
  <dcterms:created xsi:type="dcterms:W3CDTF">2013-02-28T07:36:55Z</dcterms:created>
  <dcterms:modified xsi:type="dcterms:W3CDTF">2019-08-26T06:09:34Z</dcterms:modified>
</cp:coreProperties>
</file>