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675" r:id="rId2"/>
    <p:sldId id="666" r:id="rId3"/>
    <p:sldId id="639" r:id="rId4"/>
    <p:sldId id="640" r:id="rId5"/>
    <p:sldId id="641" r:id="rId6"/>
    <p:sldId id="642" r:id="rId7"/>
    <p:sldId id="671" r:id="rId8"/>
    <p:sldId id="676" r:id="rId9"/>
    <p:sldId id="667" r:id="rId10"/>
    <p:sldId id="668" r:id="rId11"/>
    <p:sldId id="674" r:id="rId12"/>
    <p:sldId id="673" r:id="rId13"/>
    <p:sldId id="677" r:id="rId14"/>
    <p:sldId id="67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7" autoAdjust="0"/>
    <p:restoredTop sz="88534" autoAdjust="0"/>
  </p:normalViewPr>
  <p:slideViewPr>
    <p:cSldViewPr>
      <p:cViewPr varScale="1">
        <p:scale>
          <a:sx n="67" d="100"/>
          <a:sy n="67" d="100"/>
        </p:scale>
        <p:origin x="1464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37.png"/><Relationship Id="rId7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0.png"/><Relationship Id="rId5" Type="http://schemas.openxmlformats.org/officeDocument/2006/relationships/image" Target="../media/image139.png"/><Relationship Id="rId4" Type="http://schemas.openxmlformats.org/officeDocument/2006/relationships/image" Target="../media/image138.png"/><Relationship Id="rId9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7" Type="http://schemas.openxmlformats.org/officeDocument/2006/relationships/image" Target="../media/image1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0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image" Target="../media/image1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4.png"/><Relationship Id="rId4" Type="http://schemas.openxmlformats.org/officeDocument/2006/relationships/image" Target="../media/image1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png"/><Relationship Id="rId13" Type="http://schemas.openxmlformats.org/officeDocument/2006/relationships/image" Target="../media/image122.png"/><Relationship Id="rId12" Type="http://schemas.openxmlformats.org/officeDocument/2006/relationships/image" Target="../media/image121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120.png"/><Relationship Id="rId10" Type="http://schemas.openxmlformats.org/officeDocument/2006/relationships/image" Target="../media/image119.png"/><Relationship Id="rId9" Type="http://schemas.openxmlformats.org/officeDocument/2006/relationships/image" Target="../media/image1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png"/><Relationship Id="rId13" Type="http://schemas.openxmlformats.org/officeDocument/2006/relationships/image" Target="../media/image117.png"/><Relationship Id="rId12" Type="http://schemas.openxmlformats.org/officeDocument/2006/relationships/image" Target="../media/image127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126.png"/><Relationship Id="rId10" Type="http://schemas.openxmlformats.org/officeDocument/2006/relationships/image" Target="../media/image125.png"/><Relationship Id="rId9" Type="http://schemas.openxmlformats.org/officeDocument/2006/relationships/image" Target="../media/image1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1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08720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Binomial Expansion</a:t>
            </a:r>
          </a:p>
          <a:p>
            <a:pPr algn="ctr"/>
            <a:r>
              <a:rPr lang="en-GB" sz="8000" dirty="0"/>
              <a:t>- </a:t>
            </a:r>
            <a:r>
              <a:rPr lang="en-GB" sz="7200" dirty="0"/>
              <a:t>Expanding Brackets</a:t>
            </a:r>
          </a:p>
          <a:p>
            <a:pPr algn="ctr"/>
            <a:endParaRPr lang="en-GB" sz="2400" dirty="0"/>
          </a:p>
          <a:p>
            <a:pPr algn="ctr"/>
            <a:r>
              <a:rPr lang="en-GB" sz="8000" dirty="0"/>
              <a:t>Chapter 8</a:t>
            </a:r>
            <a:endParaRPr lang="en-GB" sz="5400" dirty="0"/>
          </a:p>
          <a:p>
            <a:pPr algn="ctr"/>
            <a:r>
              <a:rPr lang="en-GB" sz="8000" dirty="0"/>
              <a:t>(Part 1 of 3)</a:t>
            </a:r>
          </a:p>
        </p:txBody>
      </p:sp>
    </p:spTree>
    <p:extLst>
      <p:ext uri="{BB962C8B-B14F-4D97-AF65-F5344CB8AC3E}">
        <p14:creationId xmlns:p14="http://schemas.microsoft.com/office/powerpoint/2010/main" val="606875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Factorial and Choose Function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83568" y="836712"/>
                <a:ext cx="8043688" cy="593335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Calculate the value of the following. </a:t>
                </a:r>
              </a:p>
              <a:p>
                <a:pPr algn="ctr"/>
                <a:r>
                  <a:rPr lang="en-GB" sz="2800" dirty="0"/>
                  <a:t>You may use the factorial button,</a:t>
                </a:r>
              </a:p>
              <a:p>
                <a:pPr algn="ctr"/>
                <a:r>
                  <a:rPr lang="en-GB" sz="2800" dirty="0"/>
                  <a:t> but not the </a:t>
                </a:r>
                <a:r>
                  <a:rPr lang="en-GB" sz="2800" dirty="0" err="1"/>
                  <a:t>nCr</a:t>
                </a:r>
                <a:r>
                  <a:rPr lang="en-GB" sz="2800" dirty="0"/>
                  <a:t> button.</a:t>
                </a:r>
              </a:p>
              <a:p>
                <a:pPr algn="ctr"/>
                <a:endParaRPr lang="en-GB" sz="2000" dirty="0"/>
              </a:p>
              <a:p>
                <a:pPr marL="457200" indent="-457200" algn="ctr">
                  <a:buAutoNum type="alphaLcParenR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800" b="0" dirty="0">
                  <a:latin typeface="Cambria Math" panose="02040503050406030204" pitchFamily="18" charset="0"/>
                </a:endParaRPr>
              </a:p>
              <a:p>
                <a:pPr marL="457200" indent="-457200" algn="ctr">
                  <a:buAutoNum type="alphaLcParenR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i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800" dirty="0"/>
              </a:p>
              <a:p>
                <a:pPr marL="457200" indent="-457200" algn="ctr">
                  <a:buAutoNum type="alphaLcParenR"/>
                </a:pPr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800" dirty="0"/>
              </a:p>
              <a:p>
                <a:pPr marL="457200" indent="-457200" algn="ctr">
                  <a:buAutoNum type="alphaLcParenR"/>
                </a:pPr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800" dirty="0"/>
              </a:p>
              <a:p>
                <a:pPr marL="457200" indent="-457200" algn="ctr">
                  <a:buAutoNum type="alphaLcParenR"/>
                </a:pPr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i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</m:mr>
                          <m:mr>
                            <m:e>
                              <m:r>
                                <a:rPr lang="en-GB" sz="2800" i="0"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800" dirty="0"/>
              </a:p>
              <a:p>
                <a:pPr algn="ctr"/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836712"/>
                <a:ext cx="8043688" cy="5933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3916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Using Binomial Coefficients to Expand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07082" y="3041730"/>
                <a:ext cx="280831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082" y="3041730"/>
                <a:ext cx="2808312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350864" y="2888858"/>
                <a:ext cx="1691866" cy="2141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 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br>
                  <a:rPr lang="en-GB" sz="3200" b="0" dirty="0"/>
                </a:br>
                <a:endParaRPr lang="en-GB" sz="3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0864" y="2888858"/>
                <a:ext cx="1691866" cy="214116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498118" y="2937979"/>
                <a:ext cx="876548" cy="2062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e>
                      </m:d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</m:e>
                      </m:d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br>
                  <a:rPr lang="en-GB" sz="3200" b="0" dirty="0"/>
                </a:br>
                <a:endParaRPr lang="en-GB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118" y="2937979"/>
                <a:ext cx="876548" cy="2062168"/>
              </a:xfrm>
              <a:prstGeom prst="rect">
                <a:avLst/>
              </a:prstGeom>
              <a:blipFill rotWithShape="0">
                <a:blip r:embed="rId5"/>
                <a:stretch>
                  <a:fillRect r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41502" y="3422967"/>
                <a:ext cx="2310098" cy="15697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br>
                  <a:rPr lang="en-GB" sz="3200" b="0" dirty="0"/>
                </a:br>
                <a:endParaRPr lang="en-GB" sz="3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1502" y="3422967"/>
                <a:ext cx="2310098" cy="156972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835696" y="5409518"/>
                <a:ext cx="6624736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𝟒𝟎𝟓</m:t>
                      </m:r>
                      <m:sSup>
                        <m:sSup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𝟑𝟐𝟒𝟎</m:t>
                      </m:r>
                      <m:sSup>
                        <m:sSup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5409518"/>
                <a:ext cx="6624736" cy="5959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61895" y="821587"/>
                <a:ext cx="8019065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Find the first 4 terms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GB" sz="2800" dirty="0"/>
                  <a:t>, </a:t>
                </a:r>
              </a:p>
              <a:p>
                <a:r>
                  <a:rPr lang="en-GB" sz="2800" dirty="0"/>
                  <a:t>in ascending powers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895" y="821587"/>
                <a:ext cx="8019065" cy="954107"/>
              </a:xfrm>
              <a:prstGeom prst="rect">
                <a:avLst/>
              </a:prstGeom>
              <a:blipFill>
                <a:blip r:embed="rId8"/>
                <a:stretch>
                  <a:fillRect b="-888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67544" y="1961463"/>
                <a:ext cx="8280920" cy="552972"/>
              </a:xfrm>
              <a:prstGeom prst="rect">
                <a:avLst/>
              </a:prstGeom>
              <a:no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+…+</m:t>
                      </m:r>
                      <m:d>
                        <m:dPr>
                          <m:ctrlP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+…+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961463"/>
                <a:ext cx="8280920" cy="55297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327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Using Binomial Coefficients to Expand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0775" y="701871"/>
                <a:ext cx="8621306" cy="125072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Find the first 3 terms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2−</m:t>
                            </m:r>
                            <m:f>
                              <m:fPr>
                                <m:ctrlP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GB" sz="2800" dirty="0"/>
                  <a:t>, </a:t>
                </a:r>
              </a:p>
              <a:p>
                <a:r>
                  <a:rPr lang="en-GB" sz="2800" dirty="0"/>
                  <a:t>in ascending powers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775" y="701871"/>
                <a:ext cx="8621306" cy="1250727"/>
              </a:xfrm>
              <a:prstGeom prst="rect">
                <a:avLst/>
              </a:prstGeom>
              <a:blipFill>
                <a:blip r:embed="rId2"/>
                <a:stretch>
                  <a:fillRect b="-606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27584" y="2132856"/>
                <a:ext cx="6696744" cy="32877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2−</m:t>
                              </m:r>
                              <m:f>
                                <m:f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e>
                      </m:d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                      +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800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                      +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800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132856"/>
                <a:ext cx="6696744" cy="32877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048545" y="5752317"/>
                <a:ext cx="6195863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>
                          <a:latin typeface="Cambria Math" panose="02040503050406030204" pitchFamily="18" charset="0"/>
                        </a:rPr>
                        <m:t>𝟏𝟐𝟖</m:t>
                      </m:r>
                      <m:r>
                        <a:rPr lang="en-GB" sz="3600" b="1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3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1" i="1">
                              <a:latin typeface="Cambria Math" panose="02040503050406030204" pitchFamily="18" charset="0"/>
                            </a:rPr>
                            <m:t>𝟒𝟒𝟖</m:t>
                          </m:r>
                        </m:num>
                        <m:den>
                          <m:r>
                            <a:rPr lang="en-GB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GB" sz="36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3600" b="1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1" i="1">
                              <a:latin typeface="Cambria Math" panose="02040503050406030204" pitchFamily="18" charset="0"/>
                            </a:rPr>
                            <m:t>𝟐𝟐𝟒</m:t>
                          </m:r>
                        </m:num>
                        <m:den>
                          <m:r>
                            <a:rPr lang="en-GB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sSup>
                        <m:sSupPr>
                          <m:ctrlPr>
                            <a:rPr lang="en-GB" sz="3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600" i="1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8545" y="5752317"/>
                <a:ext cx="6195863" cy="11330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338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B7DDE84-CD7F-2641-93FD-CA8CBECC49F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3C9C8BEE-91B6-8845-9EBA-2F04DB97E1A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8A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397A51E-F5EC-7C4C-9B6E-94210CFF335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9DDAF967-9358-D840-B933-BB3A018203B6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160-161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A273C2C-C470-4F4D-B969-1C5097A937E0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915D471-73FF-9443-99A6-4F71D29B6575}"/>
                  </a:ext>
                </a:extLst>
              </p:cNvPr>
              <p:cNvSpPr txBox="1"/>
              <p:nvPr/>
            </p:nvSpPr>
            <p:spPr>
              <a:xfrm>
                <a:off x="425252" y="1883172"/>
                <a:ext cx="7272808" cy="4746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Extension</a:t>
                </a:r>
              </a:p>
              <a:p>
                <a:endParaRPr lang="en-GB" sz="1050" i="1" dirty="0"/>
              </a:p>
              <a:p>
                <a:r>
                  <a:rPr lang="en-GB" i="1" dirty="0"/>
                  <a:t>[MAT 2009 1J]</a:t>
                </a:r>
              </a:p>
              <a:p>
                <a:r>
                  <a:rPr lang="en-GB" dirty="0"/>
                  <a:t>The number of pairs of positive integers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 which solve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+6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+8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is:</a:t>
                </a:r>
              </a:p>
              <a:p>
                <a:pPr marL="342900" indent="-342900">
                  <a:buAutoNum type="alphaUcParenR"/>
                </a:pPr>
                <a:r>
                  <a:rPr lang="en-GB" dirty="0"/>
                  <a:t> 0 </a:t>
                </a:r>
              </a:p>
              <a:p>
                <a:pPr marL="342900" indent="-342900">
                  <a:buAutoNum type="alphaUcParenR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endParaRPr lang="en-GB" dirty="0"/>
              </a:p>
              <a:p>
                <a:pPr marL="342900" indent="-342900">
                  <a:buAutoNum type="alphaU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dirty="0"/>
              </a:p>
              <a:p>
                <a:pPr marL="342900" indent="-342900">
                  <a:buAutoNum type="alphaU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GB" dirty="0"/>
              </a:p>
              <a:p>
                <a:pPr marL="342900" indent="-342900">
                  <a:buAutoNum type="alphaUcParenR"/>
                </a:pPr>
                <a:endParaRPr lang="en-GB" dirty="0"/>
              </a:p>
              <a:p>
                <a:r>
                  <a:rPr lang="en-GB" b="1" dirty="0"/>
                  <a:t>The LHS is the binomial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GB" b="1" dirty="0"/>
                  <a:t>, therefore: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</m:d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𝟑𝟎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sup>
                          </m:s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</m:oMath>
                  </m:oMathPara>
                </a14:m>
                <a:endParaRPr lang="en-GB" b="1" dirty="0"/>
              </a:p>
              <a:p>
                <a:r>
                  <a:rPr lang="en-GB" b="1" dirty="0"/>
                  <a:t>In order for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b="1" dirty="0"/>
                  <a:t> to be a positive integer,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b="1" dirty="0"/>
                  <a:t> can be between 1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sup>
                    </m:sSup>
                    <m:r>
                      <a:rPr lang="en-GB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b="1" dirty="0"/>
                  <a:t>. The answer is C.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915D471-73FF-9443-99A6-4F71D29B65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52" y="1883172"/>
                <a:ext cx="7272808" cy="4746428"/>
              </a:xfrm>
              <a:prstGeom prst="rect">
                <a:avLst/>
              </a:prstGeom>
              <a:blipFill>
                <a:blip r:embed="rId2"/>
                <a:stretch>
                  <a:fillRect l="-523" t="-533" r="-348" b="-10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40F36EB8-DC60-8842-AE5B-652689DA6CD8}"/>
              </a:ext>
            </a:extLst>
          </p:cNvPr>
          <p:cNvSpPr/>
          <p:nvPr/>
        </p:nvSpPr>
        <p:spPr>
          <a:xfrm>
            <a:off x="153224" y="2439556"/>
            <a:ext cx="216024" cy="21591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A18B56-3156-7C43-92F9-80CAB286A264}"/>
              </a:ext>
            </a:extLst>
          </p:cNvPr>
          <p:cNvSpPr/>
          <p:nvPr/>
        </p:nvSpPr>
        <p:spPr>
          <a:xfrm>
            <a:off x="473962" y="4749799"/>
            <a:ext cx="7554421" cy="187980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54B587-B1E5-3546-9610-4696BA295A7B}"/>
              </a:ext>
            </a:extLst>
          </p:cNvPr>
          <p:cNvSpPr txBox="1"/>
          <p:nvPr/>
        </p:nvSpPr>
        <p:spPr>
          <a:xfrm>
            <a:off x="4235892" y="3225334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Q1-3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Q5-6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		</a:t>
            </a:r>
            <a:r>
              <a:rPr lang="en-US" sz="2400" dirty="0"/>
              <a:t>Q7-9 &amp; Challenge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28137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FE84AD0-4950-9940-B55D-2BA024B9212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A773D0AD-F1B0-F945-ABB6-60A20026BD1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8B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8FE8794-174C-BF40-AF11-AE1F0731BD9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55FE6696-C246-0244-BAAF-0A73D2A11C4C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162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879A1AD-2C8A-B144-B70F-0D7883ED460D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3679F66-E1A4-5D45-A4D5-6DF859EF0AC8}"/>
              </a:ext>
            </a:extLst>
          </p:cNvPr>
          <p:cNvSpPr txBox="1"/>
          <p:nvPr/>
        </p:nvSpPr>
        <p:spPr>
          <a:xfrm>
            <a:off x="1922789" y="3056180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Q1-5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Q6-7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Q8-9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		</a:t>
            </a:r>
            <a:r>
              <a:rPr lang="en-US" sz="2400" dirty="0"/>
              <a:t>10-11 &amp; Challenge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5303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379513" y="834640"/>
                <a:ext cx="4383829" cy="1323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000" dirty="0">
                    <a:solidFill>
                      <a:prstClr val="black"/>
                    </a:solidFill>
                  </a:rPr>
                  <a:t>Expand and Simplify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4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4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9513" y="834640"/>
                <a:ext cx="4383829" cy="1323439"/>
              </a:xfrm>
              <a:prstGeom prst="rect">
                <a:avLst/>
              </a:prstGeom>
              <a:blipFill rotWithShape="0">
                <a:blip r:embed="rId2"/>
                <a:stretch>
                  <a:fillRect l="-4868" t="-8295" r="-3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Binomial Expansion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44843" y="2393592"/>
                <a:ext cx="805316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3600" dirty="0"/>
                  <a:t>= </a:t>
                </a:r>
                <a14:m>
                  <m:oMath xmlns:m="http://schemas.openxmlformats.org/officeDocument/2006/math">
                    <m:r>
                      <a:rPr lang="en-GB" sz="3600" i="1">
                        <a:latin typeface="Cambria Math" panose="02040503050406030204" pitchFamily="18" charset="0"/>
                      </a:rPr>
                      <m:t>1</m:t>
                    </m:r>
                    <m:sSup>
                      <m:sSup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3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360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600" i="1">
                        <a:latin typeface="Cambria Math" panose="02040503050406030204" pitchFamily="18" charset="0"/>
                      </a:rPr>
                      <m:t> 4</m:t>
                    </m:r>
                    <m:sSup>
                      <m:sSup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36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3600" i="1">
                        <a:latin typeface="Cambria Math" panose="02040503050406030204" pitchFamily="18" charset="0"/>
                      </a:rPr>
                      <m:t> + 6</m:t>
                    </m:r>
                    <m:sSup>
                      <m:sSup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600" i="1">
                        <a:latin typeface="Cambria Math" panose="02040503050406030204" pitchFamily="18" charset="0"/>
                      </a:rPr>
                      <m:t>  + 4</m:t>
                    </m:r>
                    <m:r>
                      <a:rPr lang="en-GB" sz="36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3600" i="1"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43" y="2393592"/>
                <a:ext cx="8053167" cy="646331"/>
              </a:xfrm>
              <a:prstGeom prst="rect">
                <a:avLst/>
              </a:prstGeom>
              <a:blipFill rotWithShape="0">
                <a:blip r:embed="rId3"/>
                <a:stretch>
                  <a:fillRect l="-1211" t="-14151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1521" y="3476073"/>
                <a:ext cx="8352928" cy="1261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Imagine Expanding</a:t>
                </a:r>
              </a:p>
              <a:p>
                <a:pPr algn="ctr"/>
                <a:r>
                  <a:rPr lang="en-GB" sz="3600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4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4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GB" sz="4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40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GB" sz="4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521" y="3476073"/>
                <a:ext cx="8352928" cy="1261884"/>
              </a:xfrm>
              <a:prstGeom prst="rect">
                <a:avLst/>
              </a:prstGeom>
              <a:blipFill rotWithShape="0">
                <a:blip r:embed="rId4"/>
                <a:stretch>
                  <a:fillRect t="-72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23004" y="5173905"/>
            <a:ext cx="80531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Binomial Expansion is a method that makes expanding brackets a much friendlier process. </a:t>
            </a:r>
          </a:p>
        </p:txBody>
      </p:sp>
    </p:spTree>
    <p:extLst>
      <p:ext uri="{BB962C8B-B14F-4D97-AF65-F5344CB8AC3E}">
        <p14:creationId xmlns:p14="http://schemas.microsoft.com/office/powerpoint/2010/main" val="143535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Binomial Expansion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195736" y="2260921"/>
                <a:ext cx="684076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800" dirty="0">
                  <a:solidFill>
                    <a:srgbClr val="00B05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+    1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GB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  +  2</m:t>
                      </m:r>
                      <m:r>
                        <a:rPr lang="en-GB" sz="2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GB" sz="2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  +    </m:t>
                      </m:r>
                      <m:sSup>
                        <m:sSupPr>
                          <m:ctrlPr>
                            <a:rPr lang="en-GB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 +   3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 +  3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+ 1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+  4</m:t>
                      </m:r>
                      <m:sSup>
                        <m:sSupPr>
                          <m:ctrlP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+  6</m:t>
                      </m:r>
                      <m:sSup>
                        <m:sSupPr>
                          <m:ctrlP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+   4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+  </m:t>
                      </m:r>
                      <m:sSup>
                        <m:sSupPr>
                          <m:ctrlP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2260921"/>
                <a:ext cx="6840760" cy="224676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1907704" y="862824"/>
            <a:ext cx="5653629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What do you notice about </a:t>
            </a:r>
          </a:p>
          <a:p>
            <a:pPr algn="ctr"/>
            <a:r>
              <a:rPr lang="en-GB" sz="3600" dirty="0"/>
              <a:t>the following expansions?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-201421" y="2320420"/>
            <a:ext cx="2432518" cy="2246769"/>
            <a:chOff x="-36512" y="2934816"/>
            <a:chExt cx="2432518" cy="224676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-36512" y="2934816"/>
                  <a:ext cx="2232248" cy="22467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28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800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800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sz="2800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2800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  <m:sup>
                            <m:r>
                              <a:rPr lang="en-GB" sz="28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</m:oMath>
                    </m:oMathPara>
                  </a14:m>
                  <a:endParaRPr lang="en-GB" sz="2800" baseline="3000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  <m:sup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oMath>
                    </m:oMathPara>
                  </a14:m>
                  <a:endParaRPr lang="en-GB" sz="2800" baseline="3000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28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8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8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sz="28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28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  <m:sup>
                            <m:r>
                              <a:rPr lang="en-GB" sz="28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GB" sz="2800" baseline="3000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  <m:sup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oMath>
                    </m:oMathPara>
                  </a14:m>
                  <a:endParaRPr lang="en-GB" sz="2800" baseline="3000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GB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  <m:sup>
                            <m:r>
                              <a:rPr lang="en-GB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oMath>
                    </m:oMathPara>
                  </a14:m>
                  <a:endParaRPr lang="en-GB" sz="2800" baseline="30000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36512" y="2934816"/>
                  <a:ext cx="2232248" cy="2246769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TextBox 5"/>
            <p:cNvSpPr txBox="1"/>
            <p:nvPr/>
          </p:nvSpPr>
          <p:spPr>
            <a:xfrm>
              <a:off x="1891950" y="2946198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=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891950" y="3356992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=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91950" y="3796590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=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91950" y="4207384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=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876196" y="4640641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=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554323" y="5386525"/>
            <a:ext cx="3615512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dirty="0"/>
              <a:t>Its  Pascal’s Triangle!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48064" y="4456541"/>
            <a:ext cx="2736304" cy="2370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69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Binomial Expansion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704" y="3835874"/>
                <a:ext cx="9136152" cy="77713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4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4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GB" sz="4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4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GB" sz="4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4" y="3835874"/>
                <a:ext cx="9136152" cy="777136"/>
              </a:xfrm>
              <a:prstGeom prst="rect">
                <a:avLst/>
              </a:prstGeom>
              <a:blipFill rotWithShape="0">
                <a:blip r:embed="rId4"/>
                <a:stretch>
                  <a:fillRect t="-14063" b="-3671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3568" y="898415"/>
                <a:ext cx="8064896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3200" dirty="0">
                  <a:solidFill>
                    <a:srgbClr val="00B05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 +    1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32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  +  2</m:t>
                      </m:r>
                      <m:r>
                        <a:rPr lang="en-GB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GB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  +    </m:t>
                      </m:r>
                      <m:sSup>
                        <m:sSupPr>
                          <m:ctrlP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32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  +   3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  +  3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 + 1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32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+  4</m:t>
                      </m:r>
                      <m:sSup>
                        <m:sSupPr>
                          <m:ctrlP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+  6</m:t>
                      </m:r>
                      <m:sSup>
                        <m:sSupPr>
                          <m:ctrlP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+   4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+  1</m:t>
                      </m:r>
                      <m:sSup>
                        <m:sSupPr>
                          <m:ctrlP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898415"/>
                <a:ext cx="8064896" cy="255454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0" y="4797152"/>
                <a:ext cx="9144000" cy="5904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GB" sz="32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sz="3200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+ </m:t>
                      </m:r>
                      <m:r>
                        <a:rPr lang="en-GB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32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3200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3200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 + 10</m:t>
                      </m:r>
                      <m:sSup>
                        <m:sSupPr>
                          <m:ctrlPr>
                            <a:rPr lang="en-GB" sz="32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32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+</m:t>
                      </m:r>
                      <m:r>
                        <a:rPr lang="en-GB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sSup>
                        <m:sSupPr>
                          <m:ctrlPr>
                            <a:rPr lang="en-GB" sz="32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32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3 </m:t>
                          </m:r>
                        </m:sup>
                      </m:sSup>
                      <m:r>
                        <a:rPr lang="en-GB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3200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32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3200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+ </m:t>
                      </m:r>
                      <m:sSup>
                        <m:sSupPr>
                          <m:ctrlPr>
                            <a:rPr lang="en-GB" sz="32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32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32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97152"/>
                <a:ext cx="9144000" cy="59041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567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Binomial Expansion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82351" y="846716"/>
                <a:ext cx="7128792" cy="64633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Find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2+3</m:t>
                            </m:r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351" y="846716"/>
                <a:ext cx="7128792" cy="646331"/>
              </a:xfrm>
              <a:prstGeom prst="rect">
                <a:avLst/>
              </a:prstGeom>
              <a:blipFill rotWithShape="0">
                <a:blip r:embed="rId8"/>
                <a:stretch>
                  <a:fillRect t="-2308" b="-200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23528" y="1925283"/>
                <a:ext cx="31683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2+3</m:t>
                              </m:r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925283"/>
                <a:ext cx="3168352" cy="70788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289052" y="1908448"/>
                <a:ext cx="876548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    1</m:t>
                      </m:r>
                    </m:oMath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+ 4</m:t>
                      </m:r>
                    </m:oMath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+ 6</m:t>
                      </m:r>
                    </m:oMath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+ 4</m:t>
                      </m:r>
                    </m:oMath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+ 1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9052" y="1908448"/>
                <a:ext cx="876548" cy="3170099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63031" y="1925283"/>
                <a:ext cx="876548" cy="2554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4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4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4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4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br>
                  <a:rPr lang="en-GB" sz="4000" b="0" dirty="0"/>
                </a:br>
                <a:endParaRPr lang="en-GB" sz="4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3031" y="1925283"/>
                <a:ext cx="876548" cy="2554610"/>
              </a:xfrm>
              <a:prstGeom prst="rect">
                <a:avLst/>
              </a:prstGeom>
              <a:blipFill rotWithShape="0">
                <a:blip r:embed="rId11"/>
                <a:stretch>
                  <a:fillRect r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039579" y="2523937"/>
                <a:ext cx="876548" cy="2554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br>
                  <a:rPr lang="en-GB" sz="4000" b="0" dirty="0"/>
                </a:br>
                <a:endParaRPr lang="en-GB" sz="4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9579" y="2523937"/>
                <a:ext cx="876548" cy="2554610"/>
              </a:xfrm>
              <a:prstGeom prst="rect">
                <a:avLst/>
              </a:prstGeom>
              <a:blipFill rotWithShape="0">
                <a:blip r:embed="rId12"/>
                <a:stretch>
                  <a:fillRect r="-468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144" y="5493948"/>
                <a:ext cx="9142856" cy="721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𝟗𝟔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𝟐𝟏𝟔</m:t>
                      </m:r>
                      <m:sSup>
                        <m:sSupPr>
                          <m:ctrlPr>
                            <a:rPr lang="en-GB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𝟐𝟏𝟔</m:t>
                      </m:r>
                      <m:sSup>
                        <m:sSupPr>
                          <m:ctrlPr>
                            <a:rPr lang="en-GB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𝟖𝟏</m:t>
                      </m:r>
                      <m:sSup>
                        <m:sSupPr>
                          <m:ctrlPr>
                            <a:rPr lang="en-GB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" y="5493948"/>
                <a:ext cx="9142856" cy="721801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78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Binomial Expansion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70942" y="2188047"/>
                <a:ext cx="335670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1−2</m:t>
                              </m:r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942" y="2188047"/>
                <a:ext cx="3356706" cy="70788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236106" y="2240446"/>
                <a:ext cx="876548" cy="2554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    1</m:t>
                      </m:r>
                    </m:oMath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+ 3</m:t>
                      </m:r>
                    </m:oMath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+ 3</m:t>
                      </m:r>
                    </m:oMath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+ 1</m:t>
                      </m:r>
                    </m:oMath>
                  </m:oMathPara>
                </a14:m>
                <a:br>
                  <a:rPr lang="en-GB" sz="4000" b="0" dirty="0"/>
                </a:br>
                <a:endParaRPr lang="en-GB" sz="4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6106" y="2240446"/>
                <a:ext cx="876548" cy="255461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089722" y="2228151"/>
                <a:ext cx="876548" cy="19390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br>
                  <a:rPr lang="en-GB" sz="4000" b="0" dirty="0"/>
                </a:br>
                <a:endParaRPr lang="en-GB" sz="4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9722" y="2228151"/>
                <a:ext cx="876548" cy="1939057"/>
              </a:xfrm>
              <a:prstGeom prst="rect">
                <a:avLst/>
              </a:prstGeom>
              <a:blipFill rotWithShape="0">
                <a:blip r:embed="rId10"/>
                <a:stretch>
                  <a:fillRect r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966270" y="2855999"/>
                <a:ext cx="1934158" cy="19390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br>
                  <a:rPr lang="en-GB" sz="4000" b="0" dirty="0"/>
                </a:br>
                <a:endParaRPr lang="en-GB" sz="4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6270" y="2855999"/>
                <a:ext cx="1934158" cy="193905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77349" y="5310275"/>
                <a:ext cx="6938796" cy="8477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sSup>
                        <m:sSupPr>
                          <m:ctrlPr>
                            <a:rPr lang="en-GB" sz="4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𝟖</m:t>
                      </m:r>
                      <m:sSup>
                        <m:sSupPr>
                          <m:ctrlPr>
                            <a:rPr lang="en-GB" sz="4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GB" sz="48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349" y="5310275"/>
                <a:ext cx="6938796" cy="84773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82351" y="846716"/>
                <a:ext cx="7128792" cy="64633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Find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2+3</m:t>
                            </m:r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351" y="846716"/>
                <a:ext cx="7128792" cy="646331"/>
              </a:xfrm>
              <a:prstGeom prst="rect">
                <a:avLst/>
              </a:prstGeom>
              <a:blipFill rotWithShape="0">
                <a:blip r:embed="rId13"/>
                <a:stretch>
                  <a:fillRect t="-2308" b="-200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395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Using Binomial Coefficients to Expand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582351" y="2131791"/>
            <a:ext cx="5832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 ‘choose’ button on you calculator </a:t>
            </a:r>
          </a:p>
          <a:p>
            <a:pPr algn="ctr"/>
            <a:r>
              <a:rPr lang="en-GB" sz="2800" dirty="0"/>
              <a:t>will work out the values of you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5472" y="962752"/>
            <a:ext cx="7411911" cy="954107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There is an easy way to find out the coefficients </a:t>
            </a:r>
          </a:p>
          <a:p>
            <a:pPr algn="ctr"/>
            <a:r>
              <a:rPr lang="en-GB" sz="2800" dirty="0"/>
              <a:t>so you don’t need to remember Pascal’s Triangle.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39525" y="3649879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aseline="50000" dirty="0"/>
              <a:t>5</a:t>
            </a:r>
            <a:r>
              <a:rPr lang="en-GB" sz="4000" dirty="0"/>
              <a:t>C</a:t>
            </a:r>
            <a:r>
              <a:rPr lang="en-GB" sz="3200" baseline="-25000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59605" y="3647950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aseline="50000" dirty="0"/>
              <a:t>5</a:t>
            </a:r>
            <a:r>
              <a:rPr lang="en-GB" sz="4000" dirty="0"/>
              <a:t>C</a:t>
            </a:r>
            <a:r>
              <a:rPr lang="en-GB" sz="3200" baseline="-25000" dirty="0"/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378368" y="3647950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aseline="50000" dirty="0"/>
              <a:t>5</a:t>
            </a:r>
            <a:r>
              <a:rPr lang="en-GB" sz="4000" dirty="0"/>
              <a:t>C</a:t>
            </a:r>
            <a:r>
              <a:rPr lang="en-GB" sz="3200" baseline="-25000" dirty="0"/>
              <a:t>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085501" y="3670162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aseline="50000" dirty="0"/>
              <a:t>5</a:t>
            </a:r>
            <a:r>
              <a:rPr lang="en-GB" sz="4000" dirty="0"/>
              <a:t>C</a:t>
            </a:r>
            <a:r>
              <a:rPr lang="en-GB" sz="3200" baseline="-25000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05581" y="3670162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aseline="50000" dirty="0"/>
              <a:t>5</a:t>
            </a:r>
            <a:r>
              <a:rPr lang="en-GB" sz="4000" dirty="0"/>
              <a:t>C</a:t>
            </a:r>
            <a:r>
              <a:rPr lang="en-GB" sz="3200" baseline="-25000" dirty="0"/>
              <a:t>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90573" y="3670162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aseline="50000" dirty="0"/>
              <a:t>5</a:t>
            </a:r>
            <a:r>
              <a:rPr lang="en-GB" sz="4000" dirty="0"/>
              <a:t>C</a:t>
            </a:r>
            <a:r>
              <a:rPr lang="en-GB" sz="3200" baseline="-25000" dirty="0"/>
              <a:t>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428133" y="4934089"/>
            <a:ext cx="40174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800" dirty="0">
                <a:solidFill>
                  <a:prstClr val="black"/>
                </a:solidFill>
              </a:rPr>
              <a:t>1      5      10     10      5      1</a:t>
            </a:r>
          </a:p>
        </p:txBody>
      </p:sp>
      <p:sp>
        <p:nvSpPr>
          <p:cNvPr id="26" name="Arrow: Down 6"/>
          <p:cNvSpPr/>
          <p:nvPr/>
        </p:nvSpPr>
        <p:spPr>
          <a:xfrm>
            <a:off x="3896796" y="4434770"/>
            <a:ext cx="1080120" cy="324429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339752" y="3300830"/>
                <a:ext cx="390617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Use the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𝒏𝑪𝒓</m:t>
                    </m:r>
                  </m:oMath>
                </a14:m>
                <a:r>
                  <a:rPr lang="en-GB" b="1" dirty="0"/>
                  <a:t> button on your calculator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3300830"/>
                <a:ext cx="3906175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404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535369" y="5942006"/>
                <a:ext cx="5832648" cy="819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0 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369" y="5942006"/>
                <a:ext cx="5832648" cy="81958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344049" y="5422099"/>
                <a:ext cx="3209854" cy="5821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i="1" dirty="0"/>
                  <a:t> notation is preferable to </a:t>
                </a:r>
                <a14:m>
                  <m:oMath xmlns:m="http://schemas.openxmlformats.org/officeDocument/2006/math">
                    <m:r>
                      <a:rPr lang="en-GB" i="1" baseline="3000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i="1" baseline="-2500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49" y="5422099"/>
                <a:ext cx="3209854" cy="5821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67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1" grpId="0"/>
      <p:bldP spid="22" grpId="0"/>
      <p:bldP spid="23" grpId="0"/>
      <p:bldP spid="24" grpId="0"/>
      <p:bldP spid="25" grpId="0"/>
      <p:bldP spid="12" grpId="0"/>
      <p:bldP spid="26" grpId="0" animBg="1"/>
      <p:bldP spid="13" grpId="0"/>
      <p:bldP spid="19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Factorial and Choose Function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39552" y="764651"/>
                <a:ext cx="7929264" cy="280993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baseline="300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𝐶𝑟</m:t>
                      </m:r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4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  <m:d>
                            <m:dPr>
                              <m:ctrlPr>
                                <a:rPr lang="en-GB" sz="4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4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4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br>
                  <a:rPr lang="en-GB" sz="3200" dirty="0">
                    <a:solidFill>
                      <a:schemeClr val="tx1"/>
                    </a:solidFill>
                  </a:rPr>
                </a:br>
                <a:endParaRPr lang="en-GB" sz="3200" dirty="0">
                  <a:solidFill>
                    <a:schemeClr val="tx1"/>
                  </a:solidFill>
                </a:endParaRPr>
              </a:p>
              <a:p>
                <a:pPr algn="ctr"/>
                <a:endParaRPr lang="en-GB" sz="32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said “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choose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”, </a:t>
                </a:r>
              </a:p>
              <a:p>
                <a:pPr algn="ctr"/>
                <a:r>
                  <a:rPr lang="en-GB" sz="2800" dirty="0">
                    <a:solidFill>
                      <a:schemeClr val="tx1"/>
                    </a:solidFill>
                  </a:rPr>
                  <a:t>is the number of ways of ‘choosing’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things from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764651"/>
                <a:ext cx="7929264" cy="2809936"/>
              </a:xfrm>
              <a:prstGeom prst="rect">
                <a:avLst/>
              </a:prstGeom>
              <a:blipFill>
                <a:blip r:embed="rId2"/>
                <a:stretch>
                  <a:fillRect b="-520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25188" y="3645024"/>
            <a:ext cx="8892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For example, if your a football team captain </a:t>
            </a:r>
          </a:p>
          <a:p>
            <a:pPr algn="ctr"/>
            <a:r>
              <a:rPr lang="en-GB" sz="2800" dirty="0"/>
              <a:t>and need to choose 2 people from amongst 5 in your class.</a:t>
            </a:r>
          </a:p>
        </p:txBody>
      </p:sp>
      <p:sp>
        <p:nvSpPr>
          <p:cNvPr id="7" name="Rectangle 6"/>
          <p:cNvSpPr/>
          <p:nvPr/>
        </p:nvSpPr>
        <p:spPr>
          <a:xfrm>
            <a:off x="3175720" y="4813851"/>
            <a:ext cx="14401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800" dirty="0">
                <a:solidFill>
                  <a:prstClr val="black"/>
                </a:solidFill>
              </a:rPr>
              <a:t>NYYNN</a:t>
            </a:r>
          </a:p>
          <a:p>
            <a:pPr algn="ctr"/>
            <a:r>
              <a:rPr lang="en-GB" sz="2800" dirty="0"/>
              <a:t>NYNYN</a:t>
            </a:r>
          </a:p>
          <a:p>
            <a:pPr algn="ctr"/>
            <a:r>
              <a:rPr lang="en-GB" sz="2800" dirty="0"/>
              <a:t>NYNNY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708447" y="4813851"/>
            <a:ext cx="1242648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</a:rPr>
              <a:t>YYNNN</a:t>
            </a:r>
          </a:p>
          <a:p>
            <a:pPr lvl="0" algn="ctr"/>
            <a:r>
              <a:rPr lang="en-GB" sz="2800" dirty="0">
                <a:solidFill>
                  <a:prstClr val="black"/>
                </a:solidFill>
              </a:rPr>
              <a:t>YNYNN</a:t>
            </a:r>
          </a:p>
          <a:p>
            <a:pPr algn="ctr"/>
            <a:r>
              <a:rPr lang="en-GB" sz="2800" dirty="0"/>
              <a:t>YNNYN</a:t>
            </a:r>
          </a:p>
          <a:p>
            <a:pPr algn="ctr"/>
            <a:r>
              <a:rPr lang="en-GB" sz="2800" dirty="0"/>
              <a:t>YNNNY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4734272" y="4813851"/>
            <a:ext cx="1421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800" dirty="0">
                <a:solidFill>
                  <a:prstClr val="black"/>
                </a:solidFill>
              </a:rPr>
              <a:t>NNYYN</a:t>
            </a:r>
          </a:p>
          <a:p>
            <a:pPr lvl="0" algn="ctr"/>
            <a:r>
              <a:rPr lang="en-GB" sz="2800" dirty="0">
                <a:solidFill>
                  <a:prstClr val="black"/>
                </a:solidFill>
              </a:rPr>
              <a:t>NNYNY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156176" y="4813850"/>
            <a:ext cx="1421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800" dirty="0">
                <a:solidFill>
                  <a:prstClr val="black"/>
                </a:solidFill>
              </a:rPr>
              <a:t>NNNYY</a:t>
            </a:r>
          </a:p>
        </p:txBody>
      </p:sp>
    </p:spTree>
    <p:extLst>
      <p:ext uri="{BB962C8B-B14F-4D97-AF65-F5344CB8AC3E}">
        <p14:creationId xmlns:p14="http://schemas.microsoft.com/office/powerpoint/2010/main" val="813334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Factorial and Choose Function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71600" y="5229200"/>
                <a:ext cx="7488832" cy="1323439"/>
              </a:xfrm>
              <a:prstGeom prst="rect">
                <a:avLst/>
              </a:prstGeom>
              <a:no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ysClr val="windowText" lastClr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3200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!=</m:t>
                    </m:r>
                    <m:r>
                      <a:rPr lang="en-GB" sz="3200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3200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GB" sz="3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3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3200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GB" sz="3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32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GB" sz="3200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×…×2×1</m:t>
                    </m:r>
                  </m:oMath>
                </a14:m>
                <a:br>
                  <a:rPr lang="en-GB" sz="2400" dirty="0">
                    <a:solidFill>
                      <a:sysClr val="windowText" lastClr="000000"/>
                    </a:solidFill>
                  </a:rPr>
                </a:br>
                <a:r>
                  <a:rPr lang="en-GB" sz="2400" dirty="0">
                    <a:solidFill>
                      <a:sysClr val="windowText" lastClr="000000"/>
                    </a:solidFill>
                  </a:rPr>
                  <a:t>said “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400" dirty="0">
                    <a:solidFill>
                      <a:sysClr val="windowText" lastClr="000000"/>
                    </a:solidFill>
                  </a:rPr>
                  <a:t> factorial”, </a:t>
                </a:r>
              </a:p>
              <a:p>
                <a:pPr algn="ctr"/>
                <a:r>
                  <a:rPr lang="en-GB" sz="2400" dirty="0">
                    <a:solidFill>
                      <a:sysClr val="windowText" lastClr="000000"/>
                    </a:solidFill>
                  </a:rPr>
                  <a:t>is the number of ways of arranging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400" dirty="0">
                    <a:solidFill>
                      <a:sysClr val="windowText" lastClr="000000"/>
                    </a:solidFill>
                  </a:rPr>
                  <a:t> objects in a line.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229200"/>
                <a:ext cx="7488832" cy="1323439"/>
              </a:xfrm>
              <a:prstGeom prst="rect">
                <a:avLst/>
              </a:prstGeom>
              <a:blipFill>
                <a:blip r:embed="rId2"/>
                <a:stretch>
                  <a:fillRect b="-85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55104" y="836712"/>
                <a:ext cx="5832648" cy="145578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400" b="0" i="1" baseline="300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𝐶𝑟</m:t>
                      </m:r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4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  <m:d>
                            <m:dPr>
                              <m:ctrlPr>
                                <a:rPr lang="en-GB" sz="4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4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4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br>
                  <a:rPr lang="en-GB" sz="3200" dirty="0">
                    <a:solidFill>
                      <a:schemeClr val="tx1"/>
                    </a:solidFill>
                  </a:rPr>
                </a:br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5104" y="836712"/>
                <a:ext cx="5832648" cy="14557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0" y="2708920"/>
            <a:ext cx="9142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For example, if your a football team captain </a:t>
            </a:r>
          </a:p>
          <a:p>
            <a:pPr algn="ctr"/>
            <a:r>
              <a:rPr lang="en-GB" sz="2800" dirty="0"/>
              <a:t>and need to choose 4 people from amongst 10 in your class.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115616" y="3789040"/>
                <a:ext cx="7200800" cy="9632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d>
                      <m:d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3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  <m:mr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10!</m:t>
                        </m:r>
                      </m:num>
                      <m:den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4!6! </m:t>
                        </m:r>
                      </m:den>
                    </m:f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=210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possible selections.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789040"/>
                <a:ext cx="7200800" cy="963212"/>
              </a:xfrm>
              <a:prstGeom prst="rect">
                <a:avLst/>
              </a:prstGeom>
              <a:blipFill>
                <a:blip r:embed="rId4"/>
                <a:stretch>
                  <a:fillRect b="-1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836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27967</TotalTime>
  <Words>632</Words>
  <Application>Microsoft Macintosh PowerPoint</Application>
  <PresentationFormat>On-screen Show (4:3)</PresentationFormat>
  <Paragraphs>147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1058</cp:revision>
  <dcterms:created xsi:type="dcterms:W3CDTF">2013-02-28T07:36:55Z</dcterms:created>
  <dcterms:modified xsi:type="dcterms:W3CDTF">2019-09-14T12:30:07Z</dcterms:modified>
</cp:coreProperties>
</file>