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62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1.png"/><Relationship Id="rId7" Type="http://schemas.openxmlformats.org/officeDocument/2006/relationships/image" Target="../media/image3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28.png"/><Relationship Id="rId4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18" Type="http://schemas.openxmlformats.org/officeDocument/2006/relationships/image" Target="../media/image55.png"/><Relationship Id="rId3" Type="http://schemas.openxmlformats.org/officeDocument/2006/relationships/image" Target="../media/image31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image" Target="../media/image30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19" Type="http://schemas.openxmlformats.org/officeDocument/2006/relationships/image" Target="../media/image56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5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28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16828" y="3040084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828" y="3040084"/>
                <a:ext cx="2115899" cy="481607"/>
              </a:xfrm>
              <a:prstGeom prst="rect">
                <a:avLst/>
              </a:prstGeom>
              <a:blipFill>
                <a:blip r:embed="rId2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25849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849" y="3123952"/>
                <a:ext cx="1116459" cy="313868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638801" y="144780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1752601"/>
            <a:ext cx="4789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76854" y="2034215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854" y="2034215"/>
                <a:ext cx="2115899" cy="481607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810848" y="3262072"/>
                <a:ext cx="947824" cy="4936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848" y="3262072"/>
                <a:ext cx="947824" cy="4936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38800" y="3923287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923287"/>
                <a:ext cx="1053430" cy="451598"/>
              </a:xfrm>
              <a:prstGeom prst="rect">
                <a:avLst/>
              </a:prstGeom>
              <a:blipFill>
                <a:blip r:embed="rId6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335752" y="3289679"/>
                <a:ext cx="1131848" cy="493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5752" y="3289679"/>
                <a:ext cx="1131848" cy="4930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178552" y="3928053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8552" y="3928053"/>
                <a:ext cx="1053430" cy="4515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>
            <a:off x="6891811" y="2612571"/>
            <a:ext cx="73610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81280" y="2612571"/>
            <a:ext cx="957921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672933" y="2717049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438567" y="2745041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38800" y="2763085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05267" y="2775529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5" name="Arc 24"/>
          <p:cNvSpPr/>
          <p:nvPr/>
        </p:nvSpPr>
        <p:spPr>
          <a:xfrm>
            <a:off x="6610919" y="3562028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955809" y="3722215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9295437" y="3555644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9649705" y="3674137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03406" y="4649282"/>
            <a:ext cx="342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statement is true for n = 1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944055" y="4493080"/>
            <a:ext cx="152400" cy="381000"/>
            <a:chOff x="5257800" y="5715000"/>
            <a:chExt cx="152400" cy="381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タイトル 1">
            <a:extLst>
              <a:ext uri="{FF2B5EF4-FFF2-40B4-BE49-F238E27FC236}">
                <a16:creationId xmlns:a16="http://schemas.microsoft.com/office/drawing/2014/main" id="{C534E233-C549-4F1F-B0F3-6030D774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4A28A70-53B6-4710-BE05-B3F665A0B054}"/>
              </a:ext>
            </a:extLst>
          </p:cNvPr>
          <p:cNvSpPr txBox="1"/>
          <p:nvPr/>
        </p:nvSpPr>
        <p:spPr>
          <a:xfrm>
            <a:off x="10173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4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5" grpId="0"/>
      <p:bldP spid="16" grpId="0"/>
      <p:bldP spid="21" grpId="0"/>
      <p:bldP spid="22" grpId="0"/>
      <p:bldP spid="25" grpId="0" animBg="1"/>
      <p:bldP spid="26" grpId="0"/>
      <p:bldP spid="27" grpId="0" animBg="1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16828" y="3040084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828" y="3040084"/>
                <a:ext cx="2115899" cy="481607"/>
              </a:xfrm>
              <a:prstGeom prst="rect">
                <a:avLst/>
              </a:prstGeom>
              <a:blipFill>
                <a:blip r:embed="rId2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25849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849" y="3123952"/>
                <a:ext cx="1116459" cy="313868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638800" y="1447801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1" y="1752601"/>
            <a:ext cx="3247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638800" y="2057965"/>
                <a:ext cx="1835694" cy="4543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057965"/>
                <a:ext cx="1835694" cy="4543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348959" y="2128207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𝑖𝑠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𝑡𝑟𝑢𝑒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8959" y="2128207"/>
                <a:ext cx="1690526" cy="313868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5638801" y="2680653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38801" y="2985453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4283891" y="4766778"/>
            <a:ext cx="152400" cy="381000"/>
            <a:chOff x="5257800" y="5715000"/>
            <a:chExt cx="152400" cy="3810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660143" y="3472572"/>
                <a:ext cx="996107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143" y="3472572"/>
                <a:ext cx="996107" cy="4406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556648" y="3466319"/>
                <a:ext cx="1710275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648" y="3466319"/>
                <a:ext cx="1710275" cy="4531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576391" y="4113729"/>
                <a:ext cx="1741567" cy="427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6391" y="4113729"/>
                <a:ext cx="1741567" cy="42780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8194222" y="3719500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8449432" y="3638845"/>
            <a:ext cx="2218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63214" y="4945943"/>
            <a:ext cx="4658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Now we need to multiply these matrices using the skills from chapter 4!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846368" y="4113729"/>
            <a:ext cx="832765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556648" y="2066807"/>
            <a:ext cx="832765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1" name="Group 29">
            <a:extLst>
              <a:ext uri="{FF2B5EF4-FFF2-40B4-BE49-F238E27FC236}">
                <a16:creationId xmlns:a16="http://schemas.microsoft.com/office/drawing/2014/main" id="{329DB2D2-F11D-429B-A303-C2402A42B78B}"/>
              </a:ext>
            </a:extLst>
          </p:cNvPr>
          <p:cNvGrpSpPr/>
          <p:nvPr/>
        </p:nvGrpSpPr>
        <p:grpSpPr>
          <a:xfrm>
            <a:off x="3944055" y="4493080"/>
            <a:ext cx="152400" cy="381000"/>
            <a:chOff x="5257800" y="5715000"/>
            <a:chExt cx="152400" cy="381000"/>
          </a:xfrm>
        </p:grpSpPr>
        <p:cxnSp>
          <p:nvCxnSpPr>
            <p:cNvPr id="52" name="Straight Connector 30">
              <a:extLst>
                <a:ext uri="{FF2B5EF4-FFF2-40B4-BE49-F238E27FC236}">
                  <a16:creationId xmlns:a16="http://schemas.microsoft.com/office/drawing/2014/main" id="{E6B25B26-DCA7-4A5F-9EDC-3C5EAEBF10A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31">
              <a:extLst>
                <a:ext uri="{FF2B5EF4-FFF2-40B4-BE49-F238E27FC236}">
                  <a16:creationId xmlns:a16="http://schemas.microsoft.com/office/drawing/2014/main" id="{E27F838D-4AB6-4DB5-B320-1F64FEDC956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タイトル 1">
            <a:extLst>
              <a:ext uri="{FF2B5EF4-FFF2-40B4-BE49-F238E27FC236}">
                <a16:creationId xmlns:a16="http://schemas.microsoft.com/office/drawing/2014/main" id="{611FE40B-A738-4DDD-A25C-FD7E3EE2E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CDCF6A8-057F-41B8-B436-462E62B1E4C3}"/>
              </a:ext>
            </a:extLst>
          </p:cNvPr>
          <p:cNvSpPr txBox="1"/>
          <p:nvPr/>
        </p:nvSpPr>
        <p:spPr>
          <a:xfrm>
            <a:off x="10173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02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3" grpId="0"/>
      <p:bldP spid="34" grpId="0"/>
      <p:bldP spid="35" grpId="0"/>
      <p:bldP spid="36" grpId="0"/>
      <p:bldP spid="40" grpId="0"/>
      <p:bldP spid="41" grpId="0"/>
      <p:bldP spid="43" grpId="0"/>
      <p:bldP spid="44" grpId="0" animBg="1"/>
      <p:bldP spid="46" grpId="0"/>
      <p:bldP spid="47" grpId="0" animBg="1"/>
      <p:bldP spid="47" grpId="1" animBg="1"/>
      <p:bldP spid="48" grpId="0" animBg="1"/>
      <p:bldP spid="4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16828" y="3040084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828" y="3040084"/>
                <a:ext cx="2115899" cy="481607"/>
              </a:xfrm>
              <a:prstGeom prst="rect">
                <a:avLst/>
              </a:prstGeom>
              <a:blipFill>
                <a:blip r:embed="rId2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25849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849" y="3123952"/>
                <a:ext cx="1116459" cy="313868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5608226" y="1476207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08226" y="1781007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629568" y="2268126"/>
                <a:ext cx="996107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568" y="2268126"/>
                <a:ext cx="996107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526073" y="2261873"/>
                <a:ext cx="1710275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6073" y="2261873"/>
                <a:ext cx="1710275" cy="4531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545816" y="2909283"/>
                <a:ext cx="1741567" cy="427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816" y="2909283"/>
                <a:ext cx="1741567" cy="4278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8163647" y="2515054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8418857" y="2434399"/>
            <a:ext cx="2218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793099" y="2972661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7622393" y="2946931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7905422" y="2944952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6791120" y="3136936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7050398" y="2909326"/>
            <a:ext cx="518142" cy="26138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7214673" y="3109226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7628330" y="3130998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7911359" y="3129019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38801" y="3581401"/>
                <a:ext cx="1694695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200" i="1">
                          <a:latin typeface="Cambria Math"/>
                          <a:ea typeface="Cambria Math"/>
                        </a:rPr>
                        <m:t>+((1−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)×0)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3581401"/>
                <a:ext cx="1694695" cy="280333"/>
              </a:xfrm>
              <a:prstGeom prst="rect">
                <a:avLst/>
              </a:prstGeom>
              <a:blipFill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543801" y="3581401"/>
                <a:ext cx="181011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200" i="1">
                          <a:latin typeface="Cambria Math"/>
                          <a:ea typeface="Cambria Math"/>
                        </a:rPr>
                        <m:t>+((1−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)×2)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1" y="3581401"/>
                <a:ext cx="1810111" cy="280333"/>
              </a:xfrm>
              <a:prstGeom prst="rect">
                <a:avLst/>
              </a:prstGeom>
              <a:blipFill>
                <a:blip r:embed="rId8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867401" y="3886201"/>
                <a:ext cx="1297727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0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200" i="1">
                          <a:latin typeface="Cambria Math"/>
                          <a:ea typeface="Cambria Math"/>
                        </a:rPr>
                        <m:t>+(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×0)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3886201"/>
                <a:ext cx="1297727" cy="280333"/>
              </a:xfrm>
              <a:prstGeom prst="rect">
                <a:avLst/>
              </a:prstGeom>
              <a:blipFill>
                <a:blip r:embed="rId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772400" y="3886201"/>
                <a:ext cx="141314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0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200" i="1">
                          <a:latin typeface="Cambria Math"/>
                          <a:ea typeface="Cambria Math"/>
                        </a:rPr>
                        <m:t>+(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×2)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3886201"/>
                <a:ext cx="1413144" cy="280333"/>
              </a:xfrm>
              <a:prstGeom prst="rect">
                <a:avLst/>
              </a:prstGeom>
              <a:blipFill>
                <a:blip r:embed="rId10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400800" y="4343401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343401"/>
                <a:ext cx="304892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848600" y="4343401"/>
                <a:ext cx="124797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−1+2−2(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4343401"/>
                <a:ext cx="1247970" cy="280333"/>
              </a:xfrm>
              <a:prstGeom prst="rect">
                <a:avLst/>
              </a:prstGeom>
              <a:blipFill>
                <a:blip r:embed="rId12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400801" y="4648201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4648201"/>
                <a:ext cx="304891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153401" y="4648201"/>
                <a:ext cx="59509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2(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1" y="4648201"/>
                <a:ext cx="595099" cy="280333"/>
              </a:xfrm>
              <a:prstGeom prst="rect">
                <a:avLst/>
              </a:prstGeom>
              <a:blipFill>
                <a:blip r:embed="rId1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5601" y="5791201"/>
                <a:ext cx="1689117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5791201"/>
                <a:ext cx="1689117" cy="539571"/>
              </a:xfrm>
              <a:prstGeom prst="rect">
                <a:avLst/>
              </a:prstGeom>
              <a:blipFill>
                <a:blip r:embed="rId1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400800" y="5105401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105401"/>
                <a:ext cx="304892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8077200" y="5105401"/>
                <a:ext cx="7981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1−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5105401"/>
                <a:ext cx="798104" cy="28033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400801" y="5410201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5410201"/>
                <a:ext cx="304891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153400" y="5410201"/>
                <a:ext cx="52937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5410201"/>
                <a:ext cx="529376" cy="28033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/>
          <p:cNvSpPr/>
          <p:nvPr/>
        </p:nvSpPr>
        <p:spPr>
          <a:xfrm>
            <a:off x="9296400" y="39624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9669485" y="4038601"/>
            <a:ext cx="9905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Work out each term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>
            <a:off x="9144000" y="47244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9448800" y="4724401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Simplify (remember to manipulate the powers)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327864" y="5072108"/>
            <a:ext cx="152400" cy="381000"/>
            <a:chOff x="5257800" y="5715000"/>
            <a:chExt cx="152400" cy="381000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36">
            <a:extLst>
              <a:ext uri="{FF2B5EF4-FFF2-40B4-BE49-F238E27FC236}">
                <a16:creationId xmlns:a16="http://schemas.microsoft.com/office/drawing/2014/main" id="{371F16A2-7189-4E5F-A079-9CA30084E4FB}"/>
              </a:ext>
            </a:extLst>
          </p:cNvPr>
          <p:cNvGrpSpPr/>
          <p:nvPr/>
        </p:nvGrpSpPr>
        <p:grpSpPr>
          <a:xfrm>
            <a:off x="4283891" y="4766778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37">
              <a:extLst>
                <a:ext uri="{FF2B5EF4-FFF2-40B4-BE49-F238E27FC236}">
                  <a16:creationId xmlns:a16="http://schemas.microsoft.com/office/drawing/2014/main" id="{BC1498C7-3569-4B35-9558-3CC1E5E0C2C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38">
              <a:extLst>
                <a:ext uri="{FF2B5EF4-FFF2-40B4-BE49-F238E27FC236}">
                  <a16:creationId xmlns:a16="http://schemas.microsoft.com/office/drawing/2014/main" id="{E82F44A4-9E20-46B2-9D00-6C48BCDF063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29">
            <a:extLst>
              <a:ext uri="{FF2B5EF4-FFF2-40B4-BE49-F238E27FC236}">
                <a16:creationId xmlns:a16="http://schemas.microsoft.com/office/drawing/2014/main" id="{25E1E753-7456-4E0F-901C-39C0DADAD2F0}"/>
              </a:ext>
            </a:extLst>
          </p:cNvPr>
          <p:cNvGrpSpPr/>
          <p:nvPr/>
        </p:nvGrpSpPr>
        <p:grpSpPr>
          <a:xfrm>
            <a:off x="3944055" y="4493080"/>
            <a:ext cx="152400" cy="381000"/>
            <a:chOff x="5257800" y="5715000"/>
            <a:chExt cx="152400" cy="381000"/>
          </a:xfrm>
        </p:grpSpPr>
        <p:cxnSp>
          <p:nvCxnSpPr>
            <p:cNvPr id="76" name="Straight Connector 30">
              <a:extLst>
                <a:ext uri="{FF2B5EF4-FFF2-40B4-BE49-F238E27FC236}">
                  <a16:creationId xmlns:a16="http://schemas.microsoft.com/office/drawing/2014/main" id="{04D3550D-34D3-4EEE-BA5D-289089CF8DE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31">
              <a:extLst>
                <a:ext uri="{FF2B5EF4-FFF2-40B4-BE49-F238E27FC236}">
                  <a16:creationId xmlns:a16="http://schemas.microsoft.com/office/drawing/2014/main" id="{8DD91B30-DBC2-4FD2-9B2B-9F5D4966513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タイトル 1">
            <a:extLst>
              <a:ext uri="{FF2B5EF4-FFF2-40B4-BE49-F238E27FC236}">
                <a16:creationId xmlns:a16="http://schemas.microsoft.com/office/drawing/2014/main" id="{53D10BA5-BAC0-4C3A-BBBD-3AE23BE3C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6DD9B062-1986-4C56-9449-8D935BFAA4B8}"/>
              </a:ext>
            </a:extLst>
          </p:cNvPr>
          <p:cNvSpPr txBox="1"/>
          <p:nvPr/>
        </p:nvSpPr>
        <p:spPr>
          <a:xfrm>
            <a:off x="10173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25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9" grpId="0" animBg="1"/>
      <p:bldP spid="29" grpId="1" animBg="1"/>
      <p:bldP spid="29" grpId="2" animBg="1"/>
      <p:bldP spid="29" grpId="3" animBg="1"/>
      <p:bldP spid="42" grpId="0" animBg="1"/>
      <p:bldP spid="42" grpId="1" animBg="1"/>
      <p:bldP spid="42" grpId="2" animBg="1"/>
      <p:bldP spid="42" grpId="3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11" grpId="0"/>
      <p:bldP spid="54" grpId="0"/>
      <p:bldP spid="55" grpId="0"/>
      <p:bldP spid="56" grpId="0"/>
      <p:bldP spid="59" grpId="0"/>
      <p:bldP spid="60" grpId="0"/>
      <p:bldP spid="61" grpId="0"/>
      <p:bldP spid="62" grpId="0"/>
      <p:bldP spid="13" grpId="0"/>
      <p:bldP spid="63" grpId="0"/>
      <p:bldP spid="64" grpId="0"/>
      <p:bldP spid="65" grpId="0"/>
      <p:bldP spid="66" grpId="0"/>
      <p:bldP spid="67" grpId="0" animBg="1"/>
      <p:bldP spid="68" grpId="0"/>
      <p:bldP spid="69" grpId="0" animBg="1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16828" y="3040084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828" y="3040084"/>
                <a:ext cx="2115899" cy="481607"/>
              </a:xfrm>
              <a:prstGeom prst="rect">
                <a:avLst/>
              </a:prstGeom>
              <a:blipFill>
                <a:blip r:embed="rId2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25849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849" y="3123952"/>
                <a:ext cx="1116459" cy="313868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5608225" y="1476207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638801" y="2057964"/>
                <a:ext cx="2111155" cy="514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2057964"/>
                <a:ext cx="2111155" cy="514564"/>
              </a:xfrm>
              <a:prstGeom prst="rect">
                <a:avLst/>
              </a:prstGeom>
              <a:blipFill>
                <a:blip r:embed="rId4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6200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𝑖𝑠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𝑡𝑟𝑢𝑒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33600"/>
                <a:ext cx="1690526" cy="313868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5608226" y="1752601"/>
            <a:ext cx="1706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We assumed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638800" y="27432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Using this, we showed that: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638800" y="3124200"/>
                <a:ext cx="2450992" cy="514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i="1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124200"/>
                <a:ext cx="2450992" cy="514564"/>
              </a:xfrm>
              <a:prstGeom prst="rect">
                <a:avLst/>
              </a:prstGeom>
              <a:blipFill>
                <a:blip r:embed="rId6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>
            <a:off x="6324600" y="2059380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6346371" y="3135087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7436922" y="3382490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7589322" y="3166755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7379525" y="2093026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7235042" y="2292927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638800" y="3962400"/>
            <a:ext cx="480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you can see, all the ‘k’ terms have been replaced with ‘k + 1’ terms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Therefore, IF the statement is true for one term, it will also be true for the next term, and so on…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we already showed that the statement is true for n = 1, it is therefore true for all values of 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4350798" y="5380608"/>
            <a:ext cx="152400" cy="381000"/>
            <a:chOff x="5257800" y="5715000"/>
            <a:chExt cx="152400" cy="381000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70">
            <a:extLst>
              <a:ext uri="{FF2B5EF4-FFF2-40B4-BE49-F238E27FC236}">
                <a16:creationId xmlns:a16="http://schemas.microsoft.com/office/drawing/2014/main" id="{A036CAB2-DF77-4E01-8493-981CA4ED9DE3}"/>
              </a:ext>
            </a:extLst>
          </p:cNvPr>
          <p:cNvGrpSpPr/>
          <p:nvPr/>
        </p:nvGrpSpPr>
        <p:grpSpPr>
          <a:xfrm>
            <a:off x="4327864" y="5072108"/>
            <a:ext cx="152400" cy="381000"/>
            <a:chOff x="5257800" y="5715000"/>
            <a:chExt cx="152400" cy="381000"/>
          </a:xfrm>
        </p:grpSpPr>
        <p:cxnSp>
          <p:nvCxnSpPr>
            <p:cNvPr id="36" name="Straight Connector 71">
              <a:extLst>
                <a:ext uri="{FF2B5EF4-FFF2-40B4-BE49-F238E27FC236}">
                  <a16:creationId xmlns:a16="http://schemas.microsoft.com/office/drawing/2014/main" id="{912F057F-7BEE-45B6-898B-C56E0F25EC34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72">
              <a:extLst>
                <a:ext uri="{FF2B5EF4-FFF2-40B4-BE49-F238E27FC236}">
                  <a16:creationId xmlns:a16="http://schemas.microsoft.com/office/drawing/2014/main" id="{CEE3C759-AAE9-414A-93E9-4030DD4C033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36">
            <a:extLst>
              <a:ext uri="{FF2B5EF4-FFF2-40B4-BE49-F238E27FC236}">
                <a16:creationId xmlns:a16="http://schemas.microsoft.com/office/drawing/2014/main" id="{446598CD-D234-4903-A482-D8EC70705618}"/>
              </a:ext>
            </a:extLst>
          </p:cNvPr>
          <p:cNvGrpSpPr/>
          <p:nvPr/>
        </p:nvGrpSpPr>
        <p:grpSpPr>
          <a:xfrm>
            <a:off x="4283891" y="4766778"/>
            <a:ext cx="152400" cy="381000"/>
            <a:chOff x="5257800" y="5715000"/>
            <a:chExt cx="152400" cy="381000"/>
          </a:xfrm>
        </p:grpSpPr>
        <p:cxnSp>
          <p:nvCxnSpPr>
            <p:cNvPr id="42" name="Straight Connector 37">
              <a:extLst>
                <a:ext uri="{FF2B5EF4-FFF2-40B4-BE49-F238E27FC236}">
                  <a16:creationId xmlns:a16="http://schemas.microsoft.com/office/drawing/2014/main" id="{38FF3A64-B567-4591-A0DB-6C2D173063A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38">
              <a:extLst>
                <a:ext uri="{FF2B5EF4-FFF2-40B4-BE49-F238E27FC236}">
                  <a16:creationId xmlns:a16="http://schemas.microsoft.com/office/drawing/2014/main" id="{F6FE1762-B67B-4C80-8862-34EF43CA7328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29">
            <a:extLst>
              <a:ext uri="{FF2B5EF4-FFF2-40B4-BE49-F238E27FC236}">
                <a16:creationId xmlns:a16="http://schemas.microsoft.com/office/drawing/2014/main" id="{F536EE45-4DE4-436B-A44F-000460782CDB}"/>
              </a:ext>
            </a:extLst>
          </p:cNvPr>
          <p:cNvGrpSpPr/>
          <p:nvPr/>
        </p:nvGrpSpPr>
        <p:grpSpPr>
          <a:xfrm>
            <a:off x="3944055" y="4493080"/>
            <a:ext cx="152400" cy="381000"/>
            <a:chOff x="5257800" y="5715000"/>
            <a:chExt cx="152400" cy="381000"/>
          </a:xfrm>
        </p:grpSpPr>
        <p:cxnSp>
          <p:nvCxnSpPr>
            <p:cNvPr id="45" name="Straight Connector 30">
              <a:extLst>
                <a:ext uri="{FF2B5EF4-FFF2-40B4-BE49-F238E27FC236}">
                  <a16:creationId xmlns:a16="http://schemas.microsoft.com/office/drawing/2014/main" id="{CF0D9F02-142D-4650-8EE5-0BE21ED074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31">
              <a:extLst>
                <a:ext uri="{FF2B5EF4-FFF2-40B4-BE49-F238E27FC236}">
                  <a16:creationId xmlns:a16="http://schemas.microsoft.com/office/drawing/2014/main" id="{E57C02AA-B3E3-4361-910D-02002DB51DB7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タイトル 1">
            <a:extLst>
              <a:ext uri="{FF2B5EF4-FFF2-40B4-BE49-F238E27FC236}">
                <a16:creationId xmlns:a16="http://schemas.microsoft.com/office/drawing/2014/main" id="{834A8825-4D9C-4FED-A556-0FF511691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C191DE8-DA8A-4D74-901A-4476A72B69B5}"/>
              </a:ext>
            </a:extLst>
          </p:cNvPr>
          <p:cNvSpPr txBox="1"/>
          <p:nvPr/>
        </p:nvSpPr>
        <p:spPr>
          <a:xfrm>
            <a:off x="10173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18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7" grpId="0"/>
      <p:bldP spid="58" grpId="0"/>
      <p:bldP spid="74" grpId="0"/>
      <p:bldP spid="75" grpId="0"/>
      <p:bldP spid="76" grpId="0"/>
      <p:bldP spid="8" grpId="0" animBg="1"/>
      <p:bldP spid="8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28801" y="3048001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1" y="3048001"/>
                <a:ext cx="2681055" cy="4776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19601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3124200"/>
                <a:ext cx="1116459" cy="313868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638801" y="144780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1752601"/>
            <a:ext cx="4789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53200" y="2057401"/>
                <a:ext cx="2681054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057401"/>
                <a:ext cx="2681054" cy="477695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810848" y="3262072"/>
                <a:ext cx="947824" cy="492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848" y="3262072"/>
                <a:ext cx="947824" cy="4922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38800" y="3886200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886200"/>
                <a:ext cx="1053430" cy="4515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848600" y="3276600"/>
                <a:ext cx="1998176" cy="524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−3</m:t>
                                </m:r>
                                <m:d>
                                  <m:d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9(1)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−(1)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3276600"/>
                <a:ext cx="1998176" cy="524054"/>
              </a:xfrm>
              <a:prstGeom prst="rect">
                <a:avLst/>
              </a:prstGeom>
              <a:blipFill>
                <a:blip r:embed="rId7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6629401" y="2590800"/>
            <a:ext cx="73610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20000" y="2590800"/>
            <a:ext cx="15240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672933" y="2717049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438567" y="2745041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38800" y="2763085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705267" y="2775529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1" name="Arc 20"/>
          <p:cNvSpPr/>
          <p:nvPr/>
        </p:nvSpPr>
        <p:spPr>
          <a:xfrm>
            <a:off x="6610919" y="3562028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955809" y="3722215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9601200" y="3581401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9881132" y="3733800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03406" y="4649282"/>
            <a:ext cx="342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statement is true for n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305800" y="3886200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3886200"/>
                <a:ext cx="1053430" cy="4515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3961810" y="4457569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122772C3-7ED6-43F8-85EE-9A4E36FE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FD99EC4-9991-4111-AF0D-E25906672152}"/>
              </a:ext>
            </a:extLst>
          </p:cNvPr>
          <p:cNvSpPr txBox="1"/>
          <p:nvPr/>
        </p:nvSpPr>
        <p:spPr>
          <a:xfrm>
            <a:off x="10173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95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9" grpId="0"/>
      <p:bldP spid="20" grpId="0"/>
      <p:bldP spid="21" grpId="0" animBg="1"/>
      <p:bldP spid="22" grpId="0"/>
      <p:bldP spid="23" grpId="0" animBg="1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28801" y="3048001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1" y="3048001"/>
                <a:ext cx="2681055" cy="4776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19601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3124200"/>
                <a:ext cx="1116459" cy="313868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638800" y="1447801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38801" y="1752601"/>
            <a:ext cx="3247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638801" y="2057964"/>
                <a:ext cx="2320315" cy="441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2057964"/>
                <a:ext cx="2320315" cy="4415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9248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𝑖𝑠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𝑡𝑟𝑢𝑒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2133600"/>
                <a:ext cx="1690526" cy="313868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5638801" y="2680653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638801" y="2985453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then be true for n = k + 1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660142" y="3472572"/>
                <a:ext cx="996106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142" y="3472572"/>
                <a:ext cx="996106" cy="4406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556648" y="3466319"/>
                <a:ext cx="1670137" cy="440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648" y="3466319"/>
                <a:ext cx="1670137" cy="4400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17013" y="4113729"/>
                <a:ext cx="2283702" cy="421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7013" y="4113729"/>
                <a:ext cx="2283702" cy="4210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8534400" y="3733801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8839200" y="3581400"/>
            <a:ext cx="182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63214" y="4945943"/>
            <a:ext cx="4658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Now we need to multiply these matrices using the skills from chapter 4!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10499" y="4091050"/>
            <a:ext cx="1295400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/>
          <p:cNvGrpSpPr/>
          <p:nvPr/>
        </p:nvGrpSpPr>
        <p:grpSpPr>
          <a:xfrm>
            <a:off x="4284955" y="4740676"/>
            <a:ext cx="152400" cy="381000"/>
            <a:chOff x="5257800" y="5715000"/>
            <a:chExt cx="152400" cy="38100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6553200" y="2057401"/>
            <a:ext cx="1295400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3" name="Group 26">
            <a:extLst>
              <a:ext uri="{FF2B5EF4-FFF2-40B4-BE49-F238E27FC236}">
                <a16:creationId xmlns:a16="http://schemas.microsoft.com/office/drawing/2014/main" id="{DC614AFE-A7D5-4F2E-B31F-40B53D42D09C}"/>
              </a:ext>
            </a:extLst>
          </p:cNvPr>
          <p:cNvGrpSpPr/>
          <p:nvPr/>
        </p:nvGrpSpPr>
        <p:grpSpPr>
          <a:xfrm>
            <a:off x="3961810" y="4457569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5346726E-A901-40B4-AB3F-F9D6C92D444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6D74DA5C-3F8E-4D47-B43C-7148AC52DB1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タイトル 1">
            <a:extLst>
              <a:ext uri="{FF2B5EF4-FFF2-40B4-BE49-F238E27FC236}">
                <a16:creationId xmlns:a16="http://schemas.microsoft.com/office/drawing/2014/main" id="{E567CCB1-2237-4E22-97DA-E0796DCD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EB34915-84F6-4B6F-A8AA-48753EF2F8BB}"/>
              </a:ext>
            </a:extLst>
          </p:cNvPr>
          <p:cNvSpPr txBox="1"/>
          <p:nvPr/>
        </p:nvSpPr>
        <p:spPr>
          <a:xfrm>
            <a:off x="10173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80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1" grpId="0"/>
      <p:bldP spid="42" grpId="0" animBg="1"/>
      <p:bldP spid="42" grpId="1" animBg="1"/>
      <p:bldP spid="47" grpId="0" animBg="1"/>
      <p:bldP spid="4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Box 113"/>
          <p:cNvSpPr txBox="1"/>
          <p:nvPr/>
        </p:nvSpPr>
        <p:spPr>
          <a:xfrm>
            <a:off x="9611096" y="3733800"/>
            <a:ext cx="10677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terms (probably a good idea to do in stages…)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28801" y="3048001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1" y="3048001"/>
                <a:ext cx="2681055" cy="4776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19601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3124200"/>
                <a:ext cx="1116459" cy="313868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5608226" y="1476207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608226" y="1781007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6878782" y="2823359"/>
            <a:ext cx="594756" cy="28797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7660575" y="2838202"/>
            <a:ext cx="287977" cy="28316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486400" y="3581400"/>
                <a:ext cx="198548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(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i="1">
                              <a:latin typeface="Cambria Math"/>
                            </a:rPr>
                            <m:t>−3</m:t>
                          </m:r>
                          <m:r>
                            <a:rPr lang="en-US" sz="1100" i="1">
                              <a:latin typeface="Cambria Math"/>
                            </a:rPr>
                            <m:t>𝑘</m:t>
                          </m:r>
                          <m:r>
                            <a:rPr lang="en-US" sz="11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100" i="1">
                          <a:latin typeface="Cambria Math"/>
                          <a:ea typeface="Cambria Math"/>
                        </a:rPr>
                        <m:t>×−2)+(9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×−1)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581400"/>
                <a:ext cx="1985480" cy="2616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4150310" y="5054353"/>
            <a:ext cx="152400" cy="381000"/>
            <a:chOff x="5257800" y="5715000"/>
            <a:chExt cx="152400" cy="3810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5660142" y="2225663"/>
                <a:ext cx="996106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142" y="2225663"/>
                <a:ext cx="996106" cy="4406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556648" y="2219410"/>
                <a:ext cx="1670137" cy="440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648" y="2219410"/>
                <a:ext cx="1670137" cy="4400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528889" y="2866820"/>
                <a:ext cx="2283702" cy="421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889" y="2866820"/>
                <a:ext cx="2283702" cy="4210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Arc 87"/>
          <p:cNvSpPr/>
          <p:nvPr/>
        </p:nvSpPr>
        <p:spPr>
          <a:xfrm>
            <a:off x="8581901" y="2486892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8839200" y="2362200"/>
            <a:ext cx="182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772400" y="3581400"/>
                <a:ext cx="177388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(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i="1">
                              <a:latin typeface="Cambria Math"/>
                            </a:rPr>
                            <m:t>−3</m:t>
                          </m:r>
                          <m:r>
                            <a:rPr lang="en-US" sz="1100" i="1">
                              <a:latin typeface="Cambria Math"/>
                            </a:rPr>
                            <m:t>𝑘</m:t>
                          </m:r>
                          <m:r>
                            <a:rPr lang="en-US" sz="11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100" i="1">
                          <a:latin typeface="Cambria Math"/>
                          <a:ea typeface="Cambria Math"/>
                        </a:rPr>
                        <m:t>×9)+(9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×4)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3581400"/>
                <a:ext cx="1773884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5486400" y="3886200"/>
                <a:ext cx="21336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(−</m:t>
                      </m:r>
                      <m:r>
                        <a:rPr lang="en-US" sz="1100" i="1">
                          <a:latin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×−2)+((3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+1)×−1)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886200"/>
                <a:ext cx="2133600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772401" y="3886200"/>
                <a:ext cx="169687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(−</m:t>
                      </m:r>
                      <m:r>
                        <a:rPr lang="en-US" sz="1100" i="1">
                          <a:latin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×9)+((3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+1)×4)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1" y="3886200"/>
                <a:ext cx="1696875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Oval 94"/>
          <p:cNvSpPr/>
          <p:nvPr/>
        </p:nvSpPr>
        <p:spPr>
          <a:xfrm>
            <a:off x="7054933" y="3051961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7527967" y="3051958"/>
            <a:ext cx="551213" cy="25743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/>
          <p:cNvSpPr/>
          <p:nvPr/>
        </p:nvSpPr>
        <p:spPr>
          <a:xfrm>
            <a:off x="8145484" y="2848101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/>
          <p:cNvSpPr/>
          <p:nvPr/>
        </p:nvSpPr>
        <p:spPr>
          <a:xfrm>
            <a:off x="8404762" y="2846122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/>
          <p:cNvSpPr/>
          <p:nvPr/>
        </p:nvSpPr>
        <p:spPr>
          <a:xfrm>
            <a:off x="8155380" y="3036127"/>
            <a:ext cx="264226" cy="26125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/>
          <p:cNvSpPr/>
          <p:nvPr/>
        </p:nvSpPr>
        <p:spPr>
          <a:xfrm>
            <a:off x="8414658" y="3034148"/>
            <a:ext cx="264226" cy="26125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5867400" y="4419600"/>
                <a:ext cx="129772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(6</m:t>
                      </m:r>
                      <m:r>
                        <a:rPr lang="en-US" sz="1100" i="1">
                          <a:latin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</a:rPr>
                        <m:t>−2)+(−9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419600"/>
                <a:ext cx="1297728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5791200" y="4724400"/>
                <a:ext cx="14797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(2</m:t>
                      </m:r>
                      <m:r>
                        <a:rPr lang="en-US" sz="1100" i="1">
                          <a:latin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)+(−3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724400"/>
                <a:ext cx="1479726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8001000" y="4419600"/>
                <a:ext cx="145482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(−27</m:t>
                      </m:r>
                      <m:r>
                        <a:rPr lang="en-US" sz="1100" i="1">
                          <a:latin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</a:rPr>
                        <m:t>+9)+(36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4419600"/>
                <a:ext cx="1454822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8001000" y="4724400"/>
                <a:ext cx="14478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(−9</m:t>
                      </m:r>
                      <m:r>
                        <a:rPr lang="en-US" sz="1100" i="1">
                          <a:latin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)+(12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  <a:ea typeface="Cambria Math"/>
                        </a:rPr>
                        <m:t>+4)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4724400"/>
                <a:ext cx="1447800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6096001" y="5257800"/>
                <a:ext cx="73077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−3</m:t>
                      </m:r>
                      <m:r>
                        <a:rPr lang="en-US" sz="1100" i="1">
                          <a:latin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5257800"/>
                <a:ext cx="730777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6096000" y="5562600"/>
                <a:ext cx="7284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−</m:t>
                      </m:r>
                      <m:r>
                        <a:rPr lang="en-US" sz="1100" i="1">
                          <a:latin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562600"/>
                <a:ext cx="728430" cy="2616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8382001" y="5257800"/>
                <a:ext cx="6249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9</m:t>
                      </m:r>
                      <m:r>
                        <a:rPr lang="en-US" sz="1100" i="1">
                          <a:latin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1" y="5257800"/>
                <a:ext cx="624979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8382001" y="5562600"/>
                <a:ext cx="6249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/>
                        </a:rPr>
                        <m:t>3</m:t>
                      </m:r>
                      <m:r>
                        <a:rPr lang="en-US" sz="1100" i="1">
                          <a:latin typeface="Cambria Math"/>
                        </a:rPr>
                        <m:t>𝑘</m:t>
                      </m:r>
                      <m:r>
                        <a:rPr lang="en-US" sz="1100" i="1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1" y="5562600"/>
                <a:ext cx="624979" cy="2616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6629400" y="5943600"/>
                <a:ext cx="2136098" cy="513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+9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943600"/>
                <a:ext cx="2136098" cy="513410"/>
              </a:xfrm>
              <a:prstGeom prst="rect">
                <a:avLst/>
              </a:prstGeom>
              <a:blipFill>
                <a:blip r:embed="rId1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Arc 110"/>
          <p:cNvSpPr/>
          <p:nvPr/>
        </p:nvSpPr>
        <p:spPr>
          <a:xfrm>
            <a:off x="9296400" y="3886200"/>
            <a:ext cx="381000" cy="838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c 111"/>
          <p:cNvSpPr/>
          <p:nvPr/>
        </p:nvSpPr>
        <p:spPr>
          <a:xfrm>
            <a:off x="9220200" y="4724400"/>
            <a:ext cx="381000" cy="838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8915400" y="55626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/>
          <p:cNvSpPr txBox="1"/>
          <p:nvPr/>
        </p:nvSpPr>
        <p:spPr>
          <a:xfrm>
            <a:off x="9525000" y="4953001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fully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9220200" y="5638800"/>
            <a:ext cx="11944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answer to the multiplication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3" name="Group 43">
            <a:extLst>
              <a:ext uri="{FF2B5EF4-FFF2-40B4-BE49-F238E27FC236}">
                <a16:creationId xmlns:a16="http://schemas.microsoft.com/office/drawing/2014/main" id="{41B00279-4E02-46FA-8640-FBF7477E5155}"/>
              </a:ext>
            </a:extLst>
          </p:cNvPr>
          <p:cNvGrpSpPr/>
          <p:nvPr/>
        </p:nvGrpSpPr>
        <p:grpSpPr>
          <a:xfrm>
            <a:off x="4284955" y="4740676"/>
            <a:ext cx="152400" cy="381000"/>
            <a:chOff x="5257800" y="5715000"/>
            <a:chExt cx="152400" cy="381000"/>
          </a:xfrm>
        </p:grpSpPr>
        <p:cxnSp>
          <p:nvCxnSpPr>
            <p:cNvPr id="54" name="Straight Connector 44">
              <a:extLst>
                <a:ext uri="{FF2B5EF4-FFF2-40B4-BE49-F238E27FC236}">
                  <a16:creationId xmlns:a16="http://schemas.microsoft.com/office/drawing/2014/main" id="{8DD03AD9-5D12-432E-9BD1-FE9297F8D64D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45">
              <a:extLst>
                <a:ext uri="{FF2B5EF4-FFF2-40B4-BE49-F238E27FC236}">
                  <a16:creationId xmlns:a16="http://schemas.microsoft.com/office/drawing/2014/main" id="{30CDE850-DF92-4F1C-8456-B25F4740205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26">
            <a:extLst>
              <a:ext uri="{FF2B5EF4-FFF2-40B4-BE49-F238E27FC236}">
                <a16:creationId xmlns:a16="http://schemas.microsoft.com/office/drawing/2014/main" id="{94281B46-623F-4142-AF36-32E9A724F686}"/>
              </a:ext>
            </a:extLst>
          </p:cNvPr>
          <p:cNvGrpSpPr/>
          <p:nvPr/>
        </p:nvGrpSpPr>
        <p:grpSpPr>
          <a:xfrm>
            <a:off x="3961810" y="4457569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27">
              <a:extLst>
                <a:ext uri="{FF2B5EF4-FFF2-40B4-BE49-F238E27FC236}">
                  <a16:creationId xmlns:a16="http://schemas.microsoft.com/office/drawing/2014/main" id="{6A0F22F5-7A44-4BA0-9B1D-AC8177CC2A5E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8">
              <a:extLst>
                <a:ext uri="{FF2B5EF4-FFF2-40B4-BE49-F238E27FC236}">
                  <a16:creationId xmlns:a16="http://schemas.microsoft.com/office/drawing/2014/main" id="{B3256A49-3D96-4D57-9FBD-4745A19B43E2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タイトル 1">
            <a:extLst>
              <a:ext uri="{FF2B5EF4-FFF2-40B4-BE49-F238E27FC236}">
                <a16:creationId xmlns:a16="http://schemas.microsoft.com/office/drawing/2014/main" id="{AAB19B37-CB11-4B74-8F7D-92BDB0C96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AFEE8BD-FE56-44ED-9A6B-64D51DB53EE8}"/>
              </a:ext>
            </a:extLst>
          </p:cNvPr>
          <p:cNvSpPr txBox="1"/>
          <p:nvPr/>
        </p:nvSpPr>
        <p:spPr>
          <a:xfrm>
            <a:off x="10173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87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55" grpId="0" animBg="1"/>
      <p:bldP spid="55" grpId="1" animBg="1"/>
      <p:bldP spid="59" grpId="0" animBg="1"/>
      <p:bldP spid="59" grpId="1" animBg="1"/>
      <p:bldP spid="63" grpId="0"/>
      <p:bldP spid="91" grpId="0"/>
      <p:bldP spid="92" grpId="0"/>
      <p:bldP spid="94" grpId="0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7" grpId="2" animBg="1"/>
      <p:bldP spid="97" grpId="3" animBg="1"/>
      <p:bldP spid="98" grpId="0" animBg="1"/>
      <p:bldP spid="98" grpId="1" animBg="1"/>
      <p:bldP spid="98" grpId="2" animBg="1"/>
      <p:bldP spid="98" grpId="3" animBg="1"/>
      <p:bldP spid="99" grpId="0" animBg="1"/>
      <p:bldP spid="99" grpId="1" animBg="1"/>
      <p:bldP spid="99" grpId="2" animBg="1"/>
      <p:bldP spid="99" grpId="3" animBg="1"/>
      <p:bldP spid="100" grpId="0" animBg="1"/>
      <p:bldP spid="100" grpId="1" animBg="1"/>
      <p:bldP spid="100" grpId="2" animBg="1"/>
      <p:bldP spid="100" grpId="3" animBg="1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1" grpId="0" animBg="1"/>
      <p:bldP spid="112" grpId="0" animBg="1"/>
      <p:bldP spid="113" grpId="0" animBg="1"/>
      <p:bldP spid="115" grpId="0"/>
      <p:bldP spid="1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638801" y="2057964"/>
                <a:ext cx="2320315" cy="441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2057964"/>
                <a:ext cx="2320315" cy="4415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1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28801" y="3048001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1" y="3048001"/>
                <a:ext cx="2681055" cy="4776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19601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3124200"/>
                <a:ext cx="1116459" cy="313868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5608225" y="1476207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608226" y="1752601"/>
            <a:ext cx="1706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We assumed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38800" y="26670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Using this, we showed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790707" y="2119746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7" name="Group 66"/>
          <p:cNvGrpSpPr/>
          <p:nvPr/>
        </p:nvGrpSpPr>
        <p:grpSpPr>
          <a:xfrm>
            <a:off x="4279776" y="5362852"/>
            <a:ext cx="152400" cy="381000"/>
            <a:chOff x="5257800" y="5715000"/>
            <a:chExt cx="152400" cy="381000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9248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𝑖𝑠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𝑡𝑟𝑢𝑒</m:t>
                      </m:r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/>
                        </a:rPr>
                        <m:t>𝑓𝑜𝑟</m:t>
                      </m:r>
                      <m:r>
                        <a:rPr lang="en-US" sz="1400" i="1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2133600"/>
                <a:ext cx="1690526" cy="313868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638800" y="2971801"/>
                <a:ext cx="2465098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971801"/>
                <a:ext cx="2465098" cy="44345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400801" y="3581400"/>
                <a:ext cx="2519369" cy="462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9(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−(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+1)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3581400"/>
                <a:ext cx="2519369" cy="462434"/>
              </a:xfrm>
              <a:prstGeom prst="rect">
                <a:avLst/>
              </a:prstGeom>
              <a:blipFill>
                <a:blip r:embed="rId7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781800" y="29718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6781800" y="32004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7391400" y="32004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7391400" y="29718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7772400" y="3810000"/>
            <a:ext cx="990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7924800" y="3581400"/>
            <a:ext cx="6858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6781800" y="3581400"/>
            <a:ext cx="990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6858000" y="3810000"/>
            <a:ext cx="7620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6895606" y="2319646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7511144" y="2139537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/>
          <p:cNvSpPr/>
          <p:nvPr/>
        </p:nvSpPr>
        <p:spPr>
          <a:xfrm>
            <a:off x="7414162" y="2315687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/>
          <p:nvPr/>
        </p:nvSpPr>
        <p:spPr>
          <a:xfrm>
            <a:off x="8676904" y="3235037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/>
          <p:cNvSpPr txBox="1"/>
          <p:nvPr/>
        </p:nvSpPr>
        <p:spPr>
          <a:xfrm>
            <a:off x="8839200" y="3039094"/>
            <a:ext cx="1828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Each part of the matrix can be written differently…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(you will see why in a moment!)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5638800" y="4267201"/>
            <a:ext cx="47263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you compare this to the original matrix, you can see that all the ‘k’ terms have been replaced with ‘k + 1’ terms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we have shown that if the statement is true for n = k, it will also be true for n = k + 1</a:t>
            </a:r>
          </a:p>
          <a:p>
            <a:pPr marL="171450" indent="-1714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As it was true for n = 1, it is also true for all positive values of k!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6974774" y="3590307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/>
          <p:cNvSpPr/>
          <p:nvPr/>
        </p:nvSpPr>
        <p:spPr>
          <a:xfrm>
            <a:off x="8089076" y="3588328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/>
          <p:cNvSpPr/>
          <p:nvPr/>
        </p:nvSpPr>
        <p:spPr>
          <a:xfrm>
            <a:off x="7944593" y="3800105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/>
          <p:cNvSpPr/>
          <p:nvPr/>
        </p:nvSpPr>
        <p:spPr>
          <a:xfrm>
            <a:off x="7051965" y="3798125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8" name="Group 79">
            <a:extLst>
              <a:ext uri="{FF2B5EF4-FFF2-40B4-BE49-F238E27FC236}">
                <a16:creationId xmlns:a16="http://schemas.microsoft.com/office/drawing/2014/main" id="{4A654FE4-EF8E-47F2-B597-59E7C8C3E4B5}"/>
              </a:ext>
            </a:extLst>
          </p:cNvPr>
          <p:cNvGrpSpPr/>
          <p:nvPr/>
        </p:nvGrpSpPr>
        <p:grpSpPr>
          <a:xfrm>
            <a:off x="4150310" y="5054353"/>
            <a:ext cx="152400" cy="381000"/>
            <a:chOff x="5257800" y="5715000"/>
            <a:chExt cx="152400" cy="381000"/>
          </a:xfrm>
        </p:grpSpPr>
        <p:cxnSp>
          <p:nvCxnSpPr>
            <p:cNvPr id="49" name="Straight Connector 80">
              <a:extLst>
                <a:ext uri="{FF2B5EF4-FFF2-40B4-BE49-F238E27FC236}">
                  <a16:creationId xmlns:a16="http://schemas.microsoft.com/office/drawing/2014/main" id="{F8D64ABB-FE61-45F2-8ABC-16313B1CFF8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81">
              <a:extLst>
                <a:ext uri="{FF2B5EF4-FFF2-40B4-BE49-F238E27FC236}">
                  <a16:creationId xmlns:a16="http://schemas.microsoft.com/office/drawing/2014/main" id="{14F8897D-AB19-4D9B-BB55-067C9F625F3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43">
            <a:extLst>
              <a:ext uri="{FF2B5EF4-FFF2-40B4-BE49-F238E27FC236}">
                <a16:creationId xmlns:a16="http://schemas.microsoft.com/office/drawing/2014/main" id="{571548DF-2D38-4FD7-A865-F85ADB72F543}"/>
              </a:ext>
            </a:extLst>
          </p:cNvPr>
          <p:cNvGrpSpPr/>
          <p:nvPr/>
        </p:nvGrpSpPr>
        <p:grpSpPr>
          <a:xfrm>
            <a:off x="4284955" y="4740676"/>
            <a:ext cx="152400" cy="381000"/>
            <a:chOff x="5257800" y="5715000"/>
            <a:chExt cx="152400" cy="381000"/>
          </a:xfrm>
        </p:grpSpPr>
        <p:cxnSp>
          <p:nvCxnSpPr>
            <p:cNvPr id="53" name="Straight Connector 44">
              <a:extLst>
                <a:ext uri="{FF2B5EF4-FFF2-40B4-BE49-F238E27FC236}">
                  <a16:creationId xmlns:a16="http://schemas.microsoft.com/office/drawing/2014/main" id="{5750D77F-CE54-40CE-85C3-9A1EC80F6E8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45">
              <a:extLst>
                <a:ext uri="{FF2B5EF4-FFF2-40B4-BE49-F238E27FC236}">
                  <a16:creationId xmlns:a16="http://schemas.microsoft.com/office/drawing/2014/main" id="{BF6BE783-FD71-4AEA-9DF5-7C9090E332B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26">
            <a:extLst>
              <a:ext uri="{FF2B5EF4-FFF2-40B4-BE49-F238E27FC236}">
                <a16:creationId xmlns:a16="http://schemas.microsoft.com/office/drawing/2014/main" id="{D3D7FA69-11DF-4E55-A27B-C3187726C03A}"/>
              </a:ext>
            </a:extLst>
          </p:cNvPr>
          <p:cNvGrpSpPr/>
          <p:nvPr/>
        </p:nvGrpSpPr>
        <p:grpSpPr>
          <a:xfrm>
            <a:off x="3961810" y="4457569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27">
              <a:extLst>
                <a:ext uri="{FF2B5EF4-FFF2-40B4-BE49-F238E27FC236}">
                  <a16:creationId xmlns:a16="http://schemas.microsoft.com/office/drawing/2014/main" id="{79B0C835-4935-41CA-9990-9D79B16B4B3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8">
              <a:extLst>
                <a:ext uri="{FF2B5EF4-FFF2-40B4-BE49-F238E27FC236}">
                  <a16:creationId xmlns:a16="http://schemas.microsoft.com/office/drawing/2014/main" id="{209C728B-4683-40E3-9393-14096D5E30E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タイトル 1">
            <a:extLst>
              <a:ext uri="{FF2B5EF4-FFF2-40B4-BE49-F238E27FC236}">
                <a16:creationId xmlns:a16="http://schemas.microsoft.com/office/drawing/2014/main" id="{3CC66AF7-05B2-4BB3-AA1E-3BA6EDACC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E29AEA2-ADF9-4E80-986F-63D70D2BEFB7}"/>
              </a:ext>
            </a:extLst>
          </p:cNvPr>
          <p:cNvSpPr txBox="1"/>
          <p:nvPr/>
        </p:nvSpPr>
        <p:spPr>
          <a:xfrm>
            <a:off x="10173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6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51" grpId="0"/>
      <p:bldP spid="54" grpId="0"/>
      <p:bldP spid="56" grpId="0"/>
      <p:bldP spid="64" grpId="0" animBg="1"/>
      <p:bldP spid="64" grpId="1" animBg="1"/>
      <p:bldP spid="71" grpId="0"/>
      <p:bldP spid="72" grpId="0"/>
      <p:bldP spid="73" grpId="0"/>
      <p:bldP spid="4" grpId="0" animBg="1"/>
      <p:bldP spid="4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3" grpId="0" animBg="1"/>
      <p:bldP spid="83" grpId="1" animBg="1"/>
      <p:bldP spid="84" grpId="0" animBg="1"/>
      <p:bldP spid="84" grpId="1" animBg="1"/>
      <p:bldP spid="90" grpId="0" animBg="1"/>
      <p:bldP spid="90" grpId="1" animBg="1"/>
      <p:bldP spid="93" grpId="0" animBg="1"/>
      <p:bldP spid="93" grpId="1" animBg="1"/>
      <p:bldP spid="110" grpId="0" animBg="1"/>
      <p:bldP spid="117" grpId="0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</a:t>
            </a:r>
            <a:r>
              <a:rPr lang="en-US" sz="2400" smtClean="0"/>
              <a:t>Q5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2306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996</Words>
  <Application>Microsoft Office PowerPoint</Application>
  <PresentationFormat>Widescreen</PresentationFormat>
  <Paragraphs>257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Proof by Induction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2019-08-26T05:15:20Z</dcterms:modified>
</cp:coreProperties>
</file>