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34" r:id="rId2"/>
    <p:sldId id="580" r:id="rId3"/>
    <p:sldId id="579" r:id="rId4"/>
    <p:sldId id="5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3" autoAdjust="0"/>
    <p:restoredTop sz="88534" autoAdjust="0"/>
  </p:normalViewPr>
  <p:slideViewPr>
    <p:cSldViewPr>
      <p:cViewPr varScale="1">
        <p:scale>
          <a:sx n="70" d="100"/>
          <a:sy n="70" d="100"/>
        </p:scale>
        <p:origin x="132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90.png"/><Relationship Id="rId5" Type="http://schemas.openxmlformats.org/officeDocument/2006/relationships/image" Target="../media/image2070.png"/><Relationship Id="rId4" Type="http://schemas.openxmlformats.org/officeDocument/2006/relationships/image" Target="../media/image20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png"/><Relationship Id="rId3" Type="http://schemas.openxmlformats.org/officeDocument/2006/relationships/image" Target="../media/image211.png"/><Relationship Id="rId7" Type="http://schemas.openxmlformats.org/officeDocument/2006/relationships/image" Target="../media/image215.png"/><Relationship Id="rId2" Type="http://schemas.openxmlformats.org/officeDocument/2006/relationships/image" Target="../media/image2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4.png"/><Relationship Id="rId5" Type="http://schemas.openxmlformats.org/officeDocument/2006/relationships/image" Target="../media/image210.png"/><Relationship Id="rId4" Type="http://schemas.openxmlformats.org/officeDocument/2006/relationships/image" Target="../media/image212.png"/><Relationship Id="rId9" Type="http://schemas.openxmlformats.org/officeDocument/2006/relationships/image" Target="../media/image2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Forming differential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0976" y="1517259"/>
                <a:ext cx="7920880" cy="101566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rate of increase of a rabbit population (with population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/>
                  <a:t>, where time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) is </a:t>
                </a:r>
                <a:r>
                  <a:rPr lang="en-GB" sz="2000" b="1" dirty="0"/>
                  <a:t>proportional to </a:t>
                </a:r>
                <a:r>
                  <a:rPr lang="en-GB" sz="2000" dirty="0"/>
                  <a:t>the current population.</a:t>
                </a:r>
              </a:p>
              <a:p>
                <a:r>
                  <a:rPr lang="en-GB" sz="2000" dirty="0"/>
                  <a:t>Form a differential equation, and find its general solution.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76" y="1517259"/>
                <a:ext cx="7920880" cy="1015663"/>
              </a:xfrm>
              <a:prstGeom prst="rect">
                <a:avLst/>
              </a:prstGeom>
              <a:blipFill>
                <a:blip r:embed="rId2"/>
                <a:stretch>
                  <a:fillRect b="-155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8928" y="1505427"/>
            <a:ext cx="432048" cy="10274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Q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24196"/>
            <a:ext cx="2543212" cy="24445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7784" y="2899172"/>
                <a:ext cx="4248472" cy="2573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∴ 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𝑘𝑃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𝒌𝒕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899172"/>
                <a:ext cx="4248472" cy="2573269"/>
              </a:xfrm>
              <a:prstGeom prst="rect">
                <a:avLst/>
              </a:prstGeom>
              <a:blipFill>
                <a:blip r:embed="rId4"/>
                <a:stretch>
                  <a:fillRect b="-9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13732" y="3497943"/>
            <a:ext cx="4623408" cy="21857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Solve 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87824" y="5733256"/>
                <a:ext cx="4824536" cy="1025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(Notice by the way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𝑘𝑡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/>
                  <a:t>, and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GB" sz="1400" dirty="0"/>
                  <a:t> is a constant, we could always write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400" dirty="0"/>
                  <a:t>. i.e. The general solution is ‘any generic exponential function’, not just restricted to those with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400" dirty="0"/>
                  <a:t> as the base. However it is customary to write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𝑘𝑡</m:t>
                        </m:r>
                      </m:sup>
                    </m:sSup>
                  </m:oMath>
                </a14:m>
                <a:r>
                  <a:rPr lang="en-GB" sz="1400" dirty="0"/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733256"/>
                <a:ext cx="4824536" cy="1025537"/>
              </a:xfrm>
              <a:prstGeom prst="rect">
                <a:avLst/>
              </a:prstGeom>
              <a:blipFill>
                <a:blip r:embed="rId5"/>
                <a:stretch>
                  <a:fillRect l="-379" r="-253" b="-5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29BFBC4-ABD6-4D19-90BF-C2A329997073}"/>
                  </a:ext>
                </a:extLst>
              </p:cNvPr>
              <p:cNvSpPr txBox="1"/>
              <p:nvPr/>
            </p:nvSpPr>
            <p:spPr>
              <a:xfrm>
                <a:off x="5999708" y="2687898"/>
                <a:ext cx="2232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Recall from GCSE that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200" dirty="0"/>
                  <a:t> is the ‘constant of proportionality’.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29BFBC4-ABD6-4D19-90BF-C2A329997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708" y="2687898"/>
                <a:ext cx="2232248" cy="461665"/>
              </a:xfrm>
              <a:prstGeom prst="rect">
                <a:avLst/>
              </a:prstGeom>
              <a:blipFill>
                <a:blip r:embed="rId6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79870E-A8D1-43E9-A719-E395B6A5E98A}"/>
              </a:ext>
            </a:extLst>
          </p:cNvPr>
          <p:cNvCxnSpPr>
            <a:stCxn id="13" idx="1"/>
          </p:cNvCxnSpPr>
          <p:nvPr/>
        </p:nvCxnSpPr>
        <p:spPr>
          <a:xfrm flipH="1">
            <a:off x="5552263" y="2918731"/>
            <a:ext cx="447445" cy="136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A19C579-6505-4458-8414-2A7BF0117541}"/>
              </a:ext>
            </a:extLst>
          </p:cNvPr>
          <p:cNvSpPr/>
          <p:nvPr/>
        </p:nvSpPr>
        <p:spPr>
          <a:xfrm>
            <a:off x="1866900" y="2630491"/>
            <a:ext cx="6223000" cy="8674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Form equation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566B8A-1500-44DA-A9C3-E3691D0E8983}"/>
              </a:ext>
            </a:extLst>
          </p:cNvPr>
          <p:cNvSpPr txBox="1"/>
          <p:nvPr/>
        </p:nvSpPr>
        <p:spPr>
          <a:xfrm>
            <a:off x="271736" y="63906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Differential equations are useful because regularly in real-life, the rate of change of a variable is based on its current value. For example in Year 1, we saw a property of exponential growth is that the </a:t>
            </a:r>
            <a:r>
              <a:rPr lang="en-GB" sz="1600" b="1" dirty="0"/>
              <a:t>rate of change is proportional to the current value</a:t>
            </a:r>
            <a:r>
              <a:rPr lang="en-GB" sz="16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3374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7C5F811-2B79-43E5-AAB4-A3DD3D474206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2F0247-FD5E-47D5-B30B-D8DA4965A04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Further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5370936-2938-46BA-80A6-7CEAC2202FF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5101D5-1E59-46C2-81E6-B38C19C9C4EA}"/>
                  </a:ext>
                </a:extLst>
              </p:cNvPr>
              <p:cNvSpPr txBox="1"/>
              <p:nvPr/>
            </p:nvSpPr>
            <p:spPr>
              <a:xfrm>
                <a:off x="272728" y="705520"/>
                <a:ext cx="8488436" cy="25072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Water in a manufacturing plant is held in a large cylindrical tank of diameter 20m. Water flows out of the bottom of the tank through a tap at a rate proportional to the cube root of the volume.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 minutes after the tap is opened,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600" dirty="0"/>
                  <a:t> for some constant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Show that the general solution of this differential equation may be written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𝑄𝑡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 are constants.</a:t>
                </a:r>
              </a:p>
              <a:p>
                <a:r>
                  <a:rPr lang="en-GB" sz="1600" dirty="0"/>
                  <a:t>Initially the height of the water is 27m. 10 minutes later, the height is 8m.</a:t>
                </a:r>
              </a:p>
              <a:p>
                <a:r>
                  <a:rPr lang="en-GB" sz="1600" dirty="0"/>
                  <a:t>(c) Find the values of the constants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(d) Find the time in minutes when the water is at a depth of 1m.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5101D5-1E59-46C2-81E6-B38C19C9C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728" y="705520"/>
                <a:ext cx="8488436" cy="2507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ylinder 8">
            <a:extLst>
              <a:ext uri="{FF2B5EF4-FFF2-40B4-BE49-F238E27FC236}">
                <a16:creationId xmlns:a16="http://schemas.microsoft.com/office/drawing/2014/main" id="{4726AA8F-0F49-4282-AEE2-E5A685877341}"/>
              </a:ext>
            </a:extLst>
          </p:cNvPr>
          <p:cNvSpPr/>
          <p:nvPr/>
        </p:nvSpPr>
        <p:spPr>
          <a:xfrm>
            <a:off x="7154006" y="3130550"/>
            <a:ext cx="1157610" cy="712986"/>
          </a:xfrm>
          <a:prstGeom prst="can">
            <a:avLst>
              <a:gd name="adj" fmla="val 42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99B2BA48-80B0-47F6-AAE2-2401CD99E1CF}"/>
              </a:ext>
            </a:extLst>
          </p:cNvPr>
          <p:cNvSpPr/>
          <p:nvPr/>
        </p:nvSpPr>
        <p:spPr>
          <a:xfrm>
            <a:off x="7154540" y="2616200"/>
            <a:ext cx="1157610" cy="1219200"/>
          </a:xfrm>
          <a:prstGeom prst="can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4402428-AF16-4A4E-BEEB-3CD8384BFA83}"/>
              </a:ext>
            </a:extLst>
          </p:cNvPr>
          <p:cNvCxnSpPr/>
          <p:nvPr/>
        </p:nvCxnSpPr>
        <p:spPr>
          <a:xfrm flipH="1" flipV="1">
            <a:off x="8388350" y="3244850"/>
            <a:ext cx="74" cy="4721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B8E5DA5-AA3E-4E7F-B5C5-0E8A27B71FF0}"/>
                  </a:ext>
                </a:extLst>
              </p:cNvPr>
              <p:cNvSpPr txBox="1"/>
              <p:nvPr/>
            </p:nvSpPr>
            <p:spPr>
              <a:xfrm>
                <a:off x="8356066" y="3331838"/>
                <a:ext cx="2545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B8E5DA5-AA3E-4E7F-B5C5-0E8A27B71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6066" y="3331838"/>
                <a:ext cx="25453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F6429C-5448-41D3-AB4B-74B0C2F34EFD}"/>
                  </a:ext>
                </a:extLst>
              </p:cNvPr>
              <p:cNvSpPr txBox="1"/>
              <p:nvPr/>
            </p:nvSpPr>
            <p:spPr>
              <a:xfrm>
                <a:off x="7482160" y="3851923"/>
                <a:ext cx="544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F6429C-5448-41D3-AB4B-74B0C2F34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160" y="3851923"/>
                <a:ext cx="54424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0B0544-2C81-4891-9EB0-AADDD5CDB556}"/>
              </a:ext>
            </a:extLst>
          </p:cNvPr>
          <p:cNvCxnSpPr>
            <a:cxnSpLocks/>
          </p:cNvCxnSpPr>
          <p:nvPr/>
        </p:nvCxnSpPr>
        <p:spPr>
          <a:xfrm flipH="1">
            <a:off x="7159822" y="3892550"/>
            <a:ext cx="1171378" cy="38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2646BEA-5B08-475D-B7C2-199E1D13654B}"/>
                  </a:ext>
                </a:extLst>
              </p:cNvPr>
              <p:cNvSpPr txBox="1"/>
              <p:nvPr/>
            </p:nvSpPr>
            <p:spPr>
              <a:xfrm>
                <a:off x="265814" y="3470308"/>
                <a:ext cx="3232298" cy="2139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rad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ad>
                            <m:ra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br>
                  <a:rPr lang="en-GB" sz="1400" b="0" dirty="0"/>
                </a:b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∴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400" dirty="0"/>
                  <a:t>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ad>
                          <m:ra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2646BEA-5B08-475D-B7C2-199E1D136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14" y="3470308"/>
                <a:ext cx="3232298" cy="21395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51F2D808-1466-4527-AD6D-E108EA88A8E2}"/>
              </a:ext>
            </a:extLst>
          </p:cNvPr>
          <p:cNvSpPr txBox="1"/>
          <p:nvPr/>
        </p:nvSpPr>
        <p:spPr>
          <a:xfrm>
            <a:off x="2641789" y="4030774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If water is flowing out, the rate of change is negative.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157B06D-1F9B-43DC-99E6-64474DAF8566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2062716" y="4246218"/>
            <a:ext cx="579073" cy="1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84ADE53-C50A-4BCF-A1A7-CAC93837B2A4}"/>
              </a:ext>
            </a:extLst>
          </p:cNvPr>
          <p:cNvSpPr txBox="1"/>
          <p:nvPr/>
        </p:nvSpPr>
        <p:spPr>
          <a:xfrm>
            <a:off x="2631110" y="3283589"/>
            <a:ext cx="25947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(a) is a ‘connected rate of change’ question in the style we saw in Chapter 9. Model the fact we have a cylinder.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648DA65-4B41-4313-BB45-D1A49527931E}"/>
              </a:ext>
            </a:extLst>
          </p:cNvPr>
          <p:cNvCxnSpPr>
            <a:cxnSpLocks/>
          </p:cNvCxnSpPr>
          <p:nvPr/>
        </p:nvCxnSpPr>
        <p:spPr>
          <a:xfrm flipH="1">
            <a:off x="2498651" y="3600059"/>
            <a:ext cx="143139" cy="25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8F249D0-E3C7-4866-B7F4-06E48465257B}"/>
              </a:ext>
            </a:extLst>
          </p:cNvPr>
          <p:cNvSpPr txBox="1"/>
          <p:nvPr/>
        </p:nvSpPr>
        <p:spPr>
          <a:xfrm>
            <a:off x="3131840" y="4569015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Use chain rule.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C2838B-DFAC-49DE-9F2F-7B0A1CE1EA91}"/>
              </a:ext>
            </a:extLst>
          </p:cNvPr>
          <p:cNvCxnSpPr>
            <a:cxnSpLocks/>
          </p:cNvCxnSpPr>
          <p:nvPr/>
        </p:nvCxnSpPr>
        <p:spPr>
          <a:xfrm flipH="1">
            <a:off x="2392326" y="4648380"/>
            <a:ext cx="569067" cy="136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3BB0479-583D-47A3-B552-2EF0C9BBD336}"/>
                  </a:ext>
                </a:extLst>
              </p:cNvPr>
              <p:cNvSpPr txBox="1"/>
              <p:nvPr/>
            </p:nvSpPr>
            <p:spPr>
              <a:xfrm>
                <a:off x="148568" y="5616298"/>
                <a:ext cx="2275655" cy="116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 → 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∫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𝑑h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𝑘𝑡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3BB0479-583D-47A3-B552-2EF0C9BBD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68" y="5616298"/>
                <a:ext cx="2275655" cy="1168461"/>
              </a:xfrm>
              <a:prstGeom prst="rect">
                <a:avLst/>
              </a:prstGeom>
              <a:blipFill>
                <a:blip r:embed="rId6"/>
                <a:stretch>
                  <a:fillRect t="-34896" b="-6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210F6C2-1A92-4F05-808B-EDC1E3174174}"/>
                  </a:ext>
                </a:extLst>
              </p:cNvPr>
              <p:cNvSpPr txBox="1"/>
              <p:nvPr/>
            </p:nvSpPr>
            <p:spPr>
              <a:xfrm>
                <a:off x="2386607" y="5582358"/>
                <a:ext cx="2275655" cy="1224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𝑘𝑡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𝑄𝑡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210F6C2-1A92-4F05-808B-EDC1E3174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607" y="5582358"/>
                <a:ext cx="2275655" cy="12243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DAD830E-C88E-4CFC-9E71-DC7829FF4081}"/>
              </a:ext>
            </a:extLst>
          </p:cNvPr>
          <p:cNvCxnSpPr/>
          <p:nvPr/>
        </p:nvCxnSpPr>
        <p:spPr>
          <a:xfrm>
            <a:off x="2570220" y="5733256"/>
            <a:ext cx="0" cy="936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E2F1910-2BB5-4F57-9445-919E2E68489E}"/>
                  </a:ext>
                </a:extLst>
              </p:cNvPr>
              <p:cNvSpPr txBox="1"/>
              <p:nvPr/>
            </p:nvSpPr>
            <p:spPr>
              <a:xfrm>
                <a:off x="5162070" y="3689498"/>
                <a:ext cx="2154158" cy="2043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=27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27=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 ⇒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=10,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8=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9−10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4=9−10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E2F1910-2BB5-4F57-9445-919E2E684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070" y="3689498"/>
                <a:ext cx="2154158" cy="20437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DD031A7-A44E-4489-8E20-985502AAFB60}"/>
                  </a:ext>
                </a:extLst>
              </p:cNvPr>
              <p:cNvSpPr txBox="1"/>
              <p:nvPr/>
            </p:nvSpPr>
            <p:spPr>
              <a:xfrm>
                <a:off x="7373024" y="5177943"/>
                <a:ext cx="2154158" cy="157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9−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9−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br>
                  <a:rPr lang="en-GB" sz="1400" b="0" dirty="0"/>
                </a:b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GB" dirty="0"/>
                  <a:t> minutes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DD031A7-A44E-4489-8E20-985502AAF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024" y="5177943"/>
                <a:ext cx="2154158" cy="1575688"/>
              </a:xfrm>
              <a:prstGeom prst="rect">
                <a:avLst/>
              </a:prstGeom>
              <a:blipFill>
                <a:blip r:embed="rId9"/>
                <a:stretch>
                  <a:fillRect b="-50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72871ECB-7319-4823-A82D-78D1C0C5ED47}"/>
              </a:ext>
            </a:extLst>
          </p:cNvPr>
          <p:cNvSpPr/>
          <p:nvPr/>
        </p:nvSpPr>
        <p:spPr>
          <a:xfrm>
            <a:off x="106038" y="3498610"/>
            <a:ext cx="194332" cy="2009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FAC66C-3C66-4E54-81AF-ACD4668FA34E}"/>
              </a:ext>
            </a:extLst>
          </p:cNvPr>
          <p:cNvSpPr/>
          <p:nvPr/>
        </p:nvSpPr>
        <p:spPr>
          <a:xfrm>
            <a:off x="18119" y="5723122"/>
            <a:ext cx="194332" cy="2009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D482771-8B66-416B-A235-05CE33EA60EF}"/>
              </a:ext>
            </a:extLst>
          </p:cNvPr>
          <p:cNvSpPr/>
          <p:nvPr/>
        </p:nvSpPr>
        <p:spPr>
          <a:xfrm>
            <a:off x="5197177" y="3753668"/>
            <a:ext cx="194332" cy="2009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4082A89-1590-44BC-825B-CF7C6ED58A42}"/>
              </a:ext>
            </a:extLst>
          </p:cNvPr>
          <p:cNvSpPr/>
          <p:nvPr/>
        </p:nvSpPr>
        <p:spPr>
          <a:xfrm>
            <a:off x="7093632" y="5062452"/>
            <a:ext cx="194332" cy="2009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F04C8AC-FBFC-438B-A9E7-9E98614FD463}"/>
              </a:ext>
            </a:extLst>
          </p:cNvPr>
          <p:cNvSpPr/>
          <p:nvPr/>
        </p:nvSpPr>
        <p:spPr>
          <a:xfrm>
            <a:off x="307920" y="3390728"/>
            <a:ext cx="4758107" cy="22352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D55DCE5-8DE4-48A4-B4E2-C84E7AF3C50E}"/>
              </a:ext>
            </a:extLst>
          </p:cNvPr>
          <p:cNvSpPr/>
          <p:nvPr/>
        </p:nvSpPr>
        <p:spPr>
          <a:xfrm>
            <a:off x="313622" y="5642031"/>
            <a:ext cx="4758107" cy="11622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B570017-1F9A-4772-B4A9-E493A4A06DBD}"/>
              </a:ext>
            </a:extLst>
          </p:cNvPr>
          <p:cNvSpPr/>
          <p:nvPr/>
        </p:nvSpPr>
        <p:spPr>
          <a:xfrm>
            <a:off x="5392792" y="3737629"/>
            <a:ext cx="1645961" cy="16637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F3A9321-E1AE-476C-A17D-AD83AD14ACF2}"/>
              </a:ext>
            </a:extLst>
          </p:cNvPr>
          <p:cNvSpPr/>
          <p:nvPr/>
        </p:nvSpPr>
        <p:spPr>
          <a:xfrm>
            <a:off x="7269116" y="5055465"/>
            <a:ext cx="1645961" cy="16637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2210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11F4FF8-EF46-43E1-8734-364022BBD924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8A835FC-737D-4FEE-9F81-4A65C543FF9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CC82587-AC92-4E70-8F29-2A6B5979FC4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4F2AC5C4-3A27-4432-B021-30E5B1BB0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40" y="1016287"/>
            <a:ext cx="5690203" cy="343085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C29D51-0AA1-4680-B881-42DFA6CADB84}"/>
              </a:ext>
            </a:extLst>
          </p:cNvPr>
          <p:cNvSpPr txBox="1"/>
          <p:nvPr/>
        </p:nvSpPr>
        <p:spPr>
          <a:xfrm>
            <a:off x="110232" y="644533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2005 Q8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CDF56-C143-401E-A90C-C408182EE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0765" y="1943064"/>
            <a:ext cx="5190536" cy="10922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B59E89-B883-4C83-BD73-F71FAE2DB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2632" y="5182203"/>
            <a:ext cx="4561367" cy="88175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B282A2F-2DF4-49D9-B6AD-1D8CB79FC9C1}"/>
              </a:ext>
            </a:extLst>
          </p:cNvPr>
          <p:cNvSpPr/>
          <p:nvPr/>
        </p:nvSpPr>
        <p:spPr>
          <a:xfrm>
            <a:off x="4335379" y="1862062"/>
            <a:ext cx="4783221" cy="12113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96E767-79E4-44F2-A7DB-96165CE93C56}"/>
              </a:ext>
            </a:extLst>
          </p:cNvPr>
          <p:cNvSpPr/>
          <p:nvPr/>
        </p:nvSpPr>
        <p:spPr>
          <a:xfrm>
            <a:off x="4846143" y="4965405"/>
            <a:ext cx="4282721" cy="16413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354463-28F5-4A6C-B29D-F8842E0E8B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9838"/>
            <a:ext cx="4736575" cy="189639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B544497-CB42-49CC-95A9-039E9AD2DD0E}"/>
              </a:ext>
            </a:extLst>
          </p:cNvPr>
          <p:cNvSpPr/>
          <p:nvPr/>
        </p:nvSpPr>
        <p:spPr>
          <a:xfrm>
            <a:off x="274315" y="4784650"/>
            <a:ext cx="4212625" cy="19670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BBE12A-E284-469B-8E5E-33B5A6E317F1}"/>
              </a:ext>
            </a:extLst>
          </p:cNvPr>
          <p:cNvSpPr txBox="1"/>
          <p:nvPr/>
        </p:nvSpPr>
        <p:spPr>
          <a:xfrm>
            <a:off x="6407413" y="3333009"/>
            <a:ext cx="2286374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Teachers/Students</a:t>
            </a:r>
            <a:r>
              <a:rPr lang="en-GB" sz="1400" dirty="0"/>
              <a:t>: I recommend also looking at Edexcel Jan 2008 Q8 which has a part (a) similar to the previous example.</a:t>
            </a:r>
          </a:p>
        </p:txBody>
      </p:sp>
    </p:spTree>
    <p:extLst>
      <p:ext uri="{BB962C8B-B14F-4D97-AF65-F5344CB8AC3E}">
        <p14:creationId xmlns:p14="http://schemas.microsoft.com/office/powerpoint/2010/main" val="28390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11K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328-329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B4FC842-0A8A-0D4F-B546-A2049E0887D9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Q7-9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2403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57471</TotalTime>
  <Words>463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1291</cp:revision>
  <dcterms:created xsi:type="dcterms:W3CDTF">2013-02-28T07:36:55Z</dcterms:created>
  <dcterms:modified xsi:type="dcterms:W3CDTF">2019-07-06T18:17:21Z</dcterms:modified>
</cp:coreProperties>
</file>