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52" r:id="rId2"/>
    <p:sldId id="524" r:id="rId3"/>
    <p:sldId id="550" r:id="rId4"/>
    <p:sldId id="523" r:id="rId5"/>
    <p:sldId id="551" r:id="rId6"/>
    <p:sldId id="528" r:id="rId7"/>
    <p:sldId id="55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Sketching Graphs</a:t>
            </a:r>
          </a:p>
          <a:p>
            <a:pPr algn="ctr"/>
            <a:r>
              <a:rPr lang="en-GB" sz="8000" dirty="0" smtClean="0"/>
              <a:t>- Quartic Graphs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8000" dirty="0" smtClean="0"/>
              <a:t>Chapter 4</a:t>
            </a:r>
            <a:endParaRPr lang="en-GB" sz="5400" dirty="0" smtClean="0"/>
          </a:p>
          <a:p>
            <a:pPr algn="ctr"/>
            <a:r>
              <a:rPr lang="en-GB" sz="8000" dirty="0" smtClean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385450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Quartic Graphs – No Equal Roots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25517" y="781892"/>
                <a:ext cx="4993992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Sketch the curve with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517" y="781892"/>
                <a:ext cx="4993992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2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53798" y="1795441"/>
                <a:ext cx="401961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Shape: 		</a:t>
                </a:r>
                <a:r>
                  <a:rPr lang="en-GB" b="1" dirty="0" smtClean="0"/>
                  <a:t>Starts downward</a:t>
                </a:r>
                <a:endParaRPr lang="en-GB" b="1" dirty="0"/>
              </a:p>
              <a:p>
                <a:r>
                  <a:rPr lang="en-GB" dirty="0"/>
                  <a:t>Roots: 		</a:t>
                </a:r>
                <a:r>
                  <a:rPr lang="en-GB" b="1" dirty="0"/>
                  <a:t>-1, 0, 2, 3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-intercept: 	</a:t>
                </a:r>
                <a:r>
                  <a:rPr lang="en-GB" b="1" dirty="0"/>
                  <a:t>0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798" y="1795441"/>
                <a:ext cx="4019613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366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2753798" y="2996952"/>
            <a:ext cx="4241924" cy="3231493"/>
            <a:chOff x="546100" y="4016348"/>
            <a:chExt cx="2753601" cy="2010708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585013" y="5181453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1277510" y="4154848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80068" y="5144291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1001989" y="4016348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1989" y="4016348"/>
                  <a:ext cx="41547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884229" y="5051958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4229" y="5051958"/>
                  <a:ext cx="415472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/>
            <p:cNvSpPr txBox="1"/>
            <p:nvPr/>
          </p:nvSpPr>
          <p:spPr>
            <a:xfrm>
              <a:off x="1906286" y="5130205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38326" y="5142905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17" name="Freeform: Shape 16"/>
            <p:cNvSpPr/>
            <p:nvPr/>
          </p:nvSpPr>
          <p:spPr>
            <a:xfrm>
              <a:off x="546100" y="4254500"/>
              <a:ext cx="2349500" cy="1231933"/>
            </a:xfrm>
            <a:custGeom>
              <a:avLst/>
              <a:gdLst>
                <a:gd name="connsiteX0" fmla="*/ 0 w 2349500"/>
                <a:gd name="connsiteY0" fmla="*/ 63500 h 1231933"/>
                <a:gd name="connsiteX1" fmla="*/ 304800 w 2349500"/>
                <a:gd name="connsiteY1" fmla="*/ 939800 h 1231933"/>
                <a:gd name="connsiteX2" fmla="*/ 469900 w 2349500"/>
                <a:gd name="connsiteY2" fmla="*/ 1231900 h 1231933"/>
                <a:gd name="connsiteX3" fmla="*/ 749300 w 2349500"/>
                <a:gd name="connsiteY3" fmla="*/ 927100 h 1231933"/>
                <a:gd name="connsiteX4" fmla="*/ 1066800 w 2349500"/>
                <a:gd name="connsiteY4" fmla="*/ 406400 h 1231933"/>
                <a:gd name="connsiteX5" fmla="*/ 1498600 w 2349500"/>
                <a:gd name="connsiteY5" fmla="*/ 965200 h 1231933"/>
                <a:gd name="connsiteX6" fmla="*/ 1701800 w 2349500"/>
                <a:gd name="connsiteY6" fmla="*/ 1168400 h 1231933"/>
                <a:gd name="connsiteX7" fmla="*/ 1943100 w 2349500"/>
                <a:gd name="connsiteY7" fmla="*/ 927100 h 1231933"/>
                <a:gd name="connsiteX8" fmla="*/ 2349500 w 2349500"/>
                <a:gd name="connsiteY8" fmla="*/ 0 h 1231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49500" h="1231933">
                  <a:moveTo>
                    <a:pt x="0" y="63500"/>
                  </a:moveTo>
                  <a:cubicBezTo>
                    <a:pt x="113241" y="404283"/>
                    <a:pt x="226483" y="745067"/>
                    <a:pt x="304800" y="939800"/>
                  </a:cubicBezTo>
                  <a:cubicBezTo>
                    <a:pt x="383117" y="1134533"/>
                    <a:pt x="395817" y="1234017"/>
                    <a:pt x="469900" y="1231900"/>
                  </a:cubicBezTo>
                  <a:cubicBezTo>
                    <a:pt x="543983" y="1229783"/>
                    <a:pt x="649817" y="1064683"/>
                    <a:pt x="749300" y="927100"/>
                  </a:cubicBezTo>
                  <a:cubicBezTo>
                    <a:pt x="848783" y="789517"/>
                    <a:pt x="941917" y="400050"/>
                    <a:pt x="1066800" y="406400"/>
                  </a:cubicBezTo>
                  <a:cubicBezTo>
                    <a:pt x="1191683" y="412750"/>
                    <a:pt x="1392767" y="838200"/>
                    <a:pt x="1498600" y="965200"/>
                  </a:cubicBezTo>
                  <a:cubicBezTo>
                    <a:pt x="1604433" y="1092200"/>
                    <a:pt x="1627717" y="1174750"/>
                    <a:pt x="1701800" y="1168400"/>
                  </a:cubicBezTo>
                  <a:cubicBezTo>
                    <a:pt x="1775883" y="1162050"/>
                    <a:pt x="1835150" y="1121833"/>
                    <a:pt x="1943100" y="927100"/>
                  </a:cubicBezTo>
                  <a:cubicBezTo>
                    <a:pt x="2051050" y="732367"/>
                    <a:pt x="2200275" y="366183"/>
                    <a:pt x="2349500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9864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Quartic Graphs – </a:t>
              </a:r>
              <a:r>
                <a:rPr lang="en-GB" sz="3200" dirty="0" smtClean="0"/>
                <a:t>2 Equal </a:t>
              </a:r>
              <a:r>
                <a:rPr lang="en-GB" sz="3200" dirty="0"/>
                <a:t>Roots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09456" y="869920"/>
                <a:ext cx="5064444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Sketch the curve with equation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+1)(3−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456" y="869920"/>
                <a:ext cx="5064444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73223" y="1958258"/>
                <a:ext cx="459539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Shape: 		</a:t>
                </a:r>
                <a:r>
                  <a:rPr lang="en-GB" b="1" dirty="0" smtClean="0"/>
                  <a:t>Starts upwards</a:t>
                </a:r>
                <a:endParaRPr lang="en-GB" b="1" dirty="0"/>
              </a:p>
              <a:p>
                <a:r>
                  <a:rPr lang="en-GB" dirty="0"/>
                  <a:t>Roots: 		</a:t>
                </a:r>
                <a:r>
                  <a:rPr lang="en-GB" b="1" dirty="0" smtClean="0"/>
                  <a:t>2, </a:t>
                </a:r>
                <a:r>
                  <a:rPr lang="en-GB" b="1" dirty="0"/>
                  <a:t>2</a:t>
                </a:r>
                <a:r>
                  <a:rPr lang="en-GB" b="1" dirty="0" smtClean="0"/>
                  <a:t>, -1, 3  </a:t>
                </a:r>
                <a:endParaRPr lang="en-GB" b="1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-intercept: 	</a:t>
                </a:r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223" y="1958258"/>
                <a:ext cx="4595391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194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2699792" y="3140968"/>
            <a:ext cx="4824535" cy="3184486"/>
            <a:chOff x="4998697" y="4165498"/>
            <a:chExt cx="2714688" cy="2043049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4998697" y="5362944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5691194" y="4336339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093752" y="5325782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5403874" y="4165498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3874" y="4165498"/>
                  <a:ext cx="41547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7297913" y="5233449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7913" y="5233449"/>
                  <a:ext cx="415472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6319970" y="5311696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49412" y="5311696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28" name="Freeform: Shape 27"/>
            <p:cNvSpPr/>
            <p:nvPr/>
          </p:nvSpPr>
          <p:spPr>
            <a:xfrm>
              <a:off x="5029200" y="4610100"/>
              <a:ext cx="2044700" cy="1473200"/>
            </a:xfrm>
            <a:custGeom>
              <a:avLst/>
              <a:gdLst>
                <a:gd name="connsiteX0" fmla="*/ 0 w 2044700"/>
                <a:gd name="connsiteY0" fmla="*/ 1473200 h 1473200"/>
                <a:gd name="connsiteX1" fmla="*/ 292100 w 2044700"/>
                <a:gd name="connsiteY1" fmla="*/ 749300 h 1473200"/>
                <a:gd name="connsiteX2" fmla="*/ 774700 w 2044700"/>
                <a:gd name="connsiteY2" fmla="*/ 0 h 1473200"/>
                <a:gd name="connsiteX3" fmla="*/ 1422400 w 2044700"/>
                <a:gd name="connsiteY3" fmla="*/ 749300 h 1473200"/>
                <a:gd name="connsiteX4" fmla="*/ 1676400 w 2044700"/>
                <a:gd name="connsiteY4" fmla="*/ 457200 h 1473200"/>
                <a:gd name="connsiteX5" fmla="*/ 2044700 w 2044700"/>
                <a:gd name="connsiteY5" fmla="*/ 1295400 h 147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44700" h="1473200">
                  <a:moveTo>
                    <a:pt x="0" y="1473200"/>
                  </a:moveTo>
                  <a:cubicBezTo>
                    <a:pt x="81491" y="1234016"/>
                    <a:pt x="162983" y="994833"/>
                    <a:pt x="292100" y="749300"/>
                  </a:cubicBezTo>
                  <a:cubicBezTo>
                    <a:pt x="421217" y="503767"/>
                    <a:pt x="586317" y="0"/>
                    <a:pt x="774700" y="0"/>
                  </a:cubicBezTo>
                  <a:cubicBezTo>
                    <a:pt x="963083" y="0"/>
                    <a:pt x="1272117" y="673100"/>
                    <a:pt x="1422400" y="749300"/>
                  </a:cubicBezTo>
                  <a:cubicBezTo>
                    <a:pt x="1572683" y="825500"/>
                    <a:pt x="1572683" y="366183"/>
                    <a:pt x="1676400" y="457200"/>
                  </a:cubicBezTo>
                  <a:cubicBezTo>
                    <a:pt x="1780117" y="548217"/>
                    <a:pt x="1912408" y="921808"/>
                    <a:pt x="2044700" y="129540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3752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Quartic Graphs – </a:t>
              </a:r>
              <a:r>
                <a:rPr lang="en-GB" sz="3200" dirty="0" smtClean="0"/>
                <a:t>3 </a:t>
              </a:r>
              <a:r>
                <a:rPr lang="en-GB" sz="3200" dirty="0"/>
                <a:t>Equal Roots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14022" y="822911"/>
                <a:ext cx="4896544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Sketch the curve with equation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022" y="822911"/>
                <a:ext cx="4896544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2627784" y="3099735"/>
            <a:ext cx="5184576" cy="3371564"/>
            <a:chOff x="467833" y="4049030"/>
            <a:chExt cx="2831868" cy="197802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585013" y="5181453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1436999" y="4154848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80068" y="5144291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175800" y="4049030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5800" y="4049030"/>
                  <a:ext cx="41547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2884229" y="5051958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4229" y="5051958"/>
                  <a:ext cx="415472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1906286" y="5130205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14667" y="5526761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-1</a:t>
              </a:r>
            </a:p>
          </p:txBody>
        </p:sp>
        <p:sp>
          <p:nvSpPr>
            <p:cNvPr id="18" name="Freeform: Shape 17"/>
            <p:cNvSpPr/>
            <p:nvPr/>
          </p:nvSpPr>
          <p:spPr>
            <a:xfrm>
              <a:off x="467833" y="4518837"/>
              <a:ext cx="2009553" cy="1222750"/>
            </a:xfrm>
            <a:custGeom>
              <a:avLst/>
              <a:gdLst>
                <a:gd name="connsiteX0" fmla="*/ 0 w 2009553"/>
                <a:gd name="connsiteY0" fmla="*/ 74428 h 1222750"/>
                <a:gd name="connsiteX1" fmla="*/ 393404 w 2009553"/>
                <a:gd name="connsiteY1" fmla="*/ 680484 h 1222750"/>
                <a:gd name="connsiteX2" fmla="*/ 967562 w 2009553"/>
                <a:gd name="connsiteY2" fmla="*/ 1222744 h 1222750"/>
                <a:gd name="connsiteX3" fmla="*/ 1584251 w 2009553"/>
                <a:gd name="connsiteY3" fmla="*/ 669851 h 1222750"/>
                <a:gd name="connsiteX4" fmla="*/ 2009553 w 2009553"/>
                <a:gd name="connsiteY4" fmla="*/ 0 h 1222750"/>
                <a:gd name="connsiteX0" fmla="*/ 0 w 2009553"/>
                <a:gd name="connsiteY0" fmla="*/ 74428 h 1222750"/>
                <a:gd name="connsiteX1" fmla="*/ 393404 w 2009553"/>
                <a:gd name="connsiteY1" fmla="*/ 680484 h 1222750"/>
                <a:gd name="connsiteX2" fmla="*/ 967562 w 2009553"/>
                <a:gd name="connsiteY2" fmla="*/ 1222744 h 1222750"/>
                <a:gd name="connsiteX3" fmla="*/ 1584251 w 2009553"/>
                <a:gd name="connsiteY3" fmla="*/ 669851 h 1222750"/>
                <a:gd name="connsiteX4" fmla="*/ 2009553 w 2009553"/>
                <a:gd name="connsiteY4" fmla="*/ 0 h 1222750"/>
                <a:gd name="connsiteX0" fmla="*/ 0 w 2009553"/>
                <a:gd name="connsiteY0" fmla="*/ 74428 h 1222750"/>
                <a:gd name="connsiteX1" fmla="*/ 393404 w 2009553"/>
                <a:gd name="connsiteY1" fmla="*/ 680484 h 1222750"/>
                <a:gd name="connsiteX2" fmla="*/ 967562 w 2009553"/>
                <a:gd name="connsiteY2" fmla="*/ 1222744 h 1222750"/>
                <a:gd name="connsiteX3" fmla="*/ 1584251 w 2009553"/>
                <a:gd name="connsiteY3" fmla="*/ 669851 h 1222750"/>
                <a:gd name="connsiteX4" fmla="*/ 2009553 w 2009553"/>
                <a:gd name="connsiteY4" fmla="*/ 0 h 122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9553" h="1222750">
                  <a:moveTo>
                    <a:pt x="0" y="74428"/>
                  </a:moveTo>
                  <a:cubicBezTo>
                    <a:pt x="116072" y="281763"/>
                    <a:pt x="232144" y="489098"/>
                    <a:pt x="393404" y="680484"/>
                  </a:cubicBezTo>
                  <a:cubicBezTo>
                    <a:pt x="554664" y="871870"/>
                    <a:pt x="769088" y="1224516"/>
                    <a:pt x="967562" y="1222744"/>
                  </a:cubicBezTo>
                  <a:cubicBezTo>
                    <a:pt x="1166036" y="1220972"/>
                    <a:pt x="1219200" y="682255"/>
                    <a:pt x="1584251" y="669851"/>
                  </a:cubicBezTo>
                  <a:cubicBezTo>
                    <a:pt x="1949302" y="657447"/>
                    <a:pt x="1947529" y="233030"/>
                    <a:pt x="2009553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73223" y="1958258"/>
                <a:ext cx="459539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Shape: 		</a:t>
                </a:r>
                <a:r>
                  <a:rPr lang="en-GB" b="1" dirty="0" smtClean="0"/>
                  <a:t>Starts downwards</a:t>
                </a:r>
                <a:endParaRPr lang="en-GB" b="1" dirty="0"/>
              </a:p>
              <a:p>
                <a:r>
                  <a:rPr lang="en-GB" dirty="0"/>
                  <a:t>Roots: 		</a:t>
                </a:r>
                <a:r>
                  <a:rPr lang="en-GB" b="1" dirty="0" smtClean="0"/>
                  <a:t>-1, 1, 1, 1  </a:t>
                </a:r>
                <a:endParaRPr lang="en-GB" b="1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-intercept: 	</a:t>
                </a:r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223" y="1958258"/>
                <a:ext cx="4595391" cy="923330"/>
              </a:xfrm>
              <a:prstGeom prst="rect">
                <a:avLst/>
              </a:prstGeom>
              <a:blipFill rotWithShape="0">
                <a:blip r:embed="rId7"/>
                <a:stretch>
                  <a:fillRect l="-1194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26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Quartic Graphs – </a:t>
              </a:r>
              <a:r>
                <a:rPr lang="en-GB" sz="3200" dirty="0" smtClean="0"/>
                <a:t>4 </a:t>
              </a:r>
              <a:r>
                <a:rPr lang="en-GB" sz="3200" dirty="0"/>
                <a:t>Equal Roots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80950" y="845767"/>
                <a:ext cx="4930948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Sketch the curve with equation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950" y="845767"/>
                <a:ext cx="4930948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2108257" y="3284984"/>
            <a:ext cx="4476333" cy="3296054"/>
            <a:chOff x="5061610" y="3617473"/>
            <a:chExt cx="2653066" cy="2038147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5061610" y="4810017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5913596" y="3783412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5760293" y="3617473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60293" y="3617473"/>
                  <a:ext cx="41547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7299204" y="4666436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204" y="4666436"/>
                  <a:ext cx="41547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/>
            <p:cNvSpPr txBox="1"/>
            <p:nvPr/>
          </p:nvSpPr>
          <p:spPr>
            <a:xfrm>
              <a:off x="6382883" y="4758769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28" name="Freeform: Shape 27"/>
            <p:cNvSpPr/>
            <p:nvPr/>
          </p:nvSpPr>
          <p:spPr>
            <a:xfrm>
              <a:off x="5688419" y="3742660"/>
              <a:ext cx="1531088" cy="1084592"/>
            </a:xfrm>
            <a:custGeom>
              <a:avLst/>
              <a:gdLst>
                <a:gd name="connsiteX0" fmla="*/ 0 w 1531088"/>
                <a:gd name="connsiteY0" fmla="*/ 0 h 1084592"/>
                <a:gd name="connsiteX1" fmla="*/ 829339 w 1531088"/>
                <a:gd name="connsiteY1" fmla="*/ 1084521 h 1084592"/>
                <a:gd name="connsiteX2" fmla="*/ 1531088 w 1531088"/>
                <a:gd name="connsiteY2" fmla="*/ 42531 h 108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1088" h="1084592">
                  <a:moveTo>
                    <a:pt x="0" y="0"/>
                  </a:moveTo>
                  <a:cubicBezTo>
                    <a:pt x="287079" y="538716"/>
                    <a:pt x="574158" y="1077433"/>
                    <a:pt x="829339" y="1084521"/>
                  </a:cubicBezTo>
                  <a:cubicBezTo>
                    <a:pt x="1084520" y="1091610"/>
                    <a:pt x="1307804" y="567070"/>
                    <a:pt x="1531088" y="4253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52557" y="4029357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16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77879" y="1990962"/>
                <a:ext cx="484239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Shape: 		</a:t>
                </a:r>
                <a:r>
                  <a:rPr lang="en-GB" b="1" dirty="0" smtClean="0"/>
                  <a:t>Starts downwards</a:t>
                </a:r>
                <a:endParaRPr lang="en-GB" b="1" dirty="0"/>
              </a:p>
              <a:p>
                <a:r>
                  <a:rPr lang="en-GB" dirty="0"/>
                  <a:t>Roots: 		</a:t>
                </a:r>
                <a:r>
                  <a:rPr lang="en-GB" b="1" dirty="0" smtClean="0"/>
                  <a:t>-2, -2, -2, -2  </a:t>
                </a:r>
                <a:endParaRPr lang="en-GB" b="1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-intercept: 	</a:t>
                </a:r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𝟏𝟔</m:t>
                    </m:r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879" y="1990962"/>
                <a:ext cx="4842393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1006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40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Quartic Graphs </a:t>
              </a:r>
              <a:r>
                <a:rPr lang="en-GB" sz="3200" dirty="0" smtClean="0"/>
                <a:t>- </a:t>
              </a:r>
              <a:r>
                <a:rPr lang="en-GB" sz="3200" dirty="0" smtClean="0">
                  <a:latin typeface="+mj-lt"/>
                </a:rPr>
                <a:t>Test </a:t>
              </a:r>
              <a:r>
                <a:rPr lang="en-GB" sz="3200" dirty="0">
                  <a:latin typeface="+mj-lt"/>
                </a:rPr>
                <a:t>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6304" y="1283078"/>
                <a:ext cx="4145696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Sketch the curve with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304" y="1283078"/>
                <a:ext cx="4145696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83527" y="1269022"/>
                <a:ext cx="4032448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Sketch the curve with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+1)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527" y="1269022"/>
                <a:ext cx="4032448" cy="830997"/>
              </a:xfrm>
              <a:prstGeom prst="rect">
                <a:avLst/>
              </a:prstGeom>
              <a:blipFill rotWithShape="0">
                <a:blip r:embed="rId3"/>
                <a:stretch>
                  <a:fillRect b="-62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579407" y="2428600"/>
            <a:ext cx="3795939" cy="2861575"/>
            <a:chOff x="1332253" y="2151601"/>
            <a:chExt cx="2714688" cy="221380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332253" y="3608700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2539839" y="2493195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625782" y="3558838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300500" y="2151601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0500" y="2151601"/>
                  <a:ext cx="41547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631469" y="3479205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1469" y="3479205"/>
                  <a:ext cx="415472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2975456" y="3566017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16" name="Freeform: Shape 15"/>
            <p:cNvSpPr/>
            <p:nvPr/>
          </p:nvSpPr>
          <p:spPr>
            <a:xfrm flipV="1">
              <a:off x="1623540" y="2828491"/>
              <a:ext cx="1651000" cy="1389951"/>
            </a:xfrm>
            <a:custGeom>
              <a:avLst/>
              <a:gdLst>
                <a:gd name="connsiteX0" fmla="*/ 0 w 1651000"/>
                <a:gd name="connsiteY0" fmla="*/ 1320805 h 1320805"/>
                <a:gd name="connsiteX1" fmla="*/ 304800 w 1651000"/>
                <a:gd name="connsiteY1" fmla="*/ 596905 h 1320805"/>
                <a:gd name="connsiteX2" fmla="*/ 596900 w 1651000"/>
                <a:gd name="connsiteY2" fmla="*/ 5 h 1320805"/>
                <a:gd name="connsiteX3" fmla="*/ 914400 w 1651000"/>
                <a:gd name="connsiteY3" fmla="*/ 584205 h 1320805"/>
                <a:gd name="connsiteX4" fmla="*/ 1219200 w 1651000"/>
                <a:gd name="connsiteY4" fmla="*/ 38105 h 1320805"/>
                <a:gd name="connsiteX5" fmla="*/ 1460500 w 1651000"/>
                <a:gd name="connsiteY5" fmla="*/ 584205 h 1320805"/>
                <a:gd name="connsiteX6" fmla="*/ 1651000 w 1651000"/>
                <a:gd name="connsiteY6" fmla="*/ 1257305 h 132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1000" h="1320805">
                  <a:moveTo>
                    <a:pt x="0" y="1320805"/>
                  </a:moveTo>
                  <a:cubicBezTo>
                    <a:pt x="102658" y="1068921"/>
                    <a:pt x="205317" y="817038"/>
                    <a:pt x="304800" y="596905"/>
                  </a:cubicBezTo>
                  <a:cubicBezTo>
                    <a:pt x="404283" y="376772"/>
                    <a:pt x="495300" y="2122"/>
                    <a:pt x="596900" y="5"/>
                  </a:cubicBezTo>
                  <a:cubicBezTo>
                    <a:pt x="698500" y="-2112"/>
                    <a:pt x="810683" y="577855"/>
                    <a:pt x="914400" y="584205"/>
                  </a:cubicBezTo>
                  <a:cubicBezTo>
                    <a:pt x="1018117" y="590555"/>
                    <a:pt x="1128183" y="38105"/>
                    <a:pt x="1219200" y="38105"/>
                  </a:cubicBezTo>
                  <a:cubicBezTo>
                    <a:pt x="1310217" y="38105"/>
                    <a:pt x="1388533" y="381005"/>
                    <a:pt x="1460500" y="584205"/>
                  </a:cubicBezTo>
                  <a:cubicBezTo>
                    <a:pt x="1532467" y="787405"/>
                    <a:pt x="1591733" y="1022355"/>
                    <a:pt x="1651000" y="125730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32040" y="2360901"/>
            <a:ext cx="3664221" cy="2948611"/>
            <a:chOff x="5012235" y="2151601"/>
            <a:chExt cx="2714688" cy="2278387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5012235" y="3608700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6219821" y="2493195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507784" y="3569470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980482" y="2151601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0482" y="2151601"/>
                  <a:ext cx="415472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7311451" y="3479205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1451" y="3479205"/>
                  <a:ext cx="415472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TextBox 21"/>
            <p:cNvSpPr txBox="1"/>
            <p:nvPr/>
          </p:nvSpPr>
          <p:spPr>
            <a:xfrm>
              <a:off x="6899988" y="3555384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35875" y="2534596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27</a:t>
              </a:r>
            </a:p>
          </p:txBody>
        </p:sp>
        <p:sp>
          <p:nvSpPr>
            <p:cNvPr id="25" name="Freeform: Shape 24"/>
            <p:cNvSpPr/>
            <p:nvPr/>
          </p:nvSpPr>
          <p:spPr>
            <a:xfrm>
              <a:off x="5309972" y="2771305"/>
              <a:ext cx="2317898" cy="1658683"/>
            </a:xfrm>
            <a:custGeom>
              <a:avLst/>
              <a:gdLst>
                <a:gd name="connsiteX0" fmla="*/ 0 w 2317898"/>
                <a:gd name="connsiteY0" fmla="*/ 1658683 h 1658683"/>
                <a:gd name="connsiteX1" fmla="*/ 308344 w 2317898"/>
                <a:gd name="connsiteY1" fmla="*/ 839976 h 1658683"/>
                <a:gd name="connsiteX2" fmla="*/ 914400 w 2317898"/>
                <a:gd name="connsiteY2" fmla="*/ 4 h 1658683"/>
                <a:gd name="connsiteX3" fmla="*/ 1722475 w 2317898"/>
                <a:gd name="connsiteY3" fmla="*/ 850609 h 1658683"/>
                <a:gd name="connsiteX4" fmla="*/ 2317898 w 2317898"/>
                <a:gd name="connsiteY4" fmla="*/ 1541725 h 1658683"/>
                <a:gd name="connsiteX0" fmla="*/ 0 w 2317898"/>
                <a:gd name="connsiteY0" fmla="*/ 1658683 h 1658683"/>
                <a:gd name="connsiteX1" fmla="*/ 308344 w 2317898"/>
                <a:gd name="connsiteY1" fmla="*/ 839976 h 1658683"/>
                <a:gd name="connsiteX2" fmla="*/ 914400 w 2317898"/>
                <a:gd name="connsiteY2" fmla="*/ 4 h 1658683"/>
                <a:gd name="connsiteX3" fmla="*/ 1722475 w 2317898"/>
                <a:gd name="connsiteY3" fmla="*/ 850609 h 1658683"/>
                <a:gd name="connsiteX4" fmla="*/ 2317898 w 2317898"/>
                <a:gd name="connsiteY4" fmla="*/ 1541725 h 1658683"/>
                <a:gd name="connsiteX0" fmla="*/ 0 w 2317898"/>
                <a:gd name="connsiteY0" fmla="*/ 1658683 h 1658683"/>
                <a:gd name="connsiteX1" fmla="*/ 308344 w 2317898"/>
                <a:gd name="connsiteY1" fmla="*/ 839976 h 1658683"/>
                <a:gd name="connsiteX2" fmla="*/ 914400 w 2317898"/>
                <a:gd name="connsiteY2" fmla="*/ 4 h 1658683"/>
                <a:gd name="connsiteX3" fmla="*/ 1722475 w 2317898"/>
                <a:gd name="connsiteY3" fmla="*/ 850609 h 1658683"/>
                <a:gd name="connsiteX4" fmla="*/ 2317898 w 2317898"/>
                <a:gd name="connsiteY4" fmla="*/ 1541725 h 165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7898" h="1658683">
                  <a:moveTo>
                    <a:pt x="0" y="1658683"/>
                  </a:moveTo>
                  <a:cubicBezTo>
                    <a:pt x="77972" y="1387552"/>
                    <a:pt x="155944" y="1116422"/>
                    <a:pt x="308344" y="839976"/>
                  </a:cubicBezTo>
                  <a:cubicBezTo>
                    <a:pt x="460744" y="563530"/>
                    <a:pt x="678712" y="-1768"/>
                    <a:pt x="914400" y="4"/>
                  </a:cubicBezTo>
                  <a:cubicBezTo>
                    <a:pt x="1150088" y="1776"/>
                    <a:pt x="1265276" y="838205"/>
                    <a:pt x="1722475" y="850609"/>
                  </a:cubicBezTo>
                  <a:cubicBezTo>
                    <a:pt x="2179674" y="863013"/>
                    <a:pt x="2200939" y="1228950"/>
                    <a:pt x="2317898" y="154172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3686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429922" y="69269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65-66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3172" y="2314270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2162" y="180034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91840" y="2152156"/>
                <a:ext cx="813690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[STEP I 2012 Q2a]</a:t>
                </a:r>
              </a:p>
              <a:p>
                <a:pPr marL="400050" indent="-400050">
                  <a:buFont typeface="+mj-lt"/>
                  <a:buAutoNum type="alphaLcPeriod"/>
                </a:pPr>
                <a:r>
                  <a:rPr lang="en-GB" dirty="0"/>
                  <a:t>Sketch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𝑦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+9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LcPeriod"/>
                </a:pPr>
                <a:r>
                  <a:rPr lang="en-GB" dirty="0"/>
                  <a:t>For what values of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GB" dirty="0"/>
                  <a:t> does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/>
                      </a:rPr>
                      <m:t>y</m:t>
                    </m:r>
                    <m:r>
                      <a:rPr lang="en-GB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GB" dirty="0"/>
                  <a:t> have the following number of </a:t>
                </a:r>
                <a:r>
                  <a:rPr lang="en-GB" u="sng" dirty="0"/>
                  <a:t>distinct</a:t>
                </a:r>
                <a:r>
                  <a:rPr lang="en-GB" dirty="0"/>
                  <a:t> roots (i) 0, (ii) 1, (iii) 2, (iv) 3, (v) 4.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40" y="2152156"/>
                <a:ext cx="8136904" cy="1200329"/>
              </a:xfrm>
              <a:prstGeom prst="rect">
                <a:avLst/>
              </a:prstGeom>
              <a:blipFill>
                <a:blip r:embed="rId2"/>
                <a:stretch>
                  <a:fillRect l="-675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53137" y="3425068"/>
                <a:ext cx="4464496" cy="943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By factorising,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𝑦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b="0" i="1" smtClean="0"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. This is a quartic, where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GB" dirty="0"/>
                  <a:t> is always positive, and has repeated roots 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dirty="0"/>
                  <a:t>: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37" y="3425068"/>
                <a:ext cx="4464496" cy="943976"/>
              </a:xfrm>
              <a:prstGeom prst="rect">
                <a:avLst/>
              </a:prstGeom>
              <a:blipFill>
                <a:blip r:embed="rId3"/>
                <a:stretch>
                  <a:fillRect l="-1091" t="-3871" b="-10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245" y="4531898"/>
            <a:ext cx="2421603" cy="2090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462765" y="3425068"/>
                <a:ext cx="2952328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By changing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GB" dirty="0"/>
                  <a:t>, we shift the graph up and down. Then we can see that:</a:t>
                </a:r>
              </a:p>
              <a:p>
                <a:endParaRPr lang="en-GB" dirty="0"/>
              </a:p>
              <a:p>
                <a:pPr marL="400050" indent="-400050">
                  <a:buAutoNum type="romanLcParenR"/>
                </a:pPr>
                <a:r>
                  <a:rPr lang="en-GB" dirty="0"/>
                  <a:t>0 roots: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𝑏</m:t>
                    </m:r>
                    <m:r>
                      <a:rPr lang="en-GB" b="0" i="1" smtClean="0">
                        <a:latin typeface="Cambria Math"/>
                      </a:rPr>
                      <m:t>&gt;9</m:t>
                    </m:r>
                  </m:oMath>
                </a14:m>
                <a:endParaRPr lang="en-GB" b="0" dirty="0"/>
              </a:p>
              <a:p>
                <a:pPr marL="400050" indent="-400050">
                  <a:buAutoNum type="romanLcParenR"/>
                </a:pPr>
                <a:r>
                  <a:rPr lang="en-GB" dirty="0"/>
                  <a:t>1 root: Not possible.</a:t>
                </a:r>
              </a:p>
              <a:p>
                <a:pPr marL="400050" indent="-400050">
                  <a:buAutoNum type="romanLcParenR"/>
                </a:pPr>
                <a:r>
                  <a:rPr lang="en-GB" dirty="0"/>
                  <a:t>2 roots: 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/>
                      </a:rPr>
                      <m:t>b</m:t>
                    </m:r>
                    <m:r>
                      <a:rPr lang="en-GB" b="0" i="0" smtClean="0">
                        <a:latin typeface="Cambria Math"/>
                      </a:rPr>
                      <m:t>=9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/>
                      </a:rPr>
                      <m:t>or</m:t>
                    </m:r>
                    <m:r>
                      <a:rPr lang="en-GB" b="0" i="0" smtClean="0">
                        <a:latin typeface="Cambria Math"/>
                      </a:rPr>
                      <m:t> </m:t>
                    </m:r>
                    <m:r>
                      <a:rPr lang="en-GB" b="0" i="1" smtClean="0">
                        <a:latin typeface="Cambria Math"/>
                      </a:rPr>
                      <m:t>𝑏</m:t>
                    </m:r>
                    <m:r>
                      <a:rPr lang="en-GB" b="0" i="1" smtClean="0">
                        <a:latin typeface="Cambria Math"/>
                      </a:rPr>
                      <m:t>&lt;0</m:t>
                    </m:r>
                  </m:oMath>
                </a14:m>
                <a:endParaRPr lang="en-GB" b="0" i="1" dirty="0">
                  <a:latin typeface="Cambria Math"/>
                </a:endParaRPr>
              </a:p>
              <a:p>
                <a:pPr marL="400050" indent="-400050">
                  <a:buAutoNum type="romanLcParenR"/>
                </a:pPr>
                <a:r>
                  <a:rPr lang="en-GB" dirty="0"/>
                  <a:t>3 roots: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𝑏</m:t>
                    </m:r>
                    <m:r>
                      <a:rPr lang="en-GB" i="1" dirty="0" smtClean="0">
                        <a:latin typeface="Cambria Math"/>
                      </a:rPr>
                      <m:t>=0</m:t>
                    </m:r>
                  </m:oMath>
                </a14:m>
                <a:endParaRPr lang="en-GB" dirty="0"/>
              </a:p>
              <a:p>
                <a:pPr marL="400050" indent="-400050">
                  <a:buAutoNum type="romanLcParenR"/>
                </a:pPr>
                <a:r>
                  <a:rPr lang="en-GB" dirty="0"/>
                  <a:t>4 roots: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0&lt;</m:t>
                    </m:r>
                    <m:r>
                      <a:rPr lang="en-GB" b="0" i="1" smtClean="0">
                        <a:latin typeface="Cambria Math"/>
                      </a:rPr>
                      <m:t>𝑏</m:t>
                    </m:r>
                    <m:r>
                      <a:rPr lang="en-GB" b="0" i="1" smtClean="0">
                        <a:latin typeface="Cambria Math"/>
                      </a:rPr>
                      <m:t>&lt;9</m:t>
                    </m:r>
                  </m:oMath>
                </a14:m>
                <a:endParaRPr lang="en-GB" dirty="0"/>
              </a:p>
              <a:p>
                <a:pPr marL="400050" indent="-400050">
                  <a:buAutoNum type="romanLcParenR"/>
                </a:pPr>
                <a:endParaRPr lang="en-GB" dirty="0"/>
              </a:p>
              <a:p>
                <a:pPr marL="400050" indent="-400050">
                  <a:buAutoNum type="romanLcParenR"/>
                </a:pPr>
                <a:endParaRPr lang="en-GB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765" y="3425068"/>
                <a:ext cx="2952328" cy="3416320"/>
              </a:xfrm>
              <a:prstGeom prst="rect">
                <a:avLst/>
              </a:prstGeom>
              <a:blipFill>
                <a:blip r:embed="rId5"/>
                <a:stretch>
                  <a:fillRect l="-1653" t="-1071" r="-1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53135" y="3497075"/>
            <a:ext cx="4104456" cy="31432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94814" y="4500640"/>
            <a:ext cx="2520279" cy="3149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94813" y="4818234"/>
            <a:ext cx="2520279" cy="3149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94813" y="5133228"/>
            <a:ext cx="2520279" cy="511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894814" y="5644308"/>
            <a:ext cx="2520279" cy="3149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894812" y="5956388"/>
            <a:ext cx="2520279" cy="3149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094" y="3426066"/>
            <a:ext cx="384336" cy="382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70539" y="3404800"/>
            <a:ext cx="384336" cy="382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932040" y="130968"/>
            <a:ext cx="52972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</a:t>
            </a:r>
            <a:r>
              <a:rPr lang="en-US" sz="2000" dirty="0" smtClean="0">
                <a:solidFill>
                  <a:schemeClr val="bg1"/>
                </a:solidFill>
              </a:rPr>
              <a:t>lesson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Q1 a-d only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Green</a:t>
            </a:r>
            <a:r>
              <a:rPr lang="en-US" sz="2000" dirty="0" smtClean="0"/>
              <a:t>		Complete </a:t>
            </a:r>
            <a:r>
              <a:rPr lang="en-US" sz="2000" dirty="0" smtClean="0"/>
              <a:t>Q1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6"/>
                </a:solidFill>
              </a:rPr>
              <a:t>Amber</a:t>
            </a:r>
            <a:r>
              <a:rPr lang="en-US" sz="2000" dirty="0" smtClean="0"/>
              <a:t> </a:t>
            </a:r>
            <a:r>
              <a:rPr lang="en-US" sz="2000" dirty="0"/>
              <a:t>		</a:t>
            </a:r>
            <a:r>
              <a:rPr lang="en-US" sz="2000" dirty="0" smtClean="0"/>
              <a:t>Q2-3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		</a:t>
            </a:r>
            <a:r>
              <a:rPr lang="en-US" sz="2000" dirty="0" smtClean="0"/>
              <a:t>Q4 &amp; Challenge</a:t>
            </a: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005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20348</TotalTime>
  <Words>260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808</cp:revision>
  <dcterms:created xsi:type="dcterms:W3CDTF">2013-02-28T07:36:55Z</dcterms:created>
  <dcterms:modified xsi:type="dcterms:W3CDTF">2019-09-01T15:41:33Z</dcterms:modified>
</cp:coreProperties>
</file>