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93" r:id="rId2"/>
    <p:sldId id="687" r:id="rId3"/>
    <p:sldId id="689" r:id="rId4"/>
    <p:sldId id="691" r:id="rId5"/>
    <p:sldId id="688" r:id="rId6"/>
    <p:sldId id="685" r:id="rId7"/>
    <p:sldId id="694" r:id="rId8"/>
    <p:sldId id="6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980728"/>
            <a:ext cx="91437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b="1" dirty="0" smtClean="0">
                <a:solidFill>
                  <a:prstClr val="black"/>
                </a:solidFill>
              </a:rPr>
              <a:t>Hypothesis Testing </a:t>
            </a:r>
          </a:p>
          <a:p>
            <a:pPr lvl="0" algn="ctr"/>
            <a:r>
              <a:rPr lang="en-GB" sz="8000" dirty="0" smtClean="0">
                <a:solidFill>
                  <a:prstClr val="black"/>
                </a:solidFill>
              </a:rPr>
              <a:t>-</a:t>
            </a:r>
            <a:r>
              <a:rPr lang="en-GB" sz="7200" dirty="0" smtClean="0">
                <a:solidFill>
                  <a:prstClr val="black"/>
                </a:solidFill>
              </a:rPr>
              <a:t> </a:t>
            </a:r>
            <a:r>
              <a:rPr lang="en-GB" sz="8000" dirty="0" smtClean="0">
                <a:solidFill>
                  <a:prstClr val="black"/>
                </a:solidFill>
              </a:rPr>
              <a:t>Accept or Reject</a:t>
            </a:r>
            <a:endParaRPr lang="en-GB" sz="8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3751681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dirty="0">
                <a:solidFill>
                  <a:prstClr val="black"/>
                </a:solidFill>
              </a:rPr>
              <a:t>Chapter 7 </a:t>
            </a:r>
          </a:p>
          <a:p>
            <a:pPr lvl="0" algn="ctr"/>
            <a:r>
              <a:rPr lang="en-GB" sz="8000" dirty="0">
                <a:solidFill>
                  <a:prstClr val="black"/>
                </a:solidFill>
              </a:rPr>
              <a:t>(</a:t>
            </a:r>
            <a:r>
              <a:rPr lang="en-GB" sz="8000">
                <a:solidFill>
                  <a:prstClr val="black"/>
                </a:solidFill>
              </a:rPr>
              <a:t>Part 4</a:t>
            </a:r>
            <a:r>
              <a:rPr lang="en-GB" sz="8000" smtClean="0">
                <a:solidFill>
                  <a:prstClr val="black"/>
                </a:solidFill>
              </a:rPr>
              <a:t> </a:t>
            </a:r>
            <a:r>
              <a:rPr lang="en-GB" sz="8000" dirty="0">
                <a:solidFill>
                  <a:prstClr val="black"/>
                </a:solidFill>
              </a:rPr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175445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One Tailed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755467" y="752626"/>
            <a:ext cx="7632848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John tosses a coin 8 times and it comes up heads 1</a:t>
            </a:r>
            <a:r>
              <a:rPr lang="en-GB" sz="2400" dirty="0" smtClean="0"/>
              <a:t> </a:t>
            </a:r>
            <a:r>
              <a:rPr lang="en-GB" sz="2400" dirty="0"/>
              <a:t>times. </a:t>
            </a:r>
            <a:endParaRPr lang="en-GB" sz="2400" dirty="0" smtClean="0"/>
          </a:p>
          <a:p>
            <a:pPr algn="ctr"/>
            <a:r>
              <a:rPr lang="en-GB" sz="2400" dirty="0" smtClean="0"/>
              <a:t>He </a:t>
            </a:r>
            <a:r>
              <a:rPr lang="en-GB" sz="2400" dirty="0"/>
              <a:t>claims the coin is </a:t>
            </a:r>
            <a:r>
              <a:rPr lang="en-GB" sz="2400" b="1" dirty="0"/>
              <a:t>biased towards </a:t>
            </a:r>
            <a:r>
              <a:rPr lang="en-GB" sz="2400" b="1" dirty="0" smtClean="0"/>
              <a:t>tails</a:t>
            </a:r>
            <a:r>
              <a:rPr lang="en-GB" sz="2400" dirty="0" smtClean="0"/>
              <a:t>. </a:t>
            </a:r>
          </a:p>
          <a:p>
            <a:pPr algn="ctr"/>
            <a:r>
              <a:rPr lang="en-GB" sz="2400" dirty="0" smtClean="0"/>
              <a:t>With </a:t>
            </a:r>
            <a:r>
              <a:rPr lang="en-GB" sz="2400" dirty="0"/>
              <a:t>a significance level of 5%, test his claim.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5856" y="2074075"/>
                <a:ext cx="252028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&lt;0.5</m:t>
                      </m:r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074075"/>
                <a:ext cx="2520280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35696" y="5288340"/>
                <a:ext cx="61284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>
                    <a:solidFill>
                      <a:srgbClr val="FF0000"/>
                    </a:solidFill>
                  </a:rPr>
                  <a:t>3.52% </a:t>
                </a:r>
                <a:r>
                  <a:rPr lang="en-GB" sz="3200" dirty="0">
                    <a:solidFill>
                      <a:srgbClr val="FF0000"/>
                    </a:solidFill>
                  </a:rPr>
                  <a:t>&lt;</a:t>
                </a:r>
                <a:r>
                  <a:rPr lang="en-GB" sz="3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3200" dirty="0">
                    <a:solidFill>
                      <a:srgbClr val="FF0000"/>
                    </a:solidFill>
                  </a:rPr>
                  <a:t>5%, </a:t>
                </a:r>
                <a:endParaRPr lang="en-GB" sz="3200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GB" sz="3200" dirty="0" smtClean="0">
                    <a:solidFill>
                      <a:srgbClr val="FF0000"/>
                    </a:solidFill>
                  </a:rPr>
                  <a:t>so sufficient </a:t>
                </a:r>
                <a:r>
                  <a:rPr lang="en-GB" sz="3200" dirty="0">
                    <a:solidFill>
                      <a:srgbClr val="FF0000"/>
                    </a:solidFill>
                  </a:rPr>
                  <a:t>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.</a:t>
                </a:r>
              </a:p>
              <a:p>
                <a:pPr algn="ctr"/>
                <a:r>
                  <a:rPr lang="en-GB" sz="3200" dirty="0">
                    <a:solidFill>
                      <a:srgbClr val="FF0000"/>
                    </a:solidFill>
                  </a:rPr>
                  <a:t>Coin </a:t>
                </a:r>
                <a:r>
                  <a:rPr lang="en-GB" sz="3200" dirty="0" smtClean="0">
                    <a:solidFill>
                      <a:srgbClr val="FF0000"/>
                    </a:solidFill>
                  </a:rPr>
                  <a:t>is </a:t>
                </a:r>
                <a:r>
                  <a:rPr lang="en-GB" sz="3200" dirty="0">
                    <a:solidFill>
                      <a:srgbClr val="FF0000"/>
                    </a:solidFill>
                  </a:rPr>
                  <a:t>biased.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288340"/>
                <a:ext cx="6128402" cy="1569660"/>
              </a:xfrm>
              <a:prstGeom prst="rect">
                <a:avLst/>
              </a:prstGeom>
              <a:blipFill>
                <a:blip r:embed="rId3"/>
                <a:stretch>
                  <a:fillRect l="-398" t="-5058" r="-498" b="-120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699792" y="3731423"/>
                <a:ext cx="4248472" cy="1200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8,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</m:d>
                    </m:oMath>
                  </m:oMathPara>
                </a14:m>
                <a:endParaRPr lang="en-GB" sz="36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≤1</m:t>
                          </m:r>
                        </m:e>
                      </m:d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0.0352</m:t>
                      </m:r>
                    </m:oMath>
                  </m:oMathPara>
                </a14:m>
                <a:r>
                  <a:rPr lang="en-GB" sz="3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3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sz="36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731423"/>
                <a:ext cx="4248472" cy="12003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3469" y="2122615"/>
            <a:ext cx="3488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Step 1: </a:t>
            </a:r>
            <a:r>
              <a:rPr lang="en-GB" sz="2000" dirty="0" smtClean="0"/>
              <a:t>Write you hypothesis</a:t>
            </a:r>
            <a:endParaRPr lang="en-GB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7540" y="3331313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Step 2: </a:t>
            </a:r>
            <a:r>
              <a:rPr lang="en-GB" sz="2000" dirty="0" smtClean="0"/>
              <a:t>Calculate the probability of getting 1 or less </a:t>
            </a:r>
            <a:endParaRPr lang="en-GB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8458" y="5013176"/>
            <a:ext cx="3905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Step 3: </a:t>
            </a:r>
            <a:r>
              <a:rPr lang="en-GB" sz="2000" dirty="0" smtClean="0"/>
              <a:t>Accept or Reject Hypothesis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023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One Tailed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764704"/>
                <a:ext cx="8352928" cy="17606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The </a:t>
                </a:r>
                <a:r>
                  <a:rPr lang="en-GB" sz="2000" dirty="0"/>
                  <a:t>standard treatment for a particular disease has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000" dirty="0"/>
                  <a:t> probability of success. A certain doctor has undertake research in this area and has produced a new drug which has been successful with 11 out of 20 patients. </a:t>
                </a:r>
                <a:r>
                  <a:rPr lang="en-GB" sz="2000" dirty="0" smtClean="0"/>
                  <a:t>The </a:t>
                </a:r>
                <a:r>
                  <a:rPr lang="en-GB" sz="2000" dirty="0"/>
                  <a:t>doctor claims the new drug represents an improvement on the standard treatment.</a:t>
                </a:r>
              </a:p>
              <a:p>
                <a:r>
                  <a:rPr lang="en-GB" sz="2000" dirty="0"/>
                  <a:t>Test, at the 5% significance level, the claim made by the doctor.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64704"/>
                <a:ext cx="8352928" cy="1760610"/>
              </a:xfrm>
              <a:prstGeom prst="rect">
                <a:avLst/>
              </a:prstGeom>
              <a:blipFill rotWithShape="0">
                <a:blip r:embed="rId2"/>
                <a:stretch>
                  <a:fillRect b="-31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3419" y="5748913"/>
                <a:ext cx="849694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>
                    <a:solidFill>
                      <a:srgbClr val="FF0000"/>
                    </a:solidFill>
                  </a:rPr>
                  <a:t>12.75</a:t>
                </a:r>
                <a:r>
                  <a:rPr lang="en-GB" sz="3200" dirty="0">
                    <a:solidFill>
                      <a:srgbClr val="FF0000"/>
                    </a:solidFill>
                  </a:rPr>
                  <a:t>% &gt; 5% so not enough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New drug is no better than </a:t>
                </a:r>
                <a:r>
                  <a:rPr lang="en-GB" sz="3200" dirty="0" smtClean="0">
                    <a:solidFill>
                      <a:srgbClr val="FF0000"/>
                    </a:solidFill>
                  </a:rPr>
                  <a:t>the old </a:t>
                </a:r>
                <a:r>
                  <a:rPr lang="en-GB" sz="3200" dirty="0">
                    <a:solidFill>
                      <a:srgbClr val="FF0000"/>
                    </a:solidFill>
                  </a:rPr>
                  <a:t>one.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19" y="5748913"/>
                <a:ext cx="8496944" cy="1077218"/>
              </a:xfrm>
              <a:prstGeom prst="rect">
                <a:avLst/>
              </a:prstGeom>
              <a:blipFill>
                <a:blip r:embed="rId3"/>
                <a:stretch>
                  <a:fillRect l="-1578" t="-6780" r="-1578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octor, doctors, health, hospital, medical, medicin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780928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851920" y="2605629"/>
                <a:ext cx="252028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&gt;0.4</m:t>
                      </m:r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605629"/>
                <a:ext cx="2520280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16657" y="4424883"/>
                <a:ext cx="77666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≥11</m:t>
                          </m:r>
                        </m:e>
                      </m:d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≤10</m:t>
                          </m:r>
                        </m:e>
                      </m:d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=0.1275</m:t>
                      </m:r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57" y="4424883"/>
                <a:ext cx="7766669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6802" y="2656341"/>
            <a:ext cx="3847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1: </a:t>
            </a:r>
            <a:r>
              <a:rPr lang="en-GB" sz="2400" dirty="0" smtClean="0"/>
              <a:t>Write you hypothesis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86876" y="3886274"/>
            <a:ext cx="6933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Step 2: </a:t>
            </a:r>
            <a:r>
              <a:rPr lang="en-GB" sz="2400" dirty="0" smtClean="0"/>
              <a:t>Calculate the probability of getting 11 or more 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6802" y="5348803"/>
            <a:ext cx="4711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Step 3: </a:t>
            </a:r>
            <a:r>
              <a:rPr lang="en-GB" sz="2400" dirty="0" smtClean="0"/>
              <a:t>Accept or Reject Hypothesis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999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One Tailed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348376" y="825381"/>
            <a:ext cx="8447030" cy="239757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 takes a multiple choice test. </a:t>
            </a: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is made up of 10 questions each with 5 possible answers. </a:t>
            </a: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gets 4 questions correct. </a:t>
            </a: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teacher claims she was guessing the answers. </a:t>
            </a: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one tailed test, at the 5% level of significance, </a:t>
            </a: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whether or not there is evidence to reject the teacher’s claim.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 your hypotheses clearly.				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   </a:t>
            </a:r>
            <a:r>
              <a:rPr lang="en-GB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r="57921" b="16179"/>
          <a:stretch/>
        </p:blipFill>
        <p:spPr>
          <a:xfrm>
            <a:off x="755576" y="3573016"/>
            <a:ext cx="3600400" cy="27160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9752" y="5827441"/>
            <a:ext cx="64087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</a:t>
            </a:r>
            <a:r>
              <a:rPr lang="en-GB" sz="2400" baseline="-25000" dirty="0" smtClean="0"/>
              <a:t>o</a:t>
            </a:r>
            <a:r>
              <a:rPr lang="en-GB" sz="2400" dirty="0" smtClean="0"/>
              <a:t> is accepted. The teacher’s claim is supported.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646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Two Tailed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411" y="692696"/>
            <a:ext cx="8640960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Over a long period of time it has been found that in Enrico’s restaurant the ratio of non-veg to veg meals is 2 to 1. In Manuel’s restaurant in a random sample of 10 people ordering meals, 1 ordered a vegetarian meal. 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Using </a:t>
            </a:r>
            <a:r>
              <a:rPr lang="en-GB" sz="2000" dirty="0"/>
              <a:t>a 5% level of significance, test whether or not the proportion of people eating veg meals in Manuel’s restaurant is different to that in Enrico’s restaurant.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0149" y="5669187"/>
                <a:ext cx="853222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0.104&gt;0.025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.</a:t>
                </a:r>
              </a:p>
              <a:p>
                <a:pPr algn="ctr"/>
                <a:r>
                  <a:rPr lang="en-GB" sz="2400" smtClean="0">
                    <a:solidFill>
                      <a:srgbClr val="FF0000"/>
                    </a:solidFill>
                  </a:rPr>
                  <a:t>Not enough </a:t>
                </a:r>
                <a:r>
                  <a:rPr lang="en-GB" sz="2400" dirty="0">
                    <a:solidFill>
                      <a:srgbClr val="FF0000"/>
                    </a:solidFill>
                  </a:rPr>
                  <a:t>evidence 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to support that the proportion </a:t>
                </a:r>
                <a:r>
                  <a:rPr lang="en-GB" sz="2400" dirty="0">
                    <a:solidFill>
                      <a:srgbClr val="FF0000"/>
                    </a:solidFill>
                  </a:rPr>
                  <a:t>of veg meals </a:t>
                </a:r>
                <a:endParaRPr lang="en-GB" sz="2400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GB" sz="2400" dirty="0" smtClean="0">
                    <a:solidFill>
                      <a:srgbClr val="FF0000"/>
                    </a:solidFill>
                  </a:rPr>
                  <a:t>at </a:t>
                </a:r>
                <a:r>
                  <a:rPr lang="en-GB" sz="2400" dirty="0">
                    <a:solidFill>
                      <a:srgbClr val="FF0000"/>
                    </a:solidFill>
                  </a:rPr>
                  <a:t>Manuel’s restaurant is different to Enrico’s.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49" y="5669187"/>
                <a:ext cx="8532222" cy="1200329"/>
              </a:xfrm>
              <a:prstGeom prst="rect">
                <a:avLst/>
              </a:prstGeom>
              <a:blipFill>
                <a:blip r:embed="rId2"/>
                <a:stretch>
                  <a:fillRect t="-4061" r="-429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6802" y="2704196"/>
            <a:ext cx="3488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Step 1: </a:t>
            </a:r>
            <a:r>
              <a:rPr lang="en-GB" sz="2000" dirty="0" smtClean="0"/>
              <a:t>Write you hypothesis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6876" y="3934129"/>
            <a:ext cx="6225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Step 2: </a:t>
            </a:r>
            <a:r>
              <a:rPr lang="en-GB" sz="2000" dirty="0" smtClean="0"/>
              <a:t>Calculate the probability of getting 1 or less</a:t>
            </a:r>
            <a:endParaRPr lang="en-GB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6802" y="5396658"/>
            <a:ext cx="3905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Step 3: </a:t>
            </a:r>
            <a:r>
              <a:rPr lang="en-GB" sz="2000" dirty="0" smtClean="0"/>
              <a:t>Accept or Reject Hypothesis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99792" y="2783474"/>
                <a:ext cx="4343689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783474"/>
                <a:ext cx="4343689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699275" y="4285779"/>
                <a:ext cx="4968552" cy="1163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10,</m:t>
                          </m:r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32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GB" sz="3200" b="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≤1</m:t>
                          </m:r>
                        </m:e>
                      </m:d>
                      <m:r>
                        <a:rPr lang="en-GB" sz="32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=0.104 (3</m:t>
                      </m:r>
                      <m:r>
                        <a:rPr lang="en-GB" sz="32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32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275" y="4285779"/>
                <a:ext cx="4968552" cy="11630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78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</a:t>
              </a:r>
              <a:r>
                <a:rPr lang="en-GB" sz="3200" smtClean="0"/>
                <a:t>Two Tailed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9730"/>
          <a:stretch/>
        </p:blipFill>
        <p:spPr>
          <a:xfrm>
            <a:off x="179512" y="764704"/>
            <a:ext cx="8646154" cy="20882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257" r="13024" b="4233"/>
          <a:stretch/>
        </p:blipFill>
        <p:spPr>
          <a:xfrm>
            <a:off x="1331640" y="3018513"/>
            <a:ext cx="6840760" cy="347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7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106-107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Q7-8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Q9-10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524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108-109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Q5-6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Q7-10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9860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29533</TotalTime>
  <Words>369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916</cp:revision>
  <dcterms:created xsi:type="dcterms:W3CDTF">2013-02-28T07:36:55Z</dcterms:created>
  <dcterms:modified xsi:type="dcterms:W3CDTF">2019-09-17T03:55:30Z</dcterms:modified>
</cp:coreProperties>
</file>