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4" r:id="rId3"/>
    <p:sldId id="348" r:id="rId4"/>
    <p:sldId id="736" r:id="rId5"/>
    <p:sldId id="720" r:id="rId6"/>
    <p:sldId id="721" r:id="rId7"/>
    <p:sldId id="722" r:id="rId8"/>
    <p:sldId id="694" r:id="rId9"/>
    <p:sldId id="723" r:id="rId10"/>
    <p:sldId id="724" r:id="rId11"/>
    <p:sldId id="725" r:id="rId12"/>
    <p:sldId id="726" r:id="rId13"/>
    <p:sldId id="727" r:id="rId14"/>
    <p:sldId id="728" r:id="rId15"/>
    <p:sldId id="730" r:id="rId16"/>
    <p:sldId id="731" r:id="rId17"/>
    <p:sldId id="732" r:id="rId18"/>
    <p:sldId id="734" r:id="rId19"/>
    <p:sldId id="73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Frost" initials="JF" lastIdx="1" clrIdx="0">
    <p:extLst>
      <p:ext uri="{19B8F6BF-5375-455C-9EA6-DF929625EA0E}">
        <p15:presenceInfo xmlns:p15="http://schemas.microsoft.com/office/powerpoint/2012/main" userId="13ffd922e6d1d9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2" autoAdjust="0"/>
    <p:restoredTop sz="88534" autoAdjust="0"/>
  </p:normalViewPr>
  <p:slideViewPr>
    <p:cSldViewPr>
      <p:cViewPr varScale="1">
        <p:scale>
          <a:sx n="50" d="100"/>
          <a:sy n="50" d="100"/>
        </p:scale>
        <p:origin x="1136" y="4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08/08/2020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08/08/2020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08/08/2020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normAutofit/>
          </a:bodyPr>
          <a:lstStyle/>
          <a:p>
            <a:r>
              <a:rPr lang="en-GB" b="1" dirty="0">
                <a:solidFill>
                  <a:srgbClr val="92D050"/>
                </a:solidFill>
              </a:rPr>
              <a:t>Further Stats 1 Chapter 8 :: </a:t>
            </a:r>
            <a:br>
              <a:rPr lang="en-GB" b="1" dirty="0">
                <a:solidFill>
                  <a:srgbClr val="92D050"/>
                </a:solidFill>
              </a:rPr>
            </a:br>
            <a:r>
              <a:rPr lang="en-GB" dirty="0"/>
              <a:t>Quality of Tests</a:t>
            </a:r>
          </a:p>
        </p:txBody>
      </p:sp>
      <p:sp>
        <p:nvSpPr>
          <p:cNvPr id="3" name="Subtitle 2"/>
          <p:cNvSpPr>
            <a:spLocks noGrp="1"/>
          </p:cNvSpPr>
          <p:nvPr>
            <p:ph type="subTitle" idx="1"/>
          </p:nvPr>
        </p:nvSpPr>
        <p:spPr>
          <a:xfrm>
            <a:off x="1079612" y="3986543"/>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26</a:t>
            </a:r>
            <a:r>
              <a:rPr lang="en-GB" baseline="30000" dirty="0"/>
              <a:t>th</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99F66D-182A-479D-AD0E-30FCC863FEB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E251A2A-86C6-400E-9CA3-D2DA466F2B9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a:extLst>
                <a:ext uri="{FF2B5EF4-FFF2-40B4-BE49-F238E27FC236}">
                  <a16:creationId xmlns:a16="http://schemas.microsoft.com/office/drawing/2014/main" id="{9BD0861B-D517-4773-8408-F5F56C91641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6ED745-5F6C-4919-8E2F-07E08E31FB28}"/>
                  </a:ext>
                </a:extLst>
              </p:cNvPr>
              <p:cNvSpPr txBox="1"/>
              <p:nvPr/>
            </p:nvSpPr>
            <p:spPr>
              <a:xfrm>
                <a:off x="304668" y="764704"/>
                <a:ext cx="8533520" cy="22467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The weight of jam in a jar, measured in grams, is distributed normally with a mean of 150 g and a standard deviation of 6 g. The production process occasionally leads to a change in the mean weight of jam per jar but the standard deviation remains unaltered.</a:t>
                </a:r>
              </a:p>
              <a:p>
                <a:r>
                  <a:rPr lang="en-GB" sz="1400" dirty="0"/>
                  <a:t>The manager monitors the production process and for every new batch takes a random sample of 25 jars and weighs their contents to see if there has been any reduction in the mean weight of jam per jar.</a:t>
                </a:r>
              </a:p>
              <a:p>
                <a:r>
                  <a:rPr lang="en-GB" sz="1400" dirty="0"/>
                  <a:t>Find the critical values for the test statistic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 the mean weight of jam in a sample of 25 jars, using:</a:t>
                </a:r>
              </a:p>
              <a:p>
                <a:pPr marL="342900" indent="-342900">
                  <a:buAutoNum type="alphaLcParenBoth"/>
                </a:pPr>
                <a:r>
                  <a:rPr lang="en-GB" sz="1400" dirty="0"/>
                  <a:t>a 5% level of significance</a:t>
                </a:r>
              </a:p>
              <a:p>
                <a:pPr marL="342900" indent="-342900">
                  <a:buAutoNum type="alphaLcParenBoth"/>
                </a:pPr>
                <a:r>
                  <a:rPr lang="en-GB" sz="1400" dirty="0"/>
                  <a:t>a 1% level of significance </a:t>
                </a:r>
              </a:p>
              <a:p>
                <a:r>
                  <a:rPr lang="en-GB" sz="1400" dirty="0"/>
                  <a:t>Given that the true value of </a:t>
                </a:r>
                <a14:m>
                  <m:oMath xmlns:m="http://schemas.openxmlformats.org/officeDocument/2006/math">
                    <m:r>
                      <a:rPr lang="en-GB" sz="1400" b="0" i="1" smtClean="0">
                        <a:latin typeface="Cambria Math" panose="02040503050406030204" pitchFamily="18" charset="0"/>
                      </a:rPr>
                      <m:t>𝜇</m:t>
                    </m:r>
                  </m:oMath>
                </a14:m>
                <a:r>
                  <a:rPr lang="en-GB" sz="1400" dirty="0"/>
                  <a:t> for the new batch is in fact 147,</a:t>
                </a:r>
              </a:p>
              <a:p>
                <a:r>
                  <a:rPr lang="en-GB" sz="1400" dirty="0"/>
                  <a:t>(c)    find the probability of a Type II error for each of the above critical regions.</a:t>
                </a:r>
              </a:p>
            </p:txBody>
          </p:sp>
        </mc:Choice>
        <mc:Fallback xmlns="">
          <p:sp>
            <p:nvSpPr>
              <p:cNvPr id="6" name="TextBox 5">
                <a:extLst>
                  <a:ext uri="{FF2B5EF4-FFF2-40B4-BE49-F238E27FC236}">
                    <a16:creationId xmlns:a16="http://schemas.microsoft.com/office/drawing/2014/main" id="{C76ED745-5F6C-4919-8E2F-07E08E31FB28}"/>
                  </a:ext>
                </a:extLst>
              </p:cNvPr>
              <p:cNvSpPr txBox="1">
                <a:spLocks noRot="1" noChangeAspect="1" noMove="1" noResize="1" noEditPoints="1" noAdjustHandles="1" noChangeArrowheads="1" noChangeShapeType="1" noTextEdit="1"/>
              </p:cNvSpPr>
              <p:nvPr/>
            </p:nvSpPr>
            <p:spPr>
              <a:xfrm>
                <a:off x="304668" y="764704"/>
                <a:ext cx="8533520" cy="224676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F50B80C-4D67-446C-AD58-D2221AB63E53}"/>
                  </a:ext>
                </a:extLst>
              </p:cNvPr>
              <p:cNvSpPr txBox="1"/>
              <p:nvPr/>
            </p:nvSpPr>
            <p:spPr>
              <a:xfrm>
                <a:off x="440110" y="3199259"/>
                <a:ext cx="3569915" cy="3018390"/>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=150</m:t>
                    </m:r>
                  </m:oMath>
                </a14:m>
                <a:r>
                  <a:rPr lang="en-GB" b="0" dirty="0"/>
                  <a:t> </a:t>
                </a:r>
                <a:br>
                  <a:rPr lang="en-GB" b="0" dirty="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&lt;150</m:t>
                    </m:r>
                  </m:oMath>
                </a14:m>
                <a:r>
                  <a:rPr lang="en-GB" dirty="0"/>
                  <a:t> </a:t>
                </a:r>
              </a:p>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150,</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num>
                          <m:den>
                            <m:r>
                              <a:rPr lang="en-GB" b="0" i="1" smtClean="0">
                                <a:latin typeface="Cambria Math" panose="02040503050406030204" pitchFamily="18" charset="0"/>
                              </a:rPr>
                              <m:t>25</m:t>
                            </m:r>
                          </m:den>
                        </m:f>
                      </m:e>
                    </m:d>
                  </m:oMath>
                </a14:m>
                <a:r>
                  <a:rPr lang="en-GB" dirty="0"/>
                  <a:t> </a:t>
                </a:r>
              </a:p>
              <a:p>
                <a:r>
                  <a:rPr lang="en-GB" dirty="0"/>
                  <a:t>Using tables, bottom 5% corresponds to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=−1.6449</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−1.6449=</m:t>
                      </m:r>
                      <m:f>
                        <m:fPr>
                          <m:ctrlPr>
                            <a:rPr lang="en-GB" b="0" i="1" smtClean="0">
                              <a:latin typeface="Cambria Math" panose="02040503050406030204" pitchFamily="18" charset="0"/>
                            </a:rPr>
                          </m:ctrlPr>
                        </m:fPr>
                        <m:num>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−150</m:t>
                          </m:r>
                        </m:num>
                        <m:den>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25</m:t>
                                  </m:r>
                                </m:e>
                              </m:rad>
                            </m:den>
                          </m:f>
                        </m:den>
                      </m:f>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=148.02612</m:t>
                      </m:r>
                    </m:oMath>
                  </m:oMathPara>
                </a14:m>
                <a:endParaRPr lang="en-GB" dirty="0"/>
              </a:p>
              <a:p>
                <a:r>
                  <a:rPr lang="en-GB" dirty="0"/>
                  <a:t>So critical region is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≤148.02612</m:t>
                    </m:r>
                  </m:oMath>
                </a14:m>
                <a:endParaRPr lang="en-GB" dirty="0"/>
              </a:p>
            </p:txBody>
          </p:sp>
        </mc:Choice>
        <mc:Fallback xmlns="">
          <p:sp>
            <p:nvSpPr>
              <p:cNvPr id="7" name="TextBox 6">
                <a:extLst>
                  <a:ext uri="{FF2B5EF4-FFF2-40B4-BE49-F238E27FC236}">
                    <a16:creationId xmlns:a16="http://schemas.microsoft.com/office/drawing/2014/main" id="{2F50B80C-4D67-446C-AD58-D2221AB63E53}"/>
                  </a:ext>
                </a:extLst>
              </p:cNvPr>
              <p:cNvSpPr txBox="1">
                <a:spLocks noRot="1" noChangeAspect="1" noMove="1" noResize="1" noEditPoints="1" noAdjustHandles="1" noChangeArrowheads="1" noChangeShapeType="1" noTextEdit="1"/>
              </p:cNvSpPr>
              <p:nvPr/>
            </p:nvSpPr>
            <p:spPr>
              <a:xfrm>
                <a:off x="440110" y="3199259"/>
                <a:ext cx="3569915" cy="3018390"/>
              </a:xfrm>
              <a:prstGeom prst="rect">
                <a:avLst/>
              </a:prstGeom>
              <a:blipFill>
                <a:blip r:embed="rId3"/>
                <a:stretch>
                  <a:fillRect l="-1365" b="-24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356375-1D2A-427B-AD1A-02C3BBE4E360}"/>
                  </a:ext>
                </a:extLst>
              </p:cNvPr>
              <p:cNvSpPr txBox="1"/>
              <p:nvPr/>
            </p:nvSpPr>
            <p:spPr>
              <a:xfrm>
                <a:off x="4214825" y="3177050"/>
                <a:ext cx="3569915" cy="3139321"/>
              </a:xfrm>
              <a:prstGeom prst="rect">
                <a:avLst/>
              </a:prstGeom>
              <a:noFill/>
            </p:spPr>
            <p:txBody>
              <a:bodyPr wrap="square" rtlCol="0">
                <a:spAutoFit/>
              </a:bodyPr>
              <a:lstStyle/>
              <a:p>
                <a:r>
                  <a:rPr lang="en-GB" dirty="0"/>
                  <a:t>Using previous method,</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dirty="0" smtClean="0">
                          <a:latin typeface="Cambria Math" panose="02040503050406030204" pitchFamily="18" charset="0"/>
                        </a:rPr>
                        <m:t>≤147.20844</m:t>
                      </m:r>
                    </m:oMath>
                  </m:oMathPara>
                </a14:m>
                <a:endParaRPr lang="en-GB" dirty="0"/>
              </a:p>
              <a:p>
                <a:endParaRPr lang="en-GB" dirty="0"/>
              </a:p>
              <a:p>
                <a:r>
                  <a:rPr lang="en-GB" dirty="0"/>
                  <a:t>5% test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𝑇𝑦𝑝𝑒</m:t>
                          </m:r>
                          <m:r>
                            <a:rPr lang="en-GB" b="0" i="1" smtClean="0">
                              <a:latin typeface="Cambria Math" panose="02040503050406030204" pitchFamily="18" charset="0"/>
                            </a:rPr>
                            <m:t> </m:t>
                          </m:r>
                          <m:r>
                            <a:rPr lang="en-GB" b="0" i="1" smtClean="0">
                              <a:latin typeface="Cambria Math" panose="02040503050406030204" pitchFamily="18" charset="0"/>
                            </a:rPr>
                            <m:t>𝐼𝐼</m:t>
                          </m:r>
                          <m:r>
                            <a:rPr lang="en-GB" b="0" i="1" smtClean="0">
                              <a:latin typeface="Cambria Math" panose="02040503050406030204" pitchFamily="18" charset="0"/>
                            </a:rPr>
                            <m:t> </m:t>
                          </m:r>
                          <m:r>
                            <a:rPr lang="en-GB" b="0" i="1" smtClean="0">
                              <a:latin typeface="Cambria Math" panose="02040503050406030204" pitchFamily="18" charset="0"/>
                            </a:rPr>
                            <m:t>𝑒𝑟𝑟𝑜𝑟</m:t>
                          </m:r>
                        </m:e>
                      </m:d>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&gt;148.026</m:t>
                          </m:r>
                        </m:e>
                        <m:e>
                          <m:r>
                            <a:rPr lang="en-GB" b="0" i="1" smtClean="0">
                              <a:latin typeface="Cambria Math" panose="02040503050406030204" pitchFamily="18" charset="0"/>
                            </a:rPr>
                            <m:t>𝜇</m:t>
                          </m:r>
                          <m:r>
                            <a:rPr lang="en-GB" b="0" i="1" smtClean="0">
                              <a:latin typeface="Cambria Math" panose="02040503050406030204" pitchFamily="18" charset="0"/>
                            </a:rPr>
                            <m:t>=147</m:t>
                          </m:r>
                        </m:e>
                      </m:d>
                    </m:oMath>
                    <m:oMath xmlns:m="http://schemas.openxmlformats.org/officeDocument/2006/math">
                      <m:r>
                        <a:rPr lang="en-GB" b="0" i="1" smtClean="0">
                          <a:latin typeface="Cambria Math" panose="02040503050406030204" pitchFamily="18" charset="0"/>
                        </a:rPr>
                        <m:t>=0.1963</m:t>
                      </m:r>
                    </m:oMath>
                  </m:oMathPara>
                </a14:m>
                <a:endParaRPr lang="en-GB" dirty="0"/>
              </a:p>
              <a:p>
                <a:r>
                  <a:rPr lang="en-GB" dirty="0"/>
                  <a:t>Similarly for 1% test: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&gt;147.2084</m:t>
                          </m:r>
                        </m:e>
                        <m:e>
                          <m:r>
                            <a:rPr lang="en-GB" b="0" i="1" smtClean="0">
                              <a:latin typeface="Cambria Math" panose="02040503050406030204" pitchFamily="18" charset="0"/>
                            </a:rPr>
                            <m:t>𝜇</m:t>
                          </m:r>
                          <m:r>
                            <a:rPr lang="en-GB" b="0" i="1" smtClean="0">
                              <a:latin typeface="Cambria Math" panose="02040503050406030204" pitchFamily="18" charset="0"/>
                            </a:rPr>
                            <m:t>=147</m:t>
                          </m:r>
                        </m:e>
                      </m:d>
                    </m:oMath>
                    <m:oMath xmlns:m="http://schemas.openxmlformats.org/officeDocument/2006/math">
                      <m:r>
                        <a:rPr lang="en-GB" b="0" i="1" smtClean="0">
                          <a:latin typeface="Cambria Math" panose="02040503050406030204" pitchFamily="18" charset="0"/>
                        </a:rPr>
                        <m:t>=0.4311</m:t>
                      </m:r>
                    </m:oMath>
                  </m:oMathPara>
                </a14:m>
                <a:endParaRPr lang="en-GB" dirty="0"/>
              </a:p>
              <a:p>
                <a:endParaRPr lang="en-GB" dirty="0"/>
              </a:p>
            </p:txBody>
          </p:sp>
        </mc:Choice>
        <mc:Fallback xmlns="">
          <p:sp>
            <p:nvSpPr>
              <p:cNvPr id="8" name="TextBox 7">
                <a:extLst>
                  <a:ext uri="{FF2B5EF4-FFF2-40B4-BE49-F238E27FC236}">
                    <a16:creationId xmlns:a16="http://schemas.microsoft.com/office/drawing/2014/main" id="{57356375-1D2A-427B-AD1A-02C3BBE4E360}"/>
                  </a:ext>
                </a:extLst>
              </p:cNvPr>
              <p:cNvSpPr txBox="1">
                <a:spLocks noRot="1" noChangeAspect="1" noMove="1" noResize="1" noEditPoints="1" noAdjustHandles="1" noChangeArrowheads="1" noChangeShapeType="1" noTextEdit="1"/>
              </p:cNvSpPr>
              <p:nvPr/>
            </p:nvSpPr>
            <p:spPr>
              <a:xfrm>
                <a:off x="4214825" y="3177050"/>
                <a:ext cx="3569915" cy="3139321"/>
              </a:xfrm>
              <a:prstGeom prst="rect">
                <a:avLst/>
              </a:prstGeom>
              <a:blipFill>
                <a:blip r:embed="rId4"/>
                <a:stretch>
                  <a:fillRect l="-1365" t="-971"/>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431B8885-5B60-4A0C-9C54-4C46B6A7AD11}"/>
              </a:ext>
            </a:extLst>
          </p:cNvPr>
          <p:cNvSpPr/>
          <p:nvPr/>
        </p:nvSpPr>
        <p:spPr>
          <a:xfrm>
            <a:off x="179512" y="322364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3DE78CE7-7706-4E6A-8260-78697A7E9A48}"/>
              </a:ext>
            </a:extLst>
          </p:cNvPr>
          <p:cNvSpPr/>
          <p:nvPr/>
        </p:nvSpPr>
        <p:spPr>
          <a:xfrm>
            <a:off x="3931080" y="317705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CD13C20A-4295-44BF-8FBA-C85671571950}"/>
              </a:ext>
            </a:extLst>
          </p:cNvPr>
          <p:cNvSpPr/>
          <p:nvPr/>
        </p:nvSpPr>
        <p:spPr>
          <a:xfrm>
            <a:off x="3931080" y="400110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a:extLst>
              <a:ext uri="{FF2B5EF4-FFF2-40B4-BE49-F238E27FC236}">
                <a16:creationId xmlns:a16="http://schemas.microsoft.com/office/drawing/2014/main" id="{56F1A9E5-F8DD-44DB-91A2-CA6C1CFD186F}"/>
              </a:ext>
            </a:extLst>
          </p:cNvPr>
          <p:cNvSpPr/>
          <p:nvPr/>
        </p:nvSpPr>
        <p:spPr>
          <a:xfrm>
            <a:off x="395536" y="3223642"/>
            <a:ext cx="3433514" cy="30723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a:extLst>
              <a:ext uri="{FF2B5EF4-FFF2-40B4-BE49-F238E27FC236}">
                <a16:creationId xmlns:a16="http://schemas.microsoft.com/office/drawing/2014/main" id="{0225D526-0FC9-4463-9A9E-71FD00ABF553}"/>
              </a:ext>
            </a:extLst>
          </p:cNvPr>
          <p:cNvSpPr/>
          <p:nvPr/>
        </p:nvSpPr>
        <p:spPr>
          <a:xfrm>
            <a:off x="4167320" y="3172263"/>
            <a:ext cx="3861064" cy="6742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a:extLst>
              <a:ext uri="{FF2B5EF4-FFF2-40B4-BE49-F238E27FC236}">
                <a16:creationId xmlns:a16="http://schemas.microsoft.com/office/drawing/2014/main" id="{0A2D2BDA-4B52-46CD-9C0D-B6E690300E49}"/>
              </a:ext>
            </a:extLst>
          </p:cNvPr>
          <p:cNvSpPr/>
          <p:nvPr/>
        </p:nvSpPr>
        <p:spPr>
          <a:xfrm>
            <a:off x="4164500" y="3998494"/>
            <a:ext cx="3861064" cy="2094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6050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156-157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5B7BCED-7A04-1F48-B942-1091D6581E3B}"/>
              </a:ext>
            </a:extLst>
          </p:cNvPr>
          <p:cNvSpPr txBox="1"/>
          <p:nvPr/>
        </p:nvSpPr>
        <p:spPr>
          <a:xfrm>
            <a:off x="611560" y="2682537"/>
            <a:ext cx="6336704" cy="2308324"/>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Q2-3</a:t>
            </a:r>
            <a:endParaRPr lang="en-US" sz="2400" dirty="0"/>
          </a:p>
          <a:p>
            <a:r>
              <a:rPr lang="en-US" sz="2400" dirty="0">
                <a:solidFill>
                  <a:schemeClr val="accent6"/>
                </a:solidFill>
              </a:rPr>
              <a:t>Amber</a:t>
            </a:r>
            <a:r>
              <a:rPr lang="en-US" sz="2400" dirty="0"/>
              <a:t> 					</a:t>
            </a:r>
            <a:r>
              <a:rPr lang="en-US" sz="2400" dirty="0" smtClean="0"/>
              <a:t>Q4-5</a:t>
            </a:r>
            <a:endParaRPr lang="en-US" sz="2400" dirty="0"/>
          </a:p>
          <a:p>
            <a:endParaRPr lang="en-US" sz="2400" dirty="0"/>
          </a:p>
        </p:txBody>
      </p:sp>
    </p:spTree>
    <p:extLst>
      <p:ext uri="{BB962C8B-B14F-4D97-AF65-F5344CB8AC3E}">
        <p14:creationId xmlns:p14="http://schemas.microsoft.com/office/powerpoint/2010/main" val="429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C96735-C502-4296-94A3-E6011D0632F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60C86F6-48C4-423A-9676-81203850631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Calculate the Size and Power of a Test</a:t>
              </a:r>
              <a:endParaRPr lang="en-GB" sz="3200" dirty="0"/>
            </a:p>
          </p:txBody>
        </p:sp>
        <p:cxnSp>
          <p:nvCxnSpPr>
            <p:cNvPr id="4" name="Straight Connector 3">
              <a:extLst>
                <a:ext uri="{FF2B5EF4-FFF2-40B4-BE49-F238E27FC236}">
                  <a16:creationId xmlns:a16="http://schemas.microsoft.com/office/drawing/2014/main" id="{9D470BAB-5246-4925-B013-C01DE657B31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22632143"/>
                  </p:ext>
                </p:extLst>
              </p:nvPr>
            </p:nvGraphicFramePr>
            <p:xfrm>
              <a:off x="713284" y="1022350"/>
              <a:ext cx="7488832" cy="196596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3096344">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0</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1</m:t>
                                    </m:r>
                                  </m:sub>
                                </m:sSub>
                              </m:oMath>
                            </m:oMathPara>
                          </a14:m>
                          <a:endParaRPr lang="en-GB" dirty="0"/>
                        </a:p>
                      </a:txBody>
                      <a:tcPr/>
                    </a:tc>
                    <a:extLst>
                      <a:ext uri="{0D108BD9-81ED-4DB2-BD59-A6C34878D82A}">
                        <a16:rowId xmlns:a16="http://schemas.microsoft.com/office/drawing/2014/main" val="2481068198"/>
                      </a:ext>
                    </a:extLst>
                  </a:tr>
                  <a:tr h="370840">
                    <a:tc rowSpan="2">
                      <a:txBody>
                        <a:bodyPr/>
                        <a:lstStyle/>
                        <a:p>
                          <a:r>
                            <a:rPr lang="en-GB" b="1" dirty="0"/>
                            <a:t>Conclusion of test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0</m:t>
                                    </m:r>
                                  </m:sub>
                                </m:sSub>
                              </m:oMath>
                            </m:oMathPara>
                          </a14:m>
                          <a:endParaRPr lang="en-GB" dirty="0"/>
                        </a:p>
                      </a:txBody>
                      <a:tcPr/>
                    </a:tc>
                    <a:tc>
                      <a:txBody>
                        <a:bodyPr/>
                        <a:lstStyle/>
                        <a:p>
                          <a:r>
                            <a:rPr lang="en-GB" dirty="0">
                              <a:solidFill>
                                <a:schemeClr val="accent3"/>
                              </a:solidFill>
                            </a:rPr>
                            <a:t>OK </a:t>
                          </a: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1</m:t>
                                    </m:r>
                                  </m:sub>
                                </m:sSub>
                              </m:oMath>
                            </m:oMathPara>
                          </a14:m>
                          <a:endParaRPr lang="en-GB" dirty="0"/>
                        </a:p>
                      </a:txBody>
                      <a:tcPr/>
                    </a:tc>
                    <a:tc>
                      <a:txBody>
                        <a:bodyPr/>
                        <a:lstStyle/>
                        <a:p>
                          <a:r>
                            <a:rPr lang="en-GB" dirty="0">
                              <a:solidFill>
                                <a:srgbClr val="FF0000"/>
                              </a:solidFill>
                            </a:rPr>
                            <a:t>Type I error </a:t>
                          </a:r>
                          <a:br>
                            <a:rPr lang="en-GB" dirty="0">
                              <a:solidFill>
                                <a:srgbClr val="FF0000"/>
                              </a:solidFill>
                            </a:rPr>
                          </a:br>
                          <a:r>
                            <a:rPr lang="en-GB" sz="1400" dirty="0">
                              <a:solidFill>
                                <a:srgbClr val="FF0000"/>
                              </a:solidFill>
                            </a:rPr>
                            <a:t>(“false positive”)</a:t>
                          </a:r>
                        </a:p>
                        <a:p>
                          <a14:m>
                            <m:oMath xmlns:m="http://schemas.openxmlformats.org/officeDocument/2006/math">
                              <m:r>
                                <a:rPr lang="en-GB" b="0" i="1" smtClean="0">
                                  <a:solidFill>
                                    <a:srgbClr val="FF0000"/>
                                  </a:solidFill>
                                  <a:latin typeface="Cambria Math" panose="02040503050406030204" pitchFamily="18" charset="0"/>
                                </a:rPr>
                                <m:t>𝑆𝑖𝑧𝑒</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𝑃</m:t>
                              </m:r>
                              <m:r>
                                <a:rPr lang="en-GB" b="0" i="1" smtClean="0">
                                  <a:solidFill>
                                    <a:srgbClr val="FF0000"/>
                                  </a:solidFill>
                                  <a:latin typeface="Cambria Math" panose="02040503050406030204" pitchFamily="18" charset="0"/>
                                </a:rPr>
                                <m:t>(</m:t>
                              </m:r>
                            </m:oMath>
                          </a14:m>
                          <a:r>
                            <a:rPr lang="en-GB" dirty="0">
                              <a:solidFill>
                                <a:srgbClr val="FF0000"/>
                              </a:solidFill>
                            </a:rPr>
                            <a:t>Type I error)</a:t>
                          </a:r>
                        </a:p>
                      </a:txBody>
                      <a:tcPr/>
                    </a:tc>
                    <a:tc>
                      <a:txBody>
                        <a:bodyPr/>
                        <a:lstStyle/>
                        <a:p>
                          <a:r>
                            <a:rPr lang="en-GB" dirty="0">
                              <a:solidFill>
                                <a:schemeClr val="accent3"/>
                              </a:solidFill>
                            </a:rPr>
                            <a:t>OK </a:t>
                          </a:r>
                          <a:r>
                            <a:rPr lang="en-GB" sz="1400" dirty="0">
                              <a:solidFill>
                                <a:schemeClr val="accent3"/>
                              </a:solidFill>
                            </a:rPr>
                            <a:t>(“true positive”)</a:t>
                          </a:r>
                        </a:p>
                        <a:p>
                          <a14:m>
                            <m:oMath xmlns:m="http://schemas.openxmlformats.org/officeDocument/2006/math">
                              <m:r>
                                <a:rPr lang="en-GB" b="0" i="1" smtClean="0">
                                  <a:solidFill>
                                    <a:schemeClr val="accent3"/>
                                  </a:solidFill>
                                  <a:latin typeface="Cambria Math" panose="02040503050406030204" pitchFamily="18" charset="0"/>
                                </a:rPr>
                                <m:t>𝑃𝑜𝑤𝑒𝑟</m:t>
                              </m:r>
                              <m:r>
                                <a:rPr lang="en-GB" b="0" i="1" smtClean="0">
                                  <a:solidFill>
                                    <a:schemeClr val="accent3"/>
                                  </a:solidFill>
                                  <a:latin typeface="Cambria Math" panose="02040503050406030204" pitchFamily="18" charset="0"/>
                                </a:rPr>
                                <m:t>=1−</m:t>
                              </m:r>
                              <m:r>
                                <a:rPr lang="en-GB" b="0" i="1" smtClean="0">
                                  <a:solidFill>
                                    <a:schemeClr val="accent3"/>
                                  </a:solidFill>
                                  <a:latin typeface="Cambria Math" panose="02040503050406030204" pitchFamily="18" charset="0"/>
                                </a:rPr>
                                <m:t>𝑃</m:t>
                              </m:r>
                              <m:r>
                                <a:rPr lang="en-GB" b="0" i="1" smtClean="0">
                                  <a:solidFill>
                                    <a:schemeClr val="accent3"/>
                                  </a:solidFill>
                                  <a:latin typeface="Cambria Math" panose="02040503050406030204" pitchFamily="18" charset="0"/>
                                </a:rPr>
                                <m:t>(</m:t>
                              </m:r>
                            </m:oMath>
                          </a14:m>
                          <a:r>
                            <a:rPr lang="en-GB" dirty="0">
                              <a:solidFill>
                                <a:schemeClr val="accent3"/>
                              </a:solidFill>
                            </a:rPr>
                            <a:t>Type II error</a:t>
                          </a:r>
                          <a14:m>
                            <m:oMath xmlns:m="http://schemas.openxmlformats.org/officeDocument/2006/math">
                              <m:r>
                                <a:rPr lang="en-GB" b="0" i="1" smtClean="0">
                                  <a:solidFill>
                                    <a:schemeClr val="accent3"/>
                                  </a:solidFill>
                                  <a:latin typeface="Cambria Math" panose="02040503050406030204" pitchFamily="18" charset="0"/>
                                </a:rPr>
                                <m:t>)</m:t>
                              </m:r>
                            </m:oMath>
                          </a14:m>
                          <a:endParaRPr lang="en-GB" dirty="0">
                            <a:solidFill>
                              <a:schemeClr val="accent3"/>
                            </a:solidFill>
                          </a:endParaRPr>
                        </a:p>
                      </a:txBody>
                      <a:tcPr/>
                    </a:tc>
                    <a:extLst>
                      <a:ext uri="{0D108BD9-81ED-4DB2-BD59-A6C34878D82A}">
                        <a16:rowId xmlns:a16="http://schemas.microsoft.com/office/drawing/2014/main" val="2750601995"/>
                      </a:ext>
                    </a:extLst>
                  </a:tr>
                </a:tbl>
              </a:graphicData>
            </a:graphic>
          </p:graphicFrame>
        </mc:Choice>
        <mc:Fallback xmlns="">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22632143"/>
                  </p:ext>
                </p:extLst>
              </p:nvPr>
            </p:nvGraphicFramePr>
            <p:xfrm>
              <a:off x="713284" y="1022350"/>
              <a:ext cx="7488832" cy="196596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3096344">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en-US"/>
                        </a:p>
                      </a:txBody>
                      <a:tcPr>
                        <a:blipFill>
                          <a:blip r:embed="rId2"/>
                          <a:stretch>
                            <a:fillRect l="-84439" t="-108197" r="-130102" b="-355738"/>
                          </a:stretch>
                        </a:blipFill>
                      </a:tcPr>
                    </a:tc>
                    <a:tc>
                      <a:txBody>
                        <a:bodyPr/>
                        <a:lstStyle/>
                        <a:p>
                          <a:endParaRPr lang="en-US"/>
                        </a:p>
                      </a:txBody>
                      <a:tcPr>
                        <a:blipFill>
                          <a:blip r:embed="rId2"/>
                          <a:stretch>
                            <a:fillRect l="-142323" t="-108197" r="-394" b="-355738"/>
                          </a:stretch>
                        </a:blipFill>
                      </a:tcPr>
                    </a:tc>
                    <a:extLst>
                      <a:ext uri="{0D108BD9-81ED-4DB2-BD59-A6C34878D82A}">
                        <a16:rowId xmlns:a16="http://schemas.microsoft.com/office/drawing/2014/main" val="2481068198"/>
                      </a:ext>
                    </a:extLst>
                  </a:tr>
                  <a:tr h="370840">
                    <a:tc rowSpan="2">
                      <a:txBody>
                        <a:bodyPr/>
                        <a:lstStyle/>
                        <a:p>
                          <a:r>
                            <a:rPr lang="en-GB" b="1" dirty="0"/>
                            <a:t>Conclusion of test</a:t>
                          </a:r>
                        </a:p>
                      </a:txBody>
                      <a:tcPr/>
                    </a:tc>
                    <a:tc>
                      <a:txBody>
                        <a:bodyPr/>
                        <a:lstStyle/>
                        <a:p>
                          <a:endParaRPr lang="en-US"/>
                        </a:p>
                      </a:txBody>
                      <a:tcPr>
                        <a:blipFill>
                          <a:blip r:embed="rId2"/>
                          <a:stretch>
                            <a:fillRect l="-198198" t="-208197" r="-812613" b="-255738"/>
                          </a:stretch>
                        </a:blipFill>
                      </a:tcPr>
                    </a:tc>
                    <a:tc>
                      <a:txBody>
                        <a:bodyPr/>
                        <a:lstStyle/>
                        <a:p>
                          <a:r>
                            <a:rPr lang="en-GB" dirty="0">
                              <a:solidFill>
                                <a:schemeClr val="accent3"/>
                              </a:solidFill>
                            </a:rPr>
                            <a:t>OK </a:t>
                          </a: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853440">
                    <a:tc vMerge="1">
                      <a:txBody>
                        <a:bodyPr/>
                        <a:lstStyle/>
                        <a:p>
                          <a:endParaRPr lang="en-GB" dirty="0"/>
                        </a:p>
                      </a:txBody>
                      <a:tcPr/>
                    </a:tc>
                    <a:tc>
                      <a:txBody>
                        <a:bodyPr/>
                        <a:lstStyle/>
                        <a:p>
                          <a:endParaRPr lang="en-US"/>
                        </a:p>
                      </a:txBody>
                      <a:tcPr>
                        <a:blipFill>
                          <a:blip r:embed="rId2"/>
                          <a:stretch>
                            <a:fillRect l="-198198" t="-133333" r="-812613" b="-10638"/>
                          </a:stretch>
                        </a:blipFill>
                      </a:tcPr>
                    </a:tc>
                    <a:tc>
                      <a:txBody>
                        <a:bodyPr/>
                        <a:lstStyle/>
                        <a:p>
                          <a:endParaRPr lang="en-US"/>
                        </a:p>
                      </a:txBody>
                      <a:tcPr>
                        <a:blipFill>
                          <a:blip r:embed="rId2"/>
                          <a:stretch>
                            <a:fillRect l="-84439" t="-133333" r="-130102" b="-10638"/>
                          </a:stretch>
                        </a:blipFill>
                      </a:tcPr>
                    </a:tc>
                    <a:tc>
                      <a:txBody>
                        <a:bodyPr/>
                        <a:lstStyle/>
                        <a:p>
                          <a:endParaRPr lang="en-US"/>
                        </a:p>
                      </a:txBody>
                      <a:tcPr>
                        <a:blipFill>
                          <a:blip r:embed="rId2"/>
                          <a:stretch>
                            <a:fillRect l="-142323" t="-133333" r="-394" b="-10638"/>
                          </a:stretch>
                        </a:blipFill>
                      </a:tcPr>
                    </a:tc>
                    <a:extLst>
                      <a:ext uri="{0D108BD9-81ED-4DB2-BD59-A6C34878D82A}">
                        <a16:rowId xmlns:a16="http://schemas.microsoft.com/office/drawing/2014/main" val="2750601995"/>
                      </a:ext>
                    </a:extLst>
                  </a:tr>
                </a:tbl>
              </a:graphicData>
            </a:graphic>
          </p:graphicFrame>
        </mc:Fallback>
      </mc:AlternateContent>
      <p:sp>
        <p:nvSpPr>
          <p:cNvPr id="6" name="TextBox 5">
            <a:extLst>
              <a:ext uri="{FF2B5EF4-FFF2-40B4-BE49-F238E27FC236}">
                <a16:creationId xmlns:a16="http://schemas.microsoft.com/office/drawing/2014/main" id="{B384CA5C-178A-47A1-9E55-E5E867AE634B}"/>
              </a:ext>
            </a:extLst>
          </p:cNvPr>
          <p:cNvSpPr txBox="1"/>
          <p:nvPr/>
        </p:nvSpPr>
        <p:spPr>
          <a:xfrm>
            <a:off x="432867" y="3553966"/>
            <a:ext cx="34563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probability of a Type I error is known as the </a:t>
            </a:r>
            <a:r>
              <a:rPr lang="en-GB" b="1" u="sng" dirty="0"/>
              <a:t>size</a:t>
            </a:r>
            <a:r>
              <a:rPr lang="en-GB" dirty="0"/>
              <a:t> of a test.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B82C674-EF17-474F-964F-7C1617BC268D}"/>
                  </a:ext>
                </a:extLst>
              </p:cNvPr>
              <p:cNvSpPr txBox="1"/>
              <p:nvPr/>
            </p:nvSpPr>
            <p:spPr>
              <a:xfrm>
                <a:off x="4745732" y="3276966"/>
                <a:ext cx="345638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The </a:t>
                </a:r>
                <a:r>
                  <a:rPr lang="en-GB" b="1" u="sng" dirty="0"/>
                  <a:t>power</a:t>
                </a:r>
                <a:r>
                  <a:rPr lang="en-GB" dirty="0"/>
                  <a:t> of a test is the probability of correctly rejecting the null hypothesis.</a:t>
                </a:r>
              </a:p>
              <a:p>
                <a14:m>
                  <m:oMath xmlns:m="http://schemas.openxmlformats.org/officeDocument/2006/math">
                    <m:r>
                      <a:rPr lang="en-GB" b="0" i="1" smtClean="0">
                        <a:latin typeface="Cambria Math" panose="02040503050406030204" pitchFamily="18" charset="0"/>
                      </a:rPr>
                      <m:t>𝑃𝑜𝑤𝑒𝑟</m:t>
                    </m:r>
                    <m:r>
                      <a:rPr lang="en-GB" b="0" i="1" smtClean="0">
                        <a:latin typeface="Cambria Math" panose="02040503050406030204" pitchFamily="18" charset="0"/>
                      </a:rPr>
                      <m:t>=1−</m:t>
                    </m:r>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b="0" i="0" dirty="0">
                    <a:latin typeface="+mj-lt"/>
                  </a:rPr>
                  <a:t>Type II error</a:t>
                </a:r>
                <a14:m>
                  <m:oMath xmlns:m="http://schemas.openxmlformats.org/officeDocument/2006/math">
                    <m:r>
                      <a:rPr lang="en-GB" b="0" i="1" smtClean="0">
                        <a:latin typeface="Cambria Math" panose="02040503050406030204" pitchFamily="18" charset="0"/>
                      </a:rPr>
                      <m:t>)</m:t>
                    </m:r>
                  </m:oMath>
                </a14:m>
                <a:endParaRPr lang="en-GB" dirty="0"/>
              </a:p>
            </p:txBody>
          </p:sp>
        </mc:Choice>
        <mc:Fallback xmlns="">
          <p:sp>
            <p:nvSpPr>
              <p:cNvPr id="7" name="TextBox 6">
                <a:extLst>
                  <a:ext uri="{FF2B5EF4-FFF2-40B4-BE49-F238E27FC236}">
                    <a16:creationId xmlns:a16="http://schemas.microsoft.com/office/drawing/2014/main" id="{DB82C674-EF17-474F-964F-7C1617BC268D}"/>
                  </a:ext>
                </a:extLst>
              </p:cNvPr>
              <p:cNvSpPr txBox="1">
                <a:spLocks noRot="1" noChangeAspect="1" noMove="1" noResize="1" noEditPoints="1" noAdjustHandles="1" noChangeArrowheads="1" noChangeShapeType="1" noTextEdit="1"/>
              </p:cNvSpPr>
              <p:nvPr/>
            </p:nvSpPr>
            <p:spPr>
              <a:xfrm>
                <a:off x="4745732" y="3276966"/>
                <a:ext cx="3456384" cy="1200329"/>
              </a:xfrm>
              <a:prstGeom prst="rect">
                <a:avLst/>
              </a:prstGeom>
              <a:blipFill>
                <a:blip r:embed="rId3"/>
                <a:stretch>
                  <a:fillRect l="-701" t="-2000" r="-2277" b="-6500"/>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FDDCEB5D-18DD-46EC-8C7C-E7E99A55853C}"/>
              </a:ext>
            </a:extLst>
          </p:cNvPr>
          <p:cNvSpPr txBox="1"/>
          <p:nvPr/>
        </p:nvSpPr>
        <p:spPr>
          <a:xfrm>
            <a:off x="717755" y="5027563"/>
            <a:ext cx="2886608" cy="738664"/>
          </a:xfrm>
          <a:prstGeom prst="rect">
            <a:avLst/>
          </a:prstGeom>
          <a:noFill/>
        </p:spPr>
        <p:txBody>
          <a:bodyPr wrap="square" rtlCol="0">
            <a:spAutoFit/>
          </a:bodyPr>
          <a:lstStyle/>
          <a:p>
            <a:r>
              <a:rPr lang="en-GB" sz="1400" b="1" dirty="0"/>
              <a:t>Memory Tip</a:t>
            </a:r>
            <a:r>
              <a:rPr lang="en-GB" sz="1400" dirty="0"/>
              <a:t>: Both of these terms relate to when we conclude the alternative hypothesis.</a:t>
            </a:r>
          </a:p>
        </p:txBody>
      </p:sp>
      <p:cxnSp>
        <p:nvCxnSpPr>
          <p:cNvPr id="10" name="Straight Arrow Connector 9">
            <a:extLst>
              <a:ext uri="{FF2B5EF4-FFF2-40B4-BE49-F238E27FC236}">
                <a16:creationId xmlns:a16="http://schemas.microsoft.com/office/drawing/2014/main" id="{7945CD79-FC85-4A4A-8C94-9594602B7B12}"/>
              </a:ext>
            </a:extLst>
          </p:cNvPr>
          <p:cNvCxnSpPr>
            <a:cxnSpLocks/>
          </p:cNvCxnSpPr>
          <p:nvPr/>
        </p:nvCxnSpPr>
        <p:spPr>
          <a:xfrm flipH="1" flipV="1">
            <a:off x="6076950" y="4610100"/>
            <a:ext cx="54458" cy="382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E2F5496-C208-43B7-99A8-E4C0C049A1A4}"/>
              </a:ext>
            </a:extLst>
          </p:cNvPr>
          <p:cNvCxnSpPr>
            <a:cxnSpLocks/>
          </p:cNvCxnSpPr>
          <p:nvPr/>
        </p:nvCxnSpPr>
        <p:spPr>
          <a:xfrm flipH="1" flipV="1">
            <a:off x="5991225" y="3067050"/>
            <a:ext cx="49537" cy="223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2FBA7C2-71AF-422F-B1CC-603FEA3D7D11}"/>
                  </a:ext>
                </a:extLst>
              </p:cNvPr>
              <p:cNvSpPr txBox="1"/>
              <p:nvPr/>
            </p:nvSpPr>
            <p:spPr>
              <a:xfrm>
                <a:off x="4745732" y="5027563"/>
                <a:ext cx="2886608" cy="954107"/>
              </a:xfrm>
              <a:prstGeom prst="rect">
                <a:avLst/>
              </a:prstGeom>
              <a:noFill/>
            </p:spPr>
            <p:txBody>
              <a:bodyPr wrap="square" rtlCol="0">
                <a:spAutoFit/>
              </a:bodyPr>
              <a:lstStyle/>
              <a:p>
                <a:r>
                  <a:rPr lang="en-GB" sz="1400" dirty="0"/>
                  <a:t>Each column in the above table adds to 1, because given </a:t>
                </a:r>
                <a14:m>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 is true for example, we could either conclude </a:t>
                </a:r>
                <a14:m>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or conclude </a:t>
                </a:r>
                <a14:m>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oMath>
                </a14:m>
                <a:r>
                  <a:rPr lang="en-GB" sz="1400" dirty="0"/>
                  <a:t>.</a:t>
                </a:r>
              </a:p>
            </p:txBody>
          </p:sp>
        </mc:Choice>
        <mc:Fallback xmlns="">
          <p:sp>
            <p:nvSpPr>
              <p:cNvPr id="13" name="TextBox 12">
                <a:extLst>
                  <a:ext uri="{FF2B5EF4-FFF2-40B4-BE49-F238E27FC236}">
                    <a16:creationId xmlns:a16="http://schemas.microsoft.com/office/drawing/2014/main" id="{B2FBA7C2-71AF-422F-B1CC-603FEA3D7D11}"/>
                  </a:ext>
                </a:extLst>
              </p:cNvPr>
              <p:cNvSpPr txBox="1">
                <a:spLocks noRot="1" noChangeAspect="1" noMove="1" noResize="1" noEditPoints="1" noAdjustHandles="1" noChangeArrowheads="1" noChangeShapeType="1" noTextEdit="1"/>
              </p:cNvSpPr>
              <p:nvPr/>
            </p:nvSpPr>
            <p:spPr>
              <a:xfrm>
                <a:off x="4745732" y="5027563"/>
                <a:ext cx="2886608" cy="954107"/>
              </a:xfrm>
              <a:prstGeom prst="rect">
                <a:avLst/>
              </a:prstGeom>
              <a:blipFill>
                <a:blip r:embed="rId4"/>
                <a:stretch>
                  <a:fillRect l="-422" t="-1282" b="-5769"/>
                </a:stretch>
              </a:blipFill>
            </p:spPr>
            <p:txBody>
              <a:bodyPr/>
              <a:lstStyle/>
              <a:p>
                <a:r>
                  <a:rPr lang="en-GB">
                    <a:noFill/>
                  </a:rPr>
                  <a:t> </a:t>
                </a:r>
              </a:p>
            </p:txBody>
          </p:sp>
        </mc:Fallback>
      </mc:AlternateContent>
    </p:spTree>
    <p:extLst>
      <p:ext uri="{BB962C8B-B14F-4D97-AF65-F5344CB8AC3E}">
        <p14:creationId xmlns:p14="http://schemas.microsoft.com/office/powerpoint/2010/main" val="152024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F861BA-FE3F-4AC7-8B6D-669CF271F68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627953E-4E92-49D6-BBF5-5BE6298627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C4D43268-B7BC-45AF-8856-070AAEB1076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16E49B-817F-4E4B-8219-B799EA436C87}"/>
                  </a:ext>
                </a:extLst>
              </p:cNvPr>
              <p:cNvSpPr txBox="1"/>
              <p:nvPr/>
            </p:nvSpPr>
            <p:spPr>
              <a:xfrm>
                <a:off x="304668" y="764704"/>
                <a:ext cx="8533520"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The random variable </a:t>
                </a:r>
                <a14:m>
                  <m:oMath xmlns:m="http://schemas.openxmlformats.org/officeDocument/2006/math">
                    <m:r>
                      <a:rPr lang="en-GB" sz="1400" b="0" i="1" smtClean="0">
                        <a:latin typeface="Cambria Math" panose="02040503050406030204" pitchFamily="18" charset="0"/>
                      </a:rPr>
                      <m:t>𝑋</m:t>
                    </m:r>
                  </m:oMath>
                </a14:m>
                <a:r>
                  <a:rPr lang="en-GB" sz="1400" dirty="0"/>
                  <a:t> has a binomial distribution. A random sample of size 25 was taken to test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=0.30</m:t>
                    </m:r>
                  </m:oMath>
                </a14:m>
                <a:r>
                  <a:rPr lang="en-GB" sz="1400" dirty="0"/>
                  <a:t> against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&lt;0.30</m:t>
                    </m:r>
                  </m:oMath>
                </a14:m>
                <a:r>
                  <a:rPr lang="en-GB" sz="1400" dirty="0"/>
                  <a:t> using a 10% level of significance.</a:t>
                </a:r>
              </a:p>
              <a:p>
                <a:pPr marL="342900" indent="-342900">
                  <a:buAutoNum type="alphaLcParenBoth"/>
                </a:pPr>
                <a:r>
                  <a:rPr lang="en-GB" sz="1400" dirty="0"/>
                  <a:t>find the critical region for this test.</a:t>
                </a:r>
              </a:p>
              <a:p>
                <a:pPr marL="342900" indent="-342900">
                  <a:buAutoNum type="alphaLcParenBoth"/>
                </a:pPr>
                <a:r>
                  <a:rPr lang="en-GB" sz="1400" dirty="0"/>
                  <a:t>find the size of this test.</a:t>
                </a:r>
              </a:p>
              <a:p>
                <a:r>
                  <a:rPr lang="en-GB" sz="1400" dirty="0"/>
                  <a:t>Given that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=0.20</m:t>
                    </m:r>
                  </m:oMath>
                </a14:m>
                <a:r>
                  <a:rPr lang="en-GB" sz="1400" dirty="0"/>
                  <a:t>,</a:t>
                </a:r>
              </a:p>
              <a:p>
                <a:r>
                  <a:rPr lang="en-GB" sz="1400" dirty="0"/>
                  <a:t>(c)    calculate the power of this test.</a:t>
                </a:r>
              </a:p>
            </p:txBody>
          </p:sp>
        </mc:Choice>
        <mc:Fallback xmlns="">
          <p:sp>
            <p:nvSpPr>
              <p:cNvPr id="6" name="TextBox 5">
                <a:extLst>
                  <a:ext uri="{FF2B5EF4-FFF2-40B4-BE49-F238E27FC236}">
                    <a16:creationId xmlns:a16="http://schemas.microsoft.com/office/drawing/2014/main" id="{F916E49B-817F-4E4B-8219-B799EA436C87}"/>
                  </a:ext>
                </a:extLst>
              </p:cNvPr>
              <p:cNvSpPr txBox="1">
                <a:spLocks noRot="1" noChangeAspect="1" noMove="1" noResize="1" noEditPoints="1" noAdjustHandles="1" noChangeArrowheads="1" noChangeShapeType="1" noTextEdit="1"/>
              </p:cNvSpPr>
              <p:nvPr/>
            </p:nvSpPr>
            <p:spPr>
              <a:xfrm>
                <a:off x="304668" y="764704"/>
                <a:ext cx="8533520"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F832CA-B405-4D3E-AD54-72EC7436FF56}"/>
                  </a:ext>
                </a:extLst>
              </p:cNvPr>
              <p:cNvSpPr txBox="1"/>
              <p:nvPr/>
            </p:nvSpPr>
            <p:spPr>
              <a:xfrm>
                <a:off x="611560" y="2543878"/>
                <a:ext cx="4824536" cy="3416320"/>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25,</m:t>
                        </m:r>
                        <m:r>
                          <a:rPr lang="en-GB" b="0" i="1" smtClean="0">
                            <a:latin typeface="Cambria Math" panose="02040503050406030204" pitchFamily="18" charset="0"/>
                          </a:rPr>
                          <m:t>𝑝</m:t>
                        </m:r>
                      </m:e>
                    </m:d>
                  </m:oMath>
                </a14:m>
                <a:r>
                  <a:rPr lang="en-GB" b="0" dirty="0"/>
                  <a:t> </a:t>
                </a:r>
                <a:br>
                  <a:rPr lang="en-GB" b="0" dirty="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=0.30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&lt;0.30</m:t>
                    </m:r>
                  </m:oMath>
                </a14:m>
                <a:r>
                  <a:rPr lang="en-GB" dirty="0"/>
                  <a:t> </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(25,0.30)</m:t>
                    </m:r>
                  </m:oMath>
                </a14:m>
                <a:endParaRPr lang="en-GB" dirty="0"/>
              </a:p>
              <a:p>
                <a:endParaRPr lang="en-GB" dirty="0"/>
              </a:p>
              <a:p>
                <a:r>
                  <a:rPr lang="en-GB" dirty="0"/>
                  <a:t>Using tables, critical region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≤4</m:t>
                    </m:r>
                  </m:oMath>
                </a14:m>
                <a:r>
                  <a:rPr lang="en-GB" dirty="0"/>
                  <a:t> where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=0.0905</m:t>
                    </m:r>
                  </m:oMath>
                </a14:m>
                <a:endParaRPr lang="en-GB" dirty="0"/>
              </a:p>
              <a:p>
                <a:endParaRPr lang="en-GB" dirty="0"/>
              </a:p>
              <a:p>
                <a:r>
                  <a:rPr lang="en-GB" dirty="0"/>
                  <a:t>Size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dirty="0"/>
                  <a:t>Type I error</a:t>
                </a:r>
                <a14:m>
                  <m:oMath xmlns:m="http://schemas.openxmlformats.org/officeDocument/2006/math">
                    <m:r>
                      <a:rPr lang="en-GB" b="0" i="1" smtClean="0">
                        <a:latin typeface="Cambria Math" panose="02040503050406030204" pitchFamily="18" charset="0"/>
                      </a:rPr>
                      <m:t>)=0.0905</m:t>
                    </m:r>
                  </m:oMath>
                </a14:m>
                <a:endParaRPr lang="en-GB" dirty="0"/>
              </a:p>
              <a:p>
                <a:endParaRPr lang="en-GB" dirty="0"/>
              </a:p>
              <a:p>
                <a:r>
                  <a:rPr lang="en-GB" dirty="0"/>
                  <a:t>Power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dirty="0"/>
                  <a:t>accepting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is true</a:t>
                </a:r>
                <a14:m>
                  <m:oMath xmlns:m="http://schemas.openxmlformats.org/officeDocument/2006/math">
                    <m:r>
                      <a:rPr lang="en-GB" b="0" i="1" smtClean="0">
                        <a:latin typeface="Cambria Math" panose="02040503050406030204" pitchFamily="18" charset="0"/>
                      </a:rPr>
                      <m:t>)</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 </m:t>
                          </m:r>
                        </m:e>
                      </m:d>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=0.20)</m:t>
                      </m:r>
                    </m:oMath>
                    <m:oMath xmlns:m="http://schemas.openxmlformats.org/officeDocument/2006/math">
                      <m:r>
                        <a:rPr lang="en-GB" b="0" i="1" smtClean="0">
                          <a:latin typeface="Cambria Math" panose="02040503050406030204" pitchFamily="18" charset="0"/>
                        </a:rPr>
                        <m:t>=0.4207</m:t>
                      </m:r>
                    </m:oMath>
                  </m:oMathPara>
                </a14:m>
                <a:endParaRPr lang="en-GB" dirty="0"/>
              </a:p>
            </p:txBody>
          </p:sp>
        </mc:Choice>
        <mc:Fallback xmlns="">
          <p:sp>
            <p:nvSpPr>
              <p:cNvPr id="7" name="TextBox 6">
                <a:extLst>
                  <a:ext uri="{FF2B5EF4-FFF2-40B4-BE49-F238E27FC236}">
                    <a16:creationId xmlns:a16="http://schemas.microsoft.com/office/drawing/2014/main" id="{D9F832CA-B405-4D3E-AD54-72EC7436FF56}"/>
                  </a:ext>
                </a:extLst>
              </p:cNvPr>
              <p:cNvSpPr txBox="1">
                <a:spLocks noRot="1" noChangeAspect="1" noMove="1" noResize="1" noEditPoints="1" noAdjustHandles="1" noChangeArrowheads="1" noChangeShapeType="1" noTextEdit="1"/>
              </p:cNvSpPr>
              <p:nvPr/>
            </p:nvSpPr>
            <p:spPr>
              <a:xfrm>
                <a:off x="611560" y="2543878"/>
                <a:ext cx="4824536" cy="3416320"/>
              </a:xfrm>
              <a:prstGeom prst="rect">
                <a:avLst/>
              </a:prstGeom>
              <a:blipFill>
                <a:blip r:embed="rId3"/>
                <a:stretch>
                  <a:fillRect l="-10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9C2BF9-9B94-479A-A881-4E352C2D867E}"/>
                  </a:ext>
                </a:extLst>
              </p:cNvPr>
              <p:cNvSpPr txBox="1"/>
              <p:nvPr/>
            </p:nvSpPr>
            <p:spPr>
              <a:xfrm>
                <a:off x="5768880" y="5192838"/>
                <a:ext cx="24482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Calculate directly. No need to do </a:t>
                </a:r>
                <a14:m>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II error</a:t>
                </a:r>
                <a14:m>
                  <m:oMath xmlns:m="http://schemas.openxmlformats.org/officeDocument/2006/math">
                    <m:r>
                      <a:rPr lang="en-GB" sz="1400" b="0" i="1" smtClean="0">
                        <a:latin typeface="Cambria Math" panose="02040503050406030204" pitchFamily="18" charset="0"/>
                      </a:rPr>
                      <m:t>)</m:t>
                    </m:r>
                  </m:oMath>
                </a14:m>
                <a:endParaRPr lang="en-GB" sz="1400" dirty="0"/>
              </a:p>
            </p:txBody>
          </p:sp>
        </mc:Choice>
        <mc:Fallback xmlns="">
          <p:sp>
            <p:nvSpPr>
              <p:cNvPr id="9" name="TextBox 8">
                <a:extLst>
                  <a:ext uri="{FF2B5EF4-FFF2-40B4-BE49-F238E27FC236}">
                    <a16:creationId xmlns:a16="http://schemas.microsoft.com/office/drawing/2014/main" id="{519C2BF9-9B94-479A-A881-4E352C2D867E}"/>
                  </a:ext>
                </a:extLst>
              </p:cNvPr>
              <p:cNvSpPr txBox="1">
                <a:spLocks noRot="1" noChangeAspect="1" noMove="1" noResize="1" noEditPoints="1" noAdjustHandles="1" noChangeArrowheads="1" noChangeShapeType="1" noTextEdit="1"/>
              </p:cNvSpPr>
              <p:nvPr/>
            </p:nvSpPr>
            <p:spPr>
              <a:xfrm>
                <a:off x="5768880" y="5192838"/>
                <a:ext cx="2448272" cy="523220"/>
              </a:xfrm>
              <a:prstGeom prst="rect">
                <a:avLst/>
              </a:prstGeom>
              <a:blipFill>
                <a:blip r:embed="rId4"/>
                <a:stretch>
                  <a:fillRect l="-246" b="-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0B3C1A5-8B22-4198-94E0-C0A0E0901382}"/>
                  </a:ext>
                </a:extLst>
              </p:cNvPr>
              <p:cNvSpPr txBox="1"/>
              <p:nvPr/>
            </p:nvSpPr>
            <p:spPr>
              <a:xfrm>
                <a:off x="5768880" y="4446692"/>
                <a:ext cx="24482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I error</a:t>
                </a:r>
                <a14:m>
                  <m:oMath xmlns:m="http://schemas.openxmlformats.org/officeDocument/2006/math">
                    <m:r>
                      <a:rPr lang="en-GB" sz="1400" b="0" i="1" smtClean="0">
                        <a:latin typeface="Cambria Math" panose="02040503050406030204" pitchFamily="18" charset="0"/>
                      </a:rPr>
                      <m:t>)</m:t>
                    </m:r>
                  </m:oMath>
                </a14:m>
                <a:r>
                  <a:rPr lang="en-GB" sz="1400" dirty="0"/>
                  <a:t> is actual significance level.</a:t>
                </a:r>
              </a:p>
            </p:txBody>
          </p:sp>
        </mc:Choice>
        <mc:Fallback xmlns="">
          <p:sp>
            <p:nvSpPr>
              <p:cNvPr id="10" name="TextBox 9">
                <a:extLst>
                  <a:ext uri="{FF2B5EF4-FFF2-40B4-BE49-F238E27FC236}">
                    <a16:creationId xmlns:a16="http://schemas.microsoft.com/office/drawing/2014/main" id="{F0B3C1A5-8B22-4198-94E0-C0A0E0901382}"/>
                  </a:ext>
                </a:extLst>
              </p:cNvPr>
              <p:cNvSpPr txBox="1">
                <a:spLocks noRot="1" noChangeAspect="1" noMove="1" noResize="1" noEditPoints="1" noAdjustHandles="1" noChangeArrowheads="1" noChangeShapeType="1" noTextEdit="1"/>
              </p:cNvSpPr>
              <p:nvPr/>
            </p:nvSpPr>
            <p:spPr>
              <a:xfrm>
                <a:off x="5768880" y="4446692"/>
                <a:ext cx="2448272" cy="523220"/>
              </a:xfrm>
              <a:prstGeom prst="rect">
                <a:avLst/>
              </a:prstGeom>
              <a:blipFill>
                <a:blip r:embed="rId5"/>
                <a:stretch>
                  <a:fillRect l="-246" b="-8889"/>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B9E3A56F-CE4A-44ED-85D9-7EA58B8ABC4A}"/>
              </a:ext>
            </a:extLst>
          </p:cNvPr>
          <p:cNvCxnSpPr>
            <a:stCxn id="10" idx="1"/>
          </p:cNvCxnSpPr>
          <p:nvPr/>
        </p:nvCxnSpPr>
        <p:spPr>
          <a:xfrm flipH="1" flipV="1">
            <a:off x="4899171" y="4605556"/>
            <a:ext cx="869709" cy="102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7D4BC59-C9ED-4AEE-A1B0-39C4A3403607}"/>
              </a:ext>
            </a:extLst>
          </p:cNvPr>
          <p:cNvCxnSpPr>
            <a:cxnSpLocks/>
          </p:cNvCxnSpPr>
          <p:nvPr/>
        </p:nvCxnSpPr>
        <p:spPr>
          <a:xfrm flipH="1" flipV="1">
            <a:off x="4991450" y="5394121"/>
            <a:ext cx="777431" cy="111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7F5290A4-2D53-415D-BDA7-D0E0FF37CDF5}"/>
              </a:ext>
            </a:extLst>
          </p:cNvPr>
          <p:cNvSpPr/>
          <p:nvPr/>
        </p:nvSpPr>
        <p:spPr>
          <a:xfrm>
            <a:off x="347292" y="255252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a:extLst>
              <a:ext uri="{FF2B5EF4-FFF2-40B4-BE49-F238E27FC236}">
                <a16:creationId xmlns:a16="http://schemas.microsoft.com/office/drawing/2014/main" id="{8A06F384-7C5A-44D2-9155-C4E3E9F9A923}"/>
              </a:ext>
            </a:extLst>
          </p:cNvPr>
          <p:cNvSpPr/>
          <p:nvPr/>
        </p:nvSpPr>
        <p:spPr>
          <a:xfrm>
            <a:off x="337156" y="449754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7" name="Rectangle 16">
            <a:extLst>
              <a:ext uri="{FF2B5EF4-FFF2-40B4-BE49-F238E27FC236}">
                <a16:creationId xmlns:a16="http://schemas.microsoft.com/office/drawing/2014/main" id="{BF28A5DF-926F-461A-B581-4BBC40D5396E}"/>
              </a:ext>
            </a:extLst>
          </p:cNvPr>
          <p:cNvSpPr/>
          <p:nvPr/>
        </p:nvSpPr>
        <p:spPr>
          <a:xfrm>
            <a:off x="337156" y="508482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8" name="Rectangle 17">
            <a:extLst>
              <a:ext uri="{FF2B5EF4-FFF2-40B4-BE49-F238E27FC236}">
                <a16:creationId xmlns:a16="http://schemas.microsoft.com/office/drawing/2014/main" id="{940E6229-B324-4E27-A88D-CA5F06A07F01}"/>
              </a:ext>
            </a:extLst>
          </p:cNvPr>
          <p:cNvSpPr/>
          <p:nvPr/>
        </p:nvSpPr>
        <p:spPr>
          <a:xfrm>
            <a:off x="588452" y="2552522"/>
            <a:ext cx="3983548" cy="1740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a:extLst>
              <a:ext uri="{FF2B5EF4-FFF2-40B4-BE49-F238E27FC236}">
                <a16:creationId xmlns:a16="http://schemas.microsoft.com/office/drawing/2014/main" id="{EE9BBE69-A401-45B3-BD07-57F0A60C176C}"/>
              </a:ext>
            </a:extLst>
          </p:cNvPr>
          <p:cNvSpPr/>
          <p:nvPr/>
        </p:nvSpPr>
        <p:spPr>
          <a:xfrm>
            <a:off x="563316" y="4497545"/>
            <a:ext cx="3983548" cy="3716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a:extLst>
              <a:ext uri="{FF2B5EF4-FFF2-40B4-BE49-F238E27FC236}">
                <a16:creationId xmlns:a16="http://schemas.microsoft.com/office/drawing/2014/main" id="{95D93AF0-7662-4372-8727-632EBB507EB8}"/>
              </a:ext>
            </a:extLst>
          </p:cNvPr>
          <p:cNvSpPr/>
          <p:nvPr/>
        </p:nvSpPr>
        <p:spPr>
          <a:xfrm>
            <a:off x="563316" y="5084825"/>
            <a:ext cx="3983548" cy="937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2197889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88334F-2A22-4878-85B3-E80F4972607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0A2D78E-AF38-4B7D-9A0A-F12F5C48058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B0E428FC-4C87-48DB-B540-944A1B36477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444443-7C2A-44E5-8CBD-DCB1F62BA156}"/>
                  </a:ext>
                </a:extLst>
              </p:cNvPr>
              <p:cNvSpPr txBox="1"/>
              <p:nvPr/>
            </p:nvSpPr>
            <p:spPr>
              <a:xfrm>
                <a:off x="304668" y="764704"/>
                <a:ext cx="8533520" cy="138499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Jam is sold in jars. The amount of jam, in grams, in a jar is normally distributed with mean </a:t>
                </a:r>
                <a14:m>
                  <m:oMath xmlns:m="http://schemas.openxmlformats.org/officeDocument/2006/math">
                    <m:r>
                      <a:rPr lang="en-GB" sz="1400" b="0" i="1" smtClean="0">
                        <a:latin typeface="Cambria Math" panose="02040503050406030204" pitchFamily="18" charset="0"/>
                      </a:rPr>
                      <m:t>𝜇</m:t>
                    </m:r>
                  </m:oMath>
                </a14:m>
                <a:r>
                  <a:rPr lang="en-GB" sz="1400" dirty="0"/>
                  <a:t> and standard deviation 5. The manufacturer claims that </a:t>
                </a:r>
                <a14:m>
                  <m:oMath xmlns:m="http://schemas.openxmlformats.org/officeDocument/2006/math">
                    <m:r>
                      <a:rPr lang="en-GB" sz="1400" b="0" i="1" smtClean="0">
                        <a:latin typeface="Cambria Math" panose="02040503050406030204" pitchFamily="18" charset="0"/>
                      </a:rPr>
                      <m:t>𝜇</m:t>
                    </m:r>
                  </m:oMath>
                </a14:m>
                <a:r>
                  <a:rPr lang="en-GB" sz="1400" dirty="0"/>
                  <a:t> is 106 and quality control officers will take action against the manufacturer if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&lt;106</m:t>
                    </m:r>
                  </m:oMath>
                </a14:m>
                <a:r>
                  <a:rPr lang="en-GB" sz="1400" dirty="0"/>
                  <a:t>. A random sample of 30 jars is examined and a 5% level of significance is used.</a:t>
                </a:r>
              </a:p>
              <a:p>
                <a:pPr marL="342900" indent="-342900">
                  <a:buAutoNum type="alphaLcParenBoth"/>
                </a:pPr>
                <a:r>
                  <a:rPr lang="en-GB" sz="1400" dirty="0"/>
                  <a:t>find the critical region for the sample mean using this test.</a:t>
                </a:r>
              </a:p>
              <a:p>
                <a:r>
                  <a:rPr lang="en-GB" sz="1400" dirty="0"/>
                  <a:t>Given that in fact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=102</m:t>
                    </m:r>
                  </m:oMath>
                </a14:m>
                <a:r>
                  <a:rPr lang="en-GB" sz="1400" dirty="0"/>
                  <a:t>,</a:t>
                </a:r>
              </a:p>
              <a:p>
                <a:r>
                  <a:rPr lang="en-GB" sz="1400" dirty="0"/>
                  <a:t>(b)    find the power of this test.</a:t>
                </a:r>
              </a:p>
            </p:txBody>
          </p:sp>
        </mc:Choice>
        <mc:Fallback xmlns="">
          <p:sp>
            <p:nvSpPr>
              <p:cNvPr id="5" name="TextBox 4">
                <a:extLst>
                  <a:ext uri="{FF2B5EF4-FFF2-40B4-BE49-F238E27FC236}">
                    <a16:creationId xmlns:a16="http://schemas.microsoft.com/office/drawing/2014/main" id="{86444443-7C2A-44E5-8CBD-DCB1F62BA156}"/>
                  </a:ext>
                </a:extLst>
              </p:cNvPr>
              <p:cNvSpPr txBox="1">
                <a:spLocks noRot="1" noChangeAspect="1" noMove="1" noResize="1" noEditPoints="1" noAdjustHandles="1" noChangeArrowheads="1" noChangeShapeType="1" noTextEdit="1"/>
              </p:cNvSpPr>
              <p:nvPr/>
            </p:nvSpPr>
            <p:spPr>
              <a:xfrm>
                <a:off x="304668" y="764704"/>
                <a:ext cx="8533520"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9D6212-2C53-4639-8ED5-50DDF939B9AB}"/>
                  </a:ext>
                </a:extLst>
              </p:cNvPr>
              <p:cNvSpPr txBox="1"/>
              <p:nvPr/>
            </p:nvSpPr>
            <p:spPr>
              <a:xfrm>
                <a:off x="835968" y="2487563"/>
                <a:ext cx="4032448" cy="3383555"/>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=106,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&lt;106</m:t>
                    </m:r>
                  </m:oMath>
                </a14:m>
                <a:r>
                  <a:rPr lang="en-GB" dirty="0"/>
                  <a:t> </a:t>
                </a:r>
              </a:p>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106,</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e>
                              <m:sup>
                                <m:r>
                                  <a:rPr lang="en-GB" b="0" i="1" smtClean="0">
                                    <a:latin typeface="Cambria Math" panose="02040503050406030204" pitchFamily="18" charset="0"/>
                                  </a:rPr>
                                  <m:t>2</m:t>
                                </m:r>
                              </m:sup>
                            </m:sSup>
                          </m:num>
                          <m:den>
                            <m:r>
                              <a:rPr lang="en-GB" b="0" i="1" smtClean="0">
                                <a:latin typeface="Cambria Math" panose="02040503050406030204" pitchFamily="18" charset="0"/>
                              </a:rPr>
                              <m:t>30</m:t>
                            </m:r>
                          </m:den>
                        </m:f>
                      </m:e>
                    </m:d>
                  </m:oMath>
                </a14:m>
                <a:r>
                  <a:rPr lang="en-GB" dirty="0"/>
                  <a:t> </a:t>
                </a:r>
              </a:p>
              <a:p>
                <a:r>
                  <a:rPr lang="en-GB" dirty="0"/>
                  <a:t>Critical </a:t>
                </a:r>
                <a14:m>
                  <m:oMath xmlns:m="http://schemas.openxmlformats.org/officeDocument/2006/math">
                    <m:r>
                      <a:rPr lang="en-GB" b="0" i="1" smtClean="0">
                        <a:latin typeface="Cambria Math" panose="02040503050406030204" pitchFamily="18" charset="0"/>
                      </a:rPr>
                      <m:t>𝑧</m:t>
                    </m:r>
                  </m:oMath>
                </a14:m>
                <a:r>
                  <a:rPr lang="en-GB" dirty="0"/>
                  <a:t> for bottom 5%: </a:t>
                </a:r>
                <a14:m>
                  <m:oMath xmlns:m="http://schemas.openxmlformats.org/officeDocument/2006/math">
                    <m:r>
                      <a:rPr lang="en-GB" b="0" i="1" smtClean="0">
                        <a:latin typeface="Cambria Math" panose="02040503050406030204" pitchFamily="18" charset="0"/>
                      </a:rPr>
                      <m:t>−1.6449</m:t>
                    </m:r>
                  </m:oMath>
                </a14:m>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−106</m:t>
                          </m:r>
                        </m:num>
                        <m:den>
                          <m:r>
                            <a:rPr lang="en-GB" b="0" i="1" smtClean="0">
                              <a:latin typeface="Cambria Math" panose="02040503050406030204" pitchFamily="18" charset="0"/>
                            </a:rPr>
                            <m:t>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30</m:t>
                              </m:r>
                            </m:e>
                          </m:rad>
                        </m:den>
                      </m:f>
                      <m:r>
                        <a:rPr lang="en-GB" b="0" i="1" smtClean="0">
                          <a:latin typeface="Cambria Math" panose="02040503050406030204" pitchFamily="18" charset="0"/>
                        </a:rPr>
                        <m:t>&lt;−1.6449</m:t>
                      </m:r>
                    </m:oMath>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&lt;104.498…</m:t>
                      </m:r>
                    </m:oMath>
                  </m:oMathPara>
                </a14:m>
                <a:endParaRPr lang="en-GB" dirty="0"/>
              </a:p>
              <a:p>
                <a:endParaRPr lang="en-GB" dirty="0"/>
              </a:p>
              <a:p>
                <a:r>
                  <a:rPr lang="en-GB" dirty="0"/>
                  <a:t>Power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concluded |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true)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&lt;104.498 </m:t>
                          </m:r>
                        </m:e>
                      </m:d>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=102)</m:t>
                      </m:r>
                    </m:oMath>
                    <m:oMath xmlns:m="http://schemas.openxmlformats.org/officeDocument/2006/math">
                      <m:r>
                        <a:rPr lang="en-GB" b="0" i="1" smtClean="0">
                          <a:latin typeface="Cambria Math" panose="02040503050406030204" pitchFamily="18" charset="0"/>
                        </a:rPr>
                        <m:t>=0.9968</m:t>
                      </m:r>
                    </m:oMath>
                  </m:oMathPara>
                </a14:m>
                <a:endParaRPr lang="en-GB" dirty="0"/>
              </a:p>
              <a:p>
                <a:endParaRPr lang="en-GB" dirty="0"/>
              </a:p>
            </p:txBody>
          </p:sp>
        </mc:Choice>
        <mc:Fallback xmlns="">
          <p:sp>
            <p:nvSpPr>
              <p:cNvPr id="8" name="TextBox 7">
                <a:extLst>
                  <a:ext uri="{FF2B5EF4-FFF2-40B4-BE49-F238E27FC236}">
                    <a16:creationId xmlns:a16="http://schemas.microsoft.com/office/drawing/2014/main" id="{A59D6212-2C53-4639-8ED5-50DDF939B9AB}"/>
                  </a:ext>
                </a:extLst>
              </p:cNvPr>
              <p:cNvSpPr txBox="1">
                <a:spLocks noRot="1" noChangeAspect="1" noMove="1" noResize="1" noEditPoints="1" noAdjustHandles="1" noChangeArrowheads="1" noChangeShapeType="1" noTextEdit="1"/>
              </p:cNvSpPr>
              <p:nvPr/>
            </p:nvSpPr>
            <p:spPr>
              <a:xfrm>
                <a:off x="835968" y="2487563"/>
                <a:ext cx="4032448" cy="3383555"/>
              </a:xfrm>
              <a:prstGeom prst="rect">
                <a:avLst/>
              </a:prstGeom>
              <a:blipFill>
                <a:blip r:embed="rId3"/>
                <a:stretch>
                  <a:fillRect l="-1208"/>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CEBF4901-AB8B-4B8E-9791-72F7829665F6}"/>
              </a:ext>
            </a:extLst>
          </p:cNvPr>
          <p:cNvSpPr/>
          <p:nvPr/>
        </p:nvSpPr>
        <p:spPr>
          <a:xfrm>
            <a:off x="404442" y="253347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AA5038DC-D41C-4C48-8398-A8C6D43A2CAF}"/>
              </a:ext>
            </a:extLst>
          </p:cNvPr>
          <p:cNvSpPr/>
          <p:nvPr/>
        </p:nvSpPr>
        <p:spPr>
          <a:xfrm>
            <a:off x="404442" y="472514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B4F5B3DB-C5E9-4180-B7D4-DC0C9786CBAD}"/>
              </a:ext>
            </a:extLst>
          </p:cNvPr>
          <p:cNvSpPr/>
          <p:nvPr/>
        </p:nvSpPr>
        <p:spPr>
          <a:xfrm>
            <a:off x="639938" y="2531317"/>
            <a:ext cx="4160662" cy="18978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a:extLst>
              <a:ext uri="{FF2B5EF4-FFF2-40B4-BE49-F238E27FC236}">
                <a16:creationId xmlns:a16="http://schemas.microsoft.com/office/drawing/2014/main" id="{D3E4416B-1A56-4577-9D14-0E49EC7DB81A}"/>
              </a:ext>
            </a:extLst>
          </p:cNvPr>
          <p:cNvSpPr/>
          <p:nvPr/>
        </p:nvSpPr>
        <p:spPr>
          <a:xfrm>
            <a:off x="620466" y="4711427"/>
            <a:ext cx="4160662" cy="13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749298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160-162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C282884-451C-FA4C-BEDE-B5D51DC62022}"/>
              </a:ext>
            </a:extLst>
          </p:cNvPr>
          <p:cNvSpPr txBox="1"/>
          <p:nvPr/>
        </p:nvSpPr>
        <p:spPr>
          <a:xfrm>
            <a:off x="611560" y="2682537"/>
            <a:ext cx="7488832" cy="2677656"/>
          </a:xfrm>
          <a:prstGeom prst="rect">
            <a:avLst/>
          </a:prstGeom>
          <a:noFill/>
        </p:spPr>
        <p:txBody>
          <a:bodyPr wrap="square" rtlCol="0">
            <a:spAutoFit/>
          </a:body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a:t>
            </a:r>
            <a:endParaRPr lang="en-US" sz="2400" dirty="0"/>
          </a:p>
          <a:p>
            <a:r>
              <a:rPr lang="en-US" sz="2400" dirty="0">
                <a:solidFill>
                  <a:schemeClr val="accent6"/>
                </a:solidFill>
              </a:rPr>
              <a:t>Amber</a:t>
            </a:r>
            <a:r>
              <a:rPr lang="en-US" sz="2400" dirty="0"/>
              <a:t> 					</a:t>
            </a:r>
            <a:r>
              <a:rPr lang="en-US" sz="2400" dirty="0" smtClean="0"/>
              <a:t>Q5-7</a:t>
            </a:r>
            <a:endParaRPr lang="en-US" sz="2400" dirty="0"/>
          </a:p>
          <a:p>
            <a:r>
              <a:rPr lang="en-US" sz="2400" dirty="0">
                <a:solidFill>
                  <a:srgbClr val="FF0000"/>
                </a:solidFill>
              </a:rPr>
              <a:t>Red</a:t>
            </a:r>
            <a:r>
              <a:rPr lang="en-US" sz="2400" dirty="0"/>
              <a:t>					</a:t>
            </a:r>
            <a:r>
              <a:rPr lang="en-US" sz="2400" dirty="0" smtClean="0"/>
              <a:t>Q8-10 &amp; Challenge</a:t>
            </a:r>
            <a:endParaRPr lang="en-US" sz="2400" dirty="0"/>
          </a:p>
          <a:p>
            <a:endParaRPr lang="en-US" sz="2400" dirty="0"/>
          </a:p>
        </p:txBody>
      </p:sp>
    </p:spTree>
    <p:extLst>
      <p:ext uri="{BB962C8B-B14F-4D97-AF65-F5344CB8AC3E}">
        <p14:creationId xmlns:p14="http://schemas.microsoft.com/office/powerpoint/2010/main" val="388952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911C36-4C8D-4B61-A5D8-482606CCDB7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8580FBA-E513-41DA-AF9B-4D099FC14A9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Power Function</a:t>
              </a:r>
              <a:endParaRPr lang="en-GB" sz="3200" dirty="0"/>
            </a:p>
          </p:txBody>
        </p:sp>
        <p:cxnSp>
          <p:nvCxnSpPr>
            <p:cNvPr id="4" name="Straight Connector 3">
              <a:extLst>
                <a:ext uri="{FF2B5EF4-FFF2-40B4-BE49-F238E27FC236}">
                  <a16:creationId xmlns:a16="http://schemas.microsoft.com/office/drawing/2014/main" id="{E605D169-303B-47AC-B918-EACF79334D6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1B4169-DECE-41EC-9623-6DEBF199D35E}"/>
                  </a:ext>
                </a:extLst>
              </p:cNvPr>
              <p:cNvSpPr txBox="1"/>
              <p:nvPr/>
            </p:nvSpPr>
            <p:spPr>
              <a:xfrm>
                <a:off x="266378" y="780703"/>
                <a:ext cx="8568952" cy="2031325"/>
              </a:xfrm>
              <a:prstGeom prst="rect">
                <a:avLst/>
              </a:prstGeom>
              <a:noFill/>
            </p:spPr>
            <p:txBody>
              <a:bodyPr wrap="square" rtlCol="0">
                <a:spAutoFit/>
              </a:bodyPr>
              <a:lstStyle/>
              <a:p>
                <a:r>
                  <a:rPr lang="en-GB" dirty="0"/>
                  <a:t>Knowing the probability of accepting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when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is true is useful knowledge </a:t>
                </a:r>
                <a:br>
                  <a:rPr lang="en-GB" dirty="0"/>
                </a:br>
                <a:r>
                  <a:rPr lang="en-GB" dirty="0"/>
                  <a:t>(e.g. what’s the probability our new drug reduces deaths given that it actually works).</a:t>
                </a:r>
              </a:p>
              <a:p>
                <a:r>
                  <a:rPr lang="en-GB" dirty="0"/>
                  <a:t>However, this requires us to know the population parameter (e.g. </a:t>
                </a:r>
                <a14:m>
                  <m:oMath xmlns:m="http://schemas.openxmlformats.org/officeDocument/2006/math">
                    <m:r>
                      <a:rPr lang="en-GB" b="0" i="1" smtClean="0">
                        <a:latin typeface="Cambria Math" panose="02040503050406030204" pitchFamily="18" charset="0"/>
                      </a:rPr>
                      <m:t>𝑝</m:t>
                    </m:r>
                  </m:oMath>
                </a14:m>
                <a:r>
                  <a:rPr lang="en-GB" dirty="0"/>
                  <a:t> or </a:t>
                </a:r>
                <a14:m>
                  <m:oMath xmlns:m="http://schemas.openxmlformats.org/officeDocument/2006/math">
                    <m:r>
                      <a:rPr lang="en-GB" b="0" i="1" smtClean="0">
                        <a:latin typeface="Cambria Math" panose="02040503050406030204" pitchFamily="18" charset="0"/>
                      </a:rPr>
                      <m:t>𝜆</m:t>
                    </m:r>
                  </m:oMath>
                </a14:m>
                <a:r>
                  <a:rPr lang="en-GB" dirty="0"/>
                  <a:t>) under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when usually it would not be available.</a:t>
                </a:r>
              </a:p>
              <a:p>
                <a:endParaRPr lang="en-GB" dirty="0"/>
              </a:p>
              <a:p>
                <a:r>
                  <a:rPr lang="en-GB" dirty="0"/>
                  <a:t>We therefore often </a:t>
                </a:r>
                <a:r>
                  <a:rPr lang="en-GB" b="1" dirty="0"/>
                  <a:t>form a function </a:t>
                </a:r>
                <a:r>
                  <a:rPr lang="en-GB" dirty="0"/>
                  <a:t>which </a:t>
                </a:r>
                <a:r>
                  <a:rPr lang="en-GB" b="1" dirty="0"/>
                  <a:t>considers the power of the test for different values of the parameter (assuming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𝑯</m:t>
                        </m:r>
                      </m:e>
                      <m:sub>
                        <m:r>
                          <a:rPr lang="en-GB" b="1" i="1" smtClean="0">
                            <a:latin typeface="Cambria Math" panose="02040503050406030204" pitchFamily="18" charset="0"/>
                          </a:rPr>
                          <m:t>𝟏</m:t>
                        </m:r>
                      </m:sub>
                    </m:sSub>
                  </m:oMath>
                </a14:m>
                <a:r>
                  <a:rPr lang="en-GB" b="1" dirty="0"/>
                  <a:t> is true</a:t>
                </a:r>
                <a:r>
                  <a:rPr lang="en-GB" dirty="0"/>
                  <a:t>).</a:t>
                </a:r>
              </a:p>
            </p:txBody>
          </p:sp>
        </mc:Choice>
        <mc:Fallback xmlns="">
          <p:sp>
            <p:nvSpPr>
              <p:cNvPr id="5" name="TextBox 4">
                <a:extLst>
                  <a:ext uri="{FF2B5EF4-FFF2-40B4-BE49-F238E27FC236}">
                    <a16:creationId xmlns:a16="http://schemas.microsoft.com/office/drawing/2014/main" id="{F01B4169-DECE-41EC-9623-6DEBF199D35E}"/>
                  </a:ext>
                </a:extLst>
              </p:cNvPr>
              <p:cNvSpPr txBox="1">
                <a:spLocks noRot="1" noChangeAspect="1" noMove="1" noResize="1" noEditPoints="1" noAdjustHandles="1" noChangeArrowheads="1" noChangeShapeType="1" noTextEdit="1"/>
              </p:cNvSpPr>
              <p:nvPr/>
            </p:nvSpPr>
            <p:spPr>
              <a:xfrm>
                <a:off x="266378" y="780703"/>
                <a:ext cx="8568952" cy="2031325"/>
              </a:xfrm>
              <a:prstGeom prst="rect">
                <a:avLst/>
              </a:prstGeom>
              <a:blipFill>
                <a:blip r:embed="rId2"/>
                <a:stretch>
                  <a:fillRect l="-641" t="-1502" r="-71" b="-3904"/>
                </a:stretch>
              </a:blipFill>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25DE5CE1-E890-4216-96A2-117EDE2BB25E}"/>
              </a:ext>
            </a:extLst>
          </p:cNvPr>
          <p:cNvCxnSpPr/>
          <p:nvPr/>
        </p:nvCxnSpPr>
        <p:spPr>
          <a:xfrm flipV="1">
            <a:off x="1332012" y="3538865"/>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300A3FF-663D-48DC-8303-9D6962BD0191}"/>
              </a:ext>
            </a:extLst>
          </p:cNvPr>
          <p:cNvCxnSpPr>
            <a:cxnSpLocks/>
          </p:cNvCxnSpPr>
          <p:nvPr/>
        </p:nvCxnSpPr>
        <p:spPr>
          <a:xfrm flipV="1">
            <a:off x="1332012" y="6275169"/>
            <a:ext cx="306243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8EE3701-1431-47BA-9C30-763F793F9555}"/>
              </a:ext>
            </a:extLst>
          </p:cNvPr>
          <p:cNvSpPr txBox="1"/>
          <p:nvPr/>
        </p:nvSpPr>
        <p:spPr>
          <a:xfrm>
            <a:off x="1586136" y="6275169"/>
            <a:ext cx="2808307" cy="369332"/>
          </a:xfrm>
          <a:prstGeom prst="rect">
            <a:avLst/>
          </a:prstGeom>
          <a:noFill/>
        </p:spPr>
        <p:txBody>
          <a:bodyPr wrap="square" rtlCol="0">
            <a:spAutoFit/>
          </a:bodyPr>
          <a:lstStyle/>
          <a:p>
            <a:r>
              <a:rPr lang="en-GB" dirty="0"/>
              <a:t>3     4     5     6     7     8     9</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1B46A55-FCF7-4030-9FC1-C5F1921DC646}"/>
                  </a:ext>
                </a:extLst>
              </p:cNvPr>
              <p:cNvSpPr txBox="1"/>
              <p:nvPr/>
            </p:nvSpPr>
            <p:spPr>
              <a:xfrm>
                <a:off x="4168900" y="6094539"/>
                <a:ext cx="7920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𝜆</m:t>
                      </m:r>
                    </m:oMath>
                  </m:oMathPara>
                </a14:m>
                <a:endParaRPr lang="en-GB" dirty="0"/>
              </a:p>
            </p:txBody>
          </p:sp>
        </mc:Choice>
        <mc:Fallback xmlns="">
          <p:sp>
            <p:nvSpPr>
              <p:cNvPr id="12" name="TextBox 11">
                <a:extLst>
                  <a:ext uri="{FF2B5EF4-FFF2-40B4-BE49-F238E27FC236}">
                    <a16:creationId xmlns:a16="http://schemas.microsoft.com/office/drawing/2014/main" id="{61B46A55-FCF7-4030-9FC1-C5F1921DC646}"/>
                  </a:ext>
                </a:extLst>
              </p:cNvPr>
              <p:cNvSpPr txBox="1">
                <a:spLocks noRot="1" noChangeAspect="1" noMove="1" noResize="1" noEditPoints="1" noAdjustHandles="1" noChangeArrowheads="1" noChangeShapeType="1" noTextEdit="1"/>
              </p:cNvSpPr>
              <p:nvPr/>
            </p:nvSpPr>
            <p:spPr>
              <a:xfrm>
                <a:off x="4168900" y="6094539"/>
                <a:ext cx="792088" cy="369332"/>
              </a:xfrm>
              <a:prstGeom prst="rect">
                <a:avLst/>
              </a:prstGeom>
              <a:blipFill>
                <a:blip r:embed="rId3"/>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A40E8FAA-828D-4B97-AA9A-C35DF4BB8529}"/>
              </a:ext>
            </a:extLst>
          </p:cNvPr>
          <p:cNvSpPr txBox="1"/>
          <p:nvPr/>
        </p:nvSpPr>
        <p:spPr>
          <a:xfrm>
            <a:off x="826816" y="3418545"/>
            <a:ext cx="504056" cy="2585323"/>
          </a:xfrm>
          <a:prstGeom prst="rect">
            <a:avLst/>
          </a:prstGeom>
          <a:noFill/>
        </p:spPr>
        <p:txBody>
          <a:bodyPr wrap="square" rtlCol="0">
            <a:spAutoFit/>
          </a:bodyPr>
          <a:lstStyle/>
          <a:p>
            <a:r>
              <a:rPr lang="en-GB" dirty="0"/>
              <a:t>1.0</a:t>
            </a:r>
          </a:p>
          <a:p>
            <a:endParaRPr lang="en-GB" dirty="0"/>
          </a:p>
          <a:p>
            <a:r>
              <a:rPr lang="en-GB" dirty="0"/>
              <a:t>0.8</a:t>
            </a:r>
          </a:p>
          <a:p>
            <a:endParaRPr lang="en-GB" dirty="0"/>
          </a:p>
          <a:p>
            <a:r>
              <a:rPr lang="en-GB" dirty="0"/>
              <a:t>0.6</a:t>
            </a:r>
          </a:p>
          <a:p>
            <a:endParaRPr lang="en-GB" dirty="0"/>
          </a:p>
          <a:p>
            <a:r>
              <a:rPr lang="en-GB" dirty="0"/>
              <a:t>0.4</a:t>
            </a:r>
          </a:p>
          <a:p>
            <a:endParaRPr lang="en-GB" dirty="0"/>
          </a:p>
          <a:p>
            <a:r>
              <a:rPr lang="en-GB" dirty="0"/>
              <a:t>0.2</a:t>
            </a:r>
          </a:p>
        </p:txBody>
      </p:sp>
      <p:sp>
        <p:nvSpPr>
          <p:cNvPr id="14" name="TextBox 13">
            <a:extLst>
              <a:ext uri="{FF2B5EF4-FFF2-40B4-BE49-F238E27FC236}">
                <a16:creationId xmlns:a16="http://schemas.microsoft.com/office/drawing/2014/main" id="{EB490F49-C867-4F66-94B7-B52C634FECCD}"/>
              </a:ext>
            </a:extLst>
          </p:cNvPr>
          <p:cNvSpPr txBox="1"/>
          <p:nvPr/>
        </p:nvSpPr>
        <p:spPr>
          <a:xfrm>
            <a:off x="975556" y="3151836"/>
            <a:ext cx="856661" cy="307777"/>
          </a:xfrm>
          <a:prstGeom prst="rect">
            <a:avLst/>
          </a:prstGeom>
          <a:noFill/>
        </p:spPr>
        <p:txBody>
          <a:bodyPr wrap="square" rtlCol="0">
            <a:spAutoFit/>
          </a:bodyPr>
          <a:lstStyle/>
          <a:p>
            <a:r>
              <a:rPr lang="en-GB" sz="1400" dirty="0"/>
              <a:t>Power</a:t>
            </a:r>
            <a:endParaRPr lang="en-GB" sz="2000" dirty="0"/>
          </a:p>
        </p:txBody>
      </p:sp>
      <p:sp>
        <p:nvSpPr>
          <p:cNvPr id="15" name="Oval 14">
            <a:extLst>
              <a:ext uri="{FF2B5EF4-FFF2-40B4-BE49-F238E27FC236}">
                <a16:creationId xmlns:a16="http://schemas.microsoft.com/office/drawing/2014/main" id="{C109E7FB-98A0-4692-AFA3-ADF7DF429593}"/>
              </a:ext>
            </a:extLst>
          </p:cNvPr>
          <p:cNvSpPr/>
          <p:nvPr/>
        </p:nvSpPr>
        <p:spPr>
          <a:xfrm>
            <a:off x="1686719" y="5467553"/>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7B51A9A-8233-444B-BABC-F88534A3A92A}"/>
              </a:ext>
            </a:extLst>
          </p:cNvPr>
          <p:cNvSpPr/>
          <p:nvPr/>
        </p:nvSpPr>
        <p:spPr>
          <a:xfrm>
            <a:off x="2090192" y="5249148"/>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C619222-9913-4485-A950-B9035F8653FC}"/>
              </a:ext>
            </a:extLst>
          </p:cNvPr>
          <p:cNvSpPr/>
          <p:nvPr/>
        </p:nvSpPr>
        <p:spPr>
          <a:xfrm>
            <a:off x="2450232" y="4871017"/>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9F3F794-799D-4785-8A9C-5E5CC191007C}"/>
              </a:ext>
            </a:extLst>
          </p:cNvPr>
          <p:cNvSpPr/>
          <p:nvPr/>
        </p:nvSpPr>
        <p:spPr>
          <a:xfrm>
            <a:off x="2827230" y="4553586"/>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B8577C02-BFCA-451C-AA6D-12B4867260F8}"/>
              </a:ext>
            </a:extLst>
          </p:cNvPr>
          <p:cNvSpPr/>
          <p:nvPr/>
        </p:nvSpPr>
        <p:spPr>
          <a:xfrm>
            <a:off x="3170312" y="4122787"/>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98058C04-85D1-4696-95F6-85EF2F216B2E}"/>
              </a:ext>
            </a:extLst>
          </p:cNvPr>
          <p:cNvCxnSpPr>
            <a:cxnSpLocks/>
          </p:cNvCxnSpPr>
          <p:nvPr/>
        </p:nvCxnSpPr>
        <p:spPr>
          <a:xfrm flipV="1">
            <a:off x="1732236" y="5286603"/>
            <a:ext cx="400050" cy="211932"/>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B89C768-5BA4-4172-B400-35AE63495512}"/>
              </a:ext>
            </a:extLst>
          </p:cNvPr>
          <p:cNvCxnSpPr>
            <a:cxnSpLocks/>
          </p:cNvCxnSpPr>
          <p:nvPr/>
        </p:nvCxnSpPr>
        <p:spPr>
          <a:xfrm flipV="1">
            <a:off x="2120097" y="4910366"/>
            <a:ext cx="369376" cy="37478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32106B3-CB73-434F-B892-5BF7812CF095}"/>
              </a:ext>
            </a:extLst>
          </p:cNvPr>
          <p:cNvCxnSpPr>
            <a:cxnSpLocks/>
          </p:cNvCxnSpPr>
          <p:nvPr/>
        </p:nvCxnSpPr>
        <p:spPr>
          <a:xfrm flipV="1">
            <a:off x="2482990" y="4591278"/>
            <a:ext cx="370814" cy="315739"/>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39F60605-3BCD-4488-8F21-767AF82B587D}"/>
              </a:ext>
            </a:extLst>
          </p:cNvPr>
          <p:cNvCxnSpPr>
            <a:cxnSpLocks/>
          </p:cNvCxnSpPr>
          <p:nvPr/>
        </p:nvCxnSpPr>
        <p:spPr>
          <a:xfrm flipV="1">
            <a:off x="2863229" y="4153128"/>
            <a:ext cx="340619" cy="43645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5EA405F-6AF5-48FC-99B7-B8D8C46A1052}"/>
              </a:ext>
            </a:extLst>
          </p:cNvPr>
          <p:cNvCxnSpPr>
            <a:cxnSpLocks/>
          </p:cNvCxnSpPr>
          <p:nvPr/>
        </p:nvCxnSpPr>
        <p:spPr>
          <a:xfrm flipV="1">
            <a:off x="3203848" y="3926910"/>
            <a:ext cx="426244" cy="238126"/>
          </a:xfrm>
          <a:prstGeom prst="line">
            <a:avLst/>
          </a:prstGeom>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D1A41B8A-F6C8-4B99-8A67-517ED1250FA7}"/>
              </a:ext>
            </a:extLst>
          </p:cNvPr>
          <p:cNvSpPr/>
          <p:nvPr/>
        </p:nvSpPr>
        <p:spPr>
          <a:xfrm>
            <a:off x="3589148" y="3887509"/>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9B8C341-A06E-4EA2-82E3-3191F49B250A}"/>
              </a:ext>
            </a:extLst>
          </p:cNvPr>
          <p:cNvSpPr/>
          <p:nvPr/>
        </p:nvSpPr>
        <p:spPr>
          <a:xfrm>
            <a:off x="4096901" y="3664972"/>
            <a:ext cx="71999" cy="719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1007F7AC-6ABC-423E-9096-BFB5E70BCC22}"/>
              </a:ext>
            </a:extLst>
          </p:cNvPr>
          <p:cNvCxnSpPr>
            <a:cxnSpLocks/>
          </p:cNvCxnSpPr>
          <p:nvPr/>
        </p:nvCxnSpPr>
        <p:spPr>
          <a:xfrm flipV="1">
            <a:off x="3643363" y="3693547"/>
            <a:ext cx="470123" cy="21794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DCBE408-3596-489E-A871-B0A5F35F7915}"/>
                  </a:ext>
                </a:extLst>
              </p:cNvPr>
              <p:cNvSpPr txBox="1"/>
              <p:nvPr/>
            </p:nvSpPr>
            <p:spPr>
              <a:xfrm>
                <a:off x="5220072" y="3609922"/>
                <a:ext cx="3240358"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 further away the value of parameter (assuming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oMath>
                </a14:m>
                <a:r>
                  <a:rPr lang="en-GB" dirty="0"/>
                  <a:t> was true) is from the value of the parameter </a:t>
                </a:r>
                <a:r>
                  <a:rPr lang="en-GB" b="0" i="0" dirty="0">
                    <a:latin typeface="+mj-lt"/>
                  </a:rPr>
                  <a:t>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was true, the more likely we are to reject to reject the null hypothesis, and therefore the higher the power.</a:t>
                </a:r>
              </a:p>
            </p:txBody>
          </p:sp>
        </mc:Choice>
        <mc:Fallback xmlns="">
          <p:sp>
            <p:nvSpPr>
              <p:cNvPr id="39" name="TextBox 38">
                <a:extLst>
                  <a:ext uri="{FF2B5EF4-FFF2-40B4-BE49-F238E27FC236}">
                    <a16:creationId xmlns:a16="http://schemas.microsoft.com/office/drawing/2014/main" id="{3DCBE408-3596-489E-A871-B0A5F35F7915}"/>
                  </a:ext>
                </a:extLst>
              </p:cNvPr>
              <p:cNvSpPr txBox="1">
                <a:spLocks noRot="1" noChangeAspect="1" noMove="1" noResize="1" noEditPoints="1" noAdjustHandles="1" noChangeArrowheads="1" noChangeShapeType="1" noTextEdit="1"/>
              </p:cNvSpPr>
              <p:nvPr/>
            </p:nvSpPr>
            <p:spPr>
              <a:xfrm>
                <a:off x="5220072" y="3609922"/>
                <a:ext cx="3240358" cy="2031325"/>
              </a:xfrm>
              <a:prstGeom prst="rect">
                <a:avLst/>
              </a:prstGeom>
              <a:blipFill>
                <a:blip r:embed="rId4"/>
                <a:stretch>
                  <a:fillRect l="-1119" t="-890" b="-3264"/>
                </a:stretch>
              </a:blipFill>
            </p:spPr>
            <p:txBody>
              <a:bodyPr/>
              <a:lstStyle/>
              <a:p>
                <a:r>
                  <a:rPr lang="en-GB">
                    <a:noFill/>
                  </a:rPr>
                  <a:t> </a:t>
                </a:r>
              </a:p>
            </p:txBody>
          </p:sp>
        </mc:Fallback>
      </mc:AlternateContent>
    </p:spTree>
    <p:extLst>
      <p:ext uri="{BB962C8B-B14F-4D97-AF65-F5344CB8AC3E}">
        <p14:creationId xmlns:p14="http://schemas.microsoft.com/office/powerpoint/2010/main" val="368697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952F63-B633-42CE-883A-5F707CDCDD8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1257B89-AAAE-477E-955C-DE88FC9CC41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A40B3178-D587-4CA1-A0BC-6EB3AD078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06DB58-5C6C-4D89-9944-D7B265A1266D}"/>
                  </a:ext>
                </a:extLst>
              </p:cNvPr>
              <p:cNvSpPr txBox="1"/>
              <p:nvPr/>
            </p:nvSpPr>
            <p:spPr>
              <a:xfrm>
                <a:off x="304668" y="764704"/>
                <a:ext cx="7435684"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Past experience has shown that the number of accidents that take place at a road junction has a Poisson distribution with an average of 3.5 accidents per month. A trading estate is built along one of the roads leading away from the junction and the local council is anxious that this may have increased the accident rate. To see if the number of accidents had increased, a test was set up with the null hypothesis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=3.5</m:t>
                    </m:r>
                  </m:oMath>
                </a14:m>
                <a:r>
                  <a:rPr lang="en-GB" sz="1400" dirty="0"/>
                  <a:t> and with the alternative hypothesis being accepted if the number of accidents </a:t>
                </a:r>
                <a14:m>
                  <m:oMath xmlns:m="http://schemas.openxmlformats.org/officeDocument/2006/math">
                    <m:r>
                      <a:rPr lang="en-GB" sz="1400" b="0" i="1" smtClean="0">
                        <a:latin typeface="Cambria Math" panose="02040503050406030204" pitchFamily="18" charset="0"/>
                      </a:rPr>
                      <m:t>𝑋</m:t>
                    </m:r>
                  </m:oMath>
                </a14:m>
                <a:r>
                  <a:rPr lang="en-GB" sz="1400" dirty="0"/>
                  <a:t> within the first month after the alteration was </a:t>
                </a:r>
                <a14:m>
                  <m:oMath xmlns:m="http://schemas.openxmlformats.org/officeDocument/2006/math">
                    <m:r>
                      <a:rPr lang="en-GB" sz="1400" b="0" i="1" smtClean="0">
                        <a:latin typeface="Cambria Math" panose="02040503050406030204" pitchFamily="18" charset="0"/>
                      </a:rPr>
                      <m:t>≥7</m:t>
                    </m:r>
                  </m:oMath>
                </a14:m>
                <a:r>
                  <a:rPr lang="en-GB" sz="1400" dirty="0"/>
                  <a:t>.</a:t>
                </a:r>
              </a:p>
              <a:p>
                <a:pPr marL="342900" indent="-342900">
                  <a:buAutoNum type="alphaLcParenBoth"/>
                </a:pPr>
                <a:r>
                  <a:rPr lang="en-GB" sz="1400" dirty="0"/>
                  <a:t>Find the size of the test.</a:t>
                </a:r>
              </a:p>
              <a:p>
                <a:pPr marL="342900" indent="-342900">
                  <a:buAutoNum type="alphaLcParenBoth"/>
                </a:pPr>
                <a:r>
                  <a:rPr lang="en-GB" sz="1400" dirty="0"/>
                  <a:t>Find the power function for the test and sketch the graph of the power function.</a:t>
                </a:r>
              </a:p>
            </p:txBody>
          </p:sp>
        </mc:Choice>
        <mc:Fallback xmlns="">
          <p:sp>
            <p:nvSpPr>
              <p:cNvPr id="6" name="TextBox 5">
                <a:extLst>
                  <a:ext uri="{FF2B5EF4-FFF2-40B4-BE49-F238E27FC236}">
                    <a16:creationId xmlns:a16="http://schemas.microsoft.com/office/drawing/2014/main" id="{0506DB58-5C6C-4D89-9944-D7B265A1266D}"/>
                  </a:ext>
                </a:extLst>
              </p:cNvPr>
              <p:cNvSpPr txBox="1">
                <a:spLocks noRot="1" noChangeAspect="1" noMove="1" noResize="1" noEditPoints="1" noAdjustHandles="1" noChangeArrowheads="1" noChangeShapeType="1" noTextEdit="1"/>
              </p:cNvSpPr>
              <p:nvPr/>
            </p:nvSpPr>
            <p:spPr>
              <a:xfrm>
                <a:off x="304668" y="764704"/>
                <a:ext cx="7435684" cy="181588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8A7E07-1EF5-44B5-9E85-987388D0F8D9}"/>
                  </a:ext>
                </a:extLst>
              </p:cNvPr>
              <p:cNvSpPr txBox="1"/>
              <p:nvPr/>
            </p:nvSpPr>
            <p:spPr>
              <a:xfrm>
                <a:off x="395536" y="2852936"/>
                <a:ext cx="5052764" cy="3217227"/>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 </m:t>
                        </m:r>
                      </m:e>
                    </m:d>
                    <m:r>
                      <a:rPr lang="en-GB" b="0" i="1" smtClean="0">
                        <a:latin typeface="Cambria Math" panose="02040503050406030204" pitchFamily="18" charset="0"/>
                      </a:rPr>
                      <m:t> </m:t>
                    </m:r>
                    <m:r>
                      <a:rPr lang="en-GB" b="0" i="1" smtClean="0">
                        <a:latin typeface="Cambria Math" panose="02040503050406030204" pitchFamily="18" charset="0"/>
                      </a:rPr>
                      <m:t>𝜆</m:t>
                    </m:r>
                    <m:r>
                      <a:rPr lang="en-GB" b="0" i="1" smtClean="0">
                        <a:latin typeface="Cambria Math" panose="02040503050406030204" pitchFamily="18" charset="0"/>
                      </a:rPr>
                      <m:t>=3.5)=1−0.9347=0.0653</m:t>
                    </m:r>
                  </m:oMath>
                </a14:m>
                <a:r>
                  <a:rPr lang="en-GB" dirty="0"/>
                  <a:t> </a:t>
                </a:r>
              </a:p>
              <a:p>
                <a:endParaRPr lang="en-GB" dirty="0"/>
              </a:p>
              <a:p>
                <a:r>
                  <a:rPr lang="en-GB" dirty="0"/>
                  <a:t>Power function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3</m:t>
                                  </m:r>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4</m:t>
                                  </m:r>
                                </m:sup>
                              </m:sSup>
                            </m:num>
                            <m:den>
                              <m:r>
                                <a:rPr lang="en-GB" b="0" i="1" smtClean="0">
                                  <a:latin typeface="Cambria Math" panose="02040503050406030204" pitchFamily="18" charset="0"/>
                                </a:rPr>
                                <m:t>24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5</m:t>
                                  </m:r>
                                </m:sup>
                              </m:sSup>
                            </m:num>
                            <m:den>
                              <m:r>
                                <a:rPr lang="en-GB" b="0" i="1" smtClean="0">
                                  <a:latin typeface="Cambria Math" panose="02040503050406030204" pitchFamily="18" charset="0"/>
                                </a:rPr>
                                <m:t>120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6</m:t>
                                  </m:r>
                                </m:sup>
                              </m:sSup>
                            </m:num>
                            <m:den>
                              <m:r>
                                <a:rPr lang="en-GB" b="0" i="1" smtClean="0">
                                  <a:latin typeface="Cambria Math" panose="02040503050406030204" pitchFamily="18" charset="0"/>
                                </a:rPr>
                                <m:t>720</m:t>
                              </m:r>
                            </m:den>
                          </m:f>
                        </m:e>
                      </m:d>
                    </m:oMath>
                  </m:oMathPara>
                </a14:m>
                <a:r>
                  <a:rPr lang="en-GB" b="0" dirty="0"/>
                  <a:t/>
                </a:r>
                <a:br>
                  <a:rPr lang="en-GB" b="0" dirty="0"/>
                </a:br>
                <a:endParaRPr lang="en-GB" b="0" dirty="0"/>
              </a:p>
              <a:p>
                <a:r>
                  <a:rPr lang="en-GB" dirty="0"/>
                  <a:t>Then using your calculator for different values of </a:t>
                </a:r>
                <a14:m>
                  <m:oMath xmlns:m="http://schemas.openxmlformats.org/officeDocument/2006/math">
                    <m:r>
                      <a:rPr lang="en-GB" b="0" i="1" smtClean="0">
                        <a:latin typeface="Cambria Math" panose="02040503050406030204" pitchFamily="18" charset="0"/>
                      </a:rPr>
                      <m:t>𝜆</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=4  →  </m:t>
                      </m:r>
                      <m:r>
                        <a:rPr lang="en-GB" b="0" i="1" smtClean="0">
                          <a:latin typeface="Cambria Math" panose="02040503050406030204" pitchFamily="18" charset="0"/>
                        </a:rPr>
                        <m:t>𝑃𝑜𝑤𝑒𝑟</m:t>
                      </m:r>
                      <m:r>
                        <a:rPr lang="en-GB" b="0" i="1" smtClean="0">
                          <a:latin typeface="Cambria Math" panose="02040503050406030204" pitchFamily="18" charset="0"/>
                        </a:rPr>
                        <m:t>=0.1107</m:t>
                      </m:r>
                    </m:oMath>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=5  →0.2378</m:t>
                      </m:r>
                    </m:oMath>
                    <m:oMath xmlns:m="http://schemas.openxmlformats.org/officeDocument/2006/math">
                      <m:r>
                        <a:rPr lang="en-GB" i="1">
                          <a:latin typeface="Cambria Math" panose="02040503050406030204" pitchFamily="18" charset="0"/>
                        </a:rPr>
                        <m:t>𝜆</m:t>
                      </m:r>
                      <m:r>
                        <a:rPr lang="en-GB" i="1">
                          <a:latin typeface="Cambria Math" panose="02040503050406030204" pitchFamily="18" charset="0"/>
                        </a:rPr>
                        <m:t>=6  →0.3937</m:t>
                      </m:r>
                    </m:oMath>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7" name="TextBox 6">
                <a:extLst>
                  <a:ext uri="{FF2B5EF4-FFF2-40B4-BE49-F238E27FC236}">
                    <a16:creationId xmlns:a16="http://schemas.microsoft.com/office/drawing/2014/main" id="{468A7E07-1EF5-44B5-9E85-987388D0F8D9}"/>
                  </a:ext>
                </a:extLst>
              </p:cNvPr>
              <p:cNvSpPr txBox="1">
                <a:spLocks noRot="1" noChangeAspect="1" noMove="1" noResize="1" noEditPoints="1" noAdjustHandles="1" noChangeArrowheads="1" noChangeShapeType="1" noTextEdit="1"/>
              </p:cNvSpPr>
              <p:nvPr/>
            </p:nvSpPr>
            <p:spPr>
              <a:xfrm>
                <a:off x="395536" y="2852936"/>
                <a:ext cx="5052764" cy="3217227"/>
              </a:xfrm>
              <a:prstGeom prst="rect">
                <a:avLst/>
              </a:prstGeom>
              <a:blipFill>
                <a:blip r:embed="rId3"/>
                <a:stretch>
                  <a:fillRect l="-1086"/>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233D5F00-00CB-4D9B-86BF-5412CB46DA1D}"/>
              </a:ext>
            </a:extLst>
          </p:cNvPr>
          <p:cNvPicPr>
            <a:picLocks noChangeAspect="1"/>
          </p:cNvPicPr>
          <p:nvPr/>
        </p:nvPicPr>
        <p:blipFill>
          <a:blip r:embed="rId4"/>
          <a:stretch>
            <a:fillRect/>
          </a:stretch>
        </p:blipFill>
        <p:spPr>
          <a:xfrm>
            <a:off x="5481414" y="4260622"/>
            <a:ext cx="3000375" cy="2133600"/>
          </a:xfrm>
          <a:prstGeom prst="rect">
            <a:avLst/>
          </a:prstGeom>
        </p:spPr>
      </p:pic>
      <p:sp>
        <p:nvSpPr>
          <p:cNvPr id="9" name="Arrow: Right 8">
            <a:extLst>
              <a:ext uri="{FF2B5EF4-FFF2-40B4-BE49-F238E27FC236}">
                <a16:creationId xmlns:a16="http://schemas.microsoft.com/office/drawing/2014/main" id="{9F285672-D374-4DA7-9F72-30746BA664EF}"/>
              </a:ext>
            </a:extLst>
          </p:cNvPr>
          <p:cNvSpPr/>
          <p:nvPr/>
        </p:nvSpPr>
        <p:spPr>
          <a:xfrm>
            <a:off x="4571428" y="5183406"/>
            <a:ext cx="621498"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5050D0D-AF06-4E75-8429-B3C454E094E8}"/>
              </a:ext>
            </a:extLst>
          </p:cNvPr>
          <p:cNvSpPr txBox="1"/>
          <p:nvPr/>
        </p:nvSpPr>
        <p:spPr>
          <a:xfrm>
            <a:off x="899592" y="5808591"/>
            <a:ext cx="300037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In an exam question they might give you a partially completed table.</a:t>
            </a:r>
          </a:p>
        </p:txBody>
      </p:sp>
      <p:sp>
        <p:nvSpPr>
          <p:cNvPr id="11" name="Rectangle 10">
            <a:extLst>
              <a:ext uri="{FF2B5EF4-FFF2-40B4-BE49-F238E27FC236}">
                <a16:creationId xmlns:a16="http://schemas.microsoft.com/office/drawing/2014/main" id="{C6A30C5F-1E33-41EB-98F4-34F03B429D74}"/>
              </a:ext>
            </a:extLst>
          </p:cNvPr>
          <p:cNvSpPr/>
          <p:nvPr/>
        </p:nvSpPr>
        <p:spPr>
          <a:xfrm>
            <a:off x="185367" y="284779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2E3C315F-04C3-4D59-B483-A8C0D41C8D85}"/>
              </a:ext>
            </a:extLst>
          </p:cNvPr>
          <p:cNvSpPr/>
          <p:nvPr/>
        </p:nvSpPr>
        <p:spPr>
          <a:xfrm>
            <a:off x="179512" y="342900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a:extLst>
              <a:ext uri="{FF2B5EF4-FFF2-40B4-BE49-F238E27FC236}">
                <a16:creationId xmlns:a16="http://schemas.microsoft.com/office/drawing/2014/main" id="{4C5962E7-BCC4-4AFA-9A25-3256F88F1E9F}"/>
              </a:ext>
            </a:extLst>
          </p:cNvPr>
          <p:cNvSpPr/>
          <p:nvPr/>
        </p:nvSpPr>
        <p:spPr>
          <a:xfrm>
            <a:off x="406623" y="2847799"/>
            <a:ext cx="8075165" cy="4832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5349CBD-64C8-4BBE-BB62-C87DACA0B107}"/>
                  </a:ext>
                </a:extLst>
              </p:cNvPr>
              <p:cNvSpPr txBox="1"/>
              <p:nvPr/>
            </p:nvSpPr>
            <p:spPr>
              <a:xfrm>
                <a:off x="5855568" y="3632493"/>
                <a:ext cx="302627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function of the parameter </a:t>
                </a:r>
                <a14:m>
                  <m:oMath xmlns:m="http://schemas.openxmlformats.org/officeDocument/2006/math">
                    <m:r>
                      <a:rPr lang="en-GB" b="0" i="1" smtClean="0">
                        <a:latin typeface="Cambria Math" panose="02040503050406030204" pitchFamily="18" charset="0"/>
                      </a:rPr>
                      <m:t>𝜆</m:t>
                    </m:r>
                  </m:oMath>
                </a14:m>
                <a:r>
                  <a:rPr lang="en-GB" dirty="0"/>
                  <a:t>.</a:t>
                </a:r>
              </a:p>
            </p:txBody>
          </p:sp>
        </mc:Choice>
        <mc:Fallback xmlns="">
          <p:sp>
            <p:nvSpPr>
              <p:cNvPr id="16" name="TextBox 15">
                <a:extLst>
                  <a:ext uri="{FF2B5EF4-FFF2-40B4-BE49-F238E27FC236}">
                    <a16:creationId xmlns:a16="http://schemas.microsoft.com/office/drawing/2014/main" id="{35349CBD-64C8-4BBE-BB62-C87DACA0B107}"/>
                  </a:ext>
                </a:extLst>
              </p:cNvPr>
              <p:cNvSpPr txBox="1">
                <a:spLocks noRot="1" noChangeAspect="1" noMove="1" noResize="1" noEditPoints="1" noAdjustHandles="1" noChangeArrowheads="1" noChangeShapeType="1" noTextEdit="1"/>
              </p:cNvSpPr>
              <p:nvPr/>
            </p:nvSpPr>
            <p:spPr>
              <a:xfrm>
                <a:off x="5855568" y="3632493"/>
                <a:ext cx="3026270" cy="369332"/>
              </a:xfrm>
              <a:prstGeom prst="rect">
                <a:avLst/>
              </a:prstGeom>
              <a:blipFill>
                <a:blip r:embed="rId5"/>
                <a:stretch>
                  <a:fillRect l="-1400" t="-6250" r="-1000" b="-21875"/>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E6E4600A-A7BF-4308-BC2E-7C0EBAFEC0C6}"/>
              </a:ext>
            </a:extLst>
          </p:cNvPr>
          <p:cNvCxnSpPr>
            <a:stCxn id="16" idx="1"/>
          </p:cNvCxnSpPr>
          <p:nvPr/>
        </p:nvCxnSpPr>
        <p:spPr>
          <a:xfrm flipH="1">
            <a:off x="5343525" y="3817159"/>
            <a:ext cx="512043" cy="221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8072B194-0D5F-4D89-A732-890ED219B9DA}"/>
              </a:ext>
            </a:extLst>
          </p:cNvPr>
          <p:cNvSpPr/>
          <p:nvPr/>
        </p:nvSpPr>
        <p:spPr>
          <a:xfrm>
            <a:off x="401190" y="3420219"/>
            <a:ext cx="8480648" cy="3311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52798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2A2BDE-05BD-4FE1-B4E0-8E05E94C5E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2D1E780-3F08-424E-B717-807C735BD46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Final Geometric Example</a:t>
              </a:r>
              <a:endParaRPr lang="en-GB" sz="3200" dirty="0"/>
            </a:p>
          </p:txBody>
        </p:sp>
        <p:cxnSp>
          <p:nvCxnSpPr>
            <p:cNvPr id="4" name="Straight Connector 3">
              <a:extLst>
                <a:ext uri="{FF2B5EF4-FFF2-40B4-BE49-F238E27FC236}">
                  <a16:creationId xmlns:a16="http://schemas.microsoft.com/office/drawing/2014/main" id="{2515396D-FF97-4362-9FE0-CD5321361E5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6F9207-C03E-4DBE-B255-8BC8A3E39237}"/>
                  </a:ext>
                </a:extLst>
              </p:cNvPr>
              <p:cNvSpPr txBox="1"/>
              <p:nvPr/>
            </p:nvSpPr>
            <p:spPr>
              <a:xfrm>
                <a:off x="5902076" y="2374751"/>
                <a:ext cx="255835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Recap</a:t>
                </a:r>
                <a:r>
                  <a:rPr lang="en-GB" sz="1600" dirty="0"/>
                  <a:t>: </a:t>
                </a:r>
              </a:p>
              <a:p>
                <a:pPr/>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a:t>
                </a:r>
                <a:br>
                  <a:rPr lang="en-GB" sz="1600" dirty="0"/>
                </a:br>
                <a14:m>
                  <m:oMathPara xmlns:m="http://schemas.openxmlformats.org/officeDocument/2006/math">
                    <m:oMathParaPr>
                      <m:jc m:val="centerGroup"/>
                    </m:oMathParaPr>
                    <m:oMath xmlns:m="http://schemas.openxmlformats.org/officeDocument/2006/math">
                      <m:r>
                        <a:rPr lang="en-GB" sz="1600" b="0" i="1" dirty="0" smtClean="0">
                          <a:latin typeface="Cambria Math" panose="02040503050406030204" pitchFamily="18" charset="0"/>
                        </a:rPr>
                        <m:t>𝑃</m:t>
                      </m:r>
                      <m:d>
                        <m:dPr>
                          <m:ctrlPr>
                            <a:rPr lang="en-GB" sz="1600" b="0" i="1" dirty="0" smtClean="0">
                              <a:latin typeface="Cambria Math" panose="02040503050406030204" pitchFamily="18" charset="0"/>
                            </a:rPr>
                          </m:ctrlPr>
                        </m:dPr>
                        <m:e>
                          <m:r>
                            <a:rPr lang="en-GB" sz="1600" b="0" i="1" dirty="0" smtClean="0">
                              <a:latin typeface="Cambria Math" panose="02040503050406030204" pitchFamily="18" charset="0"/>
                            </a:rPr>
                            <m:t>𝑋</m:t>
                          </m:r>
                          <m:r>
                            <a:rPr lang="en-GB" sz="1600" b="0" i="1" dirty="0" smtClean="0">
                              <a:latin typeface="Cambria Math" panose="02040503050406030204" pitchFamily="18" charset="0"/>
                            </a:rPr>
                            <m:t>&gt;</m:t>
                          </m:r>
                          <m:r>
                            <a:rPr lang="en-GB" sz="1600" b="0" i="1" dirty="0" smtClean="0">
                              <a:latin typeface="Cambria Math" panose="02040503050406030204" pitchFamily="18" charset="0"/>
                            </a:rPr>
                            <m:t>𝑥</m:t>
                          </m:r>
                        </m:e>
                      </m:d>
                      <m:r>
                        <a:rPr lang="en-GB" sz="1600" b="0" i="1" dirty="0" smtClean="0">
                          <a:latin typeface="Cambria Math" panose="02040503050406030204" pitchFamily="18" charset="0"/>
                        </a:rPr>
                        <m:t>=</m:t>
                      </m:r>
                      <m:sSup>
                        <m:sSupPr>
                          <m:ctrlPr>
                            <a:rPr lang="en-GB" sz="1600" b="0" i="1" dirty="0" smtClean="0">
                              <a:latin typeface="Cambria Math" panose="02040503050406030204" pitchFamily="18" charset="0"/>
                            </a:rPr>
                          </m:ctrlPr>
                        </m:sSupPr>
                        <m:e>
                          <m:d>
                            <m:dPr>
                              <m:ctrlPr>
                                <a:rPr lang="en-GB" sz="1600" b="0" i="1" dirty="0" smtClean="0">
                                  <a:latin typeface="Cambria Math" panose="02040503050406030204" pitchFamily="18" charset="0"/>
                                </a:rPr>
                              </m:ctrlPr>
                            </m:dPr>
                            <m:e>
                              <m:r>
                                <a:rPr lang="en-GB" sz="1600" b="0" i="1" dirty="0" smtClean="0">
                                  <a:latin typeface="Cambria Math" panose="02040503050406030204" pitchFamily="18" charset="0"/>
                                </a:rPr>
                                <m:t>1−</m:t>
                              </m:r>
                              <m:r>
                                <a:rPr lang="en-GB" sz="1600" b="0" i="1" dirty="0" smtClean="0">
                                  <a:latin typeface="Cambria Math" panose="02040503050406030204" pitchFamily="18" charset="0"/>
                                </a:rPr>
                                <m:t>𝑝</m:t>
                              </m:r>
                            </m:e>
                          </m:d>
                        </m:e>
                        <m:sup>
                          <m:r>
                            <a:rPr lang="en-GB" sz="1600" b="0" i="1" dirty="0" smtClean="0">
                              <a:latin typeface="Cambria Math" panose="02040503050406030204" pitchFamily="18" charset="0"/>
                            </a:rPr>
                            <m:t>𝑥</m:t>
                          </m:r>
                        </m:sup>
                      </m:sSup>
                    </m:oMath>
                  </m:oMathPara>
                </a14:m>
                <a:endParaRPr lang="en-GB" sz="1200" dirty="0"/>
              </a:p>
            </p:txBody>
          </p:sp>
        </mc:Choice>
        <mc:Fallback xmlns="">
          <p:sp>
            <p:nvSpPr>
              <p:cNvPr id="7" name="TextBox 6">
                <a:extLst>
                  <a:ext uri="{FF2B5EF4-FFF2-40B4-BE49-F238E27FC236}">
                    <a16:creationId xmlns:a16="http://schemas.microsoft.com/office/drawing/2014/main" id="{376F9207-C03E-4DBE-B255-8BC8A3E39237}"/>
                  </a:ext>
                </a:extLst>
              </p:cNvPr>
              <p:cNvSpPr txBox="1">
                <a:spLocks noRot="1" noChangeAspect="1" noMove="1" noResize="1" noEditPoints="1" noAdjustHandles="1" noChangeArrowheads="1" noChangeShapeType="1" noTextEdit="1"/>
              </p:cNvSpPr>
              <p:nvPr/>
            </p:nvSpPr>
            <p:spPr>
              <a:xfrm>
                <a:off x="5902076" y="2374751"/>
                <a:ext cx="2558355" cy="830997"/>
              </a:xfrm>
              <a:prstGeom prst="rect">
                <a:avLst/>
              </a:prstGeom>
              <a:blipFill>
                <a:blip r:embed="rId2"/>
                <a:stretch>
                  <a:fillRect l="-708" t="-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07C6CA-B49A-4F37-851E-2DC5E13980E3}"/>
                  </a:ext>
                </a:extLst>
              </p:cNvPr>
              <p:cNvSpPr txBox="1"/>
              <p:nvPr/>
            </p:nvSpPr>
            <p:spPr>
              <a:xfrm>
                <a:off x="371342" y="764704"/>
                <a:ext cx="8089089"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A local park believes the fox population in the area has decreased. They want to test for the probability </a:t>
                </a:r>
                <a14:m>
                  <m:oMath xmlns:m="http://schemas.openxmlformats.org/officeDocument/2006/math">
                    <m:r>
                      <a:rPr lang="en-GB" sz="1400" b="0" i="1" smtClean="0">
                        <a:latin typeface="Cambria Math" panose="02040503050406030204" pitchFamily="18" charset="0"/>
                      </a:rPr>
                      <m:t>𝑝</m:t>
                    </m:r>
                  </m:oMath>
                </a14:m>
                <a:r>
                  <a:rPr lang="en-GB" sz="1400" dirty="0"/>
                  <a:t> that a fox will be observed on any given day. They count the number of days, </a:t>
                </a:r>
                <a14:m>
                  <m:oMath xmlns:m="http://schemas.openxmlformats.org/officeDocument/2006/math">
                    <m:r>
                      <a:rPr lang="en-GB" sz="1400" b="0" i="1" smtClean="0">
                        <a:latin typeface="Cambria Math" panose="02040503050406030204" pitchFamily="18" charset="0"/>
                      </a:rPr>
                      <m:t>𝑋</m:t>
                    </m:r>
                  </m:oMath>
                </a14:m>
                <a:r>
                  <a:rPr lang="en-GB" sz="1400" dirty="0"/>
                  <a:t>, that pass until the first observation of a fox. They test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=0.1</m:t>
                    </m:r>
                  </m:oMath>
                </a14:m>
                <a:r>
                  <a:rPr lang="en-GB" sz="1400" dirty="0"/>
                  <a:t> against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&lt;0.1</m:t>
                    </m:r>
                  </m:oMath>
                </a14:m>
                <a:r>
                  <a:rPr lang="en-GB" sz="1400" dirty="0"/>
                  <a:t> and reject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if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&gt;30</m:t>
                    </m:r>
                  </m:oMath>
                </a14:m>
                <a:r>
                  <a:rPr lang="en-GB" sz="1400" dirty="0"/>
                  <a:t>.</a:t>
                </a:r>
              </a:p>
              <a:p>
                <a:pPr marL="342900" indent="-342900">
                  <a:buAutoNum type="alphaLcParenBoth"/>
                </a:pPr>
                <a:r>
                  <a:rPr lang="en-GB" sz="1400" dirty="0"/>
                  <a:t>Find the size of the test.</a:t>
                </a:r>
              </a:p>
              <a:p>
                <a:pPr marL="342900" indent="-342900">
                  <a:buAutoNum type="alphaLcParenBoth"/>
                </a:pPr>
                <a:r>
                  <a:rPr lang="en-GB" sz="1400" dirty="0"/>
                  <a:t>Find the power function of the test.</a:t>
                </a:r>
              </a:p>
            </p:txBody>
          </p:sp>
        </mc:Choice>
        <mc:Fallback xmlns="">
          <p:sp>
            <p:nvSpPr>
              <p:cNvPr id="8" name="TextBox 7">
                <a:extLst>
                  <a:ext uri="{FF2B5EF4-FFF2-40B4-BE49-F238E27FC236}">
                    <a16:creationId xmlns:a16="http://schemas.microsoft.com/office/drawing/2014/main" id="{6D07C6CA-B49A-4F37-851E-2DC5E13980E3}"/>
                  </a:ext>
                </a:extLst>
              </p:cNvPr>
              <p:cNvSpPr txBox="1">
                <a:spLocks noRot="1" noChangeAspect="1" noMove="1" noResize="1" noEditPoints="1" noAdjustHandles="1" noChangeArrowheads="1" noChangeShapeType="1" noTextEdit="1"/>
              </p:cNvSpPr>
              <p:nvPr/>
            </p:nvSpPr>
            <p:spPr>
              <a:xfrm>
                <a:off x="371342" y="764704"/>
                <a:ext cx="8089089" cy="116955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48C66B8-53CC-4353-BAE3-CA85BCACDF73}"/>
                  </a:ext>
                </a:extLst>
              </p:cNvPr>
              <p:cNvSpPr txBox="1"/>
              <p:nvPr/>
            </p:nvSpPr>
            <p:spPr>
              <a:xfrm>
                <a:off x="1115616" y="2348880"/>
                <a:ext cx="3024336" cy="1200329"/>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&gt;30 </m:t>
                        </m:r>
                      </m:e>
                    </m:d>
                    <m:r>
                      <a:rPr lang="en-GB" b="0" i="1" smtClean="0">
                        <a:latin typeface="Cambria Math" panose="02040503050406030204" pitchFamily="18" charset="0"/>
                      </a:rPr>
                      <m:t>𝑝</m:t>
                    </m:r>
                    <m:r>
                      <a:rPr lang="en-GB" b="0" i="1" smtClean="0">
                        <a:latin typeface="Cambria Math" panose="02040503050406030204" pitchFamily="18" charset="0"/>
                      </a:rPr>
                      <m:t>=0.1)</m:t>
                    </m:r>
                  </m:oMath>
                </a14:m>
                <a:r>
                  <a:rPr lang="en-GB" b="0" dirty="0"/>
                  <a:t> </a:t>
                </a:r>
                <a:br>
                  <a:rPr lang="en-GB" b="0" dirty="0"/>
                </a:br>
                <a14:m>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m:t>
                        </m:r>
                      </m:e>
                      <m:sup>
                        <m:r>
                          <a:rPr lang="en-GB" b="0" i="1" smtClean="0">
                            <a:latin typeface="Cambria Math" panose="02040503050406030204" pitchFamily="18" charset="0"/>
                          </a:rPr>
                          <m:t>30</m:t>
                        </m:r>
                      </m:sup>
                    </m:sSup>
                    <m:r>
                      <a:rPr lang="en-GB" b="0" i="1" smtClean="0">
                        <a:latin typeface="Cambria Math" panose="02040503050406030204" pitchFamily="18" charset="0"/>
                      </a:rPr>
                      <m:t>=0.0424</m:t>
                    </m:r>
                  </m:oMath>
                </a14:m>
                <a:r>
                  <a:rPr lang="en-GB" dirty="0"/>
                  <a:t> </a:t>
                </a:r>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&gt;30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30</m:t>
                        </m:r>
                      </m:sup>
                    </m:sSup>
                  </m:oMath>
                </a14:m>
                <a:r>
                  <a:rPr lang="en-GB" dirty="0"/>
                  <a:t> </a:t>
                </a:r>
              </a:p>
            </p:txBody>
          </p:sp>
        </mc:Choice>
        <mc:Fallback xmlns="">
          <p:sp>
            <p:nvSpPr>
              <p:cNvPr id="9" name="TextBox 8">
                <a:extLst>
                  <a:ext uri="{FF2B5EF4-FFF2-40B4-BE49-F238E27FC236}">
                    <a16:creationId xmlns:a16="http://schemas.microsoft.com/office/drawing/2014/main" id="{E48C66B8-53CC-4353-BAE3-CA85BCACDF73}"/>
                  </a:ext>
                </a:extLst>
              </p:cNvPr>
              <p:cNvSpPr txBox="1">
                <a:spLocks noRot="1" noChangeAspect="1" noMove="1" noResize="1" noEditPoints="1" noAdjustHandles="1" noChangeArrowheads="1" noChangeShapeType="1" noTextEdit="1"/>
              </p:cNvSpPr>
              <p:nvPr/>
            </p:nvSpPr>
            <p:spPr>
              <a:xfrm>
                <a:off x="1115616" y="2348880"/>
                <a:ext cx="3024336" cy="1200329"/>
              </a:xfrm>
              <a:prstGeom prst="rect">
                <a:avLst/>
              </a:prstGeom>
              <a:blipFill>
                <a:blip r:embed="rId4"/>
                <a:stretch>
                  <a:fillRect b="-1523"/>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51BB788C-3111-47D7-AD2B-9EF471919DE4}"/>
              </a:ext>
            </a:extLst>
          </p:cNvPr>
          <p:cNvSpPr/>
          <p:nvPr/>
        </p:nvSpPr>
        <p:spPr>
          <a:xfrm>
            <a:off x="667940" y="242242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5B3B614C-05DD-408B-985B-497CE110C397}"/>
              </a:ext>
            </a:extLst>
          </p:cNvPr>
          <p:cNvSpPr/>
          <p:nvPr/>
        </p:nvSpPr>
        <p:spPr>
          <a:xfrm>
            <a:off x="667940" y="320574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6391BF16-B13D-40FE-93DA-3041941F890F}"/>
              </a:ext>
            </a:extLst>
          </p:cNvPr>
          <p:cNvSpPr/>
          <p:nvPr/>
        </p:nvSpPr>
        <p:spPr>
          <a:xfrm>
            <a:off x="889798" y="2422426"/>
            <a:ext cx="3250154" cy="5745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a:extLst>
              <a:ext uri="{FF2B5EF4-FFF2-40B4-BE49-F238E27FC236}">
                <a16:creationId xmlns:a16="http://schemas.microsoft.com/office/drawing/2014/main" id="{BCF612AF-F948-4479-BF46-FDEC30658CD1}"/>
              </a:ext>
            </a:extLst>
          </p:cNvPr>
          <p:cNvSpPr/>
          <p:nvPr/>
        </p:nvSpPr>
        <p:spPr>
          <a:xfrm>
            <a:off x="889798" y="3205748"/>
            <a:ext cx="3250154" cy="5745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631752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165-167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54B77FC-D807-D548-8F3C-F1343D49B55A}"/>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Q2-3</a:t>
            </a:r>
            <a:endParaRPr lang="en-US" sz="2400" dirty="0"/>
          </a:p>
          <a:p>
            <a:r>
              <a:rPr lang="en-US" sz="2400" dirty="0">
                <a:solidFill>
                  <a:schemeClr val="accent6"/>
                </a:solidFill>
              </a:rPr>
              <a:t>Amber</a:t>
            </a:r>
            <a:r>
              <a:rPr lang="en-US" sz="2400" dirty="0"/>
              <a:t> 					</a:t>
            </a:r>
            <a:r>
              <a:rPr lang="en-US" sz="2400" dirty="0" smtClean="0"/>
              <a:t>Q4-5</a:t>
            </a:r>
            <a:endParaRPr lang="en-US" sz="2400" dirty="0"/>
          </a:p>
          <a:p>
            <a:r>
              <a:rPr lang="en-US" sz="2400" dirty="0">
                <a:solidFill>
                  <a:srgbClr val="FF0000"/>
                </a:solidFill>
              </a:rPr>
              <a:t>Red</a:t>
            </a:r>
            <a:r>
              <a:rPr lang="en-US" sz="2400" dirty="0"/>
              <a:t>				</a:t>
            </a:r>
            <a:r>
              <a:rPr lang="en-US" sz="2400"/>
              <a:t>	</a:t>
            </a:r>
            <a:r>
              <a:rPr lang="en-US" sz="2400" smtClean="0"/>
              <a:t>Q6</a:t>
            </a:r>
            <a:endParaRPr lang="en-US" sz="2400" dirty="0"/>
          </a:p>
          <a:p>
            <a:endParaRPr lang="en-US" sz="2400" dirty="0"/>
          </a:p>
        </p:txBody>
      </p:sp>
    </p:spTree>
    <p:extLst>
      <p:ext uri="{BB962C8B-B14F-4D97-AF65-F5344CB8AC3E}">
        <p14:creationId xmlns:p14="http://schemas.microsoft.com/office/powerpoint/2010/main" val="27159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are Type I and Type II errors?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BCDC50-A8D9-440A-A57D-18899ECE6D66}"/>
                  </a:ext>
                </a:extLst>
              </p:cNvPr>
              <p:cNvSpPr txBox="1"/>
              <p:nvPr/>
            </p:nvSpPr>
            <p:spPr>
              <a:xfrm>
                <a:off x="2571749" y="732061"/>
                <a:ext cx="6086475" cy="24382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Anirudh plays a game in which he spins a fair 3-sided spinner and gets 1 point if it lands on ‘WIN’. He spins the spinner 10 times and gets 7 points. His friends think he might have cheated (e.g. tampering with the spinner to favour a win).</a:t>
                </a:r>
              </a:p>
              <a:p>
                <a:endParaRPr lang="en-GB" sz="1400" dirty="0"/>
              </a:p>
              <a:p>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𝑯</m:t>
                        </m:r>
                      </m:e>
                      <m:sub>
                        <m:r>
                          <a:rPr lang="en-GB" sz="1400" b="1" i="1" smtClean="0">
                            <a:latin typeface="Cambria Math" panose="02040503050406030204" pitchFamily="18" charset="0"/>
                          </a:rPr>
                          <m:t>𝟎</m:t>
                        </m:r>
                      </m:sub>
                    </m:sSub>
                    <m:r>
                      <a:rPr lang="en-GB" sz="1400" b="1" i="1" smtClean="0">
                        <a:latin typeface="Cambria Math" panose="02040503050406030204" pitchFamily="18" charset="0"/>
                      </a:rPr>
                      <m:t>:</m:t>
                    </m:r>
                    <m:r>
                      <a:rPr lang="en-GB" sz="1400" b="1" i="1" smtClean="0">
                        <a:latin typeface="Cambria Math" panose="02040503050406030204" pitchFamily="18" charset="0"/>
                      </a:rPr>
                      <m:t>𝒑</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oMath>
                </a14:m>
                <a:r>
                  <a:rPr lang="en-GB" sz="1400" b="1" dirty="0"/>
                  <a:t> (no cheating)</a:t>
                </a:r>
                <a:br>
                  <a:rPr lang="en-GB" sz="1400" b="1" dirty="0"/>
                </a:b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𝑯</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r>
                      <a:rPr lang="en-GB" sz="1400" b="1" i="1" smtClean="0">
                        <a:latin typeface="Cambria Math" panose="02040503050406030204" pitchFamily="18" charset="0"/>
                      </a:rPr>
                      <m:t>𝒑</m:t>
                    </m:r>
                    <m:r>
                      <a:rPr lang="en-GB" sz="1400" b="1" i="1" smtClean="0">
                        <a:latin typeface="Cambria Math" panose="02040503050406030204" pitchFamily="18" charset="0"/>
                      </a:rPr>
                      <m:t>&gt;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oMath>
                </a14:m>
                <a:r>
                  <a:rPr lang="en-GB" sz="1400" b="1" dirty="0"/>
                  <a:t> (Anirudh cheated)</a:t>
                </a:r>
              </a:p>
              <a:p>
                <a:endParaRPr lang="en-GB" sz="1400" dirty="0"/>
              </a:p>
              <a:p>
                <a:r>
                  <a:rPr lang="en-GB" sz="1400" dirty="0"/>
                  <a:t>They calculate that the critical region (assuming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 with a 10% significance threshold, would be </a:t>
                </a:r>
                <a14:m>
                  <m:oMath xmlns:m="http://schemas.openxmlformats.org/officeDocument/2006/math">
                    <m:r>
                      <a:rPr lang="en-GB" sz="1400" b="1" i="1" smtClean="0">
                        <a:latin typeface="Cambria Math" panose="02040503050406030204" pitchFamily="18" charset="0"/>
                      </a:rPr>
                      <m:t>𝑿</m:t>
                    </m:r>
                    <m:r>
                      <a:rPr lang="en-GB" sz="1400" b="1" i="1" smtClean="0">
                        <a:latin typeface="Cambria Math" panose="02040503050406030204" pitchFamily="18" charset="0"/>
                      </a:rPr>
                      <m:t>≥</m:t>
                    </m:r>
                    <m:r>
                      <a:rPr lang="en-GB" sz="1400" b="1" i="1" smtClean="0">
                        <a:latin typeface="Cambria Math" panose="02040503050406030204" pitchFamily="18" charset="0"/>
                      </a:rPr>
                      <m:t>𝟔</m:t>
                    </m:r>
                  </m:oMath>
                </a14:m>
                <a:r>
                  <a:rPr lang="en-GB" sz="1400" dirty="0"/>
                  <a:t>, where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≥6</m:t>
                        </m:r>
                      </m:e>
                    </m:d>
                    <m:r>
                      <a:rPr lang="en-GB" sz="1400" b="0" i="1" smtClean="0">
                        <a:latin typeface="Cambria Math" panose="02040503050406030204" pitchFamily="18" charset="0"/>
                      </a:rPr>
                      <m:t>=0.0766</m:t>
                    </m:r>
                  </m:oMath>
                </a14:m>
                <a:r>
                  <a:rPr lang="en-GB" sz="1400" dirty="0"/>
                  <a:t>.</a:t>
                </a:r>
              </a:p>
              <a:p>
                <a:r>
                  <a:rPr lang="en-GB" sz="1400" dirty="0"/>
                  <a:t>Since 7 is in the critical region, they conclude he cheated.</a:t>
                </a:r>
              </a:p>
            </p:txBody>
          </p:sp>
        </mc:Choice>
        <mc:Fallback xmlns="">
          <p:sp>
            <p:nvSpPr>
              <p:cNvPr id="5" name="TextBox 4">
                <a:extLst>
                  <a:ext uri="{FF2B5EF4-FFF2-40B4-BE49-F238E27FC236}">
                    <a16:creationId xmlns:a16="http://schemas.microsoft.com/office/drawing/2014/main" id="{44BCDC50-A8D9-440A-A57D-18899ECE6D66}"/>
                  </a:ext>
                </a:extLst>
              </p:cNvPr>
              <p:cNvSpPr txBox="1">
                <a:spLocks noRot="1" noChangeAspect="1" noMove="1" noResize="1" noEditPoints="1" noAdjustHandles="1" noChangeArrowheads="1" noChangeShapeType="1" noTextEdit="1"/>
              </p:cNvSpPr>
              <p:nvPr/>
            </p:nvSpPr>
            <p:spPr>
              <a:xfrm>
                <a:off x="2571749" y="732061"/>
                <a:ext cx="6086475" cy="243823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8E573E88-6146-4300-A396-35493DFEB99C}"/>
              </a:ext>
            </a:extLst>
          </p:cNvPr>
          <p:cNvGrpSpPr/>
          <p:nvPr/>
        </p:nvGrpSpPr>
        <p:grpSpPr>
          <a:xfrm>
            <a:off x="683568" y="1684661"/>
            <a:ext cx="1562473" cy="1083386"/>
            <a:chOff x="993304" y="1769551"/>
            <a:chExt cx="1905000" cy="1440160"/>
          </a:xfrm>
        </p:grpSpPr>
        <p:sp>
          <p:nvSpPr>
            <p:cNvPr id="36" name="Can 5">
              <a:extLst>
                <a:ext uri="{FF2B5EF4-FFF2-40B4-BE49-F238E27FC236}">
                  <a16:creationId xmlns:a16="http://schemas.microsoft.com/office/drawing/2014/main" id="{47EFDA1D-0B05-49D2-968D-D86C1712794F}"/>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Freeform 6">
              <a:extLst>
                <a:ext uri="{FF2B5EF4-FFF2-40B4-BE49-F238E27FC236}">
                  <a16:creationId xmlns:a16="http://schemas.microsoft.com/office/drawing/2014/main" id="{BB72F897-62FB-433A-97B5-5B520EBF8889}"/>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7">
              <a:extLst>
                <a:ext uri="{FF2B5EF4-FFF2-40B4-BE49-F238E27FC236}">
                  <a16:creationId xmlns:a16="http://schemas.microsoft.com/office/drawing/2014/main" id="{C79571E2-C80F-42CC-B065-629A4937AE48}"/>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9" name="Freeform 8">
              <a:extLst>
                <a:ext uri="{FF2B5EF4-FFF2-40B4-BE49-F238E27FC236}">
                  <a16:creationId xmlns:a16="http://schemas.microsoft.com/office/drawing/2014/main" id="{037E3C16-D0AD-4AE2-96C5-219D1148E260}"/>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944E0CA0-9B95-47F9-A6CF-2EA9FA13A213}"/>
                </a:ext>
              </a:extLst>
            </p:cNvPr>
            <p:cNvSpPr txBox="1"/>
            <p:nvPr/>
          </p:nvSpPr>
          <p:spPr>
            <a:xfrm rot="19103478">
              <a:off x="1374320" y="2059698"/>
              <a:ext cx="936290" cy="490958"/>
            </a:xfrm>
            <a:prstGeom prst="rect">
              <a:avLst/>
            </a:prstGeom>
            <a:noFill/>
          </p:spPr>
          <p:txBody>
            <a:bodyPr wrap="square" rtlCol="0">
              <a:spAutoFit/>
            </a:bodyPr>
            <a:lstStyle/>
            <a:p>
              <a:r>
                <a:rPr lang="en-GB" sz="900" b="1" dirty="0">
                  <a:solidFill>
                    <a:schemeClr val="bg1"/>
                  </a:solidFill>
                </a:rPr>
                <a:t>OMG</a:t>
              </a:r>
              <a:br>
                <a:rPr lang="en-GB" sz="900" b="1" dirty="0">
                  <a:solidFill>
                    <a:schemeClr val="bg1"/>
                  </a:solidFill>
                </a:rPr>
              </a:br>
              <a:r>
                <a:rPr lang="en-GB" sz="900" b="1" dirty="0">
                  <a:solidFill>
                    <a:schemeClr val="bg1"/>
                  </a:solidFill>
                </a:rPr>
                <a:t>WIN!</a:t>
              </a:r>
            </a:p>
          </p:txBody>
        </p:sp>
        <p:sp>
          <p:nvSpPr>
            <p:cNvPr id="42" name="TextBox 41">
              <a:extLst>
                <a:ext uri="{FF2B5EF4-FFF2-40B4-BE49-F238E27FC236}">
                  <a16:creationId xmlns:a16="http://schemas.microsoft.com/office/drawing/2014/main" id="{B27577B6-536B-4B7D-8586-36F43BAA86CE}"/>
                </a:ext>
              </a:extLst>
            </p:cNvPr>
            <p:cNvSpPr txBox="1"/>
            <p:nvPr/>
          </p:nvSpPr>
          <p:spPr>
            <a:xfrm rot="2772968">
              <a:off x="1764487" y="2423840"/>
              <a:ext cx="1051657" cy="318960"/>
            </a:xfrm>
            <a:prstGeom prst="rect">
              <a:avLst/>
            </a:prstGeom>
            <a:noFill/>
          </p:spPr>
          <p:txBody>
            <a:bodyPr wrap="square" rtlCol="0">
              <a:spAutoFit/>
            </a:bodyPr>
            <a:lstStyle/>
            <a:p>
              <a:r>
                <a:rPr lang="en-GB" sz="1100" b="1" dirty="0">
                  <a:solidFill>
                    <a:schemeClr val="bg1"/>
                  </a:solidFill>
                </a:rPr>
                <a:t>You suck</a:t>
              </a:r>
              <a:endParaRPr lang="en-GB" b="1" dirty="0">
                <a:solidFill>
                  <a:schemeClr val="bg1"/>
                </a:solidFill>
              </a:endParaRPr>
            </a:p>
          </p:txBody>
        </p:sp>
        <p:sp>
          <p:nvSpPr>
            <p:cNvPr id="43" name="TextBox 42">
              <a:extLst>
                <a:ext uri="{FF2B5EF4-FFF2-40B4-BE49-F238E27FC236}">
                  <a16:creationId xmlns:a16="http://schemas.microsoft.com/office/drawing/2014/main" id="{20C44EA3-6B43-4452-9A89-E205253520E2}"/>
                </a:ext>
              </a:extLst>
            </p:cNvPr>
            <p:cNvSpPr txBox="1"/>
            <p:nvPr/>
          </p:nvSpPr>
          <p:spPr>
            <a:xfrm rot="11307297">
              <a:off x="1459641" y="2667160"/>
              <a:ext cx="905186" cy="337534"/>
            </a:xfrm>
            <a:prstGeom prst="rect">
              <a:avLst/>
            </a:prstGeom>
            <a:noFill/>
          </p:spPr>
          <p:txBody>
            <a:bodyPr wrap="square" rtlCol="0">
              <a:spAutoFit/>
            </a:bodyPr>
            <a:lstStyle/>
            <a:p>
              <a:r>
                <a:rPr lang="en-GB" sz="1050" b="1" dirty="0">
                  <a:solidFill>
                    <a:schemeClr val="bg1"/>
                  </a:solidFill>
                </a:rPr>
                <a:t>You suck</a:t>
              </a:r>
            </a:p>
          </p:txBody>
        </p:sp>
        <p:sp>
          <p:nvSpPr>
            <p:cNvPr id="40" name="Can 9">
              <a:extLst>
                <a:ext uri="{FF2B5EF4-FFF2-40B4-BE49-F238E27FC236}">
                  <a16:creationId xmlns:a16="http://schemas.microsoft.com/office/drawing/2014/main" id="{AB12F49E-3166-44F8-83C7-4047FA7ED204}"/>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3E26DA-ABFF-4E6C-A744-391E4385C965}"/>
                  </a:ext>
                </a:extLst>
              </p:cNvPr>
              <p:cNvSpPr txBox="1"/>
              <p:nvPr/>
            </p:nvSpPr>
            <p:spPr>
              <a:xfrm>
                <a:off x="415727" y="3243064"/>
                <a:ext cx="7272808" cy="584775"/>
              </a:xfrm>
              <a:prstGeom prst="rect">
                <a:avLst/>
              </a:prstGeom>
              <a:noFill/>
            </p:spPr>
            <p:txBody>
              <a:bodyPr wrap="square" rtlCol="0">
                <a:spAutoFit/>
              </a:bodyPr>
              <a:lstStyle/>
              <a:p>
                <a:r>
                  <a:rPr lang="en-GB" sz="1600" dirty="0"/>
                  <a:t>Anirudh’s friends rejected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and concluded he cheated. But there’s a small chance (i.e. 7.66%) that they’re wrong, and Anirudh was just lucky.</a:t>
                </a:r>
              </a:p>
            </p:txBody>
          </p:sp>
        </mc:Choice>
        <mc:Fallback xmlns="">
          <p:sp>
            <p:nvSpPr>
              <p:cNvPr id="6" name="TextBox 5">
                <a:extLst>
                  <a:ext uri="{FF2B5EF4-FFF2-40B4-BE49-F238E27FC236}">
                    <a16:creationId xmlns:a16="http://schemas.microsoft.com/office/drawing/2014/main" id="{C43E26DA-ABFF-4E6C-A744-391E4385C965}"/>
                  </a:ext>
                </a:extLst>
              </p:cNvPr>
              <p:cNvSpPr txBox="1">
                <a:spLocks noRot="1" noChangeAspect="1" noMove="1" noResize="1" noEditPoints="1" noAdjustHandles="1" noChangeArrowheads="1" noChangeShapeType="1" noTextEdit="1"/>
              </p:cNvSpPr>
              <p:nvPr/>
            </p:nvSpPr>
            <p:spPr>
              <a:xfrm>
                <a:off x="415727" y="3243064"/>
                <a:ext cx="7272808" cy="584775"/>
              </a:xfrm>
              <a:prstGeom prst="rect">
                <a:avLst/>
              </a:prstGeom>
              <a:blipFill>
                <a:blip r:embed="rId3"/>
                <a:stretch>
                  <a:fillRect l="-419"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ACBBBA6-97B0-44B6-9CEA-2911AB4A24BB}"/>
                  </a:ext>
                </a:extLst>
              </p:cNvPr>
              <p:cNvSpPr/>
              <p:nvPr/>
            </p:nvSpPr>
            <p:spPr>
              <a:xfrm>
                <a:off x="463352" y="3856419"/>
                <a:ext cx="78488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latin typeface="Wingdings" panose="05000000000000000000" pitchFamily="2" charset="2"/>
                  </a:rPr>
                  <a:t>!</a:t>
                </a:r>
                <a:r>
                  <a:rPr lang="en-GB" dirty="0"/>
                  <a:t> To </a:t>
                </a:r>
                <a:r>
                  <a:rPr lang="en-GB" b="1" dirty="0"/>
                  <a:t>incorrectly</a:t>
                </a:r>
                <a:r>
                  <a:rPr lang="en-GB" dirty="0"/>
                  <a:t> reject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oMath>
                </a14:m>
                <a:r>
                  <a:rPr lang="en-GB" dirty="0"/>
                  <a:t> is known as a </a:t>
                </a:r>
                <a:r>
                  <a:rPr lang="en-GB" b="1" dirty="0"/>
                  <a:t>Type I error</a:t>
                </a:r>
                <a:r>
                  <a:rPr lang="en-GB" dirty="0"/>
                  <a:t>. The probability of a Type I error is the actual significance level of the hypothesis test (in this case 7.66%)</a:t>
                </a:r>
              </a:p>
            </p:txBody>
          </p:sp>
        </mc:Choice>
        <mc:Fallback xmlns="">
          <p:sp>
            <p:nvSpPr>
              <p:cNvPr id="7" name="Rectangle 6">
                <a:extLst>
                  <a:ext uri="{FF2B5EF4-FFF2-40B4-BE49-F238E27FC236}">
                    <a16:creationId xmlns:a16="http://schemas.microsoft.com/office/drawing/2014/main" id="{1ACBBBA6-97B0-44B6-9CEA-2911AB4A24BB}"/>
                  </a:ext>
                </a:extLst>
              </p:cNvPr>
              <p:cNvSpPr>
                <a:spLocks noRot="1" noChangeAspect="1" noMove="1" noResize="1" noEditPoints="1" noAdjustHandles="1" noChangeArrowheads="1" noChangeShapeType="1" noTextEdit="1"/>
              </p:cNvSpPr>
              <p:nvPr/>
            </p:nvSpPr>
            <p:spPr>
              <a:xfrm>
                <a:off x="463352" y="3856419"/>
                <a:ext cx="7848872" cy="646331"/>
              </a:xfrm>
              <a:prstGeom prst="rect">
                <a:avLst/>
              </a:prstGeom>
              <a:blipFill>
                <a:blip r:embed="rId4"/>
                <a:stretch>
                  <a:fillRect l="-464" t="-4545" b="-11818"/>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06F31CAD-739D-442C-89CD-BF5D3EAFA291}"/>
              </a:ext>
            </a:extLst>
          </p:cNvPr>
          <p:cNvSpPr txBox="1"/>
          <p:nvPr/>
        </p:nvSpPr>
        <p:spPr>
          <a:xfrm>
            <a:off x="3131841" y="4511355"/>
            <a:ext cx="5846580" cy="276999"/>
          </a:xfrm>
          <a:prstGeom prst="rect">
            <a:avLst/>
          </a:prstGeom>
          <a:noFill/>
        </p:spPr>
        <p:txBody>
          <a:bodyPr wrap="square" rtlCol="0">
            <a:spAutoFit/>
          </a:bodyPr>
          <a:lstStyle/>
          <a:p>
            <a:r>
              <a:rPr lang="en-GB" sz="1200" dirty="0"/>
              <a:t>This is sometimes informally known as a </a:t>
            </a:r>
            <a:r>
              <a:rPr lang="en-GB" sz="1200" b="1" dirty="0"/>
              <a:t>false positive</a:t>
            </a:r>
            <a:r>
              <a:rPr lang="en-GB" sz="1200" dirty="0"/>
              <a:t>.</a:t>
            </a:r>
          </a:p>
        </p:txBody>
      </p:sp>
      <p:cxnSp>
        <p:nvCxnSpPr>
          <p:cNvPr id="10" name="Straight Arrow Connector 9">
            <a:extLst>
              <a:ext uri="{FF2B5EF4-FFF2-40B4-BE49-F238E27FC236}">
                <a16:creationId xmlns:a16="http://schemas.microsoft.com/office/drawing/2014/main" id="{5BADF6AF-0F2D-4ADB-B752-9926A6C3AA21}"/>
              </a:ext>
            </a:extLst>
          </p:cNvPr>
          <p:cNvCxnSpPr>
            <a:cxnSpLocks/>
          </p:cNvCxnSpPr>
          <p:nvPr/>
        </p:nvCxnSpPr>
        <p:spPr>
          <a:xfrm flipH="1" flipV="1">
            <a:off x="2609277" y="4602475"/>
            <a:ext cx="495873" cy="93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81864EF9-349D-4CAC-9474-B4C0F08B7222}"/>
                  </a:ext>
                </a:extLst>
              </p:cNvPr>
              <p:cNvSpPr/>
              <p:nvPr/>
            </p:nvSpPr>
            <p:spPr>
              <a:xfrm>
                <a:off x="463352" y="5677451"/>
                <a:ext cx="78488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latin typeface="Wingdings" panose="05000000000000000000" pitchFamily="2" charset="2"/>
                  </a:rPr>
                  <a:t>!</a:t>
                </a:r>
                <a:r>
                  <a:rPr lang="en-GB" dirty="0"/>
                  <a:t> To </a:t>
                </a:r>
                <a:r>
                  <a:rPr lang="en-GB" b="1" dirty="0"/>
                  <a:t>incorrectly</a:t>
                </a:r>
                <a:r>
                  <a:rPr lang="en-GB" dirty="0"/>
                  <a:t> </a:t>
                </a:r>
                <a:r>
                  <a:rPr lang="en-GB" u="sng" dirty="0"/>
                  <a:t>accept</a:t>
                </a: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oMath>
                </a14:m>
                <a:r>
                  <a:rPr lang="en-GB" dirty="0"/>
                  <a:t> is known as a </a:t>
                </a:r>
                <a:r>
                  <a:rPr lang="en-GB" b="1" dirty="0"/>
                  <a:t>Type II error</a:t>
                </a:r>
                <a:r>
                  <a:rPr lang="en-GB" dirty="0"/>
                  <a:t>. </a:t>
                </a:r>
              </a:p>
            </p:txBody>
          </p:sp>
        </mc:Choice>
        <mc:Fallback xmlns="">
          <p:sp>
            <p:nvSpPr>
              <p:cNvPr id="44" name="Rectangle 43">
                <a:extLst>
                  <a:ext uri="{FF2B5EF4-FFF2-40B4-BE49-F238E27FC236}">
                    <a16:creationId xmlns:a16="http://schemas.microsoft.com/office/drawing/2014/main" id="{81864EF9-349D-4CAC-9474-B4C0F08B7222}"/>
                  </a:ext>
                </a:extLst>
              </p:cNvPr>
              <p:cNvSpPr>
                <a:spLocks noRot="1" noChangeAspect="1" noMove="1" noResize="1" noEditPoints="1" noAdjustHandles="1" noChangeArrowheads="1" noChangeShapeType="1" noTextEdit="1"/>
              </p:cNvSpPr>
              <p:nvPr/>
            </p:nvSpPr>
            <p:spPr>
              <a:xfrm>
                <a:off x="463352" y="5677451"/>
                <a:ext cx="7848872" cy="369332"/>
              </a:xfrm>
              <a:prstGeom prst="rect">
                <a:avLst/>
              </a:prstGeom>
              <a:blipFill>
                <a:blip r:embed="rId5"/>
                <a:stretch>
                  <a:fillRect l="-464" t="-6154"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275632C-F674-431D-B56E-C514C0639CB0}"/>
                  </a:ext>
                </a:extLst>
              </p:cNvPr>
              <p:cNvSpPr txBox="1"/>
              <p:nvPr/>
            </p:nvSpPr>
            <p:spPr>
              <a:xfrm>
                <a:off x="383753" y="4967874"/>
                <a:ext cx="8176119" cy="687496"/>
              </a:xfrm>
              <a:prstGeom prst="rect">
                <a:avLst/>
              </a:prstGeom>
              <a:noFill/>
            </p:spPr>
            <p:txBody>
              <a:bodyPr wrap="square" rtlCol="0">
                <a:spAutoFit/>
              </a:bodyPr>
              <a:lstStyle/>
              <a:p>
                <a:r>
                  <a:rPr lang="en-GB" sz="1600" dirty="0"/>
                  <a:t>Suppose Anirudh got 5 points. This is not in the critical region, so his friends would conclude he hadn’t cheated. But it might still be the case that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&gt;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oMath>
                </a14:m>
                <a:r>
                  <a:rPr lang="en-GB" sz="1600" dirty="0"/>
                  <a:t>, i.e. he did cheat!</a:t>
                </a:r>
              </a:p>
            </p:txBody>
          </p:sp>
        </mc:Choice>
        <mc:Fallback xmlns="">
          <p:sp>
            <p:nvSpPr>
              <p:cNvPr id="45" name="TextBox 44">
                <a:extLst>
                  <a:ext uri="{FF2B5EF4-FFF2-40B4-BE49-F238E27FC236}">
                    <a16:creationId xmlns:a16="http://schemas.microsoft.com/office/drawing/2014/main" id="{9275632C-F674-431D-B56E-C514C0639CB0}"/>
                  </a:ext>
                </a:extLst>
              </p:cNvPr>
              <p:cNvSpPr txBox="1">
                <a:spLocks noRot="1" noChangeAspect="1" noMove="1" noResize="1" noEditPoints="1" noAdjustHandles="1" noChangeArrowheads="1" noChangeShapeType="1" noTextEdit="1"/>
              </p:cNvSpPr>
              <p:nvPr/>
            </p:nvSpPr>
            <p:spPr>
              <a:xfrm>
                <a:off x="383753" y="4967874"/>
                <a:ext cx="8176119" cy="687496"/>
              </a:xfrm>
              <a:prstGeom prst="rect">
                <a:avLst/>
              </a:prstGeom>
              <a:blipFill>
                <a:blip r:embed="rId6"/>
                <a:stretch>
                  <a:fillRect l="-447" t="-2655" b="-35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7B75C93-C7C0-4859-BD77-7BE7FD15EE26}"/>
                  </a:ext>
                </a:extLst>
              </p:cNvPr>
              <p:cNvSpPr txBox="1"/>
              <p:nvPr/>
            </p:nvSpPr>
            <p:spPr>
              <a:xfrm>
                <a:off x="4378820" y="6210771"/>
                <a:ext cx="4732950" cy="538674"/>
              </a:xfrm>
              <a:prstGeom prst="rect">
                <a:avLst/>
              </a:prstGeom>
              <a:noFill/>
            </p:spPr>
            <p:txBody>
              <a:bodyPr wrap="square" rtlCol="0">
                <a:spAutoFit/>
              </a:bodyPr>
              <a:lstStyle/>
              <a:p>
                <a:r>
                  <a:rPr lang="en-GB" sz="1200" b="1" dirty="0"/>
                  <a:t>To work out the probability of a Type II error,</a:t>
                </a:r>
                <a:r>
                  <a:rPr lang="en-GB" sz="1200" dirty="0"/>
                  <a:t> we would need to know the actual </a:t>
                </a:r>
                <a14:m>
                  <m:oMath xmlns:m="http://schemas.openxmlformats.org/officeDocument/2006/math">
                    <m:r>
                      <a:rPr lang="en-GB" sz="1200" b="0" i="1" smtClean="0">
                        <a:latin typeface="Cambria Math" panose="02040503050406030204" pitchFamily="18" charset="0"/>
                      </a:rPr>
                      <m:t>𝑝</m:t>
                    </m:r>
                  </m:oMath>
                </a14:m>
                <a:r>
                  <a:rPr lang="en-GB" sz="1200" dirty="0"/>
                  <a:t>, (given it is not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if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is false). </a:t>
                </a:r>
                <a:r>
                  <a:rPr lang="en-GB" sz="1200" b="1" dirty="0"/>
                  <a:t>This is not usually known</a:t>
                </a:r>
                <a:r>
                  <a:rPr lang="en-GB" sz="1200" dirty="0"/>
                  <a:t>.</a:t>
                </a:r>
              </a:p>
            </p:txBody>
          </p:sp>
        </mc:Choice>
        <mc:Fallback xmlns="">
          <p:sp>
            <p:nvSpPr>
              <p:cNvPr id="46" name="TextBox 45">
                <a:extLst>
                  <a:ext uri="{FF2B5EF4-FFF2-40B4-BE49-F238E27FC236}">
                    <a16:creationId xmlns:a16="http://schemas.microsoft.com/office/drawing/2014/main" id="{37B75C93-C7C0-4859-BD77-7BE7FD15EE26}"/>
                  </a:ext>
                </a:extLst>
              </p:cNvPr>
              <p:cNvSpPr txBox="1">
                <a:spLocks noRot="1" noChangeAspect="1" noMove="1" noResize="1" noEditPoints="1" noAdjustHandles="1" noChangeArrowheads="1" noChangeShapeType="1" noTextEdit="1"/>
              </p:cNvSpPr>
              <p:nvPr/>
            </p:nvSpPr>
            <p:spPr>
              <a:xfrm>
                <a:off x="4378820" y="6210771"/>
                <a:ext cx="4732950" cy="538674"/>
              </a:xfrm>
              <a:prstGeom prst="rect">
                <a:avLst/>
              </a:prstGeom>
              <a:blipFill>
                <a:blip r:embed="rId7"/>
                <a:stretch>
                  <a:fillRect t="-1136" b="-2273"/>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D4A98610-3EBF-4F15-84E0-6056DA50E62E}"/>
              </a:ext>
            </a:extLst>
          </p:cNvPr>
          <p:cNvSpPr txBox="1"/>
          <p:nvPr/>
        </p:nvSpPr>
        <p:spPr>
          <a:xfrm>
            <a:off x="237126" y="6219018"/>
            <a:ext cx="4036919" cy="276999"/>
          </a:xfrm>
          <a:prstGeom prst="rect">
            <a:avLst/>
          </a:prstGeom>
          <a:noFill/>
        </p:spPr>
        <p:txBody>
          <a:bodyPr wrap="square" rtlCol="0">
            <a:spAutoFit/>
          </a:bodyPr>
          <a:lstStyle/>
          <a:p>
            <a:r>
              <a:rPr lang="en-GB" sz="1200" dirty="0"/>
              <a:t>Sometimes known as a </a:t>
            </a:r>
            <a:r>
              <a:rPr lang="en-GB" sz="1200" b="1" dirty="0"/>
              <a:t>false negative</a:t>
            </a:r>
            <a:r>
              <a:rPr lang="en-GB" sz="1200" dirty="0"/>
              <a:t>. </a:t>
            </a:r>
          </a:p>
        </p:txBody>
      </p:sp>
      <p:cxnSp>
        <p:nvCxnSpPr>
          <p:cNvPr id="48" name="Straight Arrow Connector 47">
            <a:extLst>
              <a:ext uri="{FF2B5EF4-FFF2-40B4-BE49-F238E27FC236}">
                <a16:creationId xmlns:a16="http://schemas.microsoft.com/office/drawing/2014/main" id="{F712A420-5D7E-4AD1-85C7-01EAB5284DD5}"/>
              </a:ext>
            </a:extLst>
          </p:cNvPr>
          <p:cNvCxnSpPr>
            <a:cxnSpLocks/>
          </p:cNvCxnSpPr>
          <p:nvPr/>
        </p:nvCxnSpPr>
        <p:spPr>
          <a:xfrm flipH="1" flipV="1">
            <a:off x="1671419" y="6099408"/>
            <a:ext cx="84791" cy="145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BD3B95DB-0FAF-4235-B23E-874821491EC3}"/>
              </a:ext>
            </a:extLst>
          </p:cNvPr>
          <p:cNvCxnSpPr>
            <a:cxnSpLocks/>
          </p:cNvCxnSpPr>
          <p:nvPr/>
        </p:nvCxnSpPr>
        <p:spPr>
          <a:xfrm flipH="1" flipV="1">
            <a:off x="4932040" y="6070673"/>
            <a:ext cx="84791" cy="1456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48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4" grpId="0" animBg="1"/>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C96735-C502-4296-94A3-E6011D0632F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60C86F6-48C4-423A-9676-81203850631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Summary Table</a:t>
              </a:r>
              <a:endParaRPr lang="en-GB" sz="3200" dirty="0"/>
            </a:p>
          </p:txBody>
        </p:sp>
        <p:cxnSp>
          <p:nvCxnSpPr>
            <p:cNvPr id="4" name="Straight Connector 3">
              <a:extLst>
                <a:ext uri="{FF2B5EF4-FFF2-40B4-BE49-F238E27FC236}">
                  <a16:creationId xmlns:a16="http://schemas.microsoft.com/office/drawing/2014/main" id="{9D470BAB-5246-4925-B013-C01DE657B31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1758944528"/>
                  </p:ext>
                </p:extLst>
              </p:nvPr>
            </p:nvGraphicFramePr>
            <p:xfrm>
              <a:off x="779959" y="2441575"/>
              <a:ext cx="6672361" cy="189992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2279873">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0</m:t>
                                    </m:r>
                                  </m:sub>
                                </m:sSub>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1</m:t>
                                    </m:r>
                                  </m:sub>
                                </m:sSub>
                              </m:oMath>
                            </m:oMathPara>
                          </a14:m>
                          <a:endParaRPr lang="en-GB" dirty="0"/>
                        </a:p>
                      </a:txBody>
                      <a:tcPr/>
                    </a:tc>
                    <a:extLst>
                      <a:ext uri="{0D108BD9-81ED-4DB2-BD59-A6C34878D82A}">
                        <a16:rowId xmlns:a16="http://schemas.microsoft.com/office/drawing/2014/main" val="2481068198"/>
                      </a:ext>
                    </a:extLst>
                  </a:tr>
                  <a:tr h="370840">
                    <a:tc rowSpan="2">
                      <a:txBody>
                        <a:bodyPr/>
                        <a:lstStyle/>
                        <a:p>
                          <a:r>
                            <a:rPr lang="en-GB" b="1" dirty="0"/>
                            <a:t>Conclusion of test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0</m:t>
                                    </m:r>
                                  </m:sub>
                                </m:sSub>
                              </m:oMath>
                            </m:oMathPara>
                          </a14:m>
                          <a:endParaRPr lang="en-GB" dirty="0"/>
                        </a:p>
                      </a:txBody>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br>
                            <a:rPr lang="en-GB" dirty="0">
                              <a:solidFill>
                                <a:srgbClr val="FF0000"/>
                              </a:solidFill>
                            </a:rPr>
                          </a:b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370840">
                    <a:tc vMerge="1">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𝐻</m:t>
                                    </m:r>
                                  </m:e>
                                  <m:sub>
                                    <m:r>
                                      <a:rPr lang="en-GB" smtClean="0">
                                        <a:latin typeface="Cambria Math" panose="02040503050406030204" pitchFamily="18" charset="0"/>
                                      </a:rPr>
                                      <m:t>1</m:t>
                                    </m:r>
                                  </m:sub>
                                </m:sSub>
                              </m:oMath>
                            </m:oMathPara>
                          </a14:m>
                          <a:endParaRPr lang="en-GB" dirty="0"/>
                        </a:p>
                      </a:txBody>
                      <a:tcPr/>
                    </a:tc>
                    <a:tc>
                      <a:txBody>
                        <a:bodyPr/>
                        <a:lstStyle/>
                        <a:p>
                          <a:r>
                            <a:rPr lang="en-GB" dirty="0">
                              <a:solidFill>
                                <a:srgbClr val="FF0000"/>
                              </a:solidFill>
                            </a:rPr>
                            <a:t>Type I error </a:t>
                          </a:r>
                          <a:br>
                            <a:rPr lang="en-GB" dirty="0">
                              <a:solidFill>
                                <a:srgbClr val="FF0000"/>
                              </a:solidFill>
                            </a:rPr>
                          </a:br>
                          <a:r>
                            <a:rPr lang="en-GB" sz="1400" dirty="0">
                              <a:solidFill>
                                <a:srgbClr val="FF0000"/>
                              </a:solidFill>
                            </a:rPr>
                            <a:t>(“false positive”)</a:t>
                          </a:r>
                        </a:p>
                      </a:txBody>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positive”)</a:t>
                          </a:r>
                        </a:p>
                      </a:txBody>
                      <a:tcPr/>
                    </a:tc>
                    <a:extLst>
                      <a:ext uri="{0D108BD9-81ED-4DB2-BD59-A6C34878D82A}">
                        <a16:rowId xmlns:a16="http://schemas.microsoft.com/office/drawing/2014/main" val="2750601995"/>
                      </a:ext>
                    </a:extLst>
                  </a:tr>
                </a:tbl>
              </a:graphicData>
            </a:graphic>
          </p:graphicFrame>
        </mc:Choice>
        <mc:Fallback xmlns="">
          <p:graphicFrame>
            <p:nvGraphicFramePr>
              <p:cNvPr id="5" name="Table 4">
                <a:extLst>
                  <a:ext uri="{FF2B5EF4-FFF2-40B4-BE49-F238E27FC236}">
                    <a16:creationId xmlns:a16="http://schemas.microsoft.com/office/drawing/2014/main" id="{9FA1984C-8BDE-47CE-B1A1-98FE8240247B}"/>
                  </a:ext>
                </a:extLst>
              </p:cNvPr>
              <p:cNvGraphicFramePr>
                <a:graphicFrameLocks noGrp="1"/>
              </p:cNvGraphicFramePr>
              <p:nvPr>
                <p:extLst>
                  <p:ext uri="{D42A27DB-BD31-4B8C-83A1-F6EECF244321}">
                    <p14:modId xmlns:p14="http://schemas.microsoft.com/office/powerpoint/2010/main" val="1758944528"/>
                  </p:ext>
                </p:extLst>
              </p:nvPr>
            </p:nvGraphicFramePr>
            <p:xfrm>
              <a:off x="779959" y="2441575"/>
              <a:ext cx="6672361" cy="1899920"/>
            </p:xfrm>
            <a:graphic>
              <a:graphicData uri="http://schemas.openxmlformats.org/drawingml/2006/table">
                <a:tbl>
                  <a:tblPr firstRow="1" bandRow="1">
                    <a:tableStyleId>{5940675A-B579-460E-94D1-54222C63F5DA}</a:tableStyleId>
                  </a:tblPr>
                  <a:tblGrid>
                    <a:gridCol w="1326148">
                      <a:extLst>
                        <a:ext uri="{9D8B030D-6E8A-4147-A177-3AD203B41FA5}">
                          <a16:colId xmlns:a16="http://schemas.microsoft.com/office/drawing/2014/main" val="1370734081"/>
                        </a:ext>
                      </a:extLst>
                    </a:gridCol>
                    <a:gridCol w="675817">
                      <a:extLst>
                        <a:ext uri="{9D8B030D-6E8A-4147-A177-3AD203B41FA5}">
                          <a16:colId xmlns:a16="http://schemas.microsoft.com/office/drawing/2014/main" val="884192684"/>
                        </a:ext>
                      </a:extLst>
                    </a:gridCol>
                    <a:gridCol w="2390523">
                      <a:extLst>
                        <a:ext uri="{9D8B030D-6E8A-4147-A177-3AD203B41FA5}">
                          <a16:colId xmlns:a16="http://schemas.microsoft.com/office/drawing/2014/main" val="1848345707"/>
                        </a:ext>
                      </a:extLst>
                    </a:gridCol>
                    <a:gridCol w="2279873">
                      <a:extLst>
                        <a:ext uri="{9D8B030D-6E8A-4147-A177-3AD203B41FA5}">
                          <a16:colId xmlns:a16="http://schemas.microsoft.com/office/drawing/2014/main" val="3562790070"/>
                        </a:ext>
                      </a:extLst>
                    </a:gridCol>
                  </a:tblGrid>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b="1" dirty="0"/>
                            <a:t>Which hypothesis is actually true</a:t>
                          </a:r>
                        </a:p>
                      </a:txBody>
                      <a:tcPr/>
                    </a:tc>
                    <a:tc hMerge="1">
                      <a:txBody>
                        <a:bodyPr/>
                        <a:lstStyle/>
                        <a:p>
                          <a:endParaRPr lang="en-GB" dirty="0"/>
                        </a:p>
                      </a:txBody>
                      <a:tcPr/>
                    </a:tc>
                    <a:extLst>
                      <a:ext uri="{0D108BD9-81ED-4DB2-BD59-A6C34878D82A}">
                        <a16:rowId xmlns:a16="http://schemas.microsoft.com/office/drawing/2014/main" val="3962348247"/>
                      </a:ext>
                    </a:extLst>
                  </a:tr>
                  <a:tr h="37084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endParaRPr lang="en-GB"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en-US"/>
                        </a:p>
                      </a:txBody>
                      <a:tcPr>
                        <a:blipFill>
                          <a:blip r:embed="rId2"/>
                          <a:stretch>
                            <a:fillRect l="-83969" t="-108197" r="-95674" b="-329508"/>
                          </a:stretch>
                        </a:blipFill>
                      </a:tcPr>
                    </a:tc>
                    <a:tc>
                      <a:txBody>
                        <a:bodyPr/>
                        <a:lstStyle/>
                        <a:p>
                          <a:endParaRPr lang="en-US"/>
                        </a:p>
                      </a:txBody>
                      <a:tcPr>
                        <a:blipFill>
                          <a:blip r:embed="rId2"/>
                          <a:stretch>
                            <a:fillRect l="-193316" t="-108197" r="-535" b="-329508"/>
                          </a:stretch>
                        </a:blipFill>
                      </a:tcPr>
                    </a:tc>
                    <a:extLst>
                      <a:ext uri="{0D108BD9-81ED-4DB2-BD59-A6C34878D82A}">
                        <a16:rowId xmlns:a16="http://schemas.microsoft.com/office/drawing/2014/main" val="2481068198"/>
                      </a:ext>
                    </a:extLst>
                  </a:tr>
                  <a:tr h="579120">
                    <a:tc rowSpan="2">
                      <a:txBody>
                        <a:bodyPr/>
                        <a:lstStyle/>
                        <a:p>
                          <a:r>
                            <a:rPr lang="en-GB" b="1" dirty="0"/>
                            <a:t>Conclusion of test</a:t>
                          </a:r>
                        </a:p>
                      </a:txBody>
                      <a:tcPr/>
                    </a:tc>
                    <a:tc>
                      <a:txBody>
                        <a:bodyPr/>
                        <a:lstStyle/>
                        <a:p>
                          <a:endParaRPr lang="en-US"/>
                        </a:p>
                      </a:txBody>
                      <a:tcPr>
                        <a:blipFill>
                          <a:blip r:embed="rId2"/>
                          <a:stretch>
                            <a:fillRect l="-197297" t="-132292" r="-692793" b="-109375"/>
                          </a:stretch>
                        </a:blipFill>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negative”)</a:t>
                          </a:r>
                          <a:endParaRPr lang="en-GB" dirty="0">
                            <a:solidFill>
                              <a:schemeClr val="accent3"/>
                            </a:solidFill>
                          </a:endParaRPr>
                        </a:p>
                      </a:txBody>
                      <a:tcPr/>
                    </a:tc>
                    <a:tc>
                      <a:txBody>
                        <a:bodyPr/>
                        <a:lstStyle/>
                        <a:p>
                          <a:r>
                            <a:rPr lang="en-GB" dirty="0">
                              <a:solidFill>
                                <a:srgbClr val="FF0000"/>
                              </a:solidFill>
                            </a:rPr>
                            <a:t>Type II error </a:t>
                          </a:r>
                          <a:br>
                            <a:rPr lang="en-GB" dirty="0">
                              <a:solidFill>
                                <a:srgbClr val="FF0000"/>
                              </a:solidFill>
                            </a:rPr>
                          </a:br>
                          <a:r>
                            <a:rPr lang="en-GB" sz="1400" dirty="0">
                              <a:solidFill>
                                <a:srgbClr val="FF0000"/>
                              </a:solidFill>
                            </a:rPr>
                            <a:t>(“false negative”)</a:t>
                          </a:r>
                          <a:endParaRPr lang="en-GB" dirty="0">
                            <a:solidFill>
                              <a:srgbClr val="FF0000"/>
                            </a:solidFill>
                          </a:endParaRPr>
                        </a:p>
                      </a:txBody>
                      <a:tcPr/>
                    </a:tc>
                    <a:extLst>
                      <a:ext uri="{0D108BD9-81ED-4DB2-BD59-A6C34878D82A}">
                        <a16:rowId xmlns:a16="http://schemas.microsoft.com/office/drawing/2014/main" val="1064959036"/>
                      </a:ext>
                    </a:extLst>
                  </a:tr>
                  <a:tr h="579120">
                    <a:tc vMerge="1">
                      <a:txBody>
                        <a:bodyPr/>
                        <a:lstStyle/>
                        <a:p>
                          <a:endParaRPr lang="en-GB" dirty="0"/>
                        </a:p>
                      </a:txBody>
                      <a:tcPr/>
                    </a:tc>
                    <a:tc>
                      <a:txBody>
                        <a:bodyPr/>
                        <a:lstStyle/>
                        <a:p>
                          <a:endParaRPr lang="en-US"/>
                        </a:p>
                      </a:txBody>
                      <a:tcPr>
                        <a:blipFill>
                          <a:blip r:embed="rId2"/>
                          <a:stretch>
                            <a:fillRect l="-197297" t="-234737" r="-692793" b="-10526"/>
                          </a:stretch>
                        </a:blipFill>
                      </a:tcPr>
                    </a:tc>
                    <a:tc>
                      <a:txBody>
                        <a:bodyPr/>
                        <a:lstStyle/>
                        <a:p>
                          <a:r>
                            <a:rPr lang="en-GB" dirty="0">
                              <a:solidFill>
                                <a:srgbClr val="FF0000"/>
                              </a:solidFill>
                            </a:rPr>
                            <a:t>Type I error </a:t>
                          </a:r>
                          <a:br>
                            <a:rPr lang="en-GB" dirty="0">
                              <a:solidFill>
                                <a:srgbClr val="FF0000"/>
                              </a:solidFill>
                            </a:rPr>
                          </a:br>
                          <a:r>
                            <a:rPr lang="en-GB" sz="1400" dirty="0">
                              <a:solidFill>
                                <a:srgbClr val="FF0000"/>
                              </a:solidFill>
                            </a:rPr>
                            <a:t>(“false positive”)</a:t>
                          </a:r>
                        </a:p>
                      </a:txBody>
                      <a:tcPr/>
                    </a:tc>
                    <a:tc>
                      <a:txBody>
                        <a:bodyPr/>
                        <a:lstStyle/>
                        <a:p>
                          <a:r>
                            <a:rPr lang="en-GB" dirty="0">
                              <a:solidFill>
                                <a:schemeClr val="accent3"/>
                              </a:solidFill>
                            </a:rPr>
                            <a:t>OK </a:t>
                          </a:r>
                          <a:br>
                            <a:rPr lang="en-GB" dirty="0">
                              <a:solidFill>
                                <a:schemeClr val="accent3"/>
                              </a:solidFill>
                            </a:rPr>
                          </a:br>
                          <a:r>
                            <a:rPr lang="en-GB" sz="1400" dirty="0">
                              <a:solidFill>
                                <a:schemeClr val="accent3"/>
                              </a:solidFill>
                            </a:rPr>
                            <a:t>(“true positive”)</a:t>
                          </a:r>
                        </a:p>
                      </a:txBody>
                      <a:tcPr/>
                    </a:tc>
                    <a:extLst>
                      <a:ext uri="{0D108BD9-81ED-4DB2-BD59-A6C34878D82A}">
                        <a16:rowId xmlns:a16="http://schemas.microsoft.com/office/drawing/2014/main" val="2750601995"/>
                      </a:ext>
                    </a:extLst>
                  </a:tr>
                </a:tbl>
              </a:graphicData>
            </a:graphic>
          </p:graphicFrame>
        </mc:Fallback>
      </mc:AlternateContent>
      <p:sp>
        <p:nvSpPr>
          <p:cNvPr id="9" name="TextBox 8">
            <a:extLst>
              <a:ext uri="{FF2B5EF4-FFF2-40B4-BE49-F238E27FC236}">
                <a16:creationId xmlns:a16="http://schemas.microsoft.com/office/drawing/2014/main" id="{15B25708-2CCF-46EF-8294-E5CB43927DF8}"/>
              </a:ext>
            </a:extLst>
          </p:cNvPr>
          <p:cNvSpPr txBox="1"/>
          <p:nvPr/>
        </p:nvSpPr>
        <p:spPr>
          <a:xfrm>
            <a:off x="856159" y="1442492"/>
            <a:ext cx="2279873" cy="954107"/>
          </a:xfrm>
          <a:prstGeom prst="rect">
            <a:avLst/>
          </a:prstGeom>
          <a:noFill/>
        </p:spPr>
        <p:txBody>
          <a:bodyPr wrap="square" rtlCol="0">
            <a:spAutoFit/>
          </a:bodyPr>
          <a:lstStyle/>
          <a:p>
            <a:r>
              <a:rPr lang="en-GB" sz="1400" dirty="0"/>
              <a:t>e.g. As a doctor, concluding someone doesn’t have a disease when they indeed don’t.</a:t>
            </a:r>
          </a:p>
        </p:txBody>
      </p:sp>
      <p:cxnSp>
        <p:nvCxnSpPr>
          <p:cNvPr id="14" name="Straight Arrow Connector 13">
            <a:extLst>
              <a:ext uri="{FF2B5EF4-FFF2-40B4-BE49-F238E27FC236}">
                <a16:creationId xmlns:a16="http://schemas.microsoft.com/office/drawing/2014/main" id="{5FFD10EA-2649-4080-9D00-8C7BCDC8DD16}"/>
              </a:ext>
            </a:extLst>
          </p:cNvPr>
          <p:cNvCxnSpPr/>
          <p:nvPr/>
        </p:nvCxnSpPr>
        <p:spPr>
          <a:xfrm>
            <a:off x="1763688" y="2204864"/>
            <a:ext cx="1084287" cy="1081261"/>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4DFDBE14-46A2-4CB5-838F-6C89E0AD8292}"/>
              </a:ext>
            </a:extLst>
          </p:cNvPr>
          <p:cNvCxnSpPr>
            <a:cxnSpLocks/>
          </p:cNvCxnSpPr>
          <p:nvPr/>
        </p:nvCxnSpPr>
        <p:spPr>
          <a:xfrm flipH="1">
            <a:off x="6772275" y="2152650"/>
            <a:ext cx="323850" cy="118110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4180174D-716C-48D0-9414-79B8A0DDD7C4}"/>
              </a:ext>
            </a:extLst>
          </p:cNvPr>
          <p:cNvSpPr txBox="1"/>
          <p:nvPr/>
        </p:nvSpPr>
        <p:spPr>
          <a:xfrm>
            <a:off x="6226658" y="1093768"/>
            <a:ext cx="2583967" cy="954107"/>
          </a:xfrm>
          <a:prstGeom prst="rect">
            <a:avLst/>
          </a:prstGeom>
          <a:noFill/>
        </p:spPr>
        <p:txBody>
          <a:bodyPr wrap="square" rtlCol="0">
            <a:spAutoFit/>
          </a:bodyPr>
          <a:lstStyle/>
          <a:p>
            <a:r>
              <a:rPr lang="en-GB" sz="1400" dirty="0"/>
              <a:t>e.g. As a doctor, concluding someone doesn’t have a disease, when they actually have it (the worst-case scenario!)</a:t>
            </a:r>
          </a:p>
        </p:txBody>
      </p:sp>
      <p:cxnSp>
        <p:nvCxnSpPr>
          <p:cNvPr id="19" name="Straight Arrow Connector 18">
            <a:extLst>
              <a:ext uri="{FF2B5EF4-FFF2-40B4-BE49-F238E27FC236}">
                <a16:creationId xmlns:a16="http://schemas.microsoft.com/office/drawing/2014/main" id="{4BEB3389-C781-4B9D-B60E-27307F15421E}"/>
              </a:ext>
            </a:extLst>
          </p:cNvPr>
          <p:cNvCxnSpPr>
            <a:cxnSpLocks/>
          </p:cNvCxnSpPr>
          <p:nvPr/>
        </p:nvCxnSpPr>
        <p:spPr>
          <a:xfrm flipH="1" flipV="1">
            <a:off x="6543676" y="4514850"/>
            <a:ext cx="476249" cy="390525"/>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58106BF-8D88-420A-8CA8-8ED78F2DCCAE}"/>
              </a:ext>
            </a:extLst>
          </p:cNvPr>
          <p:cNvSpPr txBox="1"/>
          <p:nvPr/>
        </p:nvSpPr>
        <p:spPr>
          <a:xfrm>
            <a:off x="6543676" y="5013176"/>
            <a:ext cx="2362199" cy="523220"/>
          </a:xfrm>
          <a:prstGeom prst="rect">
            <a:avLst/>
          </a:prstGeom>
          <a:noFill/>
        </p:spPr>
        <p:txBody>
          <a:bodyPr wrap="square" rtlCol="0">
            <a:spAutoFit/>
          </a:bodyPr>
          <a:lstStyle/>
          <a:p>
            <a:r>
              <a:rPr lang="en-GB" sz="1400" dirty="0"/>
              <a:t>e.g. Correctly diagnosing someone to have the disease.</a:t>
            </a:r>
          </a:p>
        </p:txBody>
      </p:sp>
      <p:cxnSp>
        <p:nvCxnSpPr>
          <p:cNvPr id="23" name="Straight Arrow Connector 22">
            <a:extLst>
              <a:ext uri="{FF2B5EF4-FFF2-40B4-BE49-F238E27FC236}">
                <a16:creationId xmlns:a16="http://schemas.microsoft.com/office/drawing/2014/main" id="{788ABBD4-6888-4C5C-973F-12726FFB17C2}"/>
              </a:ext>
            </a:extLst>
          </p:cNvPr>
          <p:cNvCxnSpPr>
            <a:cxnSpLocks/>
          </p:cNvCxnSpPr>
          <p:nvPr/>
        </p:nvCxnSpPr>
        <p:spPr>
          <a:xfrm flipV="1">
            <a:off x="2552700" y="4434449"/>
            <a:ext cx="390526" cy="45187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512D649-9CA8-4AF3-BC81-BB5B2683A6E5}"/>
              </a:ext>
            </a:extLst>
          </p:cNvPr>
          <p:cNvSpPr txBox="1"/>
          <p:nvPr/>
        </p:nvSpPr>
        <p:spPr>
          <a:xfrm>
            <a:off x="1124731" y="4982305"/>
            <a:ext cx="2362199" cy="738664"/>
          </a:xfrm>
          <a:prstGeom prst="rect">
            <a:avLst/>
          </a:prstGeom>
          <a:noFill/>
        </p:spPr>
        <p:txBody>
          <a:bodyPr wrap="square" rtlCol="0">
            <a:spAutoFit/>
          </a:bodyPr>
          <a:lstStyle/>
          <a:p>
            <a:r>
              <a:rPr lang="en-GB" sz="1400" dirty="0"/>
              <a:t>e.g. Making an incorrect diagnosis of a disease when the patient doesn’t have it.</a:t>
            </a:r>
          </a:p>
        </p:txBody>
      </p:sp>
    </p:spTree>
    <p:extLst>
      <p:ext uri="{BB962C8B-B14F-4D97-AF65-F5344CB8AC3E}">
        <p14:creationId xmlns:p14="http://schemas.microsoft.com/office/powerpoint/2010/main" val="3694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46A5B4-16FE-49C7-B501-66291ED4AF4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6EB7547-0487-48FB-9E96-7939C1F08DE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92B5CD94-D244-4E88-A029-52DDD774D2B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4A0FF71E-F093-400D-A49F-8DC59D7E3964}"/>
              </a:ext>
            </a:extLst>
          </p:cNvPr>
          <p:cNvSpPr txBox="1"/>
          <p:nvPr/>
        </p:nvSpPr>
        <p:spPr>
          <a:xfrm>
            <a:off x="323528" y="836712"/>
            <a:ext cx="8280920"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Accidents occurred on a stretch of motorway at an average rate of 6 per month. Many of the accidents that occurred involved vehicles skidding into the back of other vehicles. By way of a trial, a new type of road surface that is said to reduce the risk of vehicles skidding is laid on this stretch of road, and during the first month of operation 4 accidents occurred.</a:t>
            </a:r>
          </a:p>
          <a:p>
            <a:pPr marL="342900" indent="-342900">
              <a:buAutoNum type="alphaLcParenBoth"/>
            </a:pPr>
            <a:r>
              <a:rPr lang="en-GB" sz="1600" dirty="0"/>
              <a:t>Test this result to see if it gives evidence that there has been an improvement at the 5% level of significance.</a:t>
            </a:r>
          </a:p>
          <a:p>
            <a:pPr marL="342900" indent="-342900">
              <a:buAutoNum type="alphaLcParenBoth"/>
            </a:pPr>
            <a:r>
              <a:rPr lang="en-GB" sz="1600" dirty="0"/>
              <a:t>Calculate P(Type I error) for this test.</a:t>
            </a:r>
          </a:p>
          <a:p>
            <a:pPr marL="342900" indent="-342900">
              <a:buAutoNum type="alphaLcParenBoth"/>
            </a:pPr>
            <a:r>
              <a:rPr lang="en-GB" sz="1600" dirty="0"/>
              <a:t>If the true average rate of accidents occurring with the new type of road surface was 3.5, calculate the probability of a Type II error.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1FFD26-D928-4100-83F1-04756CF3D0D3}"/>
                  </a:ext>
                </a:extLst>
              </p:cNvPr>
              <p:cNvSpPr txBox="1"/>
              <p:nvPr/>
            </p:nvSpPr>
            <p:spPr>
              <a:xfrm>
                <a:off x="516310" y="3280792"/>
                <a:ext cx="6552728" cy="3354765"/>
              </a:xfrm>
              <a:prstGeom prst="rect">
                <a:avLst/>
              </a:prstGeom>
              <a:noFill/>
            </p:spPr>
            <p:txBody>
              <a:bodyPr wrap="square" rtlCol="0">
                <a:spAutoFit/>
              </a:bodyPr>
              <a:lstStyle/>
              <a:p>
                <a:r>
                  <a:rPr lang="en-GB" sz="1600" dirty="0"/>
                  <a:t>Let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 </a:t>
                </a:r>
                <a:r>
                  <a:rPr lang="en-GB" sz="1600" dirty="0" err="1"/>
                  <a:t>num</a:t>
                </a:r>
                <a:r>
                  <a:rPr lang="en-GB" sz="1600" dirty="0"/>
                  <a:t> accidents in given month.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𝑃𝑜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𝜆</m:t>
                        </m:r>
                      </m:e>
                    </m:d>
                  </m:oMath>
                </a14:m>
                <a:endParaRPr lang="en-GB" sz="1600" dirty="0"/>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=6</m:t>
                    </m:r>
                  </m:oMath>
                </a14:m>
                <a:r>
                  <a:rPr lang="en-GB" sz="1600" dirty="0"/>
                  <a:t> (i.e. no change)</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&lt;6</m:t>
                    </m:r>
                  </m:oMath>
                </a14:m>
                <a:r>
                  <a:rPr lang="en-GB" sz="1600" dirty="0"/>
                  <a:t> (i.e. fewer accidents)</a:t>
                </a:r>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𝑃𝑜</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6</m:t>
                        </m:r>
                      </m:e>
                    </m:d>
                  </m:oMath>
                </a14:m>
                <a:endParaRPr lang="en-GB" sz="1600" dirty="0"/>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≤4</m:t>
                        </m:r>
                      </m:e>
                      <m:e>
                        <m:r>
                          <a:rPr lang="en-GB" sz="1600" b="0" i="1" smtClean="0">
                            <a:latin typeface="Cambria Math" panose="02040503050406030204" pitchFamily="18" charset="0"/>
                          </a:rPr>
                          <m:t>𝜆</m:t>
                        </m:r>
                        <m:r>
                          <a:rPr lang="en-GB" sz="1600" b="0" i="1" smtClean="0">
                            <a:latin typeface="Cambria Math" panose="02040503050406030204" pitchFamily="18" charset="0"/>
                          </a:rPr>
                          <m:t>=6</m:t>
                        </m:r>
                      </m:e>
                    </m:d>
                    <m:r>
                      <a:rPr lang="en-GB" sz="1600" b="0" i="1" smtClean="0">
                        <a:latin typeface="Cambria Math" panose="02040503050406030204" pitchFamily="18" charset="0"/>
                      </a:rPr>
                      <m:t>=0.2851</m:t>
                    </m:r>
                  </m:oMath>
                </a14:m>
                <a:r>
                  <a:rPr lang="en-GB" sz="1600" dirty="0"/>
                  <a:t> </a:t>
                </a:r>
              </a:p>
              <a:p>
                <a:r>
                  <a:rPr lang="en-GB" sz="1600" dirty="0"/>
                  <a:t>0.2851 &gt; 0.5 so do not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a:t>; insufficient evidence that number of accidents per month has decreased.</a:t>
                </a:r>
              </a:p>
              <a:p>
                <a:endParaRPr lang="en-GB" sz="1600" dirty="0"/>
              </a:p>
              <a:p>
                <a:r>
                  <a:rPr lang="en-GB" sz="1600" dirty="0"/>
                  <a:t>Using tables, critical region: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≤1</m:t>
                    </m:r>
                  </m:oMath>
                </a14:m>
                <a:r>
                  <a:rPr lang="en-GB" sz="1600" dirty="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m:t>
                        </m:r>
                      </m:e>
                    </m:d>
                    <m:r>
                      <a:rPr lang="en-GB" sz="1600" b="0" i="1" smtClean="0">
                        <a:latin typeface="Cambria Math" panose="02040503050406030204" pitchFamily="18" charset="0"/>
                      </a:rPr>
                      <m:t>=0.0174</m:t>
                    </m:r>
                  </m:oMath>
                </a14:m>
                <a:endParaRPr lang="en-GB" sz="1600" dirty="0"/>
              </a:p>
              <a:p>
                <a:r>
                  <a:rPr lang="en-GB" sz="1600" dirty="0"/>
                  <a:t>Therefore probability of Type I error = 0.0174</a:t>
                </a:r>
              </a:p>
              <a:p>
                <a:endParaRPr lang="en-GB" sz="1600" dirty="0"/>
              </a:p>
              <a:p>
                <a14:m>
                  <m:oMath xmlns:m="http://schemas.openxmlformats.org/officeDocument/2006/math">
                    <m:r>
                      <a:rPr lang="en-GB" sz="1600" b="0" i="1" smtClean="0">
                        <a:latin typeface="Cambria Math" panose="02040503050406030204" pitchFamily="18" charset="0"/>
                      </a:rPr>
                      <m:t>𝑃</m:t>
                    </m:r>
                    <m:d>
                      <m:dPr>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𝑇𝑦𝑝𝑒</m:t>
                        </m:r>
                        <m:r>
                          <a:rPr lang="en-GB" sz="1600" b="0" i="1" smtClean="0">
                            <a:latin typeface="Cambria Math" panose="02040503050406030204" pitchFamily="18" charset="0"/>
                          </a:rPr>
                          <m:t> </m:t>
                        </m:r>
                        <m:r>
                          <a:rPr lang="en-GB" sz="1600" b="0" i="1" smtClean="0">
                            <a:latin typeface="Cambria Math" panose="02040503050406030204" pitchFamily="18" charset="0"/>
                          </a:rPr>
                          <m:t>𝐼𝐼</m:t>
                        </m:r>
                        <m:r>
                          <a:rPr lang="en-GB" sz="1600" b="0" i="1" smtClean="0">
                            <a:latin typeface="Cambria Math" panose="02040503050406030204" pitchFamily="18" charset="0"/>
                          </a:rPr>
                          <m:t> </m:t>
                        </m:r>
                        <m:r>
                          <a:rPr lang="en-GB" sz="1600" b="0" i="1" smtClean="0">
                            <a:latin typeface="Cambria Math" panose="02040503050406030204" pitchFamily="18" charset="0"/>
                          </a:rPr>
                          <m:t>𝑒𝑟𝑟𝑜𝑟</m:t>
                        </m:r>
                        <m:r>
                          <a:rPr lang="en-GB" sz="1600" b="0" i="1" smtClean="0">
                            <a:latin typeface="Cambria Math" panose="02040503050406030204" pitchFamily="18" charset="0"/>
                          </a:rPr>
                          <m:t> </m:t>
                        </m:r>
                      </m:e>
                    </m:d>
                    <m:r>
                      <a:rPr lang="en-GB" sz="1600" b="0" i="1" smtClean="0">
                        <a:latin typeface="Cambria Math" panose="02040503050406030204" pitchFamily="18" charset="0"/>
                      </a:rPr>
                      <m:t>𝜆</m:t>
                    </m:r>
                    <m:r>
                      <a:rPr lang="en-GB" sz="1600" b="0" i="1" smtClean="0">
                        <a:latin typeface="Cambria Math" panose="02040503050406030204" pitchFamily="18" charset="0"/>
                      </a:rPr>
                      <m:t>=3.5)=</m:t>
                    </m:r>
                    <m:r>
                      <a:rPr lang="en-GB" sz="1600" b="0" i="1" smtClean="0">
                        <a:latin typeface="Cambria Math" panose="02040503050406030204" pitchFamily="18" charset="0"/>
                      </a:rPr>
                      <m:t>𝑃</m:t>
                    </m:r>
                    <m:d>
                      <m:dPr>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≥2 </m:t>
                        </m:r>
                      </m:e>
                    </m:d>
                    <m:r>
                      <a:rPr lang="en-GB" sz="1600" b="0" i="1" smtClean="0">
                        <a:latin typeface="Cambria Math" panose="02040503050406030204" pitchFamily="18" charset="0"/>
                      </a:rPr>
                      <m:t>𝜆</m:t>
                    </m:r>
                    <m:r>
                      <a:rPr lang="en-GB" sz="1600" b="0" i="1" smtClean="0">
                        <a:latin typeface="Cambria Math" panose="02040503050406030204" pitchFamily="18" charset="0"/>
                      </a:rPr>
                      <m:t>=3.5)</m:t>
                    </m:r>
                  </m:oMath>
                </a14:m>
                <a:r>
                  <a:rPr lang="en-GB" sz="1600" b="0" dirty="0"/>
                  <a:t> </a:t>
                </a:r>
                <a:br>
                  <a:rPr lang="en-GB" sz="1600" b="0" dirty="0"/>
                </a:br>
                <a14:m>
                  <m:oMath xmlns:m="http://schemas.openxmlformats.org/officeDocument/2006/math">
                    <m:r>
                      <a:rPr lang="en-GB" sz="1600" b="0" i="1" smtClean="0">
                        <a:latin typeface="Cambria Math" panose="02040503050406030204" pitchFamily="18" charset="0"/>
                      </a:rPr>
                      <m:t>=1−</m:t>
                    </m:r>
                    <m:r>
                      <a:rPr lang="en-GB" sz="1600" b="0" i="1" smtClean="0">
                        <a:latin typeface="Cambria Math" panose="02040503050406030204" pitchFamily="18" charset="0"/>
                      </a:rPr>
                      <m:t>𝑃</m:t>
                    </m:r>
                    <m:d>
                      <m:dPr>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 </m:t>
                        </m:r>
                      </m:e>
                    </m:d>
                    <m:r>
                      <a:rPr lang="en-GB" sz="1600" b="0" i="1" smtClean="0">
                        <a:latin typeface="Cambria Math" panose="02040503050406030204" pitchFamily="18" charset="0"/>
                      </a:rPr>
                      <m:t>𝜆</m:t>
                    </m:r>
                    <m:r>
                      <a:rPr lang="en-GB" sz="1600" b="0" i="1" smtClean="0">
                        <a:latin typeface="Cambria Math" panose="02040503050406030204" pitchFamily="18" charset="0"/>
                      </a:rPr>
                      <m:t>=3.5)=0.8641</m:t>
                    </m:r>
                  </m:oMath>
                </a14:m>
                <a:r>
                  <a:rPr lang="en-GB" sz="1600" dirty="0"/>
                  <a:t> </a:t>
                </a:r>
              </a:p>
            </p:txBody>
          </p:sp>
        </mc:Choice>
        <mc:Fallback xmlns="">
          <p:sp>
            <p:nvSpPr>
              <p:cNvPr id="7" name="TextBox 6">
                <a:extLst>
                  <a:ext uri="{FF2B5EF4-FFF2-40B4-BE49-F238E27FC236}">
                    <a16:creationId xmlns:a16="http://schemas.microsoft.com/office/drawing/2014/main" id="{381FFD26-D928-4100-83F1-04756CF3D0D3}"/>
                  </a:ext>
                </a:extLst>
              </p:cNvPr>
              <p:cNvSpPr txBox="1">
                <a:spLocks noRot="1" noChangeAspect="1" noMove="1" noResize="1" noEditPoints="1" noAdjustHandles="1" noChangeArrowheads="1" noChangeShapeType="1" noTextEdit="1"/>
              </p:cNvSpPr>
              <p:nvPr/>
            </p:nvSpPr>
            <p:spPr>
              <a:xfrm>
                <a:off x="516310" y="3280792"/>
                <a:ext cx="6552728" cy="3354765"/>
              </a:xfrm>
              <a:prstGeom prst="rect">
                <a:avLst/>
              </a:prstGeom>
              <a:blipFill>
                <a:blip r:embed="rId2"/>
                <a:stretch>
                  <a:fillRect l="-558" t="-5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6A348A-2ED7-4FFE-A3C9-F89546532062}"/>
                  </a:ext>
                </a:extLst>
              </p:cNvPr>
              <p:cNvSpPr txBox="1"/>
              <p:nvPr/>
            </p:nvSpPr>
            <p:spPr>
              <a:xfrm>
                <a:off x="5681835" y="5684490"/>
                <a:ext cx="3433589"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Carefully reflect on what a Type II error: it’s when we incorrectly accepted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when in fact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oMath>
                </a14:m>
                <a:r>
                  <a:rPr lang="en-GB" sz="1200" dirty="0"/>
                  <a:t> was true. If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oMath>
                </a14:m>
                <a:r>
                  <a:rPr lang="en-GB" sz="1200" dirty="0"/>
                  <a:t> is true, the parameter </a:t>
                </a:r>
                <a14:m>
                  <m:oMath xmlns:m="http://schemas.openxmlformats.org/officeDocument/2006/math">
                    <m:r>
                      <a:rPr lang="en-GB" sz="1200" b="0" i="1" smtClean="0">
                        <a:latin typeface="Cambria Math" panose="02040503050406030204" pitchFamily="18" charset="0"/>
                      </a:rPr>
                      <m:t>𝜆</m:t>
                    </m:r>
                  </m:oMath>
                </a14:m>
                <a:r>
                  <a:rPr lang="en-GB" sz="1200" dirty="0"/>
                  <a:t> we use is different. If we accepted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a:t>, then it’s the probability we’re </a:t>
                </a:r>
                <a:r>
                  <a:rPr lang="en-GB" sz="1200" b="1" dirty="0"/>
                  <a:t>NOT</a:t>
                </a:r>
                <a:r>
                  <a:rPr lang="en-GB" sz="1200" dirty="0"/>
                  <a:t> in the (original) critical region.</a:t>
                </a:r>
              </a:p>
            </p:txBody>
          </p:sp>
        </mc:Choice>
        <mc:Fallback xmlns="">
          <p:sp>
            <p:nvSpPr>
              <p:cNvPr id="8" name="TextBox 7">
                <a:extLst>
                  <a:ext uri="{FF2B5EF4-FFF2-40B4-BE49-F238E27FC236}">
                    <a16:creationId xmlns:a16="http://schemas.microsoft.com/office/drawing/2014/main" id="{1B6A348A-2ED7-4FFE-A3C9-F89546532062}"/>
                  </a:ext>
                </a:extLst>
              </p:cNvPr>
              <p:cNvSpPr txBox="1">
                <a:spLocks noRot="1" noChangeAspect="1" noMove="1" noResize="1" noEditPoints="1" noAdjustHandles="1" noChangeArrowheads="1" noChangeShapeType="1" noTextEdit="1"/>
              </p:cNvSpPr>
              <p:nvPr/>
            </p:nvSpPr>
            <p:spPr>
              <a:xfrm>
                <a:off x="5681835" y="5684490"/>
                <a:ext cx="3433589" cy="1015663"/>
              </a:xfrm>
              <a:prstGeom prst="rect">
                <a:avLst/>
              </a:prstGeom>
              <a:blipFill>
                <a:blip r:embed="rId3"/>
                <a:stretch>
                  <a:fillRect r="-176" b="-2339"/>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CF8FFDEA-1C2A-4D7F-BFB8-280898F1B67B}"/>
              </a:ext>
            </a:extLst>
          </p:cNvPr>
          <p:cNvCxnSpPr>
            <a:cxnSpLocks/>
          </p:cNvCxnSpPr>
          <p:nvPr/>
        </p:nvCxnSpPr>
        <p:spPr>
          <a:xfrm flipH="1" flipV="1">
            <a:off x="4886325" y="6134100"/>
            <a:ext cx="800100" cy="85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616E49A-1384-4573-AF16-6B7601312264}"/>
              </a:ext>
            </a:extLst>
          </p:cNvPr>
          <p:cNvSpPr/>
          <p:nvPr/>
        </p:nvSpPr>
        <p:spPr>
          <a:xfrm>
            <a:off x="179512" y="335699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a:extLst>
              <a:ext uri="{FF2B5EF4-FFF2-40B4-BE49-F238E27FC236}">
                <a16:creationId xmlns:a16="http://schemas.microsoft.com/office/drawing/2014/main" id="{4B08C907-C412-4DCF-B953-AAAAB2CAB2B4}"/>
              </a:ext>
            </a:extLst>
          </p:cNvPr>
          <p:cNvSpPr/>
          <p:nvPr/>
        </p:nvSpPr>
        <p:spPr>
          <a:xfrm>
            <a:off x="179512" y="530120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a:extLst>
              <a:ext uri="{FF2B5EF4-FFF2-40B4-BE49-F238E27FC236}">
                <a16:creationId xmlns:a16="http://schemas.microsoft.com/office/drawing/2014/main" id="{5B1EB9A2-4611-4878-B60A-4FA1143CA311}"/>
              </a:ext>
            </a:extLst>
          </p:cNvPr>
          <p:cNvSpPr/>
          <p:nvPr/>
        </p:nvSpPr>
        <p:spPr>
          <a:xfrm>
            <a:off x="179512" y="602608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4" name="Rectangle 13">
            <a:extLst>
              <a:ext uri="{FF2B5EF4-FFF2-40B4-BE49-F238E27FC236}">
                <a16:creationId xmlns:a16="http://schemas.microsoft.com/office/drawing/2014/main" id="{600C42ED-15D4-4A8C-A95A-885A04A6E6B7}"/>
              </a:ext>
            </a:extLst>
          </p:cNvPr>
          <p:cNvSpPr/>
          <p:nvPr/>
        </p:nvSpPr>
        <p:spPr>
          <a:xfrm>
            <a:off x="395536" y="3356992"/>
            <a:ext cx="6120679" cy="17345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a:extLst>
              <a:ext uri="{FF2B5EF4-FFF2-40B4-BE49-F238E27FC236}">
                <a16:creationId xmlns:a16="http://schemas.microsoft.com/office/drawing/2014/main" id="{3927C74E-C6F1-43BA-94F3-9C91B742D338}"/>
              </a:ext>
            </a:extLst>
          </p:cNvPr>
          <p:cNvSpPr/>
          <p:nvPr/>
        </p:nvSpPr>
        <p:spPr>
          <a:xfrm>
            <a:off x="395537" y="5303490"/>
            <a:ext cx="5167063" cy="4781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a:extLst>
              <a:ext uri="{FF2B5EF4-FFF2-40B4-BE49-F238E27FC236}">
                <a16:creationId xmlns:a16="http://schemas.microsoft.com/office/drawing/2014/main" id="{4E920A5E-7397-4E58-9BEE-B8706CB1764C}"/>
              </a:ext>
            </a:extLst>
          </p:cNvPr>
          <p:cNvSpPr/>
          <p:nvPr/>
        </p:nvSpPr>
        <p:spPr>
          <a:xfrm>
            <a:off x="395537" y="6025765"/>
            <a:ext cx="4386013" cy="517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8" name="TextBox 17">
            <a:extLst>
              <a:ext uri="{FF2B5EF4-FFF2-40B4-BE49-F238E27FC236}">
                <a16:creationId xmlns:a16="http://schemas.microsoft.com/office/drawing/2014/main" id="{4F9F4C8F-DF70-4CA5-81C0-A08C0EA93396}"/>
              </a:ext>
            </a:extLst>
          </p:cNvPr>
          <p:cNvSpPr txBox="1"/>
          <p:nvPr/>
        </p:nvSpPr>
        <p:spPr>
          <a:xfrm>
            <a:off x="6741764" y="5020049"/>
            <a:ext cx="225549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For Type I or II tests you need to calculate the critical region.</a:t>
            </a:r>
          </a:p>
        </p:txBody>
      </p:sp>
      <p:cxnSp>
        <p:nvCxnSpPr>
          <p:cNvPr id="19" name="Straight Arrow Connector 18">
            <a:extLst>
              <a:ext uri="{FF2B5EF4-FFF2-40B4-BE49-F238E27FC236}">
                <a16:creationId xmlns:a16="http://schemas.microsoft.com/office/drawing/2014/main" id="{550B2F6C-2918-46AE-B294-F525005F41CA}"/>
              </a:ext>
            </a:extLst>
          </p:cNvPr>
          <p:cNvCxnSpPr>
            <a:cxnSpLocks/>
          </p:cNvCxnSpPr>
          <p:nvPr/>
        </p:nvCxnSpPr>
        <p:spPr>
          <a:xfrm flipH="1">
            <a:off x="5784328" y="5238750"/>
            <a:ext cx="959372" cy="154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2885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75BE97-E3C7-4AC9-8EF3-F4C26648D283}"/>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CDD335AB-79FF-495F-9097-8E6004F1722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Two-Tailed Example</a:t>
              </a:r>
            </a:p>
          </p:txBody>
        </p:sp>
        <p:cxnSp>
          <p:nvCxnSpPr>
            <p:cNvPr id="5" name="Straight Connector 4">
              <a:extLst>
                <a:ext uri="{FF2B5EF4-FFF2-40B4-BE49-F238E27FC236}">
                  <a16:creationId xmlns:a16="http://schemas.microsoft.com/office/drawing/2014/main" id="{4BF6637C-F750-4827-A74C-F95C9D26DD2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80057B04-DEF5-44EA-8BC7-5A664C9F5393}"/>
              </a:ext>
            </a:extLst>
          </p:cNvPr>
          <p:cNvSpPr txBox="1"/>
          <p:nvPr/>
        </p:nvSpPr>
        <p:spPr>
          <a:xfrm>
            <a:off x="323528" y="836712"/>
            <a:ext cx="8280920"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 coin is spun 20 times and a head is obtained on 7 occasions.</a:t>
            </a:r>
          </a:p>
          <a:p>
            <a:pPr marL="342900" indent="-342900">
              <a:buAutoNum type="alphaLcParenBoth"/>
            </a:pPr>
            <a:r>
              <a:rPr lang="en-GB" sz="1600" dirty="0"/>
              <a:t>Test to see whether or not the coin is biased.</a:t>
            </a:r>
          </a:p>
          <a:p>
            <a:pPr marL="342900" indent="-342900">
              <a:buAutoNum type="alphaLcParenBoth"/>
            </a:pPr>
            <a:r>
              <a:rPr lang="en-GB" sz="1600" dirty="0"/>
              <a:t>Calculate the probability of a Type I error for this test.</a:t>
            </a:r>
          </a:p>
          <a:p>
            <a:pPr marL="342900" indent="-342900">
              <a:buAutoNum type="alphaLcParenBoth"/>
            </a:pPr>
            <a:r>
              <a:rPr lang="en-GB" sz="1600" dirty="0"/>
              <a:t>Given that the coin is biased and that this causes the tail to appear 3 times for each head that appears, calculate the probability of a Type II error for the test.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BB4906-D894-4225-8685-7373A7669507}"/>
                  </a:ext>
                </a:extLst>
              </p:cNvPr>
              <p:cNvSpPr txBox="1"/>
              <p:nvPr/>
            </p:nvSpPr>
            <p:spPr>
              <a:xfrm>
                <a:off x="467544" y="2420888"/>
                <a:ext cx="6120680" cy="3132974"/>
              </a:xfrm>
              <a:prstGeom prst="rect">
                <a:avLst/>
              </a:prstGeom>
              <a:noFill/>
            </p:spPr>
            <p:txBody>
              <a:bodyPr wrap="square" rtlCol="0">
                <a:spAutoFit/>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=0.5,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≠0.5</m:t>
                    </m:r>
                  </m:oMath>
                </a14:m>
                <a:r>
                  <a:rPr lang="en-GB" dirty="0"/>
                  <a:t> </a:t>
                </a:r>
              </a:p>
              <a:p>
                <a:r>
                  <a:rPr lang="en-GB" dirty="0"/>
                  <a:t>Let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a:t>
                </a:r>
                <a:r>
                  <a:rPr lang="en-GB" dirty="0" err="1"/>
                  <a:t>num</a:t>
                </a:r>
                <a:r>
                  <a:rPr lang="en-GB" dirty="0"/>
                  <a:t> heads in 20 spins</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(20,0.5)</m:t>
                    </m:r>
                  </m:oMath>
                </a14:m>
                <a:endParaRPr lang="en-GB" dirty="0"/>
              </a:p>
              <a:p>
                <a:endParaRPr lang="en-GB" dirty="0"/>
              </a:p>
              <a:p>
                <a:r>
                  <a:rPr lang="en-GB" dirty="0"/>
                  <a:t>Uses tables, critical region is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 </m:t>
                    </m:r>
                  </m:oMath>
                </a14:m>
                <a:r>
                  <a:rPr lang="en-GB" dirty="0"/>
                  <a:t>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≥15</m:t>
                    </m:r>
                  </m:oMath>
                </a14:m>
                <a:endParaRPr lang="en-GB" dirty="0"/>
              </a:p>
              <a:p>
                <a:r>
                  <a:rPr lang="en-GB" dirty="0"/>
                  <a:t>where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=0.0207</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≥15</m:t>
                        </m:r>
                      </m:e>
                    </m:d>
                    <m:r>
                      <a:rPr lang="en-GB" b="0" i="1" smtClean="0">
                        <a:latin typeface="Cambria Math" panose="02040503050406030204" pitchFamily="18" charset="0"/>
                      </a:rPr>
                      <m:t>=0.0207</m:t>
                    </m:r>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𝑇𝑦𝑝𝑒</m:t>
                          </m:r>
                          <m:r>
                            <a:rPr lang="en-GB" b="0" i="1" smtClean="0">
                              <a:latin typeface="Cambria Math" panose="02040503050406030204" pitchFamily="18" charset="0"/>
                            </a:rPr>
                            <m:t> </m:t>
                          </m:r>
                          <m:r>
                            <a:rPr lang="en-GB" b="0" i="1" smtClean="0">
                              <a:latin typeface="Cambria Math" panose="02040503050406030204" pitchFamily="18" charset="0"/>
                            </a:rPr>
                            <m:t>𝐼</m:t>
                          </m:r>
                          <m:r>
                            <a:rPr lang="en-GB" b="0" i="1" smtClean="0">
                              <a:latin typeface="Cambria Math" panose="02040503050406030204" pitchFamily="18" charset="0"/>
                            </a:rPr>
                            <m:t> </m:t>
                          </m:r>
                          <m:r>
                            <a:rPr lang="en-GB" b="0" i="1" smtClean="0">
                              <a:latin typeface="Cambria Math" panose="02040503050406030204" pitchFamily="18" charset="0"/>
                            </a:rPr>
                            <m:t>𝑒𝑟𝑟𝑜𝑟</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e>
                          <m:r>
                            <a:rPr lang="en-GB" b="0" i="1" smtClean="0">
                              <a:latin typeface="Cambria Math" panose="02040503050406030204" pitchFamily="18" charset="0"/>
                            </a:rPr>
                            <m:t>𝑝</m:t>
                          </m:r>
                          <m:r>
                            <a:rPr lang="en-GB" b="0" i="1" smtClean="0">
                              <a:latin typeface="Cambria Math" panose="02040503050406030204" pitchFamily="18" charset="0"/>
                            </a:rPr>
                            <m:t>=0.5</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≥15</m:t>
                          </m:r>
                        </m:e>
                        <m:e>
                          <m:r>
                            <a:rPr lang="en-GB" b="0" i="1" smtClean="0">
                              <a:latin typeface="Cambria Math" panose="02040503050406030204" pitchFamily="18" charset="0"/>
                            </a:rPr>
                            <m:t>𝑝</m:t>
                          </m:r>
                          <m:r>
                            <a:rPr lang="en-GB" b="0" i="1" smtClean="0">
                              <a:latin typeface="Cambria Math" panose="02040503050406030204" pitchFamily="18" charset="0"/>
                            </a:rPr>
                            <m:t>=0.5</m:t>
                          </m:r>
                        </m:e>
                      </m:d>
                      <m:r>
                        <a:rPr lang="en-GB" b="0" i="1" smtClean="0">
                          <a:latin typeface="Cambria Math" panose="02040503050406030204" pitchFamily="18" charset="0"/>
                        </a:rPr>
                        <m:t>=0.0207+0.0207=0.0414</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𝑇𝑦𝑝𝑒</m:t>
                        </m:r>
                        <m:r>
                          <a:rPr lang="en-GB" b="0" i="1" smtClean="0">
                            <a:latin typeface="Cambria Math" panose="02040503050406030204" pitchFamily="18" charset="0"/>
                          </a:rPr>
                          <m:t> </m:t>
                        </m:r>
                        <m:r>
                          <a:rPr lang="en-GB" b="0" i="1" smtClean="0">
                            <a:latin typeface="Cambria Math" panose="02040503050406030204" pitchFamily="18" charset="0"/>
                          </a:rPr>
                          <m:t>𝐼𝐼</m:t>
                        </m:r>
                        <m:r>
                          <a:rPr lang="en-GB" b="0" i="1" smtClean="0">
                            <a:latin typeface="Cambria Math" panose="02040503050406030204" pitchFamily="18" charset="0"/>
                          </a:rPr>
                          <m:t> </m:t>
                        </m:r>
                        <m:r>
                          <a:rPr lang="en-GB" b="0" i="1" smtClean="0">
                            <a:latin typeface="Cambria Math" panose="02040503050406030204" pitchFamily="18" charset="0"/>
                          </a:rPr>
                          <m:t>𝑒𝑟𝑟𝑜𝑟</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6≤</m:t>
                        </m:r>
                        <m:r>
                          <a:rPr lang="en-GB" b="0" i="1" smtClean="0">
                            <a:latin typeface="Cambria Math" panose="02040503050406030204" pitchFamily="18" charset="0"/>
                          </a:rPr>
                          <m:t>𝑋</m:t>
                        </m:r>
                        <m:r>
                          <a:rPr lang="en-GB" b="0" i="1" smtClean="0">
                            <a:latin typeface="Cambria Math" panose="02040503050406030204" pitchFamily="18" charset="0"/>
                          </a:rPr>
                          <m:t>≤14</m:t>
                        </m:r>
                      </m:e>
                      <m:e>
                        <m:r>
                          <a:rPr lang="en-GB" b="0" i="1" smtClean="0">
                            <a:latin typeface="Cambria Math" panose="02040503050406030204" pitchFamily="18" charset="0"/>
                          </a:rPr>
                          <m:t>𝑝</m:t>
                        </m:r>
                        <m:r>
                          <a:rPr lang="en-GB" b="0" i="1" smtClean="0">
                            <a:latin typeface="Cambria Math" panose="02040503050406030204" pitchFamily="18" charset="0"/>
                          </a:rPr>
                          <m:t>=0.25</m:t>
                        </m:r>
                      </m:e>
                    </m:d>
                    <m:r>
                      <a:rPr lang="en-GB" b="0" i="1" smtClean="0">
                        <a:latin typeface="Cambria Math" panose="02040503050406030204" pitchFamily="18" charset="0"/>
                      </a:rPr>
                      <m:t>=…=0.3828</m:t>
                    </m:r>
                  </m:oMath>
                </a14:m>
                <a:r>
                  <a:rPr lang="en-GB" dirty="0"/>
                  <a:t> </a:t>
                </a:r>
              </a:p>
            </p:txBody>
          </p:sp>
        </mc:Choice>
        <mc:Fallback xmlns="">
          <p:sp>
            <p:nvSpPr>
              <p:cNvPr id="9" name="TextBox 8">
                <a:extLst>
                  <a:ext uri="{FF2B5EF4-FFF2-40B4-BE49-F238E27FC236}">
                    <a16:creationId xmlns:a16="http://schemas.microsoft.com/office/drawing/2014/main" id="{D9BB4906-D894-4225-8685-7373A7669507}"/>
                  </a:ext>
                </a:extLst>
              </p:cNvPr>
              <p:cNvSpPr txBox="1">
                <a:spLocks noRot="1" noChangeAspect="1" noMove="1" noResize="1" noEditPoints="1" noAdjustHandles="1" noChangeArrowheads="1" noChangeShapeType="1" noTextEdit="1"/>
              </p:cNvSpPr>
              <p:nvPr/>
            </p:nvSpPr>
            <p:spPr>
              <a:xfrm>
                <a:off x="467544" y="2420888"/>
                <a:ext cx="6120680" cy="3132974"/>
              </a:xfrm>
              <a:prstGeom prst="rect">
                <a:avLst/>
              </a:prstGeom>
              <a:blipFill>
                <a:blip r:embed="rId2"/>
                <a:stretch>
                  <a:fillRect l="-896" b="-584"/>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DFFA7395-627F-4244-B9CF-68D9A0239385}"/>
              </a:ext>
            </a:extLst>
          </p:cNvPr>
          <p:cNvSpPr/>
          <p:nvPr/>
        </p:nvSpPr>
        <p:spPr>
          <a:xfrm>
            <a:off x="217612" y="250926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57F3ABE6-D486-4664-9B54-09541ED325E1}"/>
              </a:ext>
            </a:extLst>
          </p:cNvPr>
          <p:cNvSpPr/>
          <p:nvPr/>
        </p:nvSpPr>
        <p:spPr>
          <a:xfrm>
            <a:off x="217612" y="43971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01D2C02A-A47A-4387-8FDA-C7E7D938445A}"/>
              </a:ext>
            </a:extLst>
          </p:cNvPr>
          <p:cNvSpPr/>
          <p:nvPr/>
        </p:nvSpPr>
        <p:spPr>
          <a:xfrm>
            <a:off x="215516" y="517628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3" name="Rectangle 12">
            <a:extLst>
              <a:ext uri="{FF2B5EF4-FFF2-40B4-BE49-F238E27FC236}">
                <a16:creationId xmlns:a16="http://schemas.microsoft.com/office/drawing/2014/main" id="{BF390E35-91EB-4832-9F0F-003E758A015C}"/>
              </a:ext>
            </a:extLst>
          </p:cNvPr>
          <p:cNvSpPr/>
          <p:nvPr/>
        </p:nvSpPr>
        <p:spPr>
          <a:xfrm>
            <a:off x="433636" y="2509267"/>
            <a:ext cx="6233864" cy="16626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a:extLst>
              <a:ext uri="{FF2B5EF4-FFF2-40B4-BE49-F238E27FC236}">
                <a16:creationId xmlns:a16="http://schemas.microsoft.com/office/drawing/2014/main" id="{C72785D3-37A3-4F3B-82F6-AEF1C163DCD8}"/>
              </a:ext>
            </a:extLst>
          </p:cNvPr>
          <p:cNvSpPr/>
          <p:nvPr/>
        </p:nvSpPr>
        <p:spPr>
          <a:xfrm>
            <a:off x="467544" y="4394386"/>
            <a:ext cx="6233864" cy="58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a:extLst>
              <a:ext uri="{FF2B5EF4-FFF2-40B4-BE49-F238E27FC236}">
                <a16:creationId xmlns:a16="http://schemas.microsoft.com/office/drawing/2014/main" id="{CFF8CBF3-E5D8-4233-910B-4DA352159821}"/>
              </a:ext>
            </a:extLst>
          </p:cNvPr>
          <p:cNvSpPr/>
          <p:nvPr/>
        </p:nvSpPr>
        <p:spPr>
          <a:xfrm>
            <a:off x="467544" y="5176283"/>
            <a:ext cx="6233864" cy="58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022782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241478-83EF-48FB-A727-7CEBB379022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3A2D10B-EEBB-444F-942C-CBA40876BF8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D607427A-FC1C-4EB6-A5D3-3948901C9B7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FE3661A4-B173-4E16-BD3B-DE9303017FD0}"/>
              </a:ext>
            </a:extLst>
          </p:cNvPr>
          <p:cNvSpPr txBox="1"/>
          <p:nvPr/>
        </p:nvSpPr>
        <p:spPr>
          <a:xfrm>
            <a:off x="323528" y="836712"/>
            <a:ext cx="813690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Jane knows from experience that 10% of the emails she receives are spam. After her email service upgraded the spam filters, she recorded the number of emails sent up to and including the first spam email. She wants to test, at the 5% significance level, whether this upgrade improved the spam filter.</a:t>
            </a:r>
          </a:p>
          <a:p>
            <a:pPr marL="342900" indent="-342900">
              <a:buAutoNum type="alphaLcParenBoth"/>
            </a:pPr>
            <a:r>
              <a:rPr lang="en-GB" sz="1600" dirty="0"/>
              <a:t>Find the critical region for her test.</a:t>
            </a:r>
          </a:p>
          <a:p>
            <a:pPr marL="342900" indent="-342900">
              <a:buAutoNum type="alphaLcParenBoth"/>
            </a:pPr>
            <a:r>
              <a:rPr lang="en-GB" sz="1600" dirty="0"/>
              <a:t>Calculate the probability of a Type I error for this test.</a:t>
            </a:r>
          </a:p>
          <a:p>
            <a:pPr marL="342900" indent="-342900">
              <a:buAutoNum type="alphaLcParenBoth"/>
            </a:pPr>
            <a:r>
              <a:rPr lang="en-GB" sz="1600" dirty="0"/>
              <a:t>Given that after the upgrade the probability of an email she receives being spam is now 1 in a 100, calculate the probability of a Type II error for the test.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5EAB21-D3B8-4568-940C-3B010C80A186}"/>
                  </a:ext>
                </a:extLst>
              </p:cNvPr>
              <p:cNvSpPr txBox="1"/>
              <p:nvPr/>
            </p:nvSpPr>
            <p:spPr>
              <a:xfrm>
                <a:off x="599753" y="3102868"/>
                <a:ext cx="5674989" cy="3416320"/>
              </a:xfrm>
              <a:prstGeom prst="rect">
                <a:avLst/>
              </a:prstGeom>
              <a:noFill/>
            </p:spPr>
            <p:txBody>
              <a:bodyPr wrap="square" rtlCol="0">
                <a:spAutoFit/>
              </a:bodyPr>
              <a:lstStyle/>
              <a:p>
                <a:r>
                  <a:rPr lang="en-GB" sz="1600" dirty="0"/>
                  <a:t>Let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oMath>
                </a14:m>
                <a:r>
                  <a:rPr lang="en-GB" sz="1600" dirty="0"/>
                  <a:t> </a:t>
                </a:r>
                <a:r>
                  <a:rPr lang="en-GB" sz="1600" dirty="0" err="1"/>
                  <a:t>num</a:t>
                </a:r>
                <a:r>
                  <a:rPr lang="en-GB" sz="1600" dirty="0"/>
                  <a:t> emails sent up to and including first spam email.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𝐺𝑒𝑜</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endParaRPr lang="en-GB" sz="1600" dirty="0"/>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=0.1,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&lt;0.1</m:t>
                    </m:r>
                  </m:oMath>
                </a14:m>
                <a:r>
                  <a:rPr lang="en-GB" sz="1600" dirty="0"/>
                  <a:t> </a:t>
                </a:r>
              </a:p>
              <a:p>
                <a:r>
                  <a:rPr lang="en-GB" sz="1600" dirty="0"/>
                  <a:t>Assuming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Geo</m:t>
                    </m:r>
                    <m:r>
                      <a:rPr lang="en-GB" sz="1600" b="0" i="0" smtClean="0">
                        <a:latin typeface="Cambria Math" panose="02040503050406030204" pitchFamily="18" charset="0"/>
                      </a:rPr>
                      <m:t>(0.1)</m:t>
                    </m:r>
                  </m:oMath>
                </a14:m>
                <a:endParaRPr lang="en-GB" sz="1600" dirty="0"/>
              </a:p>
              <a:p>
                <a:endParaRPr lang="en-GB" sz="1600" dirty="0"/>
              </a:p>
              <a:p>
                <a:r>
                  <a:rPr lang="en-GB" sz="1600" dirty="0"/>
                  <a:t>If critical value </a:t>
                </a:r>
                <a14:m>
                  <m:oMath xmlns:m="http://schemas.openxmlformats.org/officeDocument/2006/math">
                    <m:r>
                      <a:rPr lang="en-GB" sz="1600" b="0" i="1" smtClean="0">
                        <a:latin typeface="Cambria Math" panose="02040503050406030204" pitchFamily="18" charset="0"/>
                      </a:rPr>
                      <m:t>𝑐</m:t>
                    </m:r>
                  </m:oMath>
                </a14:m>
                <a:r>
                  <a:rPr lang="en-GB" sz="1600"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𝑐</m:t>
                        </m:r>
                      </m:e>
                    </m:d>
                    <m:r>
                      <a:rPr lang="en-GB" sz="1600" b="0" i="1" smtClean="0">
                        <a:latin typeface="Cambria Math" panose="02040503050406030204" pitchFamily="18" charset="0"/>
                      </a:rPr>
                      <m:t>≤0.05</m:t>
                    </m:r>
                  </m:oMath>
                </a14:m>
                <a:endParaRPr lang="en-GB" sz="1600" dirty="0"/>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𝑐</m:t>
                          </m:r>
                          <m:r>
                            <a:rPr lang="en-GB" sz="1600" b="0" i="1" smtClean="0">
                              <a:latin typeface="Cambria Math" panose="02040503050406030204" pitchFamily="18" charset="0"/>
                            </a:rPr>
                            <m:t>−1</m:t>
                          </m:r>
                        </m:sup>
                      </m:sSup>
                      <m:r>
                        <a:rPr lang="en-GB" sz="1600" b="0" i="1" smtClean="0">
                          <a:latin typeface="Cambria Math" panose="02040503050406030204" pitchFamily="18" charset="0"/>
                        </a:rPr>
                        <m:t>≤0.05</m:t>
                      </m:r>
                    </m:oMath>
                    <m:oMath xmlns:m="http://schemas.openxmlformats.org/officeDocument/2006/math">
                      <m:r>
                        <a:rPr lang="en-GB" sz="1600" b="0" i="1" smtClean="0">
                          <a:latin typeface="Cambria Math" panose="02040503050406030204" pitchFamily="18" charset="0"/>
                        </a:rPr>
                        <m:t>𝑐</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m:rPr>
                                  <m:sty m:val="p"/>
                                </m:rPr>
                                <a:rPr lang="en-GB" sz="1600" b="0" i="0" smtClean="0">
                                  <a:latin typeface="Cambria Math" panose="02040503050406030204" pitchFamily="18" charset="0"/>
                                </a:rPr>
                                <m:t>log</m:t>
                              </m:r>
                            </m:e>
                            <m:sub>
                              <m:r>
                                <a:rPr lang="en-GB" sz="1600" b="0" i="1" smtClean="0">
                                  <a:latin typeface="Cambria Math" panose="02040503050406030204" pitchFamily="18" charset="0"/>
                                </a:rPr>
                                <m:t>0.9</m:t>
                              </m:r>
                            </m:sub>
                          </m:sSub>
                        </m:fName>
                        <m:e>
                          <m:r>
                            <a:rPr lang="en-GB" sz="1600" b="0" i="1" smtClean="0">
                              <a:latin typeface="Cambria Math" panose="02040503050406030204" pitchFamily="18" charset="0"/>
                            </a:rPr>
                            <m:t>0.05</m:t>
                          </m:r>
                        </m:e>
                      </m:func>
                      <m:r>
                        <a:rPr lang="en-GB" sz="1600" b="0" i="1" smtClean="0">
                          <a:latin typeface="Cambria Math" panose="02040503050406030204" pitchFamily="18" charset="0"/>
                        </a:rPr>
                        <m:t>)+1   →   </m:t>
                      </m:r>
                      <m:r>
                        <a:rPr lang="en-GB" sz="1600" b="0" i="1" smtClean="0">
                          <a:latin typeface="Cambria Math" panose="02040503050406030204" pitchFamily="18" charset="0"/>
                        </a:rPr>
                        <m:t>𝑐</m:t>
                      </m:r>
                      <m:r>
                        <a:rPr lang="en-GB" sz="1600" b="0" i="1" smtClean="0">
                          <a:latin typeface="Cambria Math" panose="02040503050406030204" pitchFamily="18" charset="0"/>
                        </a:rPr>
                        <m:t>=30</m:t>
                      </m:r>
                    </m:oMath>
                  </m:oMathPara>
                </a14:m>
                <a:endParaRPr lang="en-GB" sz="1600" dirty="0"/>
              </a:p>
              <a:p>
                <a:r>
                  <a:rPr lang="en-GB" sz="1600" dirty="0"/>
                  <a:t>Critical region is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≥30</m:t>
                    </m:r>
                  </m:oMath>
                </a14:m>
                <a:endParaRPr lang="en-GB" sz="1600" dirty="0"/>
              </a:p>
              <a:p>
                <a:endParaRPr lang="en-GB" dirty="0"/>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≥30| </m:t>
                        </m:r>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m:t>
                        </m:r>
                      </m:e>
                      <m:sup>
                        <m:r>
                          <a:rPr lang="en-GB" b="0" i="1" smtClean="0">
                            <a:latin typeface="Cambria Math" panose="02040503050406030204" pitchFamily="18" charset="0"/>
                          </a:rPr>
                          <m:t>30−1</m:t>
                        </m:r>
                      </m:sup>
                    </m:sSup>
                    <m:r>
                      <a:rPr lang="en-GB" b="0" i="1" smtClean="0">
                        <a:latin typeface="Cambria Math" panose="02040503050406030204" pitchFamily="18" charset="0"/>
                      </a:rPr>
                      <m:t>=0.0471</m:t>
                    </m:r>
                  </m:oMath>
                </a14:m>
                <a:r>
                  <a:rPr lang="en-GB" dirty="0"/>
                  <a:t> </a:t>
                </a:r>
              </a:p>
              <a:p>
                <a:endParaRPr lang="en-GB" dirty="0"/>
              </a:p>
              <a:p>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≤29 </m:t>
                        </m:r>
                      </m:e>
                    </m:d>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=0.01)=1−</m:t>
                    </m:r>
                    <m:sSup>
                      <m:sSupPr>
                        <m:ctrlPr>
                          <a:rPr lang="en-GB" b="0" i="1" smtClean="0">
                            <a:latin typeface="Cambria Math" panose="02040503050406030204" pitchFamily="18" charset="0"/>
                          </a:rPr>
                        </m:ctrlPr>
                      </m:sSupPr>
                      <m:e>
                        <m:r>
                          <a:rPr lang="en-GB" b="0" i="1" smtClean="0">
                            <a:latin typeface="Cambria Math" panose="02040503050406030204" pitchFamily="18" charset="0"/>
                          </a:rPr>
                          <m:t>0.99</m:t>
                        </m:r>
                      </m:e>
                      <m:sup>
                        <m:r>
                          <a:rPr lang="en-GB" b="0" i="1" smtClean="0">
                            <a:latin typeface="Cambria Math" panose="02040503050406030204" pitchFamily="18" charset="0"/>
                          </a:rPr>
                          <m:t>29</m:t>
                        </m:r>
                      </m:sup>
                    </m:sSup>
                    <m:r>
                      <a:rPr lang="en-GB" b="0" i="1" smtClean="0">
                        <a:latin typeface="Cambria Math" panose="02040503050406030204" pitchFamily="18" charset="0"/>
                      </a:rPr>
                      <m:t>=0.2528</m:t>
                    </m:r>
                  </m:oMath>
                </a14:m>
                <a:r>
                  <a:rPr lang="en-GB" dirty="0"/>
                  <a:t> </a:t>
                </a:r>
              </a:p>
            </p:txBody>
          </p:sp>
        </mc:Choice>
        <mc:Fallback xmlns="">
          <p:sp>
            <p:nvSpPr>
              <p:cNvPr id="7" name="TextBox 6">
                <a:extLst>
                  <a:ext uri="{FF2B5EF4-FFF2-40B4-BE49-F238E27FC236}">
                    <a16:creationId xmlns:a16="http://schemas.microsoft.com/office/drawing/2014/main" id="{385EAB21-D3B8-4568-940C-3B010C80A186}"/>
                  </a:ext>
                </a:extLst>
              </p:cNvPr>
              <p:cNvSpPr txBox="1">
                <a:spLocks noRot="1" noChangeAspect="1" noMove="1" noResize="1" noEditPoints="1" noAdjustHandles="1" noChangeArrowheads="1" noChangeShapeType="1" noTextEdit="1"/>
              </p:cNvSpPr>
              <p:nvPr/>
            </p:nvSpPr>
            <p:spPr>
              <a:xfrm>
                <a:off x="599753" y="3102868"/>
                <a:ext cx="5674989" cy="3416320"/>
              </a:xfrm>
              <a:prstGeom prst="rect">
                <a:avLst/>
              </a:prstGeom>
              <a:blipFill>
                <a:blip r:embed="rId2"/>
                <a:stretch>
                  <a:fillRect l="-537" t="-536" b="-5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AE9149-5479-4A66-AA05-1AC7019DAB0B}"/>
                  </a:ext>
                </a:extLst>
              </p:cNvPr>
              <p:cNvSpPr txBox="1"/>
              <p:nvPr/>
            </p:nvSpPr>
            <p:spPr>
              <a:xfrm>
                <a:off x="6143625" y="3683496"/>
                <a:ext cx="2171699"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Recap</a:t>
                </a:r>
                <a:r>
                  <a:rPr lang="en-GB" sz="1200" dirty="0"/>
                  <a:t>: </a:t>
                </a:r>
              </a:p>
              <a:p>
                <a:pPr marL="171450" indent="-171450">
                  <a:buFont typeface="Arial" panose="020B0604020202020204" pitchFamily="34" charset="0"/>
                  <a:buChar char="•"/>
                </a:pPr>
                <a14:m>
                  <m:oMath xmlns:m="http://schemas.openxmlformats.org/officeDocument/2006/math">
                    <m:r>
                      <a:rPr lang="en-GB" sz="1200" i="1">
                        <a:latin typeface="Cambria Math" panose="02040503050406030204" pitchFamily="18" charset="0"/>
                      </a:rPr>
                      <m:t>𝑃</m:t>
                    </m:r>
                    <m:d>
                      <m:dPr>
                        <m:ctrlPr>
                          <a:rPr lang="en-GB" sz="1200" i="1">
                            <a:latin typeface="Cambria Math" panose="02040503050406030204" pitchFamily="18" charset="0"/>
                          </a:rPr>
                        </m:ctrlPr>
                      </m:dPr>
                      <m:e>
                        <m:r>
                          <a:rPr lang="en-GB" sz="1200" i="1">
                            <a:latin typeface="Cambria Math" panose="02040503050406030204" pitchFamily="18" charset="0"/>
                          </a:rPr>
                          <m:t>𝑋</m:t>
                        </m:r>
                        <m:r>
                          <a:rPr lang="en-GB" sz="1200" i="1">
                            <a:latin typeface="Cambria Math" panose="02040503050406030204" pitchFamily="18" charset="0"/>
                          </a:rPr>
                          <m:t>≥</m:t>
                        </m:r>
                        <m:r>
                          <a:rPr lang="en-GB" sz="1200" i="1">
                            <a:latin typeface="Cambria Math" panose="02040503050406030204" pitchFamily="18" charset="0"/>
                          </a:rPr>
                          <m:t>𝑛</m:t>
                        </m:r>
                      </m:e>
                    </m:d>
                    <m:r>
                      <a:rPr lang="en-GB" sz="1200" i="1">
                        <a:latin typeface="Cambria Math" panose="02040503050406030204" pitchFamily="18" charset="0"/>
                      </a:rPr>
                      <m:t>=</m:t>
                    </m:r>
                    <m:sSup>
                      <m:sSupPr>
                        <m:ctrlPr>
                          <a:rPr lang="en-GB" sz="1200" i="1">
                            <a:latin typeface="Cambria Math" panose="02040503050406030204" pitchFamily="18" charset="0"/>
                          </a:rPr>
                        </m:ctrlPr>
                      </m:sSupPr>
                      <m:e>
                        <m:d>
                          <m:dPr>
                            <m:ctrlPr>
                              <a:rPr lang="en-GB" sz="1200" i="1">
                                <a:latin typeface="Cambria Math" panose="02040503050406030204" pitchFamily="18" charset="0"/>
                              </a:rPr>
                            </m:ctrlPr>
                          </m:dPr>
                          <m:e>
                            <m:r>
                              <a:rPr lang="en-GB" sz="1200" i="1">
                                <a:latin typeface="Cambria Math" panose="02040503050406030204" pitchFamily="18" charset="0"/>
                              </a:rPr>
                              <m:t>1−</m:t>
                            </m:r>
                            <m:r>
                              <a:rPr lang="en-GB" sz="1200" i="1">
                                <a:latin typeface="Cambria Math" panose="02040503050406030204" pitchFamily="18" charset="0"/>
                              </a:rPr>
                              <m:t>𝑝</m:t>
                            </m:r>
                          </m:e>
                        </m:d>
                      </m:e>
                      <m:sup>
                        <m:r>
                          <a:rPr lang="en-GB" sz="1200" i="1">
                            <a:latin typeface="Cambria Math" panose="02040503050406030204" pitchFamily="18" charset="0"/>
                          </a:rPr>
                          <m:t>𝑛</m:t>
                        </m:r>
                        <m:r>
                          <a:rPr lang="en-GB" sz="1200" i="1">
                            <a:latin typeface="Cambria Math" panose="02040503050406030204" pitchFamily="18" charset="0"/>
                          </a:rPr>
                          <m:t>−1</m:t>
                        </m:r>
                      </m:sup>
                    </m:sSup>
                  </m:oMath>
                </a14:m>
                <a:r>
                  <a:rPr lang="en-GB" sz="1200" dirty="0"/>
                  <a:t/>
                </a:r>
                <a:br>
                  <a:rPr lang="en-GB" sz="1200" dirty="0"/>
                </a:b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𝑛</m:t>
                        </m:r>
                      </m:e>
                    </m:d>
                    <m:r>
                      <a:rPr lang="en-GB" sz="1200" b="0" i="1" smtClean="0">
                        <a:latin typeface="Cambria Math" panose="02040503050406030204" pitchFamily="18" charset="0"/>
                      </a:rPr>
                      <m:t>=1−</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r>
                              <a:rPr lang="en-GB" sz="1200" b="0" i="1" smtClean="0">
                                <a:latin typeface="Cambria Math" panose="02040503050406030204" pitchFamily="18" charset="0"/>
                              </a:rPr>
                              <m:t>𝑝</m:t>
                            </m:r>
                          </m:e>
                        </m:d>
                      </m:e>
                      <m:sup>
                        <m:r>
                          <a:rPr lang="en-GB" sz="1200" b="0" i="1" smtClean="0">
                            <a:latin typeface="Cambria Math" panose="02040503050406030204" pitchFamily="18" charset="0"/>
                          </a:rPr>
                          <m:t>𝑛</m:t>
                        </m:r>
                      </m:sup>
                    </m:sSup>
                  </m:oMath>
                </a14:m>
                <a:r>
                  <a:rPr lang="en-GB" sz="1200" dirty="0"/>
                  <a:t> </a:t>
                </a:r>
              </a:p>
              <a:p>
                <a:pPr marL="171450" indent="-171450">
                  <a:buFont typeface="Arial" panose="020B0604020202020204" pitchFamily="34" charset="0"/>
                  <a:buChar char="•"/>
                </a:pPr>
                <a:r>
                  <a:rPr lang="en-GB" sz="1200" dirty="0"/>
                  <a:t>There is some critical value </a:t>
                </a:r>
                <a14:m>
                  <m:oMath xmlns:m="http://schemas.openxmlformats.org/officeDocument/2006/math">
                    <m:r>
                      <a:rPr lang="en-GB" sz="1200" b="0" i="1" smtClean="0">
                        <a:latin typeface="Cambria Math" panose="02040503050406030204" pitchFamily="18" charset="0"/>
                      </a:rPr>
                      <m:t>𝑐</m:t>
                    </m:r>
                  </m:oMath>
                </a14:m>
                <a:r>
                  <a:rPr lang="en-GB" sz="1200" dirty="0"/>
                  <a:t> such that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𝑐</m:t>
                        </m:r>
                      </m:e>
                    </m:d>
                    <m:r>
                      <a:rPr lang="en-GB" sz="1200" b="0" i="1" smtClean="0">
                        <a:latin typeface="Cambria Math" panose="02040503050406030204" pitchFamily="18" charset="0"/>
                      </a:rPr>
                      <m:t>≤0.05</m:t>
                    </m:r>
                  </m:oMath>
                </a14:m>
                <a:r>
                  <a:rPr lang="en-GB" sz="1200" dirty="0"/>
                  <a:t>. Use logs.</a:t>
                </a:r>
              </a:p>
              <a:p>
                <a:pPr marL="171450" indent="-171450">
                  <a:buFont typeface="Arial" panose="020B0604020202020204" pitchFamily="34" charset="0"/>
                  <a:buChar char="•"/>
                </a:pPr>
                <a:r>
                  <a:rPr lang="en-GB" sz="1200" dirty="0"/>
                  <a:t>Remember the “or more extreme” direction for geometric tests is the opposite direction to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1</m:t>
                        </m:r>
                      </m:sub>
                    </m:sSub>
                  </m:oMath>
                </a14:m>
                <a:r>
                  <a:rPr lang="en-GB" sz="1200" dirty="0"/>
                  <a:t>.</a:t>
                </a:r>
              </a:p>
            </p:txBody>
          </p:sp>
        </mc:Choice>
        <mc:Fallback xmlns="">
          <p:sp>
            <p:nvSpPr>
              <p:cNvPr id="8" name="TextBox 7">
                <a:extLst>
                  <a:ext uri="{FF2B5EF4-FFF2-40B4-BE49-F238E27FC236}">
                    <a16:creationId xmlns:a16="http://schemas.microsoft.com/office/drawing/2014/main" id="{BFAE9149-5479-4A66-AA05-1AC7019DAB0B}"/>
                  </a:ext>
                </a:extLst>
              </p:cNvPr>
              <p:cNvSpPr txBox="1">
                <a:spLocks noRot="1" noChangeAspect="1" noMove="1" noResize="1" noEditPoints="1" noAdjustHandles="1" noChangeArrowheads="1" noChangeShapeType="1" noTextEdit="1"/>
              </p:cNvSpPr>
              <p:nvPr/>
            </p:nvSpPr>
            <p:spPr>
              <a:xfrm>
                <a:off x="6143625" y="3683496"/>
                <a:ext cx="2171699" cy="1938992"/>
              </a:xfrm>
              <a:prstGeom prst="rect">
                <a:avLst/>
              </a:prstGeom>
              <a:blipFill>
                <a:blip r:embed="rId3"/>
                <a:stretch>
                  <a:fillRect b="-932"/>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03E14F7C-C167-42E6-A03C-A79F60A93244}"/>
              </a:ext>
            </a:extLst>
          </p:cNvPr>
          <p:cNvSpPr/>
          <p:nvPr/>
        </p:nvSpPr>
        <p:spPr>
          <a:xfrm>
            <a:off x="331912" y="319506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FC68E388-3729-4F86-856F-82CEA11F7016}"/>
              </a:ext>
            </a:extLst>
          </p:cNvPr>
          <p:cNvSpPr/>
          <p:nvPr/>
        </p:nvSpPr>
        <p:spPr>
          <a:xfrm>
            <a:off x="331912" y="562248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18BA061E-E949-4DE5-B3B9-003EF273C474}"/>
              </a:ext>
            </a:extLst>
          </p:cNvPr>
          <p:cNvSpPr/>
          <p:nvPr/>
        </p:nvSpPr>
        <p:spPr>
          <a:xfrm>
            <a:off x="323528" y="616224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a:extLst>
              <a:ext uri="{FF2B5EF4-FFF2-40B4-BE49-F238E27FC236}">
                <a16:creationId xmlns:a16="http://schemas.microsoft.com/office/drawing/2014/main" id="{944B8718-BB6E-40A4-8060-FD50E4915F8B}"/>
              </a:ext>
            </a:extLst>
          </p:cNvPr>
          <p:cNvSpPr/>
          <p:nvPr/>
        </p:nvSpPr>
        <p:spPr>
          <a:xfrm>
            <a:off x="547936" y="3195067"/>
            <a:ext cx="5328989" cy="2427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3" name="Rectangle 12">
            <a:extLst>
              <a:ext uri="{FF2B5EF4-FFF2-40B4-BE49-F238E27FC236}">
                <a16:creationId xmlns:a16="http://schemas.microsoft.com/office/drawing/2014/main" id="{8B4771E9-C819-47C8-AFBE-C99D64BD82B3}"/>
              </a:ext>
            </a:extLst>
          </p:cNvPr>
          <p:cNvSpPr/>
          <p:nvPr/>
        </p:nvSpPr>
        <p:spPr>
          <a:xfrm>
            <a:off x="553319" y="5622488"/>
            <a:ext cx="5328989" cy="5319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4" name="Rectangle 13">
            <a:extLst>
              <a:ext uri="{FF2B5EF4-FFF2-40B4-BE49-F238E27FC236}">
                <a16:creationId xmlns:a16="http://schemas.microsoft.com/office/drawing/2014/main" id="{FD684175-CB31-462E-89EC-A9B8EC2470B6}"/>
              </a:ext>
            </a:extLst>
          </p:cNvPr>
          <p:cNvSpPr/>
          <p:nvPr/>
        </p:nvSpPr>
        <p:spPr>
          <a:xfrm>
            <a:off x="552922" y="6154434"/>
            <a:ext cx="5328989" cy="587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9121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152-153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B368A5F-F03D-A343-89C4-77F8EF430B86}"/>
              </a:ext>
            </a:extLst>
          </p:cNvPr>
          <p:cNvSpPr txBox="1"/>
          <p:nvPr/>
        </p:nvSpPr>
        <p:spPr>
          <a:xfrm>
            <a:off x="611560" y="2708920"/>
            <a:ext cx="6336704"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a:t>
            </a:r>
            <a:r>
              <a:rPr lang="en-US" sz="2400" dirty="0" smtClean="0"/>
              <a:t>Q3-7</a:t>
            </a:r>
            <a:endParaRPr lang="en-US" sz="2400" dirty="0"/>
          </a:p>
          <a:p>
            <a:r>
              <a:rPr lang="en-US" sz="2400" dirty="0">
                <a:solidFill>
                  <a:schemeClr val="accent6"/>
                </a:solidFill>
              </a:rPr>
              <a:t>Amber</a:t>
            </a:r>
            <a:r>
              <a:rPr lang="en-US" sz="2400" dirty="0"/>
              <a:t> 					</a:t>
            </a:r>
            <a:r>
              <a:rPr lang="en-US" sz="2400" dirty="0" smtClean="0"/>
              <a:t>Q8-9</a:t>
            </a:r>
            <a:endParaRPr lang="en-US" sz="2400" dirty="0"/>
          </a:p>
          <a:p>
            <a:r>
              <a:rPr lang="en-US" sz="2400" dirty="0">
                <a:solidFill>
                  <a:srgbClr val="FF0000"/>
                </a:solidFill>
              </a:rPr>
              <a:t>Red</a:t>
            </a:r>
            <a:r>
              <a:rPr lang="en-US" sz="2400" dirty="0"/>
              <a:t>					</a:t>
            </a:r>
            <a:r>
              <a:rPr lang="en-US" sz="2400" dirty="0" smtClean="0"/>
              <a:t>Q10-11</a:t>
            </a:r>
            <a:endParaRPr lang="en-US" sz="2400" dirty="0"/>
          </a:p>
          <a:p>
            <a:endParaRPr lang="en-US" sz="2400" dirty="0"/>
          </a:p>
        </p:txBody>
      </p:sp>
    </p:spTree>
    <p:extLst>
      <p:ext uri="{BB962C8B-B14F-4D97-AF65-F5344CB8AC3E}">
        <p14:creationId xmlns:p14="http://schemas.microsoft.com/office/powerpoint/2010/main" val="232944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571B07-DAB1-42E6-9727-A5C4248129B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137555D-0993-4985-8B10-89F0867EAFF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Type I and II Errors for Normal Distribution</a:t>
              </a:r>
              <a:endParaRPr lang="en-GB" sz="3200" dirty="0"/>
            </a:p>
          </p:txBody>
        </p:sp>
        <p:cxnSp>
          <p:nvCxnSpPr>
            <p:cNvPr id="4" name="Straight Connector 3">
              <a:extLst>
                <a:ext uri="{FF2B5EF4-FFF2-40B4-BE49-F238E27FC236}">
                  <a16:creationId xmlns:a16="http://schemas.microsoft.com/office/drawing/2014/main" id="{9770F7E8-2D79-4269-8BE0-BBF6BEBFA45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57CCE153-BA30-471F-B0CD-3FA7B5C91DB9}"/>
              </a:ext>
            </a:extLst>
          </p:cNvPr>
          <p:cNvSpPr txBox="1"/>
          <p:nvPr/>
        </p:nvSpPr>
        <p:spPr>
          <a:xfrm>
            <a:off x="342036" y="735854"/>
            <a:ext cx="7632848" cy="1077218"/>
          </a:xfrm>
          <a:prstGeom prst="rect">
            <a:avLst/>
          </a:prstGeom>
          <a:noFill/>
        </p:spPr>
        <p:txBody>
          <a:bodyPr wrap="square" rtlCol="0">
            <a:spAutoFit/>
          </a:bodyPr>
          <a:lstStyle/>
          <a:p>
            <a:r>
              <a:rPr lang="en-GB" sz="1600" dirty="0"/>
              <a:t>The same theory as before applies. The only thing to note is that as a normal distribution is a </a:t>
            </a:r>
            <a:r>
              <a:rPr lang="en-GB" sz="1600" b="1" dirty="0"/>
              <a:t>continuous distribution</a:t>
            </a:r>
            <a:r>
              <a:rPr lang="en-GB" sz="1600" dirty="0"/>
              <a:t>, the </a:t>
            </a:r>
            <a:r>
              <a:rPr lang="en-GB" sz="1600" b="1" dirty="0"/>
              <a:t>actual significance level is the same as the significance threshold</a:t>
            </a:r>
            <a:r>
              <a:rPr lang="en-GB" sz="1600" dirty="0"/>
              <a:t>, because we can find a critical value that gives us the exact threshold wanted, rather than choosing a discrete value that gets the probability closest to the threshold.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1CE1AE-476F-4575-B327-5520A86E01DB}"/>
                  </a:ext>
                </a:extLst>
              </p:cNvPr>
              <p:cNvSpPr txBox="1"/>
              <p:nvPr/>
            </p:nvSpPr>
            <p:spPr>
              <a:xfrm>
                <a:off x="400928" y="1947833"/>
                <a:ext cx="8533520" cy="181588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b="0" dirty="0"/>
                  <a:t>[Textbook] Bags of sugar having a nominal weight of 1kg are filled by a machine. From past experience it is known that the weight, </a:t>
                </a:r>
                <a14:m>
                  <m:oMath xmlns:m="http://schemas.openxmlformats.org/officeDocument/2006/math">
                    <m:r>
                      <a:rPr lang="en-GB" sz="1400" b="0" i="1" smtClean="0">
                        <a:latin typeface="Cambria Math" panose="02040503050406030204" pitchFamily="18" charset="0"/>
                      </a:rPr>
                      <m:t>𝑋</m:t>
                    </m:r>
                  </m:oMath>
                </a14:m>
                <a:r>
                  <a:rPr lang="en-GB" sz="1400" dirty="0"/>
                  <a:t> kg, of sugar in the bags is normally distributed with a standard deviation of 0.04 kg. At the beginning of each week a random sample of 10 bags is taken in order to see if the machine needs to be reset. A test is then done at the 5% significance level with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=1.00</m:t>
                    </m:r>
                  </m:oMath>
                </a14:m>
                <a:r>
                  <a:rPr lang="en-GB" sz="1400" dirty="0"/>
                  <a:t> kg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≠1.00</m:t>
                    </m:r>
                  </m:oMath>
                </a14:m>
                <a:r>
                  <a:rPr lang="en-GB" sz="1400" dirty="0"/>
                  <a:t> kg. Find:</a:t>
                </a:r>
              </a:p>
              <a:p>
                <a:pPr marL="342900" indent="-342900">
                  <a:buAutoNum type="alphaLcParenBoth"/>
                </a:pPr>
                <a:r>
                  <a:rPr lang="en-GB" sz="1400" dirty="0"/>
                  <a:t> the critical region for this test.</a:t>
                </a:r>
              </a:p>
              <a:p>
                <a:pPr marL="342900" indent="-342900">
                  <a:buAutoNum type="alphaLcParenBoth"/>
                </a:pPr>
                <a:r>
                  <a:rPr lang="en-GB" sz="1400" b="0" dirty="0"/>
                  <a:t>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1 error</a:t>
                </a:r>
                <a14:m>
                  <m:oMath xmlns:m="http://schemas.openxmlformats.org/officeDocument/2006/math">
                    <m:r>
                      <a:rPr lang="en-GB" sz="1400" b="0" i="1" smtClean="0">
                        <a:latin typeface="Cambria Math" panose="02040503050406030204" pitchFamily="18" charset="0"/>
                      </a:rPr>
                      <m:t>)</m:t>
                    </m:r>
                  </m:oMath>
                </a14:m>
                <a:r>
                  <a:rPr lang="en-GB" sz="1400" dirty="0"/>
                  <a:t> for this test.</a:t>
                </a:r>
              </a:p>
              <a:p>
                <a:r>
                  <a:rPr lang="en-GB" sz="1400" dirty="0"/>
                  <a:t>Assuming that the mean weight has in fact changed to 1.02 kg.</a:t>
                </a:r>
              </a:p>
              <a:p>
                <a:r>
                  <a:rPr lang="en-GB" sz="1400" dirty="0"/>
                  <a:t>(c)    find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oMath>
                </a14:m>
                <a:r>
                  <a:rPr lang="en-GB" sz="1400" dirty="0"/>
                  <a:t>Type II error</a:t>
                </a:r>
                <a14:m>
                  <m:oMath xmlns:m="http://schemas.openxmlformats.org/officeDocument/2006/math">
                    <m:r>
                      <a:rPr lang="en-GB" sz="1400" b="0" i="1" smtClean="0">
                        <a:latin typeface="Cambria Math" panose="02040503050406030204" pitchFamily="18" charset="0"/>
                      </a:rPr>
                      <m:t>)</m:t>
                    </m:r>
                  </m:oMath>
                </a14:m>
                <a:r>
                  <a:rPr lang="en-GB" sz="1400" dirty="0"/>
                  <a:t> for this test.</a:t>
                </a:r>
              </a:p>
            </p:txBody>
          </p:sp>
        </mc:Choice>
        <mc:Fallback xmlns="">
          <p:sp>
            <p:nvSpPr>
              <p:cNvPr id="7" name="TextBox 6">
                <a:extLst>
                  <a:ext uri="{FF2B5EF4-FFF2-40B4-BE49-F238E27FC236}">
                    <a16:creationId xmlns:a16="http://schemas.microsoft.com/office/drawing/2014/main" id="{901CE1AE-476F-4575-B327-5520A86E01DB}"/>
                  </a:ext>
                </a:extLst>
              </p:cNvPr>
              <p:cNvSpPr txBox="1">
                <a:spLocks noRot="1" noChangeAspect="1" noMove="1" noResize="1" noEditPoints="1" noAdjustHandles="1" noChangeArrowheads="1" noChangeShapeType="1" noTextEdit="1"/>
              </p:cNvSpPr>
              <p:nvPr/>
            </p:nvSpPr>
            <p:spPr>
              <a:xfrm>
                <a:off x="400928" y="1947833"/>
                <a:ext cx="8533520" cy="181588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8F2EF4-54C1-44CB-917E-ECCC79EDB730}"/>
                  </a:ext>
                </a:extLst>
              </p:cNvPr>
              <p:cNvSpPr txBox="1"/>
              <p:nvPr/>
            </p:nvSpPr>
            <p:spPr>
              <a:xfrm>
                <a:off x="539552" y="4005064"/>
                <a:ext cx="3899098" cy="2707023"/>
              </a:xfrm>
              <a:prstGeom prst="rect">
                <a:avLst/>
              </a:prstGeom>
              <a:noFill/>
            </p:spPr>
            <p:txBody>
              <a:bodyPr wrap="square" rtlCol="0">
                <a:spAutoFit/>
              </a:bodyPr>
              <a:lstStyle/>
              <a:p>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0.04</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10</m:t>
                            </m:r>
                          </m:den>
                        </m:f>
                      </m:e>
                    </m:d>
                  </m:oMath>
                </a14:m>
                <a:r>
                  <a:rPr lang="en-GB" sz="1600" dirty="0"/>
                  <a:t> </a:t>
                </a:r>
              </a:p>
              <a:p>
                <a:r>
                  <a:rPr lang="en-GB" sz="1600" dirty="0"/>
                  <a:t>Two-tailed test, so using tables to obtain </a:t>
                </a:r>
                <a14:m>
                  <m:oMath xmlns:m="http://schemas.openxmlformats.org/officeDocument/2006/math">
                    <m:r>
                      <a:rPr lang="en-GB" sz="1600" b="0" i="1" smtClean="0">
                        <a:latin typeface="Cambria Math" panose="02040503050406030204" pitchFamily="18" charset="0"/>
                      </a:rPr>
                      <m:t>𝑍</m:t>
                    </m:r>
                  </m:oMath>
                </a14:m>
                <a:r>
                  <a:rPr lang="en-GB" sz="1600" dirty="0"/>
                  <a:t> values for critical region corresponding to top/bottom 2.5%:</a:t>
                </a:r>
              </a:p>
              <a:p>
                <a14:m>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&gt;1.96 </m:t>
                    </m:r>
                  </m:oMath>
                </a14:m>
                <a:r>
                  <a:rPr lang="en-GB" sz="1600" b="0" i="0" dirty="0">
                    <a:latin typeface="+mj-lt"/>
                  </a:rPr>
                  <a:t>or</a:t>
                </a:r>
                <a14:m>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𝑍</m:t>
                    </m:r>
                    <m:r>
                      <a:rPr lang="en-GB" sz="1600" b="0" i="1" smtClean="0">
                        <a:latin typeface="Cambria Math" panose="02040503050406030204" pitchFamily="18" charset="0"/>
                      </a:rPr>
                      <m:t>&lt;−1.96</m:t>
                    </m:r>
                  </m:oMath>
                </a14:m>
                <a:endParaRPr lang="en-GB" sz="1600" dirty="0"/>
              </a:p>
              <a:p>
                <a:r>
                  <a:rPr lang="en-GB" sz="1600" dirty="0"/>
                  <a:t>Critical values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smtClean="0">
                        <a:latin typeface="Cambria Math" panose="02040503050406030204" pitchFamily="18" charset="0"/>
                      </a:rPr>
                      <m:t>=1±1.96×</m:t>
                    </m:r>
                    <m:rad>
                      <m:radPr>
                        <m:degHide m:val="on"/>
                        <m:ctrlPr>
                          <a:rPr lang="en-GB" sz="1600" b="0" i="1" smtClean="0">
                            <a:latin typeface="Cambria Math" panose="02040503050406030204" pitchFamily="18" charset="0"/>
                          </a:rPr>
                        </m:ctrlPr>
                      </m:radPr>
                      <m:deg/>
                      <m:e>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0.04</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10</m:t>
                            </m:r>
                          </m:den>
                        </m:f>
                      </m:e>
                    </m:rad>
                  </m:oMath>
                </a14:m>
                <a:endParaRPr lang="en-GB" sz="1600" dirty="0"/>
              </a:p>
              <a:p>
                <a14:m>
                  <m:oMath xmlns:m="http://schemas.openxmlformats.org/officeDocument/2006/math">
                    <m:r>
                      <a:rPr lang="en-GB" sz="1600" b="0" i="1" smtClean="0">
                        <a:latin typeface="Cambria Math" panose="02040503050406030204" pitchFamily="18" charset="0"/>
                      </a:rPr>
                      <m:t>=0.9752</m:t>
                    </m:r>
                  </m:oMath>
                </a14:m>
                <a:r>
                  <a:rPr lang="en-GB" sz="1600" dirty="0"/>
                  <a:t> and </a:t>
                </a:r>
                <a14:m>
                  <m:oMath xmlns:m="http://schemas.openxmlformats.org/officeDocument/2006/math">
                    <m:r>
                      <a:rPr lang="en-GB" sz="1600" b="0" i="1" smtClean="0">
                        <a:latin typeface="Cambria Math" panose="02040503050406030204" pitchFamily="18" charset="0"/>
                      </a:rPr>
                      <m:t>1.0248</m:t>
                    </m:r>
                  </m:oMath>
                </a14:m>
                <a:endParaRPr lang="en-GB" sz="1600" dirty="0"/>
              </a:p>
              <a:p>
                <a:endParaRPr lang="en-GB" sz="1600" dirty="0"/>
              </a:p>
              <a:p>
                <a:r>
                  <a:rPr lang="en-GB" sz="1600" dirty="0"/>
                  <a:t>Critical region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≤0.9752</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≥1.0248</m:t>
                    </m:r>
                  </m:oMath>
                </a14:m>
                <a:endParaRPr lang="en-GB" sz="1600" dirty="0"/>
              </a:p>
            </p:txBody>
          </p:sp>
        </mc:Choice>
        <mc:Fallback xmlns="">
          <p:sp>
            <p:nvSpPr>
              <p:cNvPr id="8" name="TextBox 7">
                <a:extLst>
                  <a:ext uri="{FF2B5EF4-FFF2-40B4-BE49-F238E27FC236}">
                    <a16:creationId xmlns:a16="http://schemas.microsoft.com/office/drawing/2014/main" id="{488F2EF4-54C1-44CB-917E-ECCC79EDB730}"/>
                  </a:ext>
                </a:extLst>
              </p:cNvPr>
              <p:cNvSpPr txBox="1">
                <a:spLocks noRot="1" noChangeAspect="1" noMove="1" noResize="1" noEditPoints="1" noAdjustHandles="1" noChangeArrowheads="1" noChangeShapeType="1" noTextEdit="1"/>
              </p:cNvSpPr>
              <p:nvPr/>
            </p:nvSpPr>
            <p:spPr>
              <a:xfrm>
                <a:off x="539552" y="4005064"/>
                <a:ext cx="3899098" cy="2707023"/>
              </a:xfrm>
              <a:prstGeom prst="rect">
                <a:avLst/>
              </a:prstGeom>
              <a:blipFill>
                <a:blip r:embed="rId3"/>
                <a:stretch>
                  <a:fillRect l="-939" b="-2027"/>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840FE597-DA46-43B3-9E62-6ED213DEDE4F}"/>
              </a:ext>
            </a:extLst>
          </p:cNvPr>
          <p:cNvSpPr txBox="1"/>
          <p:nvPr/>
        </p:nvSpPr>
        <p:spPr>
          <a:xfrm>
            <a:off x="5340077" y="4090789"/>
            <a:ext cx="1994173" cy="584775"/>
          </a:xfrm>
          <a:prstGeom prst="rect">
            <a:avLst/>
          </a:prstGeom>
          <a:noFill/>
        </p:spPr>
        <p:txBody>
          <a:bodyPr wrap="square" rtlCol="0">
            <a:spAutoFit/>
          </a:bodyPr>
          <a:lstStyle/>
          <a:p>
            <a:r>
              <a:rPr lang="en-GB" sz="1600" dirty="0"/>
              <a:t>0.05 (same as significance level)</a:t>
            </a:r>
          </a:p>
        </p:txBody>
      </p:sp>
      <p:sp>
        <p:nvSpPr>
          <p:cNvPr id="14" name="TextBox 13">
            <a:extLst>
              <a:ext uri="{FF2B5EF4-FFF2-40B4-BE49-F238E27FC236}">
                <a16:creationId xmlns:a16="http://schemas.microsoft.com/office/drawing/2014/main" id="{3C16C0AE-0FA7-437C-9CDD-50E64C8ACACD}"/>
              </a:ext>
            </a:extLst>
          </p:cNvPr>
          <p:cNvSpPr txBox="1"/>
          <p:nvPr/>
        </p:nvSpPr>
        <p:spPr>
          <a:xfrm>
            <a:off x="7813502" y="4861676"/>
            <a:ext cx="1326256"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Recall that for a Type II error we find the error of being outside the original critical region, but change the parameters.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AE09F9-2988-4AF6-AB7D-F6AB25452BE3}"/>
                  </a:ext>
                </a:extLst>
              </p:cNvPr>
              <p:cNvSpPr txBox="1"/>
              <p:nvPr/>
            </p:nvSpPr>
            <p:spPr>
              <a:xfrm>
                <a:off x="5340076" y="4772408"/>
                <a:ext cx="2460899" cy="1141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e>
                        <m:sub>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sub>
                      </m:sSub>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1.02,</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0.04</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10</m:t>
                              </m:r>
                            </m:den>
                          </m:f>
                        </m:e>
                      </m:d>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0.9752&lt;</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m:t>
                              </m:r>
                            </m:e>
                          </m:acc>
                          <m:r>
                            <a:rPr lang="en-GB" sz="1600" b="0" i="1" smtClean="0">
                              <a:latin typeface="Cambria Math" panose="02040503050406030204" pitchFamily="18" charset="0"/>
                            </a:rPr>
                            <m:t>&lt;1.0248</m:t>
                          </m:r>
                        </m:e>
                      </m:d>
                      <m:r>
                        <a:rPr lang="en-GB" sz="1600" b="0" i="1" smtClean="0">
                          <a:latin typeface="Cambria Math" panose="02040503050406030204" pitchFamily="18" charset="0"/>
                        </a:rPr>
                        <m:t>=0.6476</m:t>
                      </m:r>
                    </m:oMath>
                  </m:oMathPara>
                </a14:m>
                <a:endParaRPr lang="en-GB" sz="1600" dirty="0"/>
              </a:p>
            </p:txBody>
          </p:sp>
        </mc:Choice>
        <mc:Fallback xmlns="">
          <p:sp>
            <p:nvSpPr>
              <p:cNvPr id="15" name="TextBox 14">
                <a:extLst>
                  <a:ext uri="{FF2B5EF4-FFF2-40B4-BE49-F238E27FC236}">
                    <a16:creationId xmlns:a16="http://schemas.microsoft.com/office/drawing/2014/main" id="{77AE09F9-2988-4AF6-AB7D-F6AB25452BE3}"/>
                  </a:ext>
                </a:extLst>
              </p:cNvPr>
              <p:cNvSpPr txBox="1">
                <a:spLocks noRot="1" noChangeAspect="1" noMove="1" noResize="1" noEditPoints="1" noAdjustHandles="1" noChangeArrowheads="1" noChangeShapeType="1" noTextEdit="1"/>
              </p:cNvSpPr>
              <p:nvPr/>
            </p:nvSpPr>
            <p:spPr>
              <a:xfrm>
                <a:off x="5340076" y="4772408"/>
                <a:ext cx="2460899" cy="1141979"/>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C06834F2-48D8-4290-811F-F5A8F3649AB9}"/>
              </a:ext>
            </a:extLst>
          </p:cNvPr>
          <p:cNvSpPr txBox="1"/>
          <p:nvPr/>
        </p:nvSpPr>
        <p:spPr>
          <a:xfrm>
            <a:off x="6546938" y="6206190"/>
            <a:ext cx="115878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Use calculator.</a:t>
            </a:r>
          </a:p>
        </p:txBody>
      </p:sp>
      <p:cxnSp>
        <p:nvCxnSpPr>
          <p:cNvPr id="19" name="Straight Arrow Connector 18">
            <a:extLst>
              <a:ext uri="{FF2B5EF4-FFF2-40B4-BE49-F238E27FC236}">
                <a16:creationId xmlns:a16="http://schemas.microsoft.com/office/drawing/2014/main" id="{2F38EA2C-3578-4481-A280-63FCD683E4B1}"/>
              </a:ext>
            </a:extLst>
          </p:cNvPr>
          <p:cNvCxnSpPr>
            <a:cxnSpLocks/>
          </p:cNvCxnSpPr>
          <p:nvPr/>
        </p:nvCxnSpPr>
        <p:spPr>
          <a:xfrm flipH="1" flipV="1">
            <a:off x="7172325" y="5886451"/>
            <a:ext cx="219075" cy="314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E537DFDD-0D71-4B2B-B0FA-DAD21980540A}"/>
              </a:ext>
            </a:extLst>
          </p:cNvPr>
          <p:cNvSpPr/>
          <p:nvPr/>
        </p:nvSpPr>
        <p:spPr>
          <a:xfrm>
            <a:off x="255712" y="40523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3" name="Rectangle 22">
            <a:extLst>
              <a:ext uri="{FF2B5EF4-FFF2-40B4-BE49-F238E27FC236}">
                <a16:creationId xmlns:a16="http://schemas.microsoft.com/office/drawing/2014/main" id="{A491BF5C-07F3-4350-91A7-3C75DE233161}"/>
              </a:ext>
            </a:extLst>
          </p:cNvPr>
          <p:cNvSpPr/>
          <p:nvPr/>
        </p:nvSpPr>
        <p:spPr>
          <a:xfrm>
            <a:off x="5036953" y="415472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4" name="Rectangle 23">
            <a:extLst>
              <a:ext uri="{FF2B5EF4-FFF2-40B4-BE49-F238E27FC236}">
                <a16:creationId xmlns:a16="http://schemas.microsoft.com/office/drawing/2014/main" id="{794474EC-67E3-484E-BA63-313FFB12CF3C}"/>
              </a:ext>
            </a:extLst>
          </p:cNvPr>
          <p:cNvSpPr/>
          <p:nvPr/>
        </p:nvSpPr>
        <p:spPr>
          <a:xfrm>
            <a:off x="5191769" y="482874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5" name="Rectangle 24">
            <a:extLst>
              <a:ext uri="{FF2B5EF4-FFF2-40B4-BE49-F238E27FC236}">
                <a16:creationId xmlns:a16="http://schemas.microsoft.com/office/drawing/2014/main" id="{D31689D0-D080-4A15-94A2-E3EE26907658}"/>
              </a:ext>
            </a:extLst>
          </p:cNvPr>
          <p:cNvSpPr/>
          <p:nvPr/>
        </p:nvSpPr>
        <p:spPr>
          <a:xfrm>
            <a:off x="471735" y="4052317"/>
            <a:ext cx="3843090" cy="2659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a:extLst>
              <a:ext uri="{FF2B5EF4-FFF2-40B4-BE49-F238E27FC236}">
                <a16:creationId xmlns:a16="http://schemas.microsoft.com/office/drawing/2014/main" id="{9201184B-0002-42C9-A941-CB0C8AFA5DCF}"/>
              </a:ext>
            </a:extLst>
          </p:cNvPr>
          <p:cNvSpPr/>
          <p:nvPr/>
        </p:nvSpPr>
        <p:spPr>
          <a:xfrm>
            <a:off x="5252977" y="4154725"/>
            <a:ext cx="2081273" cy="5208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5555C1E-4824-4BA3-B77F-1653D43C6300}"/>
                  </a:ext>
                </a:extLst>
              </p:cNvPr>
              <p:cNvSpPr txBox="1"/>
              <p:nvPr/>
            </p:nvSpPr>
            <p:spPr>
              <a:xfrm>
                <a:off x="4165848" y="4994126"/>
                <a:ext cx="987177" cy="7262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Rearrange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num>
                      <m:den>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𝜎</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𝑛</m:t>
                                </m:r>
                              </m:e>
                            </m:rad>
                          </m:den>
                        </m:f>
                      </m:den>
                    </m:f>
                  </m:oMath>
                </a14:m>
                <a:endParaRPr lang="en-GB" dirty="0"/>
              </a:p>
            </p:txBody>
          </p:sp>
        </mc:Choice>
        <mc:Fallback xmlns="">
          <p:sp>
            <p:nvSpPr>
              <p:cNvPr id="9" name="TextBox 8">
                <a:extLst>
                  <a:ext uri="{FF2B5EF4-FFF2-40B4-BE49-F238E27FC236}">
                    <a16:creationId xmlns:a16="http://schemas.microsoft.com/office/drawing/2014/main" id="{85555C1E-4824-4BA3-B77F-1653D43C6300}"/>
                  </a:ext>
                </a:extLst>
              </p:cNvPr>
              <p:cNvSpPr txBox="1">
                <a:spLocks noRot="1" noChangeAspect="1" noMove="1" noResize="1" noEditPoints="1" noAdjustHandles="1" noChangeArrowheads="1" noChangeShapeType="1" noTextEdit="1"/>
              </p:cNvSpPr>
              <p:nvPr/>
            </p:nvSpPr>
            <p:spPr>
              <a:xfrm>
                <a:off x="4165848" y="4994126"/>
                <a:ext cx="987177" cy="726289"/>
              </a:xfrm>
              <a:prstGeom prst="rect">
                <a:avLst/>
              </a:prstGeom>
              <a:blipFill>
                <a:blip r:embed="rId5"/>
                <a:stretch>
                  <a:fillRect l="-602"/>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E6833020-6721-4B2E-8AA4-CF31C2D2BB37}"/>
              </a:ext>
            </a:extLst>
          </p:cNvPr>
          <p:cNvCxnSpPr>
            <a:cxnSpLocks/>
          </p:cNvCxnSpPr>
          <p:nvPr/>
        </p:nvCxnSpPr>
        <p:spPr>
          <a:xfrm flipH="1">
            <a:off x="3857254" y="5505450"/>
            <a:ext cx="352796" cy="165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97C0658D-DF36-4C38-9488-F268B99635F6}"/>
              </a:ext>
            </a:extLst>
          </p:cNvPr>
          <p:cNvSpPr/>
          <p:nvPr/>
        </p:nvSpPr>
        <p:spPr>
          <a:xfrm>
            <a:off x="5420257" y="4828746"/>
            <a:ext cx="2237843" cy="9719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17" name="Straight Arrow Connector 16">
            <a:extLst>
              <a:ext uri="{FF2B5EF4-FFF2-40B4-BE49-F238E27FC236}">
                <a16:creationId xmlns:a16="http://schemas.microsoft.com/office/drawing/2014/main" id="{598CAC42-6B4E-41BB-9B1C-2F621502EF17}"/>
              </a:ext>
            </a:extLst>
          </p:cNvPr>
          <p:cNvCxnSpPr>
            <a:cxnSpLocks/>
          </p:cNvCxnSpPr>
          <p:nvPr/>
        </p:nvCxnSpPr>
        <p:spPr>
          <a:xfrm flipH="1">
            <a:off x="7620000" y="4977784"/>
            <a:ext cx="200374" cy="41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5343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42702</TotalTime>
  <Words>1614</Words>
  <Application>Microsoft Office PowerPoint</Application>
  <PresentationFormat>On-screen Show (4:3)</PresentationFormat>
  <Paragraphs>306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Wingdings</vt:lpstr>
      <vt:lpstr>Office Theme</vt:lpstr>
      <vt:lpstr>Further Stats 1 Chapter 8 ::  Quality of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1580</cp:revision>
  <dcterms:created xsi:type="dcterms:W3CDTF">2013-02-28T07:36:55Z</dcterms:created>
  <dcterms:modified xsi:type="dcterms:W3CDTF">2020-08-08T06:33:28Z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c1703a4-cc6f-4025-8438-815d9f7bd05c_Enabled">
    <vt:lpwstr>True</vt:lpwstr>
  </property>
  <property fmtid="{D5CDD505-2E9C-101B-9397-08002B2CF9AE}" pid="3" name="MSIP_Label_2c1703a4-cc6f-4025-8438-815d9f7bd05c_SiteId">
    <vt:lpwstr>d2b3a7dc-d57e-417f-90ad-149b872e9aa1</vt:lpwstr>
  </property>
  <property fmtid="{D5CDD505-2E9C-101B-9397-08002B2CF9AE}" pid="4" name="MSIP_Label_2c1703a4-cc6f-4025-8438-815d9f7bd05c_Owner">
    <vt:lpwstr>r.lawton_jcd@gemsedu.com</vt:lpwstr>
  </property>
  <property fmtid="{D5CDD505-2E9C-101B-9397-08002B2CF9AE}" pid="5" name="MSIP_Label_2c1703a4-cc6f-4025-8438-815d9f7bd05c_SetDate">
    <vt:lpwstr>2020-08-08T06:33:23.6219362Z</vt:lpwstr>
  </property>
  <property fmtid="{D5CDD505-2E9C-101B-9397-08002B2CF9AE}" pid="6" name="MSIP_Label_2c1703a4-cc6f-4025-8438-815d9f7bd05c_Name">
    <vt:lpwstr>Internal</vt:lpwstr>
  </property>
  <property fmtid="{D5CDD505-2E9C-101B-9397-08002B2CF9AE}" pid="7" name="MSIP_Label_2c1703a4-cc6f-4025-8438-815d9f7bd05c_Application">
    <vt:lpwstr>Microsoft Azure Information Protection</vt:lpwstr>
  </property>
  <property fmtid="{D5CDD505-2E9C-101B-9397-08002B2CF9AE}" pid="8" name="MSIP_Label_2c1703a4-cc6f-4025-8438-815d9f7bd05c_ActionId">
    <vt:lpwstr>476278c6-68bc-4402-bbeb-93b540b154ec</vt:lpwstr>
  </property>
  <property fmtid="{D5CDD505-2E9C-101B-9397-08002B2CF9AE}" pid="9" name="MSIP_Label_2c1703a4-cc6f-4025-8438-815d9f7bd05c_Extended_MSFT_Method">
    <vt:lpwstr>Automatic</vt:lpwstr>
  </property>
  <property fmtid="{D5CDD505-2E9C-101B-9397-08002B2CF9AE}" pid="10" name="Sensitivity">
    <vt:lpwstr>Internal</vt:lpwstr>
  </property>
</Properties>
</file>