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558" r:id="rId2"/>
    <p:sldId id="559" r:id="rId3"/>
    <p:sldId id="560" r:id="rId4"/>
    <p:sldId id="552" r:id="rId5"/>
    <p:sldId id="553" r:id="rId6"/>
    <p:sldId id="555" r:id="rId7"/>
    <p:sldId id="557" r:id="rId8"/>
    <p:sldId id="55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ie Frost" initials="JF" lastIdx="0" clrIdx="0">
    <p:extLst>
      <p:ext uri="{19B8F6BF-5375-455C-9EA6-DF929625EA0E}">
        <p15:presenceInfo xmlns:p15="http://schemas.microsoft.com/office/powerpoint/2012/main" userId="13ffd922e6d1d98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166" autoAdjust="0"/>
    <p:restoredTop sz="88534" autoAdjust="0"/>
  </p:normalViewPr>
  <p:slideViewPr>
    <p:cSldViewPr>
      <p:cViewPr varScale="1">
        <p:scale>
          <a:sx n="81" d="100"/>
          <a:sy n="81" d="100"/>
        </p:scale>
        <p:origin x="880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Applied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-36512" y="836712"/>
            <a:ext cx="9142856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/>
              <a:t>Projectiles</a:t>
            </a:r>
          </a:p>
          <a:p>
            <a:pPr algn="ctr"/>
            <a:r>
              <a:rPr lang="en-GB" sz="9600" dirty="0"/>
              <a:t>-</a:t>
            </a:r>
            <a:r>
              <a:rPr lang="en-GB" sz="9600" b="1" dirty="0"/>
              <a:t> </a:t>
            </a:r>
            <a:r>
              <a:rPr lang="en-GB" sz="9600" dirty="0"/>
              <a:t>Formulae</a:t>
            </a:r>
          </a:p>
          <a:p>
            <a:pPr algn="ctr"/>
            <a:endParaRPr lang="en-GB" dirty="0"/>
          </a:p>
          <a:p>
            <a:pPr algn="ctr"/>
            <a:r>
              <a:rPr lang="en-GB" sz="8000" dirty="0"/>
              <a:t>Chapter 6 </a:t>
            </a:r>
          </a:p>
          <a:p>
            <a:pPr algn="ctr"/>
            <a:r>
              <a:rPr lang="en-GB" sz="8000" dirty="0"/>
              <a:t>(Part 3 of 3)</a:t>
            </a:r>
          </a:p>
        </p:txBody>
      </p:sp>
    </p:spTree>
    <p:extLst>
      <p:ext uri="{BB962C8B-B14F-4D97-AF65-F5344CB8AC3E}">
        <p14:creationId xmlns:p14="http://schemas.microsoft.com/office/powerpoint/2010/main" val="887591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FB4A66C-ECA0-4BE6-82B8-9D12A6B3EDA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D66EEF63-FB3F-4554-A02B-5108424D06D0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Projectile Formulae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054E83C0-6919-443B-A72E-91B038BFE4E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172829CD-7A84-47A0-AF4A-10017B91389E}"/>
              </a:ext>
            </a:extLst>
          </p:cNvPr>
          <p:cNvSpPr txBox="1"/>
          <p:nvPr/>
        </p:nvSpPr>
        <p:spPr>
          <a:xfrm>
            <a:off x="281235" y="756320"/>
            <a:ext cx="84672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There’s nothing new here, but you may be asked to prove more general results regarding projectile motion.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226670" y="2523278"/>
                <a:ext cx="3209468" cy="19461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3600" dirty="0">
                          <a:solidFill>
                            <a:prstClr val="black"/>
                          </a:solidFill>
                        </a:rPr>
                        <m:t>Show</m:t>
                      </m:r>
                      <m:r>
                        <m:rPr>
                          <m:nor/>
                        </m:rPr>
                        <a:rPr lang="en-GB" sz="3600" dirty="0">
                          <a:solidFill>
                            <a:prstClr val="black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en-GB" sz="3600" dirty="0">
                          <a:solidFill>
                            <a:prstClr val="black"/>
                          </a:solidFill>
                        </a:rPr>
                        <m:t>that</m:t>
                      </m:r>
                      <m:r>
                        <m:rPr>
                          <m:nor/>
                        </m:rPr>
                        <a:rPr lang="en-GB" sz="3600" dirty="0">
                          <a:solidFill>
                            <a:prstClr val="black"/>
                          </a:solidFill>
                        </a:rPr>
                        <m:t>:</m:t>
                      </m:r>
                    </m:oMath>
                  </m:oMathPara>
                </a14:m>
                <a:endParaRPr lang="en-GB" sz="3600" dirty="0">
                  <a:solidFill>
                    <a:prstClr val="black"/>
                  </a:solidFill>
                </a:endParaRPr>
              </a:p>
              <a:p>
                <a:pPr algn="ctr"/>
                <a:endParaRPr lang="en-GB" sz="500" dirty="0">
                  <a:solidFill>
                    <a:prstClr val="black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𝑹</m:t>
                      </m:r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36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𝑼</m:t>
                              </m:r>
                            </m:e>
                            <m:sup>
                              <m:r>
                                <a:rPr lang="en-GB" sz="36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GB" sz="36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36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𝒔𝒊𝒏</m:t>
                              </m:r>
                            </m:fName>
                            <m:e>
                              <m:r>
                                <a:rPr lang="en-GB" sz="36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GB" sz="36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𝜶</m:t>
                              </m:r>
                            </m:e>
                          </m:func>
                        </m:num>
                        <m:den>
                          <m:r>
                            <a:rPr lang="en-GB" sz="3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𝒈</m:t>
                          </m:r>
                        </m:den>
                      </m:f>
                    </m:oMath>
                  </m:oMathPara>
                </a14:m>
                <a:endParaRPr lang="en-GB" sz="4400" b="1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6670" y="2523278"/>
                <a:ext cx="3209468" cy="194617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899592" y="2032955"/>
                <a:ext cx="3312368" cy="19227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3600" dirty="0" smtClean="0">
                          <a:solidFill>
                            <a:prstClr val="black"/>
                          </a:solidFill>
                        </a:rPr>
                        <m:t>Show</m:t>
                      </m:r>
                      <m:r>
                        <m:rPr>
                          <m:nor/>
                        </m:rPr>
                        <a:rPr lang="en-GB" sz="3600" dirty="0" smtClean="0">
                          <a:solidFill>
                            <a:prstClr val="black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en-GB" sz="3600" dirty="0" smtClean="0">
                          <a:solidFill>
                            <a:prstClr val="black"/>
                          </a:solidFill>
                        </a:rPr>
                        <m:t>that</m:t>
                      </m:r>
                      <m:r>
                        <m:rPr>
                          <m:nor/>
                        </m:rPr>
                        <a:rPr lang="en-GB" sz="3600" dirty="0" smtClean="0">
                          <a:solidFill>
                            <a:prstClr val="black"/>
                          </a:solidFill>
                        </a:rPr>
                        <m:t>:</m:t>
                      </m:r>
                    </m:oMath>
                  </m:oMathPara>
                </a14:m>
                <a:endParaRPr lang="en-GB" sz="3600" dirty="0">
                  <a:solidFill>
                    <a:prstClr val="black"/>
                  </a:solidFill>
                </a:endParaRPr>
              </a:p>
              <a:p>
                <a:endParaRPr lang="en-GB" sz="9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GB" sz="3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𝑼</m:t>
                          </m:r>
                          <m:func>
                            <m:funcPr>
                              <m:ctrlPr>
                                <a:rPr lang="en-GB" sz="36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36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𝒔𝒊𝒏</m:t>
                              </m:r>
                            </m:fName>
                            <m:e>
                              <m:r>
                                <a:rPr lang="en-GB" sz="36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𝜶</m:t>
                              </m:r>
                            </m:e>
                          </m:func>
                        </m:num>
                        <m:den>
                          <m:r>
                            <a:rPr lang="en-GB" sz="3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𝒈</m:t>
                          </m:r>
                        </m:den>
                      </m:f>
                    </m:oMath>
                  </m:oMathPara>
                </a14:m>
                <a:endParaRPr lang="en-GB" sz="4400" b="1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2032955"/>
                <a:ext cx="3312368" cy="19227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70788" y="4765113"/>
                <a:ext cx="6629380" cy="15293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3600" dirty="0">
                    <a:solidFill>
                      <a:prstClr val="black"/>
                    </a:solidFill>
                  </a:rPr>
                  <a:t>Show that:</a:t>
                </a:r>
              </a:p>
              <a:p>
                <a:pPr algn="ctr"/>
                <a:r>
                  <a:rPr lang="en-GB" sz="36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36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36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36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func>
                      <m:funcPr>
                        <m:ctrlPr>
                          <a:rPr lang="en-GB" sz="36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36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𝒕𝒂𝒏</m:t>
                        </m:r>
                      </m:fName>
                      <m:e>
                        <m:r>
                          <a:rPr lang="en-GB" sz="36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𝜶</m:t>
                        </m:r>
                        <m:r>
                          <a:rPr lang="en-GB" sz="36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−</m:t>
                        </m:r>
                        <m:f>
                          <m:fPr>
                            <m:ctrlPr>
                              <a:rPr lang="en-GB" sz="36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36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𝒈</m:t>
                            </m:r>
                            <m:sSup>
                              <m:sSupPr>
                                <m:ctrlPr>
                                  <a:rPr lang="en-GB" sz="36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36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GB" sz="36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num>
                          <m:den>
                            <m:r>
                              <a:rPr lang="en-GB" sz="36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sSup>
                              <m:sSupPr>
                                <m:ctrlPr>
                                  <a:rPr lang="en-GB" sz="36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36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𝒖</m:t>
                                </m:r>
                              </m:e>
                              <m:sup>
                                <m:r>
                                  <a:rPr lang="en-GB" sz="36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  <m:d>
                          <m:dPr>
                            <m:ctrlPr>
                              <a:rPr lang="en-GB" sz="36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36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GB" sz="36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func>
                              <m:funcPr>
                                <m:ctrlPr>
                                  <a:rPr lang="en-GB" sz="36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p>
                                  <m:sSupPr>
                                    <m:ctrlPr>
                                      <a:rPr lang="en-GB" sz="3600" b="1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3600" b="1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𝒕𝒂𝒏</m:t>
                                    </m:r>
                                  </m:e>
                                  <m:sup>
                                    <m:r>
                                      <a:rPr lang="en-GB" sz="3600" b="1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fName>
                              <m:e>
                                <m:r>
                                  <a:rPr lang="en-GB" sz="36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𝜶</m:t>
                                </m:r>
                              </m:e>
                            </m:func>
                          </m:e>
                        </m:d>
                      </m:e>
                    </m:func>
                  </m:oMath>
                </a14:m>
                <a:endParaRPr lang="en-GB" sz="4000" b="1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88" y="4765113"/>
                <a:ext cx="6629380" cy="1529393"/>
              </a:xfrm>
              <a:prstGeom prst="rect">
                <a:avLst/>
              </a:prstGeom>
              <a:blipFill>
                <a:blip r:embed="rId4"/>
                <a:stretch>
                  <a:fillRect t="-6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3688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FB4A66C-ECA0-4BE6-82B8-9D12A6B3EDA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D66EEF63-FB3F-4554-A02B-5108424D06D0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Projectile Formulae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054E83C0-6919-443B-A72E-91B038BFE4E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E43231B-537A-40C8-BD68-B815067EC3EE}"/>
                  </a:ext>
                </a:extLst>
              </p:cNvPr>
              <p:cNvSpPr txBox="1"/>
              <p:nvPr/>
            </p:nvSpPr>
            <p:spPr>
              <a:xfrm>
                <a:off x="251520" y="847083"/>
                <a:ext cx="8784976" cy="163121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A particle is projected from a point on a horizontal plane with an initial velocity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GB" sz="2000" dirty="0"/>
                  <a:t> at an angle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2000" dirty="0"/>
                  <a:t> above the horizontal and moves freely under gravity until it hits the plane at point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000" dirty="0"/>
                  <a:t>.</a:t>
                </a:r>
              </a:p>
              <a:p>
                <a:r>
                  <a:rPr lang="en-GB" sz="2000" dirty="0"/>
                  <a:t>Given that that acceleration due to gravity is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sz="2000" dirty="0"/>
                  <a:t>, find expressions for:</a:t>
                </a:r>
              </a:p>
              <a:p>
                <a:pPr marL="342900" indent="-342900">
                  <a:buAutoNum type="alphaLcParenBoth"/>
                </a:pPr>
                <a:r>
                  <a:rPr lang="en-GB" sz="2000" dirty="0"/>
                  <a:t>the time of flight,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E43231B-537A-40C8-BD68-B815067EC3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847083"/>
                <a:ext cx="8784976" cy="1631216"/>
              </a:xfrm>
              <a:prstGeom prst="rect">
                <a:avLst/>
              </a:prstGeom>
              <a:blipFill>
                <a:blip r:embed="rId2"/>
                <a:stretch>
                  <a:fillRect b="-338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A337F3D-8F81-480B-A096-989193A97267}"/>
                  </a:ext>
                </a:extLst>
              </p:cNvPr>
              <p:cNvSpPr txBox="1"/>
              <p:nvPr/>
            </p:nvSpPr>
            <p:spPr>
              <a:xfrm>
                <a:off x="1835696" y="3140968"/>
                <a:ext cx="6912768" cy="33446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sz="105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𝑹</m:t>
                      </m:r>
                      <m:d>
                        <m:dPr>
                          <m:ctrlPr>
                            <a:rPr lang="en-GB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𝑽𝒆𝒓𝒕𝒊𝒄𝒂𝒍</m:t>
                          </m:r>
                        </m:e>
                      </m:d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: </m:t>
                      </m:r>
                    </m:oMath>
                  </m:oMathPara>
                </a14:m>
                <a:endParaRPr lang="en-GB" sz="2800" b="1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𝑢𝑡</m:t>
                      </m:r>
                      <m:r>
                        <a:rPr lang="en-GB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0=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  <m:func>
                            <m:func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𝑔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𝑡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𝑈</m:t>
                          </m:r>
                          <m:func>
                            <m:func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𝑔𝑡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  <m:func>
                            <m:func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br>
                  <a:rPr lang="en-GB" sz="2800" b="0" dirty="0"/>
                </a:br>
                <a:endParaRPr lang="en-GB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A337F3D-8F81-480B-A096-989193A972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3140968"/>
                <a:ext cx="6912768" cy="334463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67544" y="2708920"/>
                <a:ext cx="18002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/>
                  <a:t>Vertical</a:t>
                </a:r>
                <a:r>
                  <a:rPr lang="en-GB" sz="2400" dirty="0">
                    <a:solidFill>
                      <a:srgbClr val="FF0000"/>
                    </a:solidFill>
                  </a:rPr>
                  <a:t> </a:t>
                </a:r>
              </a:p>
              <a:p>
                <a:r>
                  <a:rPr lang="en-GB" sz="2400" dirty="0">
                    <a:solidFill>
                      <a:srgbClr val="FF0000"/>
                    </a:solidFill>
                  </a:rPr>
                  <a:t>S</a:t>
                </a:r>
                <a:r>
                  <a:rPr lang="en-GB" sz="2400" dirty="0"/>
                  <a:t> = 0</a:t>
                </a:r>
              </a:p>
              <a:p>
                <a:r>
                  <a:rPr lang="en-GB" sz="2400" dirty="0">
                    <a:solidFill>
                      <a:srgbClr val="FF0000"/>
                    </a:solidFill>
                  </a:rPr>
                  <a:t>U</a:t>
                </a:r>
                <a:r>
                  <a:rPr lang="en-GB" sz="2400" dirty="0"/>
                  <a:t> = U sin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2400" dirty="0"/>
                  <a:t> </a:t>
                </a:r>
                <a:endParaRPr lang="en-GB" sz="2400" dirty="0">
                  <a:solidFill>
                    <a:srgbClr val="00B050"/>
                  </a:solidFill>
                </a:endParaRPr>
              </a:p>
              <a:p>
                <a:r>
                  <a:rPr lang="en-GB" sz="2400" dirty="0">
                    <a:solidFill>
                      <a:srgbClr val="FF0000"/>
                    </a:solidFill>
                  </a:rPr>
                  <a:t>V</a:t>
                </a:r>
                <a:r>
                  <a:rPr lang="en-GB" sz="2400" baseline="-25000" dirty="0">
                    <a:solidFill>
                      <a:srgbClr val="FF0000"/>
                    </a:solidFill>
                  </a:rPr>
                  <a:t> </a:t>
                </a:r>
                <a:r>
                  <a:rPr lang="en-GB" sz="2400" dirty="0"/>
                  <a:t>= ?</a:t>
                </a:r>
                <a:endParaRPr lang="en-GB" sz="2400" dirty="0">
                  <a:solidFill>
                    <a:srgbClr val="00B050"/>
                  </a:solidFill>
                </a:endParaRPr>
              </a:p>
              <a:p>
                <a:r>
                  <a:rPr lang="en-GB" sz="2400" dirty="0">
                    <a:solidFill>
                      <a:srgbClr val="FF0000"/>
                    </a:solidFill>
                  </a:rPr>
                  <a:t>A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GB" sz="2400" b="0" i="0" smtClean="0">
                        <a:latin typeface="Cambria Math" panose="02040503050406030204" pitchFamily="18" charset="0"/>
                      </a:rPr>
                      <m:t>g</m:t>
                    </m:r>
                  </m:oMath>
                </a14:m>
                <a:endParaRPr lang="en-GB" sz="2400" dirty="0"/>
              </a:p>
              <a:p>
                <a:r>
                  <a:rPr lang="en-GB" sz="2400" dirty="0">
                    <a:solidFill>
                      <a:srgbClr val="FF0000"/>
                    </a:solidFill>
                  </a:rPr>
                  <a:t>T</a:t>
                </a:r>
                <a:r>
                  <a:rPr lang="en-GB" sz="2400" dirty="0"/>
                  <a:t> = t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708920"/>
                <a:ext cx="1800200" cy="2308324"/>
              </a:xfrm>
              <a:prstGeom prst="rect">
                <a:avLst/>
              </a:prstGeom>
              <a:blipFill>
                <a:blip r:embed="rId4"/>
                <a:stretch>
                  <a:fillRect l="-5424" t="-2111" b="-50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4804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FB4A66C-ECA0-4BE6-82B8-9D12A6B3EDA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D66EEF63-FB3F-4554-A02B-5108424D06D0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Projectile Formulae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054E83C0-6919-443B-A72E-91B038BFE4E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E43231B-537A-40C8-BD68-B815067EC3EE}"/>
                  </a:ext>
                </a:extLst>
              </p:cNvPr>
              <p:cNvSpPr txBox="1"/>
              <p:nvPr/>
            </p:nvSpPr>
            <p:spPr>
              <a:xfrm>
                <a:off x="294679" y="822273"/>
                <a:ext cx="8669809" cy="163121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A particle is projected from a point on a horizontal plane with an initial velocity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GB" sz="2000" dirty="0"/>
                  <a:t> at an angle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2000" dirty="0"/>
                  <a:t> above the horizontal and moves freely under gravity until it hits the plane at point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000" dirty="0"/>
                  <a:t>.</a:t>
                </a:r>
              </a:p>
              <a:p>
                <a:r>
                  <a:rPr lang="en-GB" sz="2000" dirty="0"/>
                  <a:t>Given that that acceleration due to gravity is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sz="2000" dirty="0"/>
                  <a:t>, find expressions for:</a:t>
                </a:r>
              </a:p>
              <a:p>
                <a:r>
                  <a:rPr lang="en-GB" sz="2000" dirty="0"/>
                  <a:t>(b) the range,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2000" dirty="0"/>
                  <a:t>, on the horizontal plane.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E43231B-537A-40C8-BD68-B815067EC3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79" y="822273"/>
                <a:ext cx="8669809" cy="1631216"/>
              </a:xfrm>
              <a:prstGeom prst="rect">
                <a:avLst/>
              </a:prstGeom>
              <a:blipFill>
                <a:blip r:embed="rId2"/>
                <a:stretch>
                  <a:fillRect b="-678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A337F3D-8F81-480B-A096-989193A97267}"/>
                  </a:ext>
                </a:extLst>
              </p:cNvPr>
              <p:cNvSpPr txBox="1"/>
              <p:nvPr/>
            </p:nvSpPr>
            <p:spPr>
              <a:xfrm>
                <a:off x="3779913" y="2564904"/>
                <a:ext cx="3888432" cy="42118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𝑹</m:t>
                      </m:r>
                      <m:d>
                        <m:dPr>
                          <m:ctrlPr>
                            <a:rPr lang="en-GB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𝑯𝒐𝒓𝒊𝒛𝒐𝒏𝒕𝒂𝒍</m:t>
                          </m:r>
                        </m:e>
                      </m:d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GB" sz="2800" b="1" i="1" dirty="0">
                  <a:latin typeface="Cambria Math" panose="02040503050406030204" pitchFamily="18" charset="0"/>
                </a:endParaRPr>
              </a:p>
              <a:p>
                <a:endParaRPr lang="en-GB" sz="16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𝑈</m:t>
                      </m:r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𝑈</m:t>
                          </m:r>
                          <m:func>
                            <m:func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</m:num>
                        <m:den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en-GB" sz="2800" i="1" dirty="0">
                  <a:latin typeface="Cambria Math" panose="02040503050406030204" pitchFamily="18" charset="0"/>
                </a:endParaRPr>
              </a:p>
              <a:p>
                <a:endParaRPr lang="en-GB" sz="11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func>
                            <m:func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</m:oMath>
                  </m:oMathPara>
                </a14:m>
                <a:endParaRPr lang="en-GB" sz="280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80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br>
                  <a:rPr lang="en-GB" sz="2800" b="0" dirty="0"/>
                </a:br>
                <a:endParaRPr lang="en-GB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A337F3D-8F81-480B-A096-989193A972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3" y="2564904"/>
                <a:ext cx="3888432" cy="421185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68D4790-1309-419F-BB03-8EDDBCBE9614}"/>
                  </a:ext>
                </a:extLst>
              </p:cNvPr>
              <p:cNvSpPr txBox="1"/>
              <p:nvPr/>
            </p:nvSpPr>
            <p:spPr>
              <a:xfrm>
                <a:off x="7099828" y="5229200"/>
                <a:ext cx="1872208" cy="52322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Using double-angle formula to get 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𝑠𝑖𝑛</m:t>
                    </m:r>
                  </m:oMath>
                </a14:m>
                <a:r>
                  <a:rPr lang="en-GB" sz="1400" dirty="0"/>
                  <a:t>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68D4790-1309-419F-BB03-8EDDBCBE96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9828" y="5229200"/>
                <a:ext cx="1872208" cy="523220"/>
              </a:xfrm>
              <a:prstGeom prst="rect">
                <a:avLst/>
              </a:prstGeom>
              <a:blipFill>
                <a:blip r:embed="rId4"/>
                <a:stretch>
                  <a:fillRect l="-322" b="-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95536" y="2676635"/>
                <a:ext cx="2431663" cy="2676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/>
                  <a:t>Horizontal</a:t>
                </a:r>
              </a:p>
              <a:p>
                <a:r>
                  <a:rPr lang="en-GB" sz="2400" dirty="0">
                    <a:solidFill>
                      <a:srgbClr val="0000FF"/>
                    </a:solidFill>
                  </a:rPr>
                  <a:t>Distance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en-GB" sz="2800" dirty="0"/>
              </a:p>
              <a:p>
                <a:endParaRPr lang="en-GB" sz="2800" dirty="0"/>
              </a:p>
              <a:p>
                <a:r>
                  <a:rPr lang="en-GB" sz="2400" dirty="0">
                    <a:solidFill>
                      <a:srgbClr val="0000FF"/>
                    </a:solidFill>
                  </a:rPr>
                  <a:t>Speed</a:t>
                </a:r>
                <a:r>
                  <a:rPr lang="en-GB" sz="2400" dirty="0"/>
                  <a:t> = U cos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endParaRPr lang="en-GB" sz="24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2400" dirty="0"/>
              </a:p>
              <a:p>
                <a:r>
                  <a:rPr lang="en-GB" sz="2400" dirty="0">
                    <a:solidFill>
                      <a:srgbClr val="0000FF"/>
                    </a:solidFill>
                  </a:rPr>
                  <a:t>Time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𝑈</m:t>
                        </m:r>
                        <m:func>
                          <m:funcPr>
                            <m:ctrlPr>
                              <a:rPr lang="en-GB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80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</m:num>
                      <m:den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676635"/>
                <a:ext cx="2431663" cy="2676438"/>
              </a:xfrm>
              <a:prstGeom prst="rect">
                <a:avLst/>
              </a:prstGeom>
              <a:blipFill>
                <a:blip r:embed="rId5"/>
                <a:stretch>
                  <a:fillRect l="-4010" t="-18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9986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86BCFEE-9AA2-4454-AEEE-D9B9784484FD}"/>
                  </a:ext>
                </a:extLst>
              </p:cNvPr>
              <p:cNvSpPr txBox="1"/>
              <p:nvPr/>
            </p:nvSpPr>
            <p:spPr>
              <a:xfrm>
                <a:off x="299204" y="764704"/>
                <a:ext cx="8544447" cy="149573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A particle is projected from a point with speed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GB" sz="2000" dirty="0"/>
                  <a:t> at an angle of elevation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2000" dirty="0"/>
                  <a:t> and moves freely under gravity. When the particle has moved a horizontal distance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/>
                  <a:t>, its height above the point of projection is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000" dirty="0"/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2000" dirty="0"/>
                  <a:t>Show that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 −</m:t>
                        </m:r>
                        <m:f>
                          <m:f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sSup>
                              <m:sSupPr>
                                <m:ctrlP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sSup>
                              <m:sSupPr>
                                <m:ctrlP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p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func>
                              <m:funcPr>
                                <m:ctrlP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p>
                                  <m:sSup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GB" sz="2000" b="0" i="0" smtClean="0">
                                        <a:latin typeface="Cambria Math" panose="02040503050406030204" pitchFamily="18" charset="0"/>
                                      </a:rPr>
                                      <m:t>tan</m:t>
                                    </m:r>
                                  </m:e>
                                  <m:sup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fNam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func>
                          </m:e>
                        </m:d>
                      </m:e>
                    </m:func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86BCFEE-9AA2-4454-AEEE-D9B978448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204" y="764704"/>
                <a:ext cx="8544447" cy="14957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>
            <a:extLst>
              <a:ext uri="{FF2B5EF4-FFF2-40B4-BE49-F238E27FC236}">
                <a16:creationId xmlns:a16="http://schemas.microsoft.com/office/drawing/2014/main" id="{14B05B99-1D02-47CA-9845-7A377C82CDCA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93C72C0D-2254-4071-BAEA-D05F1447C787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Projectile Formulae</a:t>
              </a:r>
              <a:endParaRPr lang="en-GB" sz="3200" dirty="0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EAC167A0-1999-4DCD-9B5D-D4D7F6C44F8F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B993E6-BF0D-4572-8141-D828EE0B666E}"/>
                  </a:ext>
                </a:extLst>
              </p:cNvPr>
              <p:cNvSpPr txBox="1"/>
              <p:nvPr/>
            </p:nvSpPr>
            <p:spPr>
              <a:xfrm>
                <a:off x="4402334" y="3431200"/>
                <a:ext cx="4441317" cy="25481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𝑈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  <m:func>
                                <m:func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0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</m:func>
                            </m:den>
                          </m:f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𝑔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  <m:func>
                                    <m:funcPr>
                                      <m:ctrlP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200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</m:func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br>
                  <a:rPr lang="en-GB" sz="2000" b="0" i="1" dirty="0">
                    <a:latin typeface="Cambria Math" panose="02040503050406030204" pitchFamily="18" charset="0"/>
                  </a:rPr>
                </a:br>
                <a:endParaRPr lang="en-GB" sz="2000" b="0" i="1" dirty="0">
                  <a:latin typeface="Cambria Math" panose="02040503050406030204" pitchFamily="18" charset="0"/>
                </a:endParaRPr>
              </a:p>
              <a:p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</m:oMath>
                  </m:oMathPara>
                </a14:m>
                <a:br>
                  <a:rPr lang="en-GB" sz="2000" b="0" i="1" dirty="0">
                    <a:latin typeface="Cambria Math" panose="02040503050406030204" pitchFamily="18" charset="0"/>
                  </a:rPr>
                </a:br>
                <a:endParaRPr lang="en-GB" sz="2000" b="0" i="1" dirty="0">
                  <a:latin typeface="Cambria Math" panose="02040503050406030204" pitchFamily="18" charset="0"/>
                </a:endParaRPr>
              </a:p>
              <a:p>
                <a:endParaRPr lang="en-GB" sz="20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=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−</m:t>
                          </m:r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sSup>
                                <m:sSup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unc>
                                <m:func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GB" sz="2000">
                                          <a:latin typeface="Cambria Math" panose="02040503050406030204" pitchFamily="18" charset="0"/>
                                        </a:rPr>
                                        <m:t>tan</m:t>
                                      </m:r>
                                    </m:e>
                                    <m:sup>
                                      <m: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</m:func>
                            </m:e>
                          </m:d>
                        </m:e>
                      </m:func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B993E6-BF0D-4572-8141-D828EE0B66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2334" y="3431200"/>
                <a:ext cx="4441317" cy="25481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835697" y="2530893"/>
                <a:ext cx="1953612" cy="11515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:r>
                  <a:rPr lang="en-GB" sz="2000" b="1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𝑹</m:t>
                    </m:r>
                    <m:d>
                      <m:dPr>
                        <m:ctrlPr>
                          <a:rPr lang="en-GB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𝑯𝒐𝒓𝒊𝒛𝒐𝒏𝒕𝒂𝒍</m:t>
                        </m:r>
                      </m:e>
                    </m:d>
                    <m:r>
                      <a:rPr lang="en-GB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: </m:t>
                    </m:r>
                  </m:oMath>
                </a14:m>
                <a:endParaRPr lang="en-GB" b="1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𝑈</m:t>
                      </m:r>
                      <m:func>
                        <m:func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>
                  <a:solidFill>
                    <a:prstClr val="black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  <m:func>
                            <m:funcPr>
                              <m:ctrlPr>
                                <a:rPr lang="en-GB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7" y="2530893"/>
                <a:ext cx="1953612" cy="11515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431719" y="4705299"/>
                <a:ext cx="2629346" cy="14065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𝑹</m:t>
                      </m:r>
                      <m:d>
                        <m:dPr>
                          <m:ctrlPr>
                            <a:rPr lang="en-GB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𝑽𝒆𝒓𝒕𝒊𝒄𝒂𝒍</m:t>
                          </m:r>
                        </m:e>
                      </m:d>
                      <m:r>
                        <a:rPr lang="en-GB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:  </m:t>
                      </m:r>
                    </m:oMath>
                  </m:oMathPara>
                </a14:m>
                <a:endParaRPr lang="en-GB" b="1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𝑢𝑡</m:t>
                      </m:r>
                      <m:r>
                        <a:rPr lang="en-GB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𝑈</m:t>
                      </m:r>
                      <m:func>
                        <m:func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sSup>
                        <m:sSup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1719" y="4705299"/>
                <a:ext cx="2629346" cy="140653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499992" y="2636912"/>
                <a:ext cx="4536504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1600" dirty="0">
                    <a:solidFill>
                      <a:prstClr val="black"/>
                    </a:solidFill>
                  </a:rPr>
                  <a:t>The target equation doesn’t contain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, </a:t>
                </a:r>
              </a:p>
              <a:p>
                <a:pPr lvl="0" algn="ctr"/>
                <a:r>
                  <a:rPr lang="en-GB" sz="1600" dirty="0">
                    <a:solidFill>
                      <a:prstClr val="black"/>
                    </a:solidFill>
                  </a:rPr>
                  <a:t>so make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 the subject of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 and substitute into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(2)</m:t>
                    </m:r>
                  </m:oMath>
                </a14:m>
                <a:r>
                  <a:rPr lang="en-GB" sz="1600" dirty="0">
                    <a:solidFill>
                      <a:prstClr val="black"/>
                    </a:solidFill>
                  </a:rPr>
                  <a:t>:</a:t>
                </a: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2636912"/>
                <a:ext cx="4536504" cy="584775"/>
              </a:xfrm>
              <a:prstGeom prst="rect">
                <a:avLst/>
              </a:prstGeom>
              <a:blipFill>
                <a:blip r:embed="rId6"/>
                <a:stretch>
                  <a:fillRect l="-134" t="-3158" r="-134" b="-136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99204" y="4625083"/>
                <a:ext cx="1340175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/>
                  <a:t>Vertical</a:t>
                </a:r>
                <a:r>
                  <a:rPr lang="en-GB" dirty="0">
                    <a:solidFill>
                      <a:srgbClr val="FF0000"/>
                    </a:solidFill>
                  </a:rPr>
                  <a:t> </a:t>
                </a:r>
              </a:p>
              <a:p>
                <a:r>
                  <a:rPr lang="en-GB" dirty="0">
                    <a:solidFill>
                      <a:srgbClr val="FF0000"/>
                    </a:solidFill>
                  </a:rPr>
                  <a:t>S</a:t>
                </a:r>
                <a:r>
                  <a:rPr lang="en-GB" dirty="0"/>
                  <a:t> = y</a:t>
                </a:r>
              </a:p>
              <a:p>
                <a:r>
                  <a:rPr lang="en-GB" dirty="0">
                    <a:solidFill>
                      <a:srgbClr val="FF0000"/>
                    </a:solidFill>
                  </a:rPr>
                  <a:t>U</a:t>
                </a:r>
                <a:r>
                  <a:rPr lang="en-GB" dirty="0"/>
                  <a:t> = U sin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dirty="0"/>
                  <a:t> </a:t>
                </a:r>
                <a:endParaRPr lang="en-GB" dirty="0">
                  <a:solidFill>
                    <a:srgbClr val="00B050"/>
                  </a:solidFill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</a:rPr>
                  <a:t>V</a:t>
                </a:r>
                <a:r>
                  <a:rPr lang="en-GB" baseline="-25000" dirty="0">
                    <a:solidFill>
                      <a:srgbClr val="FF0000"/>
                    </a:solidFill>
                  </a:rPr>
                  <a:t> </a:t>
                </a:r>
                <a:r>
                  <a:rPr lang="en-GB" dirty="0"/>
                  <a:t>= ?</a:t>
                </a:r>
                <a:endParaRPr lang="en-GB" dirty="0">
                  <a:solidFill>
                    <a:srgbClr val="00B050"/>
                  </a:solidFill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</a:rPr>
                  <a:t>A</a:t>
                </a:r>
                <a:r>
                  <a:rPr lang="en-GB" dirty="0"/>
                  <a:t> =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GB" b="0" i="0" smtClean="0">
                        <a:latin typeface="Cambria Math" panose="02040503050406030204" pitchFamily="18" charset="0"/>
                      </a:rPr>
                      <m:t>g</m:t>
                    </m:r>
                  </m:oMath>
                </a14:m>
                <a:endParaRPr lang="en-GB" dirty="0"/>
              </a:p>
              <a:p>
                <a:r>
                  <a:rPr lang="en-GB" dirty="0">
                    <a:solidFill>
                      <a:srgbClr val="FF0000"/>
                    </a:solidFill>
                  </a:rPr>
                  <a:t>T</a:t>
                </a:r>
                <a:r>
                  <a:rPr lang="en-GB" dirty="0"/>
                  <a:t> = t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204" y="4625083"/>
                <a:ext cx="1340175" cy="1754326"/>
              </a:xfrm>
              <a:prstGeom prst="rect">
                <a:avLst/>
              </a:prstGeom>
              <a:blipFill>
                <a:blip r:embed="rId7"/>
                <a:stretch>
                  <a:fillRect l="-3636" t="-2091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60320" y="2617852"/>
                <a:ext cx="1719392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/>
                  <a:t>Horizontal</a:t>
                </a:r>
                <a:r>
                  <a:rPr lang="en-GB" dirty="0">
                    <a:solidFill>
                      <a:srgbClr val="FF0000"/>
                    </a:solidFill>
                  </a:rPr>
                  <a:t> </a:t>
                </a:r>
              </a:p>
              <a:p>
                <a:r>
                  <a:rPr lang="en-GB" dirty="0">
                    <a:solidFill>
                      <a:srgbClr val="0000FF"/>
                    </a:solidFill>
                  </a:rPr>
                  <a:t>Distance</a:t>
                </a:r>
                <a:r>
                  <a:rPr lang="en-GB" dirty="0"/>
                  <a:t> =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GB" dirty="0">
                  <a:solidFill>
                    <a:srgbClr val="FF0000"/>
                  </a:solidFill>
                </a:endParaRPr>
              </a:p>
              <a:p>
                <a:r>
                  <a:rPr lang="en-GB" dirty="0">
                    <a:solidFill>
                      <a:srgbClr val="0000FF"/>
                    </a:solidFill>
                  </a:rPr>
                  <a:t>Speed</a:t>
                </a:r>
                <a:r>
                  <a:rPr lang="en-GB" dirty="0"/>
                  <a:t> = U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</m:oMath>
                </a14:m>
                <a:endParaRPr lang="en-GB" dirty="0">
                  <a:solidFill>
                    <a:prstClr val="black"/>
                  </a:solidFill>
                </a:endParaRPr>
              </a:p>
              <a:p>
                <a:r>
                  <a:rPr lang="en-GB" dirty="0">
                    <a:solidFill>
                      <a:srgbClr val="0000FF"/>
                    </a:solidFill>
                  </a:rPr>
                  <a:t>Time</a:t>
                </a:r>
                <a:r>
                  <a:rPr lang="en-GB" baseline="-25000" dirty="0">
                    <a:solidFill>
                      <a:srgbClr val="FF0000"/>
                    </a:solidFill>
                  </a:rPr>
                  <a:t> </a:t>
                </a:r>
                <a:r>
                  <a:rPr lang="en-GB" dirty="0"/>
                  <a:t>= t</a:t>
                </a:r>
                <a:endParaRPr lang="en-GB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320" y="2617852"/>
                <a:ext cx="1719392" cy="1200329"/>
              </a:xfrm>
              <a:prstGeom prst="rect">
                <a:avLst/>
              </a:prstGeom>
              <a:blipFill>
                <a:blip r:embed="rId8"/>
                <a:stretch>
                  <a:fillRect l="-3191" t="-2538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/>
          <p:nvPr/>
        </p:nvCxnSpPr>
        <p:spPr>
          <a:xfrm>
            <a:off x="4061065" y="2492896"/>
            <a:ext cx="0" cy="40324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103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  <p:bldP spid="8" grpId="0"/>
      <p:bldP spid="10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86BCFEE-9AA2-4454-AEEE-D9B9784484FD}"/>
                  </a:ext>
                </a:extLst>
              </p:cNvPr>
              <p:cNvSpPr txBox="1"/>
              <p:nvPr/>
            </p:nvSpPr>
            <p:spPr>
              <a:xfrm>
                <a:off x="456751" y="712433"/>
                <a:ext cx="8229353" cy="219976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A particle is projected from a point with speed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GB" sz="1600" dirty="0"/>
                  <a:t> at an angle of elevation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/>
                  <a:t> and moves freely under gravity. When the particle has moved a horizontal distance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/>
                  <a:t>, its height above the point of projection is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/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/>
                  <a:t>Show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 −</m:t>
                        </m:r>
                        <m:f>
                          <m:f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sSup>
                              <m:sSupPr>
                                <m:ctrl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sSup>
                              <m:sSupPr>
                                <m:ctrl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p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func>
                              <m:funcPr>
                                <m:ctrl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p>
                                  <m:sSupPr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GB" sz="1600" b="0" i="0" smtClean="0">
                                        <a:latin typeface="Cambria Math" panose="02040503050406030204" pitchFamily="18" charset="0"/>
                                      </a:rPr>
                                      <m:t>tan</m:t>
                                    </m:r>
                                  </m:e>
                                  <m:sup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fNam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func>
                          </m:e>
                        </m:d>
                      </m:e>
                    </m:func>
                  </m:oMath>
                </a14:m>
                <a:endParaRPr lang="en-GB" sz="1600" dirty="0"/>
              </a:p>
              <a:p>
                <a:r>
                  <a:rPr lang="en-GB" sz="1600" dirty="0"/>
                  <a:t>A particle is projected from a point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/>
                  <a:t> on a horizontal plane, with speed 28 ms</a:t>
                </a:r>
                <a:r>
                  <a:rPr lang="en-GB" sz="1600" baseline="30000" dirty="0"/>
                  <a:t>-1</a:t>
                </a:r>
                <a:r>
                  <a:rPr lang="en-GB" sz="1600" dirty="0"/>
                  <a:t> at an angle of elevation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/>
                  <a:t>. The particle passes through a point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/>
                  <a:t>, which is at a horizontal distance of 32m from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/>
                  <a:t> and at a height of 8m above the plane.</a:t>
                </a:r>
              </a:p>
              <a:p>
                <a:r>
                  <a:rPr lang="en-GB" sz="1600" dirty="0"/>
                  <a:t>(b) Find the two possible values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/>
                  <a:t>, giving your answers to the nearest degree.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86BCFEE-9AA2-4454-AEEE-D9B978448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751" y="712433"/>
                <a:ext cx="8229353" cy="219976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>
            <a:extLst>
              <a:ext uri="{FF2B5EF4-FFF2-40B4-BE49-F238E27FC236}">
                <a16:creationId xmlns:a16="http://schemas.microsoft.com/office/drawing/2014/main" id="{14B05B99-1D02-47CA-9845-7A377C82CDCA}"/>
              </a:ext>
            </a:extLst>
          </p:cNvPr>
          <p:cNvGrpSpPr/>
          <p:nvPr/>
        </p:nvGrpSpPr>
        <p:grpSpPr>
          <a:xfrm>
            <a:off x="-110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93C72C0D-2254-4071-BAEA-D05F1447C787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Projectile Formulae</a:t>
              </a:r>
              <a:endParaRPr lang="en-GB" sz="3200" dirty="0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EAC167A0-1999-4DCD-9B5D-D4D7F6C44F8F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B993E6-BF0D-4572-8141-D828EE0B666E}"/>
                  </a:ext>
                </a:extLst>
              </p:cNvPr>
              <p:cNvSpPr txBox="1"/>
              <p:nvPr/>
            </p:nvSpPr>
            <p:spPr>
              <a:xfrm>
                <a:off x="4118737" y="4042562"/>
                <a:ext cx="4494075" cy="26920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b="1" dirty="0"/>
                  <a:t>This is quadratic in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8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2800" b="1" i="0" smtClean="0">
                            <a:latin typeface="Cambria Math" panose="02040503050406030204" pitchFamily="18" charset="0"/>
                          </a:rPr>
                          <m:t>𝐭𝐚𝐧</m:t>
                        </m:r>
                      </m:fName>
                      <m:e>
                        <m:r>
                          <a:rPr lang="en-GB" sz="2800" b="1" i="1" smtClean="0">
                            <a:latin typeface="Cambria Math" panose="02040503050406030204" pitchFamily="18" charset="0"/>
                          </a:rPr>
                          <m:t>𝜶</m:t>
                        </m:r>
                      </m:e>
                    </m:func>
                  </m:oMath>
                </a14:m>
                <a:r>
                  <a:rPr lang="en-GB" sz="2400" b="1" i="1" dirty="0">
                    <a:latin typeface="Cambria Math" panose="02040503050406030204" pitchFamily="18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6.4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−32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+14.4=0</m:t>
                          </m:r>
                        </m:e>
                      </m:func>
                    </m:oMath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4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−20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+9=0</m:t>
                      </m:r>
                    </m:oMath>
                    <m:oMath xmlns:m="http://schemas.openxmlformats.org/officeDocument/2006/math"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−9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</m:oMath>
                    <m:oMath xmlns:m="http://schemas.openxmlformats.org/officeDocument/2006/math">
                      <m:r>
                        <a:rPr lang="en-GB" sz="2400" b="1" i="0" smtClean="0">
                          <a:latin typeface="Cambria Math" panose="02040503050406030204" pitchFamily="18" charset="0"/>
                        </a:rPr>
                        <m:t>𝛂</m:t>
                      </m:r>
                      <m:r>
                        <a:rPr lang="en-GB" sz="2400" b="1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0" smtClean="0">
                          <a:latin typeface="Cambria Math" panose="02040503050406030204" pitchFamily="18" charset="0"/>
                        </a:rPr>
                        <m:t>𝟐𝟕</m:t>
                      </m:r>
                      <m:r>
                        <a:rPr lang="en-GB" sz="2400" b="1" i="0" smtClean="0">
                          <a:latin typeface="Cambria Math" panose="02040503050406030204" pitchFamily="18" charset="0"/>
                        </a:rPr>
                        <m:t>°, </m:t>
                      </m:r>
                      <m:r>
                        <a:rPr lang="en-GB" sz="2400" b="1" i="0" smtClean="0">
                          <a:latin typeface="Cambria Math" panose="02040503050406030204" pitchFamily="18" charset="0"/>
                        </a:rPr>
                        <m:t>𝟕𝟕</m:t>
                      </m:r>
                      <m:r>
                        <a:rPr lang="en-GB" sz="2400" b="1" i="0" smtClean="0"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sz="2400" b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B993E6-BF0D-4572-8141-D828EE0B66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8737" y="4042562"/>
                <a:ext cx="4494075" cy="2692019"/>
              </a:xfrm>
              <a:prstGeom prst="rect">
                <a:avLst/>
              </a:prstGeom>
              <a:blipFill>
                <a:blip r:embed="rId3"/>
                <a:stretch>
                  <a:fillRect t="-20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2928079"/>
            <a:ext cx="4680520" cy="383693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118737" y="2957329"/>
                <a:ext cx="4392488" cy="10852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4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=</m:t>
                    </m:r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func>
                      <m:funcPr>
                        <m:ctrlP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−</m:t>
                        </m:r>
                        <m:f>
                          <m:fPr>
                            <m:ctrlPr>
                              <a:rPr lang="en-GB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𝑔</m:t>
                            </m:r>
                            <m:sSup>
                              <m:sSupPr>
                                <m:ctrlPr>
                                  <a:rPr lang="en-GB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GB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GB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sSup>
                              <m:sSupPr>
                                <m:ctrlPr>
                                  <a:rPr lang="en-GB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p>
                                <m:r>
                                  <a:rPr lang="en-GB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d>
                          <m:dPr>
                            <m:ctrlPr>
                              <a:rPr lang="en-GB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1+</m:t>
                            </m:r>
                            <m:func>
                              <m:funcPr>
                                <m:ctrlPr>
                                  <a:rPr lang="en-GB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p>
                                  <m:sSupPr>
                                    <m:ctrlPr>
                                      <a:rPr lang="en-GB" sz="24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GB" sz="240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tan</m:t>
                                    </m:r>
                                  </m:e>
                                  <m:sup>
                                    <m:r>
                                      <a:rPr lang="en-GB" sz="24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fName>
                              <m:e>
                                <m:r>
                                  <a:rPr lang="en-GB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func>
                          </m:e>
                        </m:d>
                      </m:e>
                    </m:func>
                  </m:oMath>
                </a14:m>
                <a:br>
                  <a:rPr lang="en-GB" sz="2400" dirty="0">
                    <a:solidFill>
                      <a:prstClr val="black"/>
                    </a:solidFill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8=32</m:t>
                      </m:r>
                      <m:func>
                        <m:func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−6.4</m:t>
                      </m:r>
                      <m:d>
                        <m:d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func>
                            <m:func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tan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8737" y="2957329"/>
                <a:ext cx="4392488" cy="10852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9354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F1DF0AA-6B00-4636-B718-B6EA1B856B53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547D2F56-806E-4BB9-A99C-8E980E8860C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General Results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9DECDF1-D04C-412D-9726-1F74B915693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F6C13B42-B08A-4AD2-84EB-AA8ED002D247}"/>
              </a:ext>
            </a:extLst>
          </p:cNvPr>
          <p:cNvSpPr txBox="1"/>
          <p:nvPr/>
        </p:nvSpPr>
        <p:spPr>
          <a:xfrm>
            <a:off x="395536" y="836712"/>
            <a:ext cx="73578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Exam Note</a:t>
            </a:r>
            <a:r>
              <a:rPr lang="en-GB" dirty="0"/>
              <a:t>: You may be asked to derive these. But don’t attempt to memorise them or actually use them to solve exam problems – instead use the techniques used earlier in the chapter.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3786860-D4ED-4DFB-8E7D-8CA4BA35D91D}"/>
                  </a:ext>
                </a:extLst>
              </p:cNvPr>
              <p:cNvSpPr txBox="1"/>
              <p:nvPr/>
            </p:nvSpPr>
            <p:spPr>
              <a:xfrm>
                <a:off x="539552" y="2132856"/>
                <a:ext cx="6451799" cy="2688108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Wingdings" panose="05000000000000000000" pitchFamily="2" charset="2"/>
                  </a:rPr>
                  <a:t>!</a:t>
                </a:r>
                <a:r>
                  <a:rPr lang="en-GB" dirty="0"/>
                  <a:t> For a particle projected with initial velocity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GB" dirty="0"/>
                  <a:t> at angle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dirty="0"/>
                  <a:t> above horizontal and moving freely under gravity: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/>
                  <a:t>Time of flight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den>
                    </m:f>
                  </m:oMath>
                </a14:m>
                <a:endParaRPr lang="en-GB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/>
                  <a:t>Time to reach greatest height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den>
                    </m:f>
                  </m:oMath>
                </a14:m>
                <a:endParaRPr lang="en-GB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/>
                  <a:t>Range on horizontal plane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den>
                    </m:f>
                  </m:oMath>
                </a14:m>
                <a:endParaRPr lang="en-GB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/>
                  <a:t>Equation of trajectory: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 −</m:t>
                        </m:r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sSup>
                              <m:sSup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sSup>
                              <m:sSup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𝑈</m:t>
                                </m:r>
                              </m:e>
                              <m:sup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func>
                              <m:func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p>
                                  <m:sSup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GB">
                                        <a:latin typeface="Cambria Math" panose="02040503050406030204" pitchFamily="18" charset="0"/>
                                      </a:rPr>
                                      <m:t>tan</m:t>
                                    </m:r>
                                  </m:e>
                                  <m:sup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fNam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func>
                          </m:e>
                        </m:d>
                      </m:e>
                    </m:func>
                  </m:oMath>
                </a14:m>
                <a:br>
                  <a:rPr lang="en-GB" dirty="0"/>
                </a:br>
                <a:r>
                  <a:rPr lang="en-GB" b="0" i="0" dirty="0">
                    <a:latin typeface="+mj-lt"/>
                  </a:rPr>
                  <a:t>where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/>
                  <a:t> is vertical height of particle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horizontal distance.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3786860-D4ED-4DFB-8E7D-8CA4BA35D9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132856"/>
                <a:ext cx="6451799" cy="2688108"/>
              </a:xfrm>
              <a:prstGeom prst="rect">
                <a:avLst/>
              </a:prstGeom>
              <a:blipFill>
                <a:blip r:embed="rId2"/>
                <a:stretch>
                  <a:fillRect l="-659" t="-1124" b="-22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0541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6D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2</a:t>
            </a:r>
          </a:p>
          <a:p>
            <a:r>
              <a:rPr lang="en-GB" sz="2400" dirty="0"/>
              <a:t>Pages 123-125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0059A96-C922-7C46-B4B7-A7D35A9B9CB1}"/>
              </a:ext>
            </a:extLst>
          </p:cNvPr>
          <p:cNvSpPr txBox="1"/>
          <p:nvPr/>
        </p:nvSpPr>
        <p:spPr>
          <a:xfrm>
            <a:off x="611560" y="2682537"/>
            <a:ext cx="77048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Q2-4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Q4-5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Q6-8 &amp; 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2439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24323</TotalTime>
  <Words>613</Words>
  <Application>Microsoft Macintosh PowerPoint</Application>
  <PresentationFormat>On-screen Show (4:3)</PresentationFormat>
  <Paragraphs>95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 Math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922</cp:revision>
  <dcterms:created xsi:type="dcterms:W3CDTF">2013-02-28T07:36:55Z</dcterms:created>
  <dcterms:modified xsi:type="dcterms:W3CDTF">2019-07-30T18:37:33Z</dcterms:modified>
</cp:coreProperties>
</file>