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81" r:id="rId2"/>
    <p:sldId id="484" r:id="rId3"/>
    <p:sldId id="483" r:id="rId4"/>
    <p:sldId id="615" r:id="rId5"/>
    <p:sldId id="618" r:id="rId6"/>
    <p:sldId id="619" r:id="rId7"/>
    <p:sldId id="620" r:id="rId8"/>
    <p:sldId id="621" r:id="rId9"/>
    <p:sldId id="622" r:id="rId10"/>
    <p:sldId id="623" r:id="rId11"/>
    <p:sldId id="616" r:id="rId12"/>
    <p:sldId id="624" r:id="rId13"/>
    <p:sldId id="626" r:id="rId14"/>
    <p:sldId id="625" r:id="rId15"/>
    <p:sldId id="617" r:id="rId16"/>
    <p:sldId id="627" r:id="rId17"/>
    <p:sldId id="629" r:id="rId18"/>
    <p:sldId id="630" r:id="rId19"/>
    <p:sldId id="631" r:id="rId20"/>
    <p:sldId id="635" r:id="rId21"/>
    <p:sldId id="628" r:id="rId22"/>
    <p:sldId id="632" r:id="rId23"/>
    <p:sldId id="633" r:id="rId24"/>
    <p:sldId id="634" r:id="rId25"/>
    <p:sldId id="636" r:id="rId26"/>
    <p:sldId id="637" r:id="rId27"/>
    <p:sldId id="63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88534" autoAdjust="0"/>
  </p:normalViewPr>
  <p:slideViewPr>
    <p:cSldViewPr>
      <p:cViewPr varScale="1">
        <p:scale>
          <a:sx n="69" d="100"/>
          <a:sy n="69" d="100"/>
        </p:scale>
        <p:origin x="1196" y="5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02/09/2019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02/09/2019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02/09/2019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02/09/2019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02/09/2019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02/09/2019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02/09/2019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02/09/2019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02/09/2019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02/09/2019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02/09/2019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02/09/2019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02/09/2019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7 :: </a:t>
            </a:r>
            <a:r>
              <a:rPr lang="en-GB" dirty="0"/>
              <a:t>Algebraic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23</a:t>
            </a:r>
            <a:r>
              <a:rPr lang="en-GB" baseline="30000" dirty="0"/>
              <a:t>rd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11762" y="3998533"/>
                <a:ext cx="35367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   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762" y="3998533"/>
                <a:ext cx="3536787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/>
          <p:cNvCxnSpPr/>
          <p:nvPr/>
        </p:nvCxnSpPr>
        <p:spPr>
          <a:xfrm>
            <a:off x="873813" y="2914247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674013" y="2266175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674013" y="2266175"/>
            <a:ext cx="52763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5945" y="2146893"/>
                <a:ext cx="16353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45" y="2146893"/>
                <a:ext cx="163535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40224" y="2223092"/>
                <a:ext cx="63037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−16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224" y="2223092"/>
                <a:ext cx="630377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40225" y="1435178"/>
                <a:ext cx="1149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225" y="1435178"/>
                <a:ext cx="114964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86562" y="2740878"/>
                <a:ext cx="29855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62" y="2740878"/>
                <a:ext cx="29855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878325" y="3516786"/>
            <a:ext cx="26618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24300" y="3450111"/>
                <a:ext cx="37100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   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3450111"/>
                <a:ext cx="371005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89400" y="1420664"/>
                <a:ext cx="1656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400" y="1420664"/>
                <a:ext cx="1656184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414182" y="4799555"/>
            <a:ext cx="28803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7141" y="2927090"/>
            <a:ext cx="5195" cy="57811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36887" y="4724755"/>
                <a:ext cx="2778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887" y="4724755"/>
                <a:ext cx="2778487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77323" y="1441320"/>
                <a:ext cx="13439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23" y="1441320"/>
                <a:ext cx="1343970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7915275" y="2977890"/>
            <a:ext cx="11424" cy="154648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02349" y="5251023"/>
                <a:ext cx="28695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349" y="5251023"/>
                <a:ext cx="2869512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6401998" y="6020216"/>
            <a:ext cx="20879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62147" y="5925149"/>
                <a:ext cx="10045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147" y="5925149"/>
                <a:ext cx="1004556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8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2229" y="753255"/>
                <a:ext cx="8794813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the remainder 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GB" sz="2400" dirty="0"/>
                  <a:t> is divided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753255"/>
                <a:ext cx="8794813" cy="461665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124038" y="6246112"/>
            <a:ext cx="2888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remainder is -6.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2229" y="1214919"/>
            <a:ext cx="8794814" cy="5492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31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2229" y="753255"/>
                <a:ext cx="8794814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Divide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400" dirty="0"/>
                  <a:t> by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753255"/>
                <a:ext cx="8794814" cy="461665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11762" y="3998533"/>
                <a:ext cx="35367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   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762" y="3998533"/>
                <a:ext cx="353678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873813" y="2914247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674013" y="2266175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74013" y="2266175"/>
            <a:ext cx="52763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8800" y="2146893"/>
                <a:ext cx="20124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2146893"/>
                <a:ext cx="201249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40224" y="2223092"/>
                <a:ext cx="63037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+0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224" y="2223092"/>
                <a:ext cx="630377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40224" y="1435178"/>
                <a:ext cx="41080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  +1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224" y="1435178"/>
                <a:ext cx="410803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86562" y="2740878"/>
                <a:ext cx="29855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62" y="2740878"/>
                <a:ext cx="29855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2878325" y="3516786"/>
            <a:ext cx="26618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24300" y="3450111"/>
                <a:ext cx="37100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   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+0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3450111"/>
                <a:ext cx="371005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4414182" y="4799555"/>
            <a:ext cx="28803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7141" y="2927090"/>
            <a:ext cx="5195" cy="57811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36887" y="4724755"/>
                <a:ext cx="2778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887" y="4724755"/>
                <a:ext cx="2778487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H="1">
            <a:off x="7915275" y="2977890"/>
            <a:ext cx="11424" cy="154648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02349" y="5251023"/>
                <a:ext cx="28695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349" y="5251023"/>
                <a:ext cx="286951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6401998" y="6020216"/>
            <a:ext cx="20879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62147" y="5925149"/>
                <a:ext cx="10045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147" y="5925149"/>
                <a:ext cx="1004556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0051" y="5140318"/>
                <a:ext cx="4444273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Fun Fact</a:t>
                </a:r>
                <a:r>
                  <a:rPr lang="en-GB" dirty="0"/>
                  <a:t>: There is a well-known factorisation for the ‘</a:t>
                </a:r>
                <a:r>
                  <a:rPr lang="en-GB" i="1" dirty="0"/>
                  <a:t>difference of two cubes</a:t>
                </a:r>
                <a:r>
                  <a:rPr lang="en-GB" dirty="0"/>
                  <a:t>’: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This is </a:t>
                </a:r>
                <a:r>
                  <a:rPr lang="en-GB" u="sng" dirty="0"/>
                  <a:t>NOT</a:t>
                </a:r>
                <a:r>
                  <a:rPr lang="en-GB" dirty="0"/>
                  <a:t> in the A Level syllabus.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1" y="5140318"/>
                <a:ext cx="4444273" cy="1200329"/>
              </a:xfrm>
              <a:prstGeom prst="rect">
                <a:avLst/>
              </a:prstGeom>
              <a:blipFill>
                <a:blip r:embed="rId12"/>
                <a:stretch>
                  <a:fillRect l="-955" t="-1493" r="-273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08363" y="1214920"/>
            <a:ext cx="8818680" cy="5382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64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141-142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707336" y="3140968"/>
            <a:ext cx="632104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</a:t>
            </a:r>
            <a:r>
              <a:rPr lang="en-US" sz="2400" dirty="0" smtClean="0"/>
              <a:t>lesson</a:t>
            </a:r>
            <a:r>
              <a:rPr lang="en-US" sz="2400" dirty="0"/>
              <a:t> </a:t>
            </a:r>
            <a:r>
              <a:rPr lang="en-US" sz="2400" dirty="0" smtClean="0"/>
              <a:t>Q1-3 a-d only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B050"/>
                </a:solidFill>
              </a:rPr>
              <a:t>Green</a:t>
            </a:r>
            <a:r>
              <a:rPr lang="en-US" sz="2400" dirty="0" smtClean="0"/>
              <a:t>		</a:t>
            </a:r>
            <a:r>
              <a:rPr lang="en-US" sz="2400" dirty="0" smtClean="0"/>
              <a:t>Q7-10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6"/>
                </a:solidFill>
              </a:rPr>
              <a:t>Amber</a:t>
            </a:r>
            <a:r>
              <a:rPr lang="en-US" sz="2400" dirty="0" smtClean="0"/>
              <a:t> </a:t>
            </a:r>
            <a:r>
              <a:rPr lang="en-US" sz="2400" dirty="0"/>
              <a:t>		</a:t>
            </a:r>
            <a:r>
              <a:rPr lang="en-US" sz="2400" dirty="0" smtClean="0"/>
              <a:t>Q11-14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</a:t>
            </a:r>
            <a:r>
              <a:rPr lang="en-US" sz="2400" dirty="0" smtClean="0"/>
              <a:t>Q15-19</a:t>
            </a:r>
            <a:endParaRPr lang="en-US" sz="24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6490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3 :: The Factor Theorem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2996" y="1284726"/>
                <a:ext cx="77768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−4=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6" y="1284726"/>
                <a:ext cx="777686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2996" y="2492896"/>
                <a:ext cx="763342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We can see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sz="2400" dirty="0"/>
                  <a:t>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/>
                  <a:t>What would happen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is 2?</a:t>
                </a:r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000" b="1" dirty="0"/>
                  <a:t> so the RHS, and hence LHS would be 0.</a:t>
                </a:r>
              </a:p>
              <a:p>
                <a:r>
                  <a:rPr lang="en-GB" sz="2000" b="1" dirty="0"/>
                  <a:t>The converse is also true: if we could find a value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000" b="1" dirty="0"/>
                  <a:t> such that the LHS is 0 when we substitute in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000" b="1" dirty="0"/>
                  <a:t> for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dirty="0"/>
                  <a:t>, then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/>
                  <a:t> would be a factor.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6" y="2492896"/>
                <a:ext cx="7633420" cy="2123658"/>
              </a:xfrm>
              <a:prstGeom prst="rect">
                <a:avLst/>
              </a:prstGeom>
              <a:blipFill>
                <a:blip r:embed="rId3"/>
                <a:stretch>
                  <a:fillRect l="-1198" t="-2299" b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2996" y="5013176"/>
                <a:ext cx="7776864" cy="110799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200" dirty="0">
                    <a:latin typeface="Wingdings" panose="05000000000000000000" pitchFamily="2" charset="2"/>
                  </a:rPr>
                  <a:t>!</a:t>
                </a:r>
                <a:r>
                  <a:rPr lang="en-GB" sz="2200" dirty="0"/>
                  <a:t> The Factor Theorem states that if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/>
                  <a:t> is a polynomial then: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If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/>
                  <a:t>, then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/>
                  <a:t> is a factor of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Conversely, if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/>
                  <a:t> is a factor of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/>
                  <a:t>, then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6" y="5013176"/>
                <a:ext cx="7776864" cy="1107996"/>
              </a:xfrm>
              <a:prstGeom prst="rect">
                <a:avLst/>
              </a:prstGeom>
              <a:blipFill>
                <a:blip r:embed="rId4"/>
                <a:stretch>
                  <a:fillRect l="-859" t="-2688" b="-9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72820" y="3429000"/>
            <a:ext cx="7787040" cy="13171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61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 (in textbook)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8001" y="956455"/>
                <a:ext cx="6860051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Show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sz="2400" dirty="0"/>
                  <a:t>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1" y="956455"/>
                <a:ext cx="6860051" cy="461665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459" y="1729273"/>
                <a:ext cx="47316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Let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GB" sz="2000" dirty="0"/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∴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sz="2000" dirty="0"/>
                  <a:t>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9" y="1729273"/>
                <a:ext cx="4731656" cy="1015663"/>
              </a:xfrm>
              <a:prstGeom prst="rect">
                <a:avLst/>
              </a:prstGeom>
              <a:blipFill>
                <a:blip r:embed="rId3"/>
                <a:stretch>
                  <a:fillRect l="-1289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36096" y="1665222"/>
                <a:ext cx="2736304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Writing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GB" sz="1400" dirty="0"/>
                  <a:t> gives us appropriate notation, 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GB" sz="1400" dirty="0"/>
                  <a:t>, to show we’re substituting 2 into the polynomial on the next line.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665222"/>
                <a:ext cx="2736304" cy="954107"/>
              </a:xfrm>
              <a:prstGeom prst="rect">
                <a:avLst/>
              </a:prstGeom>
              <a:blipFill>
                <a:blip r:embed="rId4"/>
                <a:stretch>
                  <a:fillRect l="-221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4716016" y="1916832"/>
            <a:ext cx="720080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8001" y="3101406"/>
                <a:ext cx="6860051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Fully factorise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1" y="3101406"/>
                <a:ext cx="6860051" cy="461665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34742" y="3714215"/>
                <a:ext cx="3257018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Keep on trying values until you find one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. Recommended order: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=1,−1,2,−2,…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You can use the ‘Table’ mode on your calculator to try lots of values in a range – see my interactive </a:t>
                </a:r>
                <a:r>
                  <a:rPr lang="en-GB" sz="1400" dirty="0" err="1"/>
                  <a:t>Classwiz</a:t>
                </a:r>
                <a:r>
                  <a:rPr lang="en-GB" sz="1400" dirty="0"/>
                  <a:t> </a:t>
                </a:r>
                <a:r>
                  <a:rPr lang="en-GB" sz="1400" dirty="0" err="1"/>
                  <a:t>powerpoint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742" y="3714215"/>
                <a:ext cx="3257018" cy="1384995"/>
              </a:xfrm>
              <a:prstGeom prst="rect">
                <a:avLst/>
              </a:prstGeom>
              <a:blipFill>
                <a:blip r:embed="rId6"/>
                <a:stretch>
                  <a:fillRect l="-186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3202" y="3988296"/>
                <a:ext cx="494937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−18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−9=−24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+18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−9=24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  ∴  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en-GB" dirty="0"/>
                  <a:t> is a factor.</a:t>
                </a:r>
              </a:p>
              <a:p>
                <a:r>
                  <a:rPr lang="en-GB" dirty="0"/>
                  <a:t>Using algebraic division we find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=(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−3)(2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2" y="3988296"/>
                <a:ext cx="4949370" cy="2308324"/>
              </a:xfrm>
              <a:prstGeom prst="rect">
                <a:avLst/>
              </a:prstGeom>
              <a:blipFill>
                <a:blip r:embed="rId7"/>
                <a:stretch>
                  <a:fillRect l="-985" t="-1319" b="-1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65486" y="5255446"/>
                <a:ext cx="4063999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If you consider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−18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−9=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it’s clear, by considering the expansion of the RHS,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/>
                  <a:t>. We can determine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by considering for example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terms in the expansion. This is much faster than algebraic division.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86" y="5255446"/>
                <a:ext cx="4063999" cy="1384995"/>
              </a:xfrm>
              <a:prstGeom prst="rect">
                <a:avLst/>
              </a:prstGeom>
              <a:blipFill>
                <a:blip r:embed="rId8"/>
                <a:stretch>
                  <a:fillRect l="-149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>
            <a:off x="4920343" y="4406713"/>
            <a:ext cx="514399" cy="78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557486" y="6052457"/>
            <a:ext cx="580573" cy="165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8000" y="1456744"/>
            <a:ext cx="7952431" cy="13824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3202" y="3608259"/>
            <a:ext cx="8926283" cy="30321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47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Using Factor Theorem to find unknown coefficients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8001" y="956455"/>
                <a:ext cx="6860051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Given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/>
                  <a:t> is a factor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/>
                  <a:t>, determine the value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1" y="956455"/>
                <a:ext cx="6860051" cy="830997"/>
              </a:xfrm>
              <a:prstGeom prst="rect">
                <a:avLst/>
              </a:prstGeom>
              <a:blipFill>
                <a:blip r:embed="rId2"/>
                <a:stretch>
                  <a:fillRect b="-625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8001" y="2204864"/>
                <a:ext cx="6860051" cy="3620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        =−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1" y="2204864"/>
                <a:ext cx="6860051" cy="3620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56558" y="2060848"/>
                <a:ext cx="2671327" cy="36694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Side Notes:</a:t>
                </a:r>
              </a:p>
              <a:p>
                <a:r>
                  <a:rPr lang="en-GB" dirty="0"/>
                  <a:t>Choose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to substitute that </a:t>
                </a:r>
                <a:r>
                  <a:rPr lang="en-GB" b="1" u="sng" dirty="0"/>
                  <a:t>makes the divisor/factor 0</a:t>
                </a:r>
                <a:r>
                  <a:rPr lang="en-GB" dirty="0"/>
                  <a:t>.</a:t>
                </a:r>
              </a:p>
              <a:p>
                <a:r>
                  <a:rPr lang="en-GB" dirty="0"/>
                  <a:t>So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thus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This even works when you’re dividing by non-linear factors, 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, but at A Level they will always be of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558" y="2060848"/>
                <a:ext cx="2671327" cy="3669466"/>
              </a:xfrm>
              <a:prstGeom prst="rect">
                <a:avLst/>
              </a:prstGeom>
              <a:blipFill>
                <a:blip r:embed="rId4"/>
                <a:stretch>
                  <a:fillRect l="-1584" t="-495" r="-905" b="-13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5940152" y="2420888"/>
            <a:ext cx="576064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13" y="1866746"/>
            <a:ext cx="9012672" cy="49912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301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78525"/>
            <a:ext cx="8125723" cy="17281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836712"/>
            <a:ext cx="295232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May 2016 Q2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48699" y="1892595"/>
            <a:ext cx="8036082" cy="24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03025" y="1206044"/>
            <a:ext cx="172401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No long in spec.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20272" y="1488558"/>
            <a:ext cx="305561" cy="212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996952"/>
            <a:ext cx="2638425" cy="1495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3489" y="4507653"/>
                <a:ext cx="7552998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Given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400" dirty="0"/>
                  <a:t> is a factor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+11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/>
                  <a:t>, determine the value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9" y="4507653"/>
                <a:ext cx="7552998" cy="830997"/>
              </a:xfrm>
              <a:prstGeom prst="rect">
                <a:avLst/>
              </a:prstGeom>
              <a:blipFill>
                <a:blip r:embed="rId4"/>
                <a:stretch>
                  <a:fillRect b="-559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69732" y="5358697"/>
                <a:ext cx="5616624" cy="12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𝟏𝟏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32" y="5358697"/>
                <a:ext cx="5616624" cy="1287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716423" y="2951268"/>
            <a:ext cx="5303849" cy="14612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16423" y="5396756"/>
            <a:ext cx="5303849" cy="13549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72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4204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</a:t>
            </a:r>
            <a:r>
              <a:rPr lang="en-GB" sz="2400" dirty="0" smtClean="0"/>
              <a:t>1/AS Pages </a:t>
            </a:r>
            <a:r>
              <a:rPr lang="en-GB" sz="2400" dirty="0"/>
              <a:t>145-146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0701" y="2031002"/>
                <a:ext cx="3992438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2006 1E] </a:t>
                </a:r>
                <a:r>
                  <a:rPr lang="en-GB" dirty="0"/>
                  <a:t>The cubic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Has both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dirty="0"/>
                  <a:t> as factors. Determine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1400" b="1" dirty="0"/>
              </a:p>
              <a:p>
                <a:endParaRPr lang="en-GB" b="1" dirty="0"/>
              </a:p>
              <a:p>
                <a:r>
                  <a:rPr lang="en-GB" dirty="0"/>
                  <a:t>[MAT 2009 1I] The polynomial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+150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as a factor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for no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;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dirty="0"/>
                  <a:t> only;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GB" dirty="0"/>
                  <a:t> only;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GB" dirty="0"/>
                  <a:t> only.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b="1" dirty="0"/>
                  <a:t> so both factors. </a:t>
                </a:r>
                <a:endParaRPr lang="en-GB" sz="1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If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400" b="1" dirty="0"/>
                  <a:t> is odd: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𝟏𝟓𝟎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If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400" b="1" dirty="0"/>
                  <a:t> is even: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𝟏𝟓𝟎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Putting this all together, we get option B.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01" y="2031002"/>
                <a:ext cx="3992438" cy="4708981"/>
              </a:xfrm>
              <a:prstGeom prst="rect">
                <a:avLst/>
              </a:prstGeom>
              <a:blipFill>
                <a:blip r:embed="rId2"/>
                <a:stretch>
                  <a:fillRect l="-1374" t="-647" r="-1527" b="-7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7829" y="1869203"/>
                <a:ext cx="4644571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</a:t>
                </a:r>
                <a:r>
                  <a:rPr lang="en-GB" b="1" dirty="0"/>
                  <a:t>remainder</a:t>
                </a:r>
                <a:r>
                  <a:rPr lang="en-GB" dirty="0"/>
                  <a:t> </a:t>
                </a:r>
                <a:r>
                  <a:rPr lang="en-GB" b="1" dirty="0"/>
                  <a:t>theorem</a:t>
                </a:r>
                <a:r>
                  <a:rPr lang="en-GB" dirty="0"/>
                  <a:t> states that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divided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the remainder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 This similarly works whenever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makes the divisor 0.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29" y="1869203"/>
                <a:ext cx="4644571" cy="923330"/>
              </a:xfrm>
              <a:prstGeom prst="rect">
                <a:avLst/>
              </a:prstGeom>
              <a:blipFill>
                <a:blip r:embed="rId3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14028" y="17114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13942" y="2821090"/>
                <a:ext cx="4557486" cy="4058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2013 1G] Let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GB" sz="1600" dirty="0"/>
                  <a:t> be an integer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be the polynomial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+…+(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What is the remainder,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,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is divided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?</a:t>
                </a:r>
              </a:p>
              <a:p>
                <a:endParaRPr lang="en-GB" sz="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𝒏𝒙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sz="1600" b="1" dirty="0"/>
              </a:p>
              <a:p>
                <a:r>
                  <a:rPr lang="en-GB" b="1" dirty="0"/>
                  <a:t>We need to make the divisor 0: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→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r>
                  <a:rPr lang="en-GB" b="1" dirty="0"/>
                  <a:t/>
                </a:r>
                <a:br>
                  <a:rPr lang="en-GB" b="1" dirty="0"/>
                </a:br>
                <a:r>
                  <a:rPr lang="en-GB" b="1" dirty="0"/>
                  <a:t>Remainder: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42" y="2821090"/>
                <a:ext cx="4557486" cy="4058227"/>
              </a:xfrm>
              <a:prstGeom prst="rect">
                <a:avLst/>
              </a:prstGeom>
              <a:blipFill>
                <a:blip r:embed="rId4"/>
                <a:stretch>
                  <a:fillRect l="-1070" t="-451" r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4232820" y="1893877"/>
            <a:ext cx="0" cy="4800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629338" y="3183497"/>
            <a:ext cx="1491234" cy="3870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2245" y="5576979"/>
            <a:ext cx="3509526" cy="111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00027" y="4221651"/>
            <a:ext cx="4413343" cy="25855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543" y="2080806"/>
            <a:ext cx="260701" cy="2500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543" y="3708327"/>
            <a:ext cx="260701" cy="2500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10727" y="2907904"/>
            <a:ext cx="260701" cy="2500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4566491" y="258447"/>
            <a:ext cx="5297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Complete before the </a:t>
            </a:r>
            <a:r>
              <a:rPr lang="en-US" sz="2000" dirty="0" smtClean="0">
                <a:solidFill>
                  <a:schemeClr val="bg1"/>
                </a:solidFill>
              </a:rPr>
              <a:t>lesson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Q2-5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Green</a:t>
            </a:r>
            <a:r>
              <a:rPr lang="en-US" sz="2000" dirty="0" smtClean="0"/>
              <a:t>		</a:t>
            </a:r>
            <a:r>
              <a:rPr lang="en-US" sz="2000" dirty="0" smtClean="0"/>
              <a:t>Q6-12</a:t>
            </a:r>
            <a:endParaRPr lang="en-US" sz="2000" dirty="0" smtClean="0"/>
          </a:p>
          <a:p>
            <a:r>
              <a:rPr lang="en-US" sz="2000" dirty="0" smtClean="0">
                <a:solidFill>
                  <a:schemeClr val="accent6"/>
                </a:solidFill>
              </a:rPr>
              <a:t>Amber</a:t>
            </a:r>
            <a:r>
              <a:rPr lang="en-US" sz="2000" dirty="0" smtClean="0"/>
              <a:t> </a:t>
            </a:r>
            <a:r>
              <a:rPr lang="en-US" sz="2000" dirty="0"/>
              <a:t>		</a:t>
            </a:r>
            <a:r>
              <a:rPr lang="en-US" sz="2000" dirty="0" smtClean="0"/>
              <a:t>Q13-15</a:t>
            </a: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		</a:t>
            </a:r>
            <a:r>
              <a:rPr lang="en-US" sz="2000" dirty="0" smtClean="0"/>
              <a:t>Ext &amp; Challenge</a:t>
            </a:r>
            <a:endParaRPr lang="en-US" sz="20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92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4</a:t>
              </a:r>
              <a:r>
                <a:rPr lang="en-GB" sz="3200" dirty="0">
                  <a:latin typeface="+mj-lt"/>
                </a:rPr>
                <a:t> :: Proof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11650" y="152720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</a:t>
            </a:r>
            <a:r>
              <a:rPr lang="en-GB" sz="2000" b="1" dirty="0"/>
              <a:t>conjecture</a:t>
            </a:r>
            <a:r>
              <a:rPr lang="en-GB" sz="2000" dirty="0"/>
              <a:t> is a mathematical statement that has yet to be proven.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575" y="893596"/>
            <a:ext cx="2112287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31730" y="2099249"/>
                <a:ext cx="6264696" cy="147732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One famous conjecture is </a:t>
                </a:r>
                <a:r>
                  <a:rPr lang="en-GB" b="1" dirty="0" err="1"/>
                  <a:t>Goldbach’s</a:t>
                </a:r>
                <a:r>
                  <a:rPr lang="en-GB" b="1" dirty="0"/>
                  <a:t> Conjecture</a:t>
                </a:r>
                <a:r>
                  <a:rPr lang="en-GB" dirty="0"/>
                  <a:t>.</a:t>
                </a:r>
              </a:p>
              <a:p>
                <a:r>
                  <a:rPr lang="en-GB" dirty="0"/>
                  <a:t>It states “</a:t>
                </a:r>
                <a:r>
                  <a:rPr lang="en-GB" i="1" dirty="0"/>
                  <a:t>Every even integer greater than 2 can be expressed as the sum of two primes</a:t>
                </a:r>
                <a:r>
                  <a:rPr lang="en-GB" dirty="0"/>
                  <a:t>.”</a:t>
                </a:r>
              </a:p>
              <a:p>
                <a:r>
                  <a:rPr lang="en-GB" dirty="0"/>
                  <a:t>It has been verified up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GB" dirty="0"/>
                  <a:t> (that’s big!); this provides evidence that it is true, but does not prove it is true!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30" y="2099249"/>
                <a:ext cx="6264696" cy="1477328"/>
              </a:xfrm>
              <a:prstGeom prst="rect">
                <a:avLst/>
              </a:prstGeom>
              <a:blipFill>
                <a:blip r:embed="rId2"/>
                <a:stretch>
                  <a:fillRect l="-581" t="-1215" b="-4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2193" y="3861048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</a:t>
            </a:r>
            <a:r>
              <a:rPr lang="en-GB" sz="2000" b="1" dirty="0"/>
              <a:t>theorem</a:t>
            </a:r>
            <a:r>
              <a:rPr lang="en-GB" sz="2000" dirty="0"/>
              <a:t> is a mathematical statement that has been proven.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02272" y="4538980"/>
                <a:ext cx="6466071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One famous misnomer was </a:t>
                </a:r>
                <a:r>
                  <a:rPr lang="en-GB" b="1" dirty="0"/>
                  <a:t>Fermat’s Last Theorem</a:t>
                </a:r>
                <a:r>
                  <a:rPr lang="en-GB" dirty="0"/>
                  <a:t>, which states “</a:t>
                </a:r>
                <a:r>
                  <a:rPr lang="en-GB" i="1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an integer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GB" i="1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i="1" dirty="0"/>
                  <a:t> has no non-zero integer solutions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i="1" dirty="0"/>
                  <a:t>.</a:t>
                </a:r>
                <a:r>
                  <a:rPr lang="en-GB" dirty="0"/>
                  <a:t>” It was 300 years until this was proven in 1995. Only then was the ‘Theorem’ in the name then correct!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272" y="4538980"/>
                <a:ext cx="6466071" cy="1200329"/>
              </a:xfrm>
              <a:prstGeom prst="rect">
                <a:avLst/>
              </a:prstGeom>
              <a:blipFill>
                <a:blip r:embed="rId3"/>
                <a:stretch>
                  <a:fillRect l="-563" t="-2000" r="-1127" b="-6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25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Types of Proof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2276872"/>
            <a:ext cx="403244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a. Proof by Deduction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429" y="74850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proof must show all </a:t>
            </a:r>
            <a:r>
              <a:rPr lang="en-GB" b="1" dirty="0"/>
              <a:t>assumptions</a:t>
            </a:r>
            <a:r>
              <a:rPr lang="en-GB" dirty="0"/>
              <a:t> you are using, have a clear </a:t>
            </a:r>
            <a:r>
              <a:rPr lang="en-GB" b="1" dirty="0"/>
              <a:t>sequential list of steps</a:t>
            </a:r>
            <a:r>
              <a:rPr lang="en-GB" dirty="0"/>
              <a:t> that logically follow, and must cover </a:t>
            </a:r>
            <a:r>
              <a:rPr lang="en-GB" b="1" dirty="0"/>
              <a:t>all possible cases</a:t>
            </a:r>
            <a:r>
              <a:rPr lang="en-GB" dirty="0"/>
              <a:t>.</a:t>
            </a:r>
          </a:p>
          <a:p>
            <a:r>
              <a:rPr lang="en-GB" dirty="0"/>
              <a:t>You should usually make a </a:t>
            </a:r>
            <a:r>
              <a:rPr lang="en-GB" b="1" dirty="0"/>
              <a:t>concluding statement</a:t>
            </a:r>
            <a:r>
              <a:rPr lang="en-GB" dirty="0"/>
              <a:t>, e.g. restating the original conjecture that you have proven.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285293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the simplest type, where you start from known facts and reach the desired conclusion via deductive steps.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4" y="4221088"/>
                <a:ext cx="40324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“Prove that the product of two odd numbers is odd.”</a:t>
                </a:r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be integers,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are odd numbers.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This is one more than a multiple of 2, and is therefore odd.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221088"/>
                <a:ext cx="4032448" cy="2308324"/>
              </a:xfrm>
              <a:prstGeom prst="rect">
                <a:avLst/>
              </a:prstGeom>
              <a:blipFill>
                <a:blip r:embed="rId2"/>
                <a:stretch>
                  <a:fillRect l="-1362" t="-1319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0032" y="3933056"/>
                <a:ext cx="4032448" cy="2916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“Prove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𝟏𝟎𝟏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𝟕𝟎</m:t>
                    </m:r>
                  </m:oMath>
                </a14:m>
                <a:r>
                  <a:rPr lang="en-GB" b="1" dirty="0"/>
                  <a:t>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−35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−105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−101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≡3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−101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−70</m:t>
                      </m:r>
                    </m:oMath>
                  </m:oMathPara>
                </a14:m>
                <a:endParaRPr lang="en-GB" dirty="0"/>
              </a:p>
              <a:p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933056"/>
                <a:ext cx="4032448" cy="2916504"/>
              </a:xfrm>
              <a:prstGeom prst="rect">
                <a:avLst/>
              </a:prstGeom>
              <a:blipFill>
                <a:blip r:embed="rId3"/>
                <a:stretch>
                  <a:fillRect l="-1208" t="-10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77092" y="2233329"/>
                <a:ext cx="3676622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An </a:t>
                </a:r>
                <a:r>
                  <a:rPr lang="en-GB" b="1" dirty="0"/>
                  <a:t>identity</a:t>
                </a:r>
                <a:r>
                  <a:rPr lang="en-GB" dirty="0"/>
                  <a:t> is an equation that is true for </a:t>
                </a:r>
                <a:r>
                  <a:rPr lang="en-GB" b="1" dirty="0"/>
                  <a:t>all values</a:t>
                </a:r>
                <a:r>
                  <a:rPr lang="en-GB" dirty="0"/>
                  <a:t> of the variables.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 is true only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=±2</m:t>
                    </m:r>
                  </m:oMath>
                </a14:m>
                <a:r>
                  <a:rPr lang="en-GB" dirty="0"/>
                  <a:t>, but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true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092" y="2233329"/>
                <a:ext cx="3676622" cy="1200329"/>
              </a:xfrm>
              <a:prstGeom prst="rect">
                <a:avLst/>
              </a:prstGeom>
              <a:blipFill>
                <a:blip r:embed="rId4"/>
                <a:stretch>
                  <a:fillRect l="-988" t="-1493" r="-1977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6876257" y="3439886"/>
            <a:ext cx="105114" cy="373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0542" y="4874794"/>
            <a:ext cx="3977916" cy="17582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92413" y="4538767"/>
            <a:ext cx="3977916" cy="20797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755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Be Warned…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980728"/>
            <a:ext cx="7558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Proof by Deduction requires you to </a:t>
            </a:r>
            <a:r>
              <a:rPr lang="en-GB" b="1" dirty="0"/>
              <a:t>start from known facts </a:t>
            </a:r>
            <a:r>
              <a:rPr lang="en-GB" dirty="0"/>
              <a:t>and end up at the conclusion. It is </a:t>
            </a:r>
            <a:r>
              <a:rPr lang="en-GB" b="1" u="sng" dirty="0"/>
              <a:t>not</a:t>
            </a:r>
            <a:r>
              <a:rPr lang="en-GB" dirty="0"/>
              <a:t> acceptable to start with to the conclusion, and verify it works, </a:t>
            </a:r>
            <a:r>
              <a:rPr lang="en-GB" b="1" dirty="0"/>
              <a:t>because you are assuming the thing you are trying to prove</a:t>
            </a:r>
            <a:r>
              <a:rPr lang="en-GB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44" y="2086372"/>
            <a:ext cx="734481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i="1" dirty="0"/>
              <a:t>Example</a:t>
            </a:r>
            <a:r>
              <a:rPr lang="en-GB" sz="2000" dirty="0"/>
              <a:t>: Prove that if three consecutive integers are the sides of a right-angled triangle, they must be 3, 4 and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1344" y="3166368"/>
                <a:ext cx="312655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Incorrect Proof:</a:t>
                </a:r>
              </a:p>
              <a:p>
                <a:endParaRPr lang="en-GB" dirty="0"/>
              </a:p>
              <a:p>
                <a:r>
                  <a:rPr lang="en-GB" dirty="0"/>
                  <a:t>Let the lengths be 3,4,5.</a:t>
                </a:r>
              </a:p>
              <a:p>
                <a:r>
                  <a:rPr lang="en-GB" dirty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25=25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This satisfies Pythagoras’ Theorem, and the numbers are consecutive.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4" y="3166368"/>
                <a:ext cx="3126556" cy="2585323"/>
              </a:xfrm>
              <a:prstGeom prst="rect">
                <a:avLst/>
              </a:prstGeom>
              <a:blipFill>
                <a:blip r:embed="rId2"/>
                <a:stretch>
                  <a:fillRect l="-1559" t="-1176" r="-1754" b="-2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27588" y="3090168"/>
                <a:ext cx="344971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Correct Proof:</a:t>
                </a:r>
              </a:p>
              <a:p>
                <a:endParaRPr lang="en-GB" dirty="0"/>
              </a:p>
              <a:p>
                <a:r>
                  <a:rPr lang="en-GB" dirty="0"/>
                  <a:t>If the sides are consecutive, then let the sides be: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Then by Pythagoras’ Theorem: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/>
                  <a:t> (as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can’t be negative)</a:t>
                </a:r>
              </a:p>
              <a:p>
                <a:r>
                  <a:rPr lang="en-GB" dirty="0"/>
                  <a:t>Thus the sides are 3, 4, 5.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588" y="3090168"/>
                <a:ext cx="3449712" cy="3416320"/>
              </a:xfrm>
              <a:prstGeom prst="rect">
                <a:avLst/>
              </a:prstGeom>
              <a:blipFill>
                <a:blip r:embed="rId3"/>
                <a:stretch>
                  <a:fillRect l="-1413" t="-1071"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04704" y="3577208"/>
            <a:ext cx="162609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We are assuming the thing we are trying to prove!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2895600" y="3924300"/>
            <a:ext cx="609104" cy="68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2512" y="5819001"/>
            <a:ext cx="3751064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The underlying problem is that this technique doesn’t prove there can’t be </a:t>
            </a:r>
            <a:r>
              <a:rPr lang="en-GB" sz="1400" b="1" u="sng" dirty="0"/>
              <a:t>other</a:t>
            </a:r>
            <a:r>
              <a:rPr lang="en-GB" sz="1400" dirty="0"/>
              <a:t> consecutive integers that work – we have only verified 3,4,5 is one such solution.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5282" y="4524749"/>
            <a:ext cx="1626096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We are only assuming things in the ‘if’ bit. This is fine!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181601" y="4305300"/>
            <a:ext cx="292099" cy="24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7085" y="3613476"/>
            <a:ext cx="2967358" cy="20467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14392" y="3577208"/>
            <a:ext cx="3334072" cy="2929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3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Types of Proof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24002" y="883501"/>
            <a:ext cx="403244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a. Proof by Deduction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4002" y="1629540"/>
                <a:ext cx="5588158" cy="149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GB" b="1" dirty="0"/>
                  <a:t> is positive for all values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.</a:t>
                </a:r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+1≥1&gt;0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02" y="1629540"/>
                <a:ext cx="5588158" cy="1495987"/>
              </a:xfrm>
              <a:prstGeom prst="rect">
                <a:avLst/>
              </a:prstGeom>
              <a:blipFill>
                <a:blip r:embed="rId2"/>
                <a:stretch>
                  <a:fillRect l="-983" t="-1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855884" y="863916"/>
            <a:ext cx="273630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Exam Tip</a:t>
            </a:r>
            <a:r>
              <a:rPr lang="en-GB" dirty="0"/>
              <a:t>: This is quite a common last </a:t>
            </a:r>
            <a:r>
              <a:rPr lang="en-GB" dirty="0" err="1"/>
              <a:t>parter</a:t>
            </a:r>
            <a:r>
              <a:rPr lang="en-GB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7353" y="2405247"/>
            <a:ext cx="315609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Anything squared is at least 0. This is formally known as the ‘</a:t>
            </a:r>
            <a:r>
              <a:rPr lang="en-GB" i="1" dirty="0"/>
              <a:t>trivial inequality</a:t>
            </a:r>
            <a:r>
              <a:rPr lang="en-GB" dirty="0"/>
              <a:t>’.</a:t>
            </a:r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5364088" y="1187082"/>
            <a:ext cx="491796" cy="32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181600" y="2685143"/>
            <a:ext cx="536894" cy="133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3456" y="2059023"/>
            <a:ext cx="4413344" cy="11921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8973" y="3925107"/>
            <a:ext cx="403244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Test Your Understanding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8973" y="4653136"/>
                <a:ext cx="558815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Prove that the sum of the squares of two consecutive odd numbers is 2 more than a multiple of 8.</a:t>
                </a:r>
              </a:p>
              <a:p>
                <a:endParaRPr lang="en-GB" b="1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be any two consecutive odd numbers,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an integer.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=8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/>
                  <a:t>   which is 2 more than a multiple of 8.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73" y="4653136"/>
                <a:ext cx="5588158" cy="2031325"/>
              </a:xfrm>
              <a:prstGeom prst="rect">
                <a:avLst/>
              </a:prstGeom>
              <a:blipFill>
                <a:blip r:embed="rId3"/>
                <a:stretch>
                  <a:fillRect l="-983" t="-1497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40687" y="5477874"/>
            <a:ext cx="5687721" cy="11921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47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</a:t>
            </a:r>
            <a:r>
              <a:rPr lang="en-GB" sz="2400" dirty="0" smtClean="0"/>
              <a:t>1/AS Pages </a:t>
            </a:r>
            <a:r>
              <a:rPr lang="en-GB" sz="2400" dirty="0"/>
              <a:t>149-150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180" y="2174708"/>
                <a:ext cx="712879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[STEP I 2005 Q1]</a:t>
                </a:r>
                <a:r>
                  <a:rPr lang="en-GB" dirty="0"/>
                  <a:t> 47231 is a five-digit number whose digits sum to 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4+7+2+3+1=17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00050" indent="-400050">
                  <a:buAutoNum type="romanLcParenBoth"/>
                </a:pPr>
                <a:r>
                  <a:rPr lang="en-GB" dirty="0"/>
                  <a:t>Prove that there are 15 five-digit numbers whose digits sum to 43. You should explain your reasoning clearly.</a:t>
                </a:r>
              </a:p>
              <a:p>
                <a:pPr marL="400050" indent="-400050">
                  <a:buAutoNum type="romanLcParenBoth"/>
                </a:pPr>
                <a:r>
                  <a:rPr lang="en-GB" dirty="0"/>
                  <a:t>How many five-digit numbers are there whose digits sum to 39?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80" y="2174708"/>
                <a:ext cx="7128792" cy="1477328"/>
              </a:xfrm>
              <a:prstGeom prst="rect">
                <a:avLst/>
              </a:prstGeom>
              <a:blipFill>
                <a:blip r:embed="rId2"/>
                <a:stretch>
                  <a:fillRect l="-684" t="-2479" r="-1282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7077" y="18442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7207" y="4085901"/>
                <a:ext cx="8746671" cy="266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i) Since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5×9=45</m:t>
                    </m:r>
                  </m:oMath>
                </a14:m>
                <a:r>
                  <a:rPr lang="en-GB" sz="1600" dirty="0"/>
                  <a:t> then the digits drop by 2 in total from the maximum of 9, 9, 9, 9, 9. This can either be on one number (9,9,9,9,7) or spread across two numbers (9,9,9,8,8).</a:t>
                </a:r>
              </a:p>
              <a:p>
                <a:r>
                  <a:rPr lang="en-GB" sz="1600" dirty="0"/>
                  <a:t>If 9, 9, 9, 9, 7 are used, the 7 can go in 5 positions, giving 5 numbers.</a:t>
                </a:r>
                <a:br>
                  <a:rPr lang="en-GB" sz="1600" dirty="0"/>
                </a:br>
                <a:r>
                  <a:rPr lang="en-GB" sz="1600" dirty="0"/>
                  <a:t>If 9, 9, 9, 8, 8 is used, the two 8s can go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5×4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sz="1600" dirty="0"/>
                  <a:t> positions (as there are 5 choices for the first 8 and 4 for the second, but they can go either way round). Thus there are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5+10=15</m:t>
                    </m:r>
                  </m:oMath>
                </a14:m>
                <a:r>
                  <a:rPr lang="en-GB" sz="1600" dirty="0"/>
                  <a:t> possibilities.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ii) This time we must drop the digit sum by 6 from the maximum of 9,9,9,9,9. This gives the possibilities: (9,9,9,9,3), (9,9,9,8,4), (9,9,9,7,5), (9,9,8,8,5), (9,9,9,6,6), (9,9,8,7,6), (9,8,8,8,6), (9,9,7,7,7), (9,8,8,7,7), (8,8,8,8,7). This give 5, 20, 20, 30, 10, 60, 20, 10, 30, 5 possibilities respectively, giving 210 possibilities in total. (I have omitted the calculation for each for brevity)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07" y="4085901"/>
                <a:ext cx="8746671" cy="2660024"/>
              </a:xfrm>
              <a:prstGeom prst="rect">
                <a:avLst/>
              </a:prstGeom>
              <a:blipFill>
                <a:blip r:embed="rId3"/>
                <a:stretch>
                  <a:fillRect l="-348" t="-686" r="-836" b="-1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70155" y="4126542"/>
            <a:ext cx="8691175" cy="1392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  <a:r>
              <a:rPr lang="en-GB" sz="2800" dirty="0" err="1"/>
              <a:t>i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270155" y="5701889"/>
            <a:ext cx="8748038" cy="1063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4355976" y="606102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Complete before the </a:t>
            </a:r>
            <a:r>
              <a:rPr lang="en-US" sz="2000" dirty="0" smtClean="0"/>
              <a:t>lesson</a:t>
            </a:r>
            <a:r>
              <a:rPr lang="en-US" sz="2000" dirty="0"/>
              <a:t> </a:t>
            </a:r>
            <a:r>
              <a:rPr lang="en-US" sz="2000" dirty="0" smtClean="0"/>
              <a:t>Ex7D </a:t>
            </a:r>
          </a:p>
          <a:p>
            <a:r>
              <a:rPr lang="en-US" sz="2000" dirty="0" smtClean="0"/>
              <a:t>You should attempt all. During this lesson we will discuss all problems encountered.</a:t>
            </a:r>
            <a:endParaRPr lang="en-US" sz="20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33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Other Types of Proof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24002" y="883501"/>
            <a:ext cx="403244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b. Proof by Exhaustion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470" y="1492997"/>
            <a:ext cx="41586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means breaking down the statement into </a:t>
            </a:r>
            <a:r>
              <a:rPr lang="en-GB" b="1" dirty="0"/>
              <a:t>all possible smaller cases</a:t>
            </a:r>
            <a:r>
              <a:rPr lang="en-GB" dirty="0"/>
              <a:t>, where we prove each individual case.</a:t>
            </a:r>
          </a:p>
          <a:p>
            <a:r>
              <a:rPr lang="en-GB" sz="1400" dirty="0"/>
              <a:t>(This technique is sometimes known as ‘case analysis’)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883500"/>
            <a:ext cx="414426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c. Disproof by Counter-Example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6389" y="2765456"/>
                <a:ext cx="3672408" cy="388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is even for all integers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.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is either even or odd.</a:t>
                </a:r>
              </a:p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is even:</a:t>
                </a:r>
              </a:p>
              <a:p>
                <a:pPr/>
                <a:r>
                  <a:rPr lang="en-GB" sz="1600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𝑒𝑣𝑒𝑛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𝑒𝑣𝑒𝑛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𝑒𝑣𝑒𝑛</m:t>
                    </m:r>
                  </m:oMath>
                </a14:m>
                <a:r>
                  <a:rPr lang="en-GB" sz="1600" b="0" dirty="0"/>
                  <a:t/>
                </a:r>
                <a:br>
                  <a:rPr lang="en-GB" sz="16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is odd: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𝑜𝑑𝑑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𝑜𝑑𝑑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𝑜𝑑𝑑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𝑜𝑑𝑑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𝑜𝑑𝑑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is even for all integers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89" y="2765456"/>
                <a:ext cx="3672408" cy="3884205"/>
              </a:xfrm>
              <a:prstGeom prst="rect">
                <a:avLst/>
              </a:prstGeom>
              <a:blipFill>
                <a:blip r:embed="rId2"/>
                <a:stretch>
                  <a:fillRect l="-1495" t="-785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24002" y="2765456"/>
            <a:ext cx="40324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0032" y="1492997"/>
            <a:ext cx="4158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While to prove a statement is true, we need to prove every possible case (potentially infinitely many!), </a:t>
            </a:r>
            <a:r>
              <a:rPr lang="en-GB" b="1" dirty="0"/>
              <a:t>we only need one example to disprove</a:t>
            </a:r>
            <a:r>
              <a:rPr lang="en-GB" dirty="0"/>
              <a:t> a statement.</a:t>
            </a:r>
          </a:p>
          <a:p>
            <a:r>
              <a:rPr lang="en-GB" dirty="0"/>
              <a:t>This is known as a </a:t>
            </a:r>
            <a:r>
              <a:rPr lang="en-GB" b="1" dirty="0"/>
              <a:t>counterexample</a:t>
            </a:r>
            <a:r>
              <a:rPr lang="en-GB" dirty="0"/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860032" y="3429000"/>
            <a:ext cx="40324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97400" y="3598102"/>
                <a:ext cx="4406899" cy="191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Disprove the statement: </a:t>
                </a:r>
              </a:p>
              <a:p>
                <a:r>
                  <a:rPr lang="en-GB" b="1" dirty="0"/>
                  <a:t>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𝟒𝟏</m:t>
                    </m:r>
                  </m:oMath>
                </a14:m>
                <a:r>
                  <a:rPr lang="en-GB" b="1" dirty="0"/>
                  <a:t> is prime for all integers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.”</a:t>
                </a:r>
              </a:p>
              <a:p>
                <a:endParaRPr lang="en-GB" dirty="0"/>
              </a:p>
              <a:p>
                <a:pPr/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=41</m:t>
                    </m:r>
                  </m:oMath>
                </a14:m>
                <a:r>
                  <a:rPr lang="en-GB" sz="1600" dirty="0"/>
                  <a:t>, then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41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−41+41</m:t>
                    </m:r>
                  </m:oMath>
                </a14:m>
                <a:r>
                  <a:rPr lang="en-GB" sz="1600" b="0" dirty="0"/>
                  <a:t/>
                </a:r>
                <a:br>
                  <a:rPr lang="en-GB" sz="16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Which is not prime as it has a factor of 41.</a:t>
                </a:r>
              </a:p>
              <a:p>
                <a:r>
                  <a:rPr lang="en-GB" sz="1600" dirty="0"/>
                  <a:t>Thus the statement is not true.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00" y="3598102"/>
                <a:ext cx="4406899" cy="1914435"/>
              </a:xfrm>
              <a:prstGeom prst="rect">
                <a:avLst/>
              </a:prstGeom>
              <a:blipFill>
                <a:blip r:embed="rId3"/>
                <a:stretch>
                  <a:fillRect l="-1107" t="-1592" b="-3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88856" y="3570323"/>
            <a:ext cx="3507080" cy="3213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17616" y="4317999"/>
            <a:ext cx="4158084" cy="1843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979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Another Type not in the A Level Specification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24002" y="883501"/>
            <a:ext cx="403244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c. Proof by Contradiction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030" y="1484784"/>
            <a:ext cx="799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another technique of proving a statement, which is </a:t>
            </a:r>
            <a:r>
              <a:rPr lang="en-GB" b="1" u="sng" dirty="0"/>
              <a:t>not</a:t>
            </a:r>
            <a:r>
              <a:rPr lang="en-GB" dirty="0"/>
              <a:t> in the A Level specification (but </a:t>
            </a:r>
            <a:r>
              <a:rPr lang="en-GB" b="1" u="sng" dirty="0"/>
              <a:t>is</a:t>
            </a:r>
            <a:r>
              <a:rPr lang="en-GB" dirty="0"/>
              <a:t> in the STEP specification!).</a:t>
            </a:r>
          </a:p>
          <a:p>
            <a:r>
              <a:rPr lang="en-GB" b="1" dirty="0"/>
              <a:t>We assume the original statement is false, and show this results in a contradiction.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334" y="2699760"/>
                <a:ext cx="7209566" cy="374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Prove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GB" b="1" dirty="0"/>
                  <a:t> is irrational.</a:t>
                </a:r>
              </a:p>
              <a:p>
                <a:endParaRPr lang="en-GB" dirty="0"/>
              </a:p>
              <a:p>
                <a:r>
                  <a:rPr lang="en-GB" sz="1600" dirty="0"/>
                  <a:t>Assume by contradiction that the statement is false, i.e.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600" dirty="0"/>
                  <a:t> is rational.</a:t>
                </a:r>
              </a:p>
              <a:p>
                <a:r>
                  <a:rPr lang="en-GB" sz="1600" dirty="0"/>
                  <a:t>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GB" sz="1600" b="0" dirty="0"/>
              </a:p>
              <a:p>
                <a:pPr/>
                <a:r>
                  <a:rPr lang="en-GB" sz="1600" dirty="0"/>
                  <a:t>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0" dirty="0"/>
                  <a:t> are integers,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1600" b="0" dirty="0"/>
                  <a:t> is a fraction in its simplest form.</a:t>
                </a:r>
                <a:br>
                  <a:rPr lang="en-GB" sz="16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b="0" dirty="0"/>
              </a:p>
              <a:p>
                <a:r>
                  <a:rPr lang="en-GB" sz="1600" dirty="0"/>
                  <a:t>The prime factorisation of any square number has even powers. Thus the power of 2 of the prime factorisation of the RHS is even (and possibly 0).</a:t>
                </a:r>
              </a:p>
              <a:p>
                <a:r>
                  <a:rPr lang="en-GB" sz="1600" b="0" dirty="0"/>
                  <a:t>The power of 2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b="0" dirty="0"/>
                  <a:t> is also even, thus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b="0" dirty="0"/>
                  <a:t> must have an odd power of 2.</a:t>
                </a:r>
              </a:p>
              <a:p>
                <a:r>
                  <a:rPr lang="en-GB" sz="1600" dirty="0"/>
                  <a:t>This is a contradiction, thus the original assumption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600" b="0" dirty="0"/>
                  <a:t> is </a:t>
                </a:r>
                <a:r>
                  <a:rPr lang="en-GB" sz="1600" dirty="0"/>
                  <a:t>rational is false, and thus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600" b="0" dirty="0"/>
                  <a:t> is irrational.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34" y="2699760"/>
                <a:ext cx="7209566" cy="3741665"/>
              </a:xfrm>
              <a:prstGeom prst="rect">
                <a:avLst/>
              </a:prstGeom>
              <a:blipFill>
                <a:blip r:embed="rId2"/>
                <a:stretch>
                  <a:fillRect l="-761" t="-163" r="-85" b="-1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369630" y="2496560"/>
            <a:ext cx="82814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29300" y="3617590"/>
                <a:ext cx="3254821" cy="144738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There are other methods from this point, e.g. recognising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200" dirty="0"/>
                  <a:t> is even, therefore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is even and replacing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200" i="1" dirty="0"/>
                  <a:t> </a:t>
                </a:r>
                <a:r>
                  <a:rPr lang="en-GB" sz="1200" dirty="0"/>
                  <a:t>before eventually discovering that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200" dirty="0"/>
                  <a:t> must both be even, thus violating assumption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1200" dirty="0"/>
                  <a:t> was in its simplest form. The method used is faster and doesn’t require this ‘simplest form’ assumption!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3617590"/>
                <a:ext cx="3254821" cy="1447384"/>
              </a:xfrm>
              <a:prstGeom prst="rect">
                <a:avLst/>
              </a:prstGeom>
              <a:blipFill>
                <a:blip r:embed="rId3"/>
                <a:stretch>
                  <a:fillRect b="-1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5572126" y="4341282"/>
            <a:ext cx="257174" cy="579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4713" y="3253405"/>
            <a:ext cx="8541305" cy="34574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135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152-154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180" y="2174708"/>
                <a:ext cx="843529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[STEP I 2008 Q1]</a:t>
                </a:r>
                <a:r>
                  <a:rPr lang="en-GB" dirty="0"/>
                  <a:t> What does it mean to say that a number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rational?</a:t>
                </a:r>
              </a:p>
              <a:p>
                <a:r>
                  <a:rPr lang="en-GB" dirty="0"/>
                  <a:t>Prove by contradiction statements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below,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are real numbers.</a:t>
                </a:r>
              </a:p>
              <a:p>
                <a:endParaRPr lang="en-GB" dirty="0"/>
              </a:p>
              <a:p>
                <a:r>
                  <a:rPr lang="en-GB" dirty="0"/>
                  <a:t>A: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GB" dirty="0"/>
                  <a:t> is irrational, then at least one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is irrational.</a:t>
                </a:r>
              </a:p>
              <a:p>
                <a:r>
                  <a:rPr lang="en-GB" dirty="0"/>
                  <a:t>B: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is irrational, then at least one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is irrational.</a:t>
                </a:r>
              </a:p>
              <a:p>
                <a:endParaRPr lang="en-GB" dirty="0"/>
              </a:p>
              <a:p>
                <a:r>
                  <a:rPr lang="en-GB" dirty="0"/>
                  <a:t>Disprove by means of a counterexample statement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below,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are real numbers.</a:t>
                </a:r>
              </a:p>
              <a:p>
                <a:endParaRPr lang="en-GB" dirty="0"/>
              </a:p>
              <a:p>
                <a:r>
                  <a:rPr lang="en-GB" dirty="0"/>
                  <a:t>C: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are irrational,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is irrational.</a:t>
                </a:r>
              </a:p>
              <a:p>
                <a:endParaRPr lang="en-GB" dirty="0"/>
              </a:p>
              <a:p>
                <a:r>
                  <a:rPr lang="en-GB" dirty="0"/>
                  <a:t>If the numbers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are irrational, prove that at most one of the numbers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rational.</a:t>
                </a:r>
              </a:p>
              <a:p>
                <a:endParaRPr lang="en-GB" dirty="0"/>
              </a:p>
              <a:p>
                <a:r>
                  <a:rPr lang="en-GB" b="1" u="sng" dirty="0"/>
                  <a:t>Solutions on next slide.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80" y="2174708"/>
                <a:ext cx="8435292" cy="4524315"/>
              </a:xfrm>
              <a:prstGeom prst="rect">
                <a:avLst/>
              </a:prstGeom>
              <a:blipFill>
                <a:blip r:embed="rId2"/>
                <a:stretch>
                  <a:fillRect l="-578"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7077" y="18442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68856" y="4316781"/>
                <a:ext cx="2736304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Note: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sz="1200" dirty="0"/>
                  <a:t> is Euler’s Number and you will encounter it later at A Level. But for the moment, you only need to know it is an irrational number, like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856" y="4316781"/>
                <a:ext cx="2736304" cy="830997"/>
              </a:xfrm>
              <a:prstGeom prst="rect">
                <a:avLst/>
              </a:prstGeom>
              <a:blipFill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5220072" y="556737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Complete before the </a:t>
            </a:r>
            <a:r>
              <a:rPr lang="en-US" sz="2000" dirty="0" smtClean="0"/>
              <a:t>lesson</a:t>
            </a:r>
            <a:r>
              <a:rPr lang="en-US" sz="2000" dirty="0"/>
              <a:t> </a:t>
            </a:r>
            <a:r>
              <a:rPr lang="en-US" sz="2000" dirty="0" smtClean="0"/>
              <a:t>Ex7E </a:t>
            </a:r>
          </a:p>
          <a:p>
            <a:r>
              <a:rPr lang="en-US" sz="2000" dirty="0" smtClean="0"/>
              <a:t>You should attempt ALL. During this lesson we will discuss all problems encountered.</a:t>
            </a:r>
            <a:endParaRPr lang="en-US" sz="20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7496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 to Extension Problem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76" y="764704"/>
            <a:ext cx="6967220" cy="56886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4817" y="1117173"/>
            <a:ext cx="6745684" cy="5592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3357" y="2780928"/>
            <a:ext cx="6745684" cy="2248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4817" y="5867399"/>
            <a:ext cx="6745684" cy="7410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64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 to Extension Problem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890587"/>
            <a:ext cx="7289626" cy="5489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37" y="6294437"/>
            <a:ext cx="4030663" cy="3684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0517" y="1447799"/>
            <a:ext cx="7050484" cy="51689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3680" y="6078537"/>
                <a:ext cx="2867496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 err="1"/>
                  <a:t>Fro</a:t>
                </a:r>
                <a:r>
                  <a:rPr lang="en-GB" sz="1400" b="1" dirty="0"/>
                  <a:t> Fun Fact</a:t>
                </a:r>
                <a:r>
                  <a:rPr lang="en-GB" sz="1400" dirty="0"/>
                  <a:t>: No mathematician has yet managed to prove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400" dirty="0"/>
                  <a:t> is irrational.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680" y="6078537"/>
                <a:ext cx="2867496" cy="738664"/>
              </a:xfrm>
              <a:prstGeom prst="rect">
                <a:avLst/>
              </a:prstGeom>
              <a:blipFill>
                <a:blip r:embed="rId4"/>
                <a:stretch>
                  <a:fillRect l="-211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24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chapter covers a number of algebraic techniques, but also algebraic ‘proofs’.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2841" y="1837430"/>
                <a:ext cx="2560968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+9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41" y="1837430"/>
                <a:ext cx="2560968" cy="5241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4616" y="1446540"/>
            <a:ext cx="253919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Algebraic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3471214"/>
                <a:ext cx="3024336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dirty="0"/>
                  <a:t> is a factor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−9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, 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471214"/>
                <a:ext cx="3024336" cy="923330"/>
              </a:xfrm>
              <a:prstGeom prst="rect">
                <a:avLst/>
              </a:prstGeom>
              <a:blipFill>
                <a:blip r:embed="rId3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9552" y="3101882"/>
            <a:ext cx="30243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The Factor Theorem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4008" y="3831254"/>
            <a:ext cx="3096344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Prove that all square numbers are either a multiple of 4 or 1 more than a multiple of 4.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008" y="3471214"/>
            <a:ext cx="309634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55977" y="1946392"/>
                <a:ext cx="326280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Divide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7" y="1946392"/>
                <a:ext cx="3262802" cy="369332"/>
              </a:xfrm>
              <a:prstGeom prst="rect">
                <a:avLst/>
              </a:prstGeom>
              <a:blipFill>
                <a:blip r:embed="rId4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355976" y="1586352"/>
            <a:ext cx="326280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Dividing Polynomials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384" y="446175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A Level 2017 specification note</a:t>
            </a:r>
            <a:r>
              <a:rPr lang="en-GB" sz="1200" dirty="0"/>
              <a:t>: The ‘Remainder Theorem’ has been removed (it was included in C2). Sad times…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Simplifying Algebraic Fractions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62836" y="797555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Recall that you can simplify fractions by </a:t>
            </a:r>
            <a:r>
              <a:rPr lang="en-GB" sz="2000" b="1" dirty="0"/>
              <a:t>dividing</a:t>
            </a:r>
            <a:r>
              <a:rPr lang="en-GB" sz="2000" dirty="0"/>
              <a:t> the numerator and denominator by a </a:t>
            </a:r>
            <a:r>
              <a:rPr lang="en-GB" sz="2000" b="1" dirty="0"/>
              <a:t>common factor</a:t>
            </a:r>
            <a:r>
              <a:rPr lang="en-GB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9673" y="1788727"/>
                <a:ext cx="5537356" cy="1017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73" y="1788727"/>
                <a:ext cx="5537356" cy="1017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94455" y="1268246"/>
            <a:ext cx="266517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Hint</a:t>
            </a:r>
            <a:r>
              <a:rPr lang="en-GB" sz="1400" dirty="0"/>
              <a:t>: To identify common factors we need to factorise first.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43330" y="1757328"/>
            <a:ext cx="701675" cy="316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61684" y="3135681"/>
                <a:ext cx="6913357" cy="9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1684" y="3135681"/>
                <a:ext cx="6913357" cy="964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588224" y="3038094"/>
            <a:ext cx="235236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Note</a:t>
            </a:r>
            <a:r>
              <a:rPr lang="en-GB" sz="1400" dirty="0"/>
              <a:t>: Do not leave 1 in the denominator!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7293" y="4577830"/>
                <a:ext cx="7321132" cy="1033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+11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+20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93" y="4577830"/>
                <a:ext cx="7321132" cy="10333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425465" y="4093983"/>
            <a:ext cx="367247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Factorise the easier one first because it provides clues to the factorisation of the other.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260" y="5719824"/>
                <a:ext cx="7321132" cy="1033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4−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0" y="5719824"/>
                <a:ext cx="7321132" cy="10333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29420" y="5845907"/>
                <a:ext cx="1558002" cy="40261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420" y="5845907"/>
                <a:ext cx="1558002" cy="402611"/>
              </a:xfrm>
              <a:prstGeom prst="rect">
                <a:avLst/>
              </a:prstGeom>
              <a:blipFill>
                <a:blip r:embed="rId6"/>
                <a:stretch>
                  <a:fillRect l="-385" b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378003" y="1790326"/>
            <a:ext cx="3629392" cy="984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17637" y="3182816"/>
            <a:ext cx="3629392" cy="984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48368" y="4608664"/>
            <a:ext cx="4151892" cy="984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43808" y="5787620"/>
            <a:ext cx="4151892" cy="984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20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138-139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707337" y="3140968"/>
            <a:ext cx="5297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</a:t>
            </a:r>
            <a:r>
              <a:rPr lang="en-US" sz="2400" dirty="0" smtClean="0"/>
              <a:t>lesson</a:t>
            </a:r>
            <a:r>
              <a:rPr lang="en-US" sz="2400" dirty="0"/>
              <a:t> </a:t>
            </a:r>
            <a:r>
              <a:rPr lang="en-US" sz="2400" dirty="0" smtClean="0"/>
              <a:t>Q1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B050"/>
                </a:solidFill>
              </a:rPr>
              <a:t>Green</a:t>
            </a:r>
            <a:r>
              <a:rPr lang="en-US" sz="2400" dirty="0" smtClean="0"/>
              <a:t>		</a:t>
            </a:r>
            <a:r>
              <a:rPr lang="en-US" sz="2400" dirty="0" smtClean="0"/>
              <a:t>Q2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6"/>
                </a:solidFill>
              </a:rPr>
              <a:t>Amber</a:t>
            </a:r>
            <a:r>
              <a:rPr lang="en-US" sz="2400" dirty="0" smtClean="0"/>
              <a:t> </a:t>
            </a:r>
            <a:r>
              <a:rPr lang="en-US" sz="2400" dirty="0"/>
              <a:t>		</a:t>
            </a:r>
            <a:r>
              <a:rPr lang="en-US" sz="2400" dirty="0" smtClean="0"/>
              <a:t>Q3</a:t>
            </a:r>
            <a:endParaRPr lang="en-US" sz="24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23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Terminology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31640" y="1988840"/>
                <a:ext cx="68407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/>
                        </a:rPr>
                        <m:t>11÷4=2 </m:t>
                      </m:r>
                      <m:r>
                        <a:rPr lang="en-GB" sz="6000" b="0" i="1" smtClean="0">
                          <a:latin typeface="Cambria Math"/>
                        </a:rPr>
                        <m:t>𝑟𝑒𝑚</m:t>
                      </m:r>
                      <m:r>
                        <a:rPr lang="en-GB" sz="6000" b="0" i="1" smtClean="0">
                          <a:latin typeface="Cambria Math"/>
                        </a:rPr>
                        <m:t> 3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88840"/>
                <a:ext cx="6840760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1560" y="3861048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dividend</a:t>
            </a:r>
          </a:p>
          <a:p>
            <a:pPr algn="ctr"/>
            <a:r>
              <a:rPr lang="en-GB" sz="1600" dirty="0"/>
              <a:t>(the thing we’re dividing)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9812" y="4197226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divisor</a:t>
            </a:r>
          </a:p>
          <a:p>
            <a:pPr algn="ctr"/>
            <a:r>
              <a:rPr lang="en-GB" sz="1600" dirty="0"/>
              <a:t>(the thing we’re dividing by)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390483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quotient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232" y="4782001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remainder</a:t>
            </a:r>
          </a:p>
        </p:txBody>
      </p:sp>
      <p:cxnSp>
        <p:nvCxnSpPr>
          <p:cNvPr id="11" name="Straight Arrow Connector 10"/>
          <p:cNvCxnSpPr>
            <a:stCxn id="6" idx="0"/>
          </p:cNvCxnSpPr>
          <p:nvPr/>
        </p:nvCxnSpPr>
        <p:spPr>
          <a:xfrm flipV="1">
            <a:off x="1547664" y="2924944"/>
            <a:ext cx="720080" cy="9361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3815916" y="2924944"/>
            <a:ext cx="0" cy="12722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364088" y="2924944"/>
            <a:ext cx="576064" cy="97989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416316" y="2924944"/>
            <a:ext cx="288032" cy="1892852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11560" y="3853502"/>
            <a:ext cx="1825882" cy="10158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33486" y="4258780"/>
            <a:ext cx="1838243" cy="1015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38013" y="3984158"/>
            <a:ext cx="183824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85226" y="4817796"/>
            <a:ext cx="183824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90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23892" y="2132911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2824092" y="1484839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24092" y="1484839"/>
            <a:ext cx="41044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60076" y="139337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4 2 3 . 0  0  0  0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4864" y="1403657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0156" y="675553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9518" y="1988895"/>
            <a:ext cx="1212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3 3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076120" y="2781038"/>
            <a:ext cx="7560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60076" y="2781038"/>
            <a:ext cx="159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   9 3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2204" y="665241"/>
            <a:ext cx="110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8 .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9518" y="3501063"/>
            <a:ext cx="159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   8 8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434446" y="4332060"/>
            <a:ext cx="7560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32204" y="433206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5   0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434446" y="1988895"/>
            <a:ext cx="5170002" cy="1807805"/>
            <a:chOff x="3434446" y="1988895"/>
            <a:chExt cx="5170002" cy="1807805"/>
          </a:xfrm>
        </p:grpSpPr>
        <p:sp>
          <p:nvSpPr>
            <p:cNvPr id="22" name="TextBox 21"/>
            <p:cNvSpPr txBox="1"/>
            <p:nvPr/>
          </p:nvSpPr>
          <p:spPr>
            <a:xfrm>
              <a:off x="5560396" y="2596371"/>
              <a:ext cx="3044052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b="1" dirty="0"/>
                <a:t>1. </a:t>
              </a:r>
              <a:r>
                <a:rPr lang="en-GB" dirty="0"/>
                <a:t>We found how many whole number of times (i.e. the quotient) the divisor went into the dividend.</a:t>
              </a:r>
            </a:p>
          </p:txBody>
        </p:sp>
        <p:cxnSp>
          <p:nvCxnSpPr>
            <p:cNvPr id="24" name="Straight Arrow Connector 23"/>
            <p:cNvCxnSpPr>
              <a:stCxn id="22" idx="1"/>
            </p:cNvCxnSpPr>
            <p:nvPr/>
          </p:nvCxnSpPr>
          <p:spPr>
            <a:xfrm flipH="1" flipV="1">
              <a:off x="3434446" y="1988895"/>
              <a:ext cx="2125950" cy="120764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995936" y="2708920"/>
            <a:ext cx="4731147" cy="2341587"/>
            <a:chOff x="3873301" y="901115"/>
            <a:chExt cx="4731147" cy="2341587"/>
          </a:xfrm>
        </p:grpSpPr>
        <p:sp>
          <p:nvSpPr>
            <p:cNvPr id="28" name="TextBox 27"/>
            <p:cNvSpPr txBox="1"/>
            <p:nvPr/>
          </p:nvSpPr>
          <p:spPr>
            <a:xfrm>
              <a:off x="5560396" y="2596371"/>
              <a:ext cx="3044052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b="1" dirty="0"/>
                <a:t>2. </a:t>
              </a:r>
              <a:r>
                <a:rPr lang="en-GB" dirty="0"/>
                <a:t>We multiplied the quotient by the dividend.</a:t>
              </a:r>
            </a:p>
          </p:txBody>
        </p:sp>
        <p:cxnSp>
          <p:nvCxnSpPr>
            <p:cNvPr id="29" name="Straight Arrow Connector 28"/>
            <p:cNvCxnSpPr>
              <a:stCxn id="28" idx="1"/>
            </p:cNvCxnSpPr>
            <p:nvPr/>
          </p:nvCxnSpPr>
          <p:spPr>
            <a:xfrm flipH="1" flipV="1">
              <a:off x="3873301" y="901115"/>
              <a:ext cx="1687095" cy="201842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48096" y="3231808"/>
            <a:ext cx="3044052" cy="2621534"/>
            <a:chOff x="5560396" y="621168"/>
            <a:chExt cx="3044052" cy="2621534"/>
          </a:xfrm>
        </p:grpSpPr>
        <p:sp>
          <p:nvSpPr>
            <p:cNvPr id="32" name="TextBox 31"/>
            <p:cNvSpPr txBox="1"/>
            <p:nvPr/>
          </p:nvSpPr>
          <p:spPr>
            <a:xfrm>
              <a:off x="5560396" y="2596371"/>
              <a:ext cx="3044052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b="1" dirty="0"/>
                <a:t>3. </a:t>
              </a:r>
              <a:r>
                <a:rPr lang="en-GB" dirty="0"/>
                <a:t>…in order to find the remainder.</a:t>
              </a:r>
            </a:p>
          </p:txBody>
        </p:sp>
        <p:cxnSp>
          <p:nvCxnSpPr>
            <p:cNvPr id="33" name="Straight Arrow Connector 32"/>
            <p:cNvCxnSpPr>
              <a:stCxn id="32" idx="0"/>
            </p:cNvCxnSpPr>
            <p:nvPr/>
          </p:nvCxnSpPr>
          <p:spPr>
            <a:xfrm flipV="1">
              <a:off x="7082422" y="621168"/>
              <a:ext cx="1522026" cy="197520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614729" y="3501063"/>
            <a:ext cx="3044052" cy="3169115"/>
            <a:chOff x="5560396" y="73587"/>
            <a:chExt cx="3044052" cy="3169115"/>
          </a:xfrm>
        </p:grpSpPr>
        <p:sp>
          <p:nvSpPr>
            <p:cNvPr id="38" name="TextBox 37"/>
            <p:cNvSpPr txBox="1"/>
            <p:nvPr/>
          </p:nvSpPr>
          <p:spPr>
            <a:xfrm>
              <a:off x="5560396" y="2596371"/>
              <a:ext cx="3044052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b="1" dirty="0"/>
                <a:t>4. </a:t>
              </a:r>
              <a:r>
                <a:rPr lang="en-GB" dirty="0"/>
                <a:t>Find we ‘brought down’ the next number.</a:t>
              </a:r>
            </a:p>
          </p:txBody>
        </p:sp>
        <p:cxnSp>
          <p:nvCxnSpPr>
            <p:cNvPr id="39" name="Straight Arrow Connector 38"/>
            <p:cNvCxnSpPr>
              <a:stCxn id="38" idx="0"/>
            </p:cNvCxnSpPr>
            <p:nvPr/>
          </p:nvCxnSpPr>
          <p:spPr>
            <a:xfrm flipH="1" flipV="1">
              <a:off x="6137911" y="73587"/>
              <a:ext cx="944511" cy="2522784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Normal Long Division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096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93556" y="1883733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793756" y="1235661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793756" y="1235661"/>
            <a:ext cx="52763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57288" y="1154479"/>
                <a:ext cx="16353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+ 5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88" y="1154479"/>
                <a:ext cx="1635352" cy="830997"/>
              </a:xfrm>
              <a:prstGeom prst="rect">
                <a:avLst/>
              </a:prstGeom>
              <a:blipFill>
                <a:blip r:embed="rId2"/>
                <a:stretch>
                  <a:fillRect t="-16058" r="-3358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59968" y="1154478"/>
                <a:ext cx="55643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6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3</a:t>
                </a:r>
                <a:r>
                  <a:rPr lang="en-GB" sz="4800" dirty="0"/>
                  <a:t> + 28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r>
                  <a:rPr lang="en-GB" sz="4800" dirty="0"/>
                  <a:t> – 7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+ 15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968" y="1154478"/>
                <a:ext cx="5564332" cy="830997"/>
              </a:xfrm>
              <a:prstGeom prst="rect">
                <a:avLst/>
              </a:prstGeom>
              <a:blipFill>
                <a:blip r:embed="rId3"/>
                <a:stretch>
                  <a:fillRect l="-5044" t="-16058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59968" y="404664"/>
                <a:ext cx="1149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6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endParaRPr lang="en-GB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968" y="404664"/>
                <a:ext cx="1149648" cy="830997"/>
              </a:xfrm>
              <a:prstGeom prst="rect">
                <a:avLst/>
              </a:prstGeom>
              <a:blipFill>
                <a:blip r:embed="rId4"/>
                <a:stretch>
                  <a:fillRect l="-24468" t="-16058" r="-4255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67979" y="1985475"/>
                <a:ext cx="28480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6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3</a:t>
                </a:r>
                <a:r>
                  <a:rPr lang="en-GB" sz="4800" dirty="0"/>
                  <a:t> + 30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endParaRPr lang="en-GB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979" y="1985475"/>
                <a:ext cx="2848030" cy="830997"/>
              </a:xfrm>
              <a:prstGeom prst="rect">
                <a:avLst/>
              </a:prstGeom>
              <a:blipFill>
                <a:blip r:embed="rId5"/>
                <a:stretch>
                  <a:fillRect l="-9850" t="-16176" r="-342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959968" y="2816472"/>
            <a:ext cx="26618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65600" y="2816472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–   2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r>
                  <a:rPr lang="en-GB" sz="4800" dirty="0"/>
                  <a:t> – 7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600" y="2816472"/>
                <a:ext cx="3096344" cy="830997"/>
              </a:xfrm>
              <a:prstGeom prst="rect">
                <a:avLst/>
              </a:prstGeom>
              <a:blipFill>
                <a:blip r:embed="rId6"/>
                <a:stretch>
                  <a:fillRect l="-9073"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5600" y="404664"/>
                <a:ext cx="1656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-    2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600" y="404664"/>
                <a:ext cx="1656184" cy="830997"/>
              </a:xfrm>
              <a:prstGeom prst="rect">
                <a:avLst/>
              </a:prstGeom>
              <a:blipFill>
                <a:blip r:embed="rId7"/>
                <a:stretch>
                  <a:fillRect l="-16974" t="-16058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48956" y="3647469"/>
                <a:ext cx="33290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–   2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 </a:t>
                </a:r>
                <a:r>
                  <a:rPr lang="en-GB" sz="4800" dirty="0"/>
                  <a:t>– 10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956" y="3647469"/>
                <a:ext cx="3329012" cy="830997"/>
              </a:xfrm>
              <a:prstGeom prst="rect">
                <a:avLst/>
              </a:prstGeom>
              <a:blipFill>
                <a:blip r:embed="rId8"/>
                <a:stretch>
                  <a:fillRect l="-8425" t="-16058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965600" y="4470716"/>
            <a:ext cx="28803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97848" y="1985476"/>
            <a:ext cx="0" cy="83099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53831" y="4478466"/>
                <a:ext cx="22289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 + 15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831" y="4478466"/>
                <a:ext cx="2228931" cy="830997"/>
              </a:xfrm>
              <a:prstGeom prst="rect">
                <a:avLst/>
              </a:prstGeom>
              <a:blipFill>
                <a:blip r:embed="rId9"/>
                <a:stretch>
                  <a:fillRect l="-12295" t="-16176" r="-16120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717974" y="410806"/>
            <a:ext cx="1343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+ 3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493992" y="1985476"/>
            <a:ext cx="0" cy="249299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53831" y="5196046"/>
                <a:ext cx="22395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 + 15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831" y="5196046"/>
                <a:ext cx="2239563" cy="830997"/>
              </a:xfrm>
              <a:prstGeom prst="rect">
                <a:avLst/>
              </a:prstGeom>
              <a:blipFill>
                <a:blip r:embed="rId10"/>
                <a:stretch>
                  <a:fillRect l="-12262" t="-16058" r="-15804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6079604" y="5984437"/>
            <a:ext cx="20879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19744" y="6027002"/>
            <a:ext cx="59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7157" y="3159125"/>
                <a:ext cx="3067248" cy="20313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Tip:</a:t>
                </a:r>
              </a:p>
              <a:p>
                <a:r>
                  <a:rPr lang="en-GB" dirty="0"/>
                  <a:t>You can check your solution by expanding: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But if you know you should get no remainder, ending with 0 at the bottom is a good sign!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57" y="3159125"/>
                <a:ext cx="3067248" cy="20313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51984" y="-2902"/>
                <a:ext cx="38296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How many times 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go into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984" y="-2902"/>
                <a:ext cx="3829698" cy="369332"/>
              </a:xfrm>
              <a:prstGeom prst="rect">
                <a:avLst/>
              </a:prstGeom>
              <a:blipFill>
                <a:blip r:embed="rId12"/>
                <a:stretch>
                  <a:fillRect l="-1433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>
            <a:off x="4020457" y="362857"/>
            <a:ext cx="232229" cy="20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8695" y="2193140"/>
                <a:ext cx="26099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Multiply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+5)</m:t>
                    </m:r>
                  </m:oMath>
                </a14:m>
                <a:r>
                  <a:rPr lang="en-GB" dirty="0"/>
                  <a:t>. The first term should match with above.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5" y="2193140"/>
                <a:ext cx="2609991" cy="923330"/>
              </a:xfrm>
              <a:prstGeom prst="rect">
                <a:avLst/>
              </a:prstGeom>
              <a:blipFill>
                <a:blip r:embed="rId13"/>
                <a:stretch>
                  <a:fillRect l="-1865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2510971" y="2278743"/>
            <a:ext cx="464458" cy="29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92234" y="2097346"/>
            <a:ext cx="1296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Subtract and carry down next term.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677025" y="2465524"/>
            <a:ext cx="1352088" cy="420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3786" y="5456419"/>
                <a:ext cx="3468914" cy="92333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Fro Tip:</a:t>
                </a:r>
              </a:p>
              <a:p>
                <a:r>
                  <a:rPr lang="en-GB" dirty="0"/>
                  <a:t>Be </a:t>
                </a:r>
                <a:r>
                  <a:rPr lang="en-GB" b="1" u="sng" dirty="0"/>
                  <a:t>very</a:t>
                </a:r>
                <a:r>
                  <a:rPr lang="en-GB" dirty="0"/>
                  <a:t> careful subtracting negatives.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86" y="5456419"/>
                <a:ext cx="3468914" cy="923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28344" y="-32771"/>
                <a:ext cx="28274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Now repeat! How many times 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go into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344" y="-32771"/>
                <a:ext cx="2827450" cy="646331"/>
              </a:xfrm>
              <a:prstGeom prst="rect">
                <a:avLst/>
              </a:prstGeom>
              <a:blipFill>
                <a:blip r:embed="rId15"/>
                <a:stretch>
                  <a:fillRect l="-1724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>
            <a:off x="5572125" y="237105"/>
            <a:ext cx="773372" cy="362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18354" y="6015841"/>
            <a:ext cx="129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the remainder.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464300" y="6311901"/>
            <a:ext cx="952500" cy="203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1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9" grpId="0"/>
      <p:bldP spid="21" grpId="0"/>
      <p:bldP spid="24" grpId="0"/>
      <p:bldP spid="27" grpId="0"/>
      <p:bldP spid="7" grpId="0" animBg="1"/>
      <p:bldP spid="11" grpId="0"/>
      <p:bldP spid="26" grpId="0"/>
      <p:bldP spid="30" grpId="0"/>
      <p:bldP spid="33" grpId="0" animBg="1"/>
      <p:bldP spid="34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71604" y="2963835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571804" y="2315763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571804" y="2315763"/>
            <a:ext cx="52763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8401" y="2191220"/>
                <a:ext cx="16353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- 1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401" y="2191220"/>
                <a:ext cx="1635352" cy="830997"/>
              </a:xfrm>
              <a:prstGeom prst="rect">
                <a:avLst/>
              </a:prstGeom>
              <a:blipFill>
                <a:blip r:embed="rId2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38016" y="2234580"/>
                <a:ext cx="55643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3</a:t>
                </a:r>
                <a:r>
                  <a:rPr lang="en-GB" sz="4800" dirty="0"/>
                  <a:t>  +   0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r>
                  <a:rPr lang="en-GB" sz="4800" dirty="0"/>
                  <a:t> – 2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 + 4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016" y="2234580"/>
                <a:ext cx="5564332" cy="830997"/>
              </a:xfrm>
              <a:prstGeom prst="rect">
                <a:avLst/>
              </a:prstGeom>
              <a:blipFill>
                <a:blip r:embed="rId3"/>
                <a:stretch>
                  <a:fillRect l="-4929"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38016" y="1484766"/>
                <a:ext cx="1149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endParaRPr lang="en-GB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016" y="1484766"/>
                <a:ext cx="1149648" cy="830997"/>
              </a:xfrm>
              <a:prstGeom prst="rect">
                <a:avLst/>
              </a:prstGeom>
              <a:blipFill>
                <a:blip r:embed="rId4"/>
                <a:stretch>
                  <a:fillRect l="-23810" t="-16176" r="-4233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33328" y="2786177"/>
                <a:ext cx="29502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3</a:t>
                </a:r>
                <a:r>
                  <a:rPr lang="en-GB" sz="4800" dirty="0"/>
                  <a:t> –    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endParaRPr lang="en-GB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328" y="2786177"/>
                <a:ext cx="2950220" cy="830997"/>
              </a:xfrm>
              <a:prstGeom prst="rect">
                <a:avLst/>
              </a:prstGeom>
              <a:blipFill>
                <a:blip r:embed="rId5"/>
                <a:stretch>
                  <a:fillRect l="-9298" t="-16176" r="-3512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738016" y="3553674"/>
            <a:ext cx="26618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03948" y="3604474"/>
                <a:ext cx="3759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     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948" y="3604474"/>
                <a:ext cx="375959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43648" y="1484766"/>
                <a:ext cx="1851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 +   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648" y="1484766"/>
                <a:ext cx="1851000" cy="830997"/>
              </a:xfrm>
              <a:prstGeom prst="rect">
                <a:avLst/>
              </a:prstGeom>
              <a:blipFill>
                <a:blip r:embed="rId7"/>
                <a:stretch>
                  <a:fillRect l="-7237"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33032" y="4125591"/>
                <a:ext cx="27112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032" y="4125591"/>
                <a:ext cx="271127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502548" y="4872638"/>
            <a:ext cx="24260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0196" y="2963978"/>
            <a:ext cx="0" cy="83099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42859" y="1490908"/>
                <a:ext cx="13439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59" y="1490908"/>
                <a:ext cx="134397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7482840" y="3014635"/>
            <a:ext cx="19314" cy="179358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2229" y="753255"/>
                <a:ext cx="8142691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the remainder 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2400" dirty="0"/>
                  <a:t> is divided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753255"/>
                <a:ext cx="8142691" cy="461665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90187" y="5180772"/>
            <a:ext cx="4012361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Note</a:t>
            </a:r>
            <a:r>
              <a:rPr lang="en-GB" dirty="0"/>
              <a:t>: Ensure that any missing terms in the polynomial are filled in, so that the powers decrease by 1 each time.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94370" y="4790167"/>
                <a:ext cx="27112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370" y="4790167"/>
                <a:ext cx="2711276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01151" y="5310112"/>
                <a:ext cx="27112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151" y="5310112"/>
                <a:ext cx="2711276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6357250" y="6054997"/>
            <a:ext cx="1368341" cy="22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11413" y="6027980"/>
                <a:ext cx="8961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413" y="6027980"/>
                <a:ext cx="896118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124038" y="6246112"/>
            <a:ext cx="2888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remainder is 5.</a:t>
            </a:r>
          </a:p>
        </p:txBody>
      </p:sp>
    </p:spTree>
    <p:extLst>
      <p:ext uri="{BB962C8B-B14F-4D97-AF65-F5344CB8AC3E}">
        <p14:creationId xmlns:p14="http://schemas.microsoft.com/office/powerpoint/2010/main" val="13450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2" grpId="0"/>
      <p:bldP spid="13" grpId="0"/>
      <p:bldP spid="14" grpId="0"/>
      <p:bldP spid="21" grpId="0"/>
      <p:bldP spid="25" grpId="0"/>
      <p:bldP spid="26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26067</TotalTime>
  <Words>1911</Words>
  <Application>Microsoft Office PowerPoint</Application>
  <PresentationFormat>On-screen Show (4:3)</PresentationFormat>
  <Paragraphs>371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Wingdings</vt:lpstr>
      <vt:lpstr>Office Theme</vt:lpstr>
      <vt:lpstr>P1 Chapter 7 :: Algebraic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993</cp:revision>
  <dcterms:created xsi:type="dcterms:W3CDTF">2013-02-28T07:36:55Z</dcterms:created>
  <dcterms:modified xsi:type="dcterms:W3CDTF">2019-09-02T02:53:15Z</dcterms:modified>
</cp:coreProperties>
</file>