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 id="278" r:id="rId3"/>
    <p:sldId id="279" r:id="rId4"/>
    <p:sldId id="280" r:id="rId5"/>
    <p:sldId id="276" r:id="rId6"/>
    <p:sldId id="281" r:id="rId7"/>
    <p:sldId id="282" r:id="rId8"/>
    <p:sldId id="283" r:id="rId9"/>
    <p:sldId id="284" r:id="rId10"/>
    <p:sldId id="277" r:id="rId11"/>
    <p:sldId id="285" r:id="rId12"/>
    <p:sldId id="286" r:id="rId13"/>
    <p:sldId id="287" r:id="rId14"/>
    <p:sldId id="61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86"/>
    <p:restoredTop sz="94421"/>
  </p:normalViewPr>
  <p:slideViewPr>
    <p:cSldViewPr snapToGrid="0" snapToObjects="1">
      <p:cViewPr varScale="1">
        <p:scale>
          <a:sx n="37" d="100"/>
          <a:sy n="37" d="100"/>
        </p:scale>
        <p:origin x="36" y="7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50D9-2127-D945-A816-5D992604F3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FDD77E-29A6-0D41-A46F-5535ADC70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23A5D8-9C9D-8C42-8E84-33C0CEC33238}"/>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9A39F975-3C87-AF4E-BE00-D884C0804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15F6E-C731-6144-BFC7-E4B3FCB905C9}"/>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58732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6749C-F96F-6741-A1CD-1F988BB851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76D8D1-7549-1845-981F-74D1BC9A1D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4F4DD-96B2-FA40-AE96-CABEFAA0485D}"/>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E5D2AB1D-6F92-4A4D-885D-84ECB0C99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5A082-036A-9246-8F30-4FE07408CA63}"/>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7413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C619AD-2296-E246-9F06-D36376E5D0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767244-F53B-EB4E-8F05-0AC74A914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D26AA1-9DB7-7C48-ACD2-EAAC5C35637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8A53A9A3-7114-B842-B051-0D463EFB7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9266B-F273-D94A-8A3A-217BBFB4DC75}"/>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13914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898D-A3E4-ED44-B183-009AB1FAA8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4793BE-AC4F-0D4B-8878-12AD730CF2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D6CF4D-E620-6140-B825-083F8BD1032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9D7C343D-E444-9C4B-8F92-A52A6DF2D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06C1C9-34CB-204D-921F-6473B8BAE52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50019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28C7-4D81-924E-AD98-81738BB3C6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3EE089-B9AA-EB42-8539-EA38C0D891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D0191F-25A2-294F-B563-10FC77B4B3B8}"/>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C273B25E-BF64-2640-95ED-FA15CF4A6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31823-842A-BE48-BD06-D866813E631F}"/>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35848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853CF-71B3-D54B-81B5-FA60E26DBC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082982-663F-0941-A88C-8D5AAA6F29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DD7A18-4318-9347-8039-4B4F69C516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964A7C-9395-E042-AA4D-AFBD7A2E2B1C}"/>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3FED9C3D-EE94-944C-8096-864F4CDFFF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6B5EB-9003-2A41-9A42-71CF6986526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66680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90BC-4E5E-4342-9D54-1CDD7CED42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F6646D-5735-E64A-9686-09D26DDB89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725ECB-D8D2-DD4B-88BE-AF67D9E2B4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9EF7DF-DFDF-644C-AD4E-F9C3BDFA90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7C5F3E-A1D2-474B-8928-FE538339FA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7E5411-2D1D-5B4C-A12C-0EC6B0EA6AE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8" name="Footer Placeholder 7">
            <a:extLst>
              <a:ext uri="{FF2B5EF4-FFF2-40B4-BE49-F238E27FC236}">
                <a16:creationId xmlns:a16="http://schemas.microsoft.com/office/drawing/2014/main" id="{E30BF440-4AE2-0F4D-AB79-F9EFF992C6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E31655-22EE-1E4E-BC11-8BB3C2E6957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96748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DD553-3534-EF40-9829-C74F5D9F89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4C443B-16B2-3648-A96E-78521D349120}"/>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4" name="Footer Placeholder 3">
            <a:extLst>
              <a:ext uri="{FF2B5EF4-FFF2-40B4-BE49-F238E27FC236}">
                <a16:creationId xmlns:a16="http://schemas.microsoft.com/office/drawing/2014/main" id="{04640B4F-35AB-AF42-AE23-1C7B32AC79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63D7EE-2E46-BC4C-9EC7-E95B9B73AF2A}"/>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02192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A2664-1C92-5448-BC77-DFF6704E140D}"/>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3" name="Footer Placeholder 2">
            <a:extLst>
              <a:ext uri="{FF2B5EF4-FFF2-40B4-BE49-F238E27FC236}">
                <a16:creationId xmlns:a16="http://schemas.microsoft.com/office/drawing/2014/main" id="{78C0264C-82C8-FB4F-95F6-01685AAE1E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133F39-AB4C-034E-AAA5-7D10CC30DDE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54025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B186-3644-294B-8877-33DA3741D7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9CCB6A-1EA5-AC45-BBF5-74183AA5B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0F3278-02DA-C443-93E6-090E06884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3793E1-2139-4E49-B823-5C997A275C94}"/>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5648E894-4164-0446-90F4-AA8194EEC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295428-F0F4-7D43-B19F-CD9F24C0029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66406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C417-078A-4D4A-B0C4-39ED67255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89BA3E-FA4F-C849-9986-461783CF8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A2B122-0ECC-BA44-9F47-928F1C490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918F78-C35E-6146-8304-EB91DE8EC1C5}"/>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4EC59862-05C4-4245-8302-E8FA26B0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817BF-7805-6E48-918D-48B6A6DFA5D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746282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A1164A-6B99-E349-B802-0F25D18AF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CC86E1-5678-E14C-AC4F-71A7AFD6E6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305D-6DC4-4143-B252-44A38F033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A3E1B1CD-B6E0-4741-9029-1E24C58A57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E5AB6E-5094-EA46-B284-098D4517B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2208C-4299-A84A-A086-92CAFA3A65ED}" type="slidenum">
              <a:rPr lang="en-US" smtClean="0"/>
              <a:t>‹#›</a:t>
            </a:fld>
            <a:endParaRPr lang="en-US"/>
          </a:p>
        </p:txBody>
      </p:sp>
    </p:spTree>
    <p:extLst>
      <p:ext uri="{BB962C8B-B14F-4D97-AF65-F5344CB8AC3E}">
        <p14:creationId xmlns:p14="http://schemas.microsoft.com/office/powerpoint/2010/main" val="189660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76.png"/><Relationship Id="rId13" Type="http://schemas.openxmlformats.org/officeDocument/2006/relationships/image" Target="../media/image81.png"/><Relationship Id="rId3" Type="http://schemas.openxmlformats.org/officeDocument/2006/relationships/image" Target="../media/image2.png"/><Relationship Id="rId7" Type="http://schemas.openxmlformats.org/officeDocument/2006/relationships/image" Target="../media/image75.png"/><Relationship Id="rId12" Type="http://schemas.openxmlformats.org/officeDocument/2006/relationships/image" Target="../media/image80.png"/><Relationship Id="rId2" Type="http://schemas.openxmlformats.org/officeDocument/2006/relationships/image" Target="../media/image74.pn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79.png"/><Relationship Id="rId5" Type="http://schemas.openxmlformats.org/officeDocument/2006/relationships/image" Target="../media/image4.png"/><Relationship Id="rId15" Type="http://schemas.openxmlformats.org/officeDocument/2006/relationships/image" Target="../media/image83.png"/><Relationship Id="rId10" Type="http://schemas.openxmlformats.org/officeDocument/2006/relationships/image" Target="../media/image78.png"/><Relationship Id="rId4" Type="http://schemas.openxmlformats.org/officeDocument/2006/relationships/image" Target="../media/image3.png"/><Relationship Id="rId9" Type="http://schemas.openxmlformats.org/officeDocument/2006/relationships/image" Target="../media/image77.png"/><Relationship Id="rId14" Type="http://schemas.openxmlformats.org/officeDocument/2006/relationships/image" Target="../media/image82.png"/></Relationships>
</file>

<file path=ppt/slides/_rels/slide11.xml.rels><?xml version="1.0" encoding="UTF-8" standalone="yes"?>
<Relationships xmlns="http://schemas.openxmlformats.org/package/2006/relationships"><Relationship Id="rId8" Type="http://schemas.openxmlformats.org/officeDocument/2006/relationships/image" Target="../media/image76.png"/><Relationship Id="rId13" Type="http://schemas.openxmlformats.org/officeDocument/2006/relationships/image" Target="../media/image84.png"/><Relationship Id="rId3" Type="http://schemas.openxmlformats.org/officeDocument/2006/relationships/image" Target="../media/image2.png"/><Relationship Id="rId7" Type="http://schemas.openxmlformats.org/officeDocument/2006/relationships/image" Target="../media/image75.png"/><Relationship Id="rId12" Type="http://schemas.openxmlformats.org/officeDocument/2006/relationships/image" Target="../media/image9.png"/><Relationship Id="rId17" Type="http://schemas.openxmlformats.org/officeDocument/2006/relationships/image" Target="../media/image88.png"/><Relationship Id="rId2" Type="http://schemas.openxmlformats.org/officeDocument/2006/relationships/image" Target="../media/image74.png"/><Relationship Id="rId16" Type="http://schemas.openxmlformats.org/officeDocument/2006/relationships/image" Target="../media/image87.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3.png"/><Relationship Id="rId5" Type="http://schemas.openxmlformats.org/officeDocument/2006/relationships/image" Target="../media/image4.png"/><Relationship Id="rId15" Type="http://schemas.openxmlformats.org/officeDocument/2006/relationships/image" Target="../media/image86.png"/><Relationship Id="rId10" Type="http://schemas.openxmlformats.org/officeDocument/2006/relationships/image" Target="../media/image78.png"/><Relationship Id="rId4" Type="http://schemas.openxmlformats.org/officeDocument/2006/relationships/image" Target="../media/image3.png"/><Relationship Id="rId9" Type="http://schemas.openxmlformats.org/officeDocument/2006/relationships/image" Target="../media/image77.png"/><Relationship Id="rId14" Type="http://schemas.openxmlformats.org/officeDocument/2006/relationships/image" Target="../media/image85.png"/></Relationships>
</file>

<file path=ppt/slides/_rels/slide1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92.png"/><Relationship Id="rId18" Type="http://schemas.openxmlformats.org/officeDocument/2006/relationships/image" Target="../media/image97.png"/><Relationship Id="rId3" Type="http://schemas.openxmlformats.org/officeDocument/2006/relationships/image" Target="../media/image89.png"/><Relationship Id="rId21" Type="http://schemas.openxmlformats.org/officeDocument/2006/relationships/image" Target="../media/image100.png"/><Relationship Id="rId7" Type="http://schemas.openxmlformats.org/officeDocument/2006/relationships/image" Target="../media/image4.png"/><Relationship Id="rId12" Type="http://schemas.openxmlformats.org/officeDocument/2006/relationships/image" Target="../media/image91.png"/><Relationship Id="rId17" Type="http://schemas.openxmlformats.org/officeDocument/2006/relationships/image" Target="../media/image96.png"/><Relationship Id="rId2" Type="http://schemas.openxmlformats.org/officeDocument/2006/relationships/image" Target="../media/image75.png"/><Relationship Id="rId16" Type="http://schemas.openxmlformats.org/officeDocument/2006/relationships/image" Target="../media/image95.png"/><Relationship Id="rId20" Type="http://schemas.openxmlformats.org/officeDocument/2006/relationships/image" Target="../media/image99.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90.png"/><Relationship Id="rId5" Type="http://schemas.openxmlformats.org/officeDocument/2006/relationships/image" Target="../media/image2.png"/><Relationship Id="rId15" Type="http://schemas.openxmlformats.org/officeDocument/2006/relationships/image" Target="../media/image94.png"/><Relationship Id="rId10" Type="http://schemas.openxmlformats.org/officeDocument/2006/relationships/image" Target="../media/image77.png"/><Relationship Id="rId19" Type="http://schemas.openxmlformats.org/officeDocument/2006/relationships/image" Target="../media/image98.png"/><Relationship Id="rId4" Type="http://schemas.openxmlformats.org/officeDocument/2006/relationships/image" Target="../media/image74.png"/><Relationship Id="rId9" Type="http://schemas.openxmlformats.org/officeDocument/2006/relationships/image" Target="../media/image76.png"/><Relationship Id="rId14" Type="http://schemas.openxmlformats.org/officeDocument/2006/relationships/image" Target="../media/image93.png"/></Relationships>
</file>

<file path=ppt/slides/_rels/slide13.xml.rels><?xml version="1.0" encoding="UTF-8" standalone="yes"?>
<Relationships xmlns="http://schemas.openxmlformats.org/package/2006/relationships"><Relationship Id="rId8" Type="http://schemas.openxmlformats.org/officeDocument/2006/relationships/image" Target="../media/image90.png"/><Relationship Id="rId13" Type="http://schemas.openxmlformats.org/officeDocument/2006/relationships/image" Target="../media/image100.png"/><Relationship Id="rId3" Type="http://schemas.openxmlformats.org/officeDocument/2006/relationships/image" Target="../media/image74.png"/><Relationship Id="rId7" Type="http://schemas.openxmlformats.org/officeDocument/2006/relationships/image" Target="../media/image5.png"/><Relationship Id="rId12" Type="http://schemas.openxmlformats.org/officeDocument/2006/relationships/image" Target="../media/image94.png"/><Relationship Id="rId17" Type="http://schemas.openxmlformats.org/officeDocument/2006/relationships/image" Target="../media/image104.png"/><Relationship Id="rId2" Type="http://schemas.openxmlformats.org/officeDocument/2006/relationships/image" Target="../media/image95.png"/><Relationship Id="rId16" Type="http://schemas.openxmlformats.org/officeDocument/2006/relationships/image" Target="../media/image103.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3.png"/><Relationship Id="rId5" Type="http://schemas.openxmlformats.org/officeDocument/2006/relationships/image" Target="../media/image3.png"/><Relationship Id="rId15" Type="http://schemas.openxmlformats.org/officeDocument/2006/relationships/image" Target="../media/image102.png"/><Relationship Id="rId10" Type="http://schemas.openxmlformats.org/officeDocument/2006/relationships/image" Target="../media/image92.png"/><Relationship Id="rId4" Type="http://schemas.openxmlformats.org/officeDocument/2006/relationships/image" Target="../media/image2.png"/><Relationship Id="rId9" Type="http://schemas.openxmlformats.org/officeDocument/2006/relationships/image" Target="../media/image91.png"/><Relationship Id="rId14" Type="http://schemas.openxmlformats.org/officeDocument/2006/relationships/image" Target="../media/image10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5.png"/><Relationship Id="rId2" Type="http://schemas.openxmlformats.org/officeDocument/2006/relationships/image" Target="../media/image1.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4.png"/><Relationship Id="rId5" Type="http://schemas.openxmlformats.org/officeDocument/2006/relationships/image" Target="../media/image4.png"/><Relationship Id="rId15" Type="http://schemas.openxmlformats.org/officeDocument/2006/relationships/image" Target="../media/image18.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7.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21.png"/><Relationship Id="rId18"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7.png"/><Relationship Id="rId7" Type="http://schemas.openxmlformats.org/officeDocument/2006/relationships/image" Target="../media/image6.png"/><Relationship Id="rId12" Type="http://schemas.openxmlformats.org/officeDocument/2006/relationships/image" Target="../media/image20.png"/><Relationship Id="rId17" Type="http://schemas.openxmlformats.org/officeDocument/2006/relationships/image" Target="../media/image24.png"/><Relationship Id="rId2" Type="http://schemas.openxmlformats.org/officeDocument/2006/relationships/image" Target="../media/image1.png"/><Relationship Id="rId16" Type="http://schemas.openxmlformats.org/officeDocument/2006/relationships/image" Target="../media/image7.png"/><Relationship Id="rId20"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9.png"/><Relationship Id="rId5" Type="http://schemas.openxmlformats.org/officeDocument/2006/relationships/image" Target="../media/image4.png"/><Relationship Id="rId15" Type="http://schemas.openxmlformats.org/officeDocument/2006/relationships/image" Target="../media/image23.png"/><Relationship Id="rId10" Type="http://schemas.openxmlformats.org/officeDocument/2006/relationships/image" Target="../media/image14.png"/><Relationship Id="rId19" Type="http://schemas.openxmlformats.org/officeDocument/2006/relationships/image" Target="../media/image26.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22.png"/><Relationship Id="rId22" Type="http://schemas.openxmlformats.org/officeDocument/2006/relationships/image" Target="../media/image28.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29.png"/><Relationship Id="rId3" Type="http://schemas.openxmlformats.org/officeDocument/2006/relationships/image" Target="../media/image28.png"/><Relationship Id="rId7" Type="http://schemas.openxmlformats.org/officeDocument/2006/relationships/image" Target="../media/image4.png"/><Relationship Id="rId12" Type="http://schemas.openxmlformats.org/officeDocument/2006/relationships/image" Target="../media/image27.png"/><Relationship Id="rId17" Type="http://schemas.openxmlformats.org/officeDocument/2006/relationships/image" Target="../media/image33.png"/><Relationship Id="rId2" Type="http://schemas.openxmlformats.org/officeDocument/2006/relationships/image" Target="../media/image20.png"/><Relationship Id="rId16"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23.png"/><Relationship Id="rId5" Type="http://schemas.openxmlformats.org/officeDocument/2006/relationships/image" Target="../media/image2.png"/><Relationship Id="rId15" Type="http://schemas.openxmlformats.org/officeDocument/2006/relationships/image" Target="../media/image31.png"/><Relationship Id="rId10" Type="http://schemas.openxmlformats.org/officeDocument/2006/relationships/image" Target="../media/image22.png"/><Relationship Id="rId4" Type="http://schemas.openxmlformats.org/officeDocument/2006/relationships/image" Target="../media/image1.png"/><Relationship Id="rId9" Type="http://schemas.openxmlformats.org/officeDocument/2006/relationships/image" Target="../media/image21.png"/><Relationship Id="rId14" Type="http://schemas.openxmlformats.org/officeDocument/2006/relationships/image" Target="../media/image30.png"/></Relationships>
</file>

<file path=ppt/slides/_rels/slide5.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41.png"/><Relationship Id="rId18" Type="http://schemas.openxmlformats.org/officeDocument/2006/relationships/image" Target="../media/image46.png"/><Relationship Id="rId3" Type="http://schemas.openxmlformats.org/officeDocument/2006/relationships/image" Target="../media/image2.png"/><Relationship Id="rId7" Type="http://schemas.openxmlformats.org/officeDocument/2006/relationships/image" Target="../media/image35.png"/><Relationship Id="rId12" Type="http://schemas.openxmlformats.org/officeDocument/2006/relationships/image" Target="../media/image40.png"/><Relationship Id="rId17" Type="http://schemas.openxmlformats.org/officeDocument/2006/relationships/image" Target="../media/image45.png"/><Relationship Id="rId2" Type="http://schemas.openxmlformats.org/officeDocument/2006/relationships/image" Target="../media/image34.png"/><Relationship Id="rId16" Type="http://schemas.openxmlformats.org/officeDocument/2006/relationships/image" Target="../media/image44.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39.png"/><Relationship Id="rId5" Type="http://schemas.openxmlformats.org/officeDocument/2006/relationships/image" Target="../media/image4.png"/><Relationship Id="rId15" Type="http://schemas.openxmlformats.org/officeDocument/2006/relationships/image" Target="../media/image43.png"/><Relationship Id="rId10" Type="http://schemas.openxmlformats.org/officeDocument/2006/relationships/image" Target="../media/image38.png"/><Relationship Id="rId4" Type="http://schemas.openxmlformats.org/officeDocument/2006/relationships/image" Target="../media/image3.png"/><Relationship Id="rId9" Type="http://schemas.openxmlformats.org/officeDocument/2006/relationships/image" Target="../media/image37.png"/><Relationship Id="rId14" Type="http://schemas.openxmlformats.org/officeDocument/2006/relationships/image" Target="../media/image42.png"/></Relationships>
</file>

<file path=ppt/slides/_rels/slide6.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8.png"/><Relationship Id="rId18" Type="http://schemas.openxmlformats.org/officeDocument/2006/relationships/image" Target="../media/image46.png"/><Relationship Id="rId26" Type="http://schemas.openxmlformats.org/officeDocument/2006/relationships/image" Target="../media/image58.png"/><Relationship Id="rId3" Type="http://schemas.openxmlformats.org/officeDocument/2006/relationships/image" Target="../media/image34.png"/><Relationship Id="rId21" Type="http://schemas.openxmlformats.org/officeDocument/2006/relationships/image" Target="../media/image53.png"/><Relationship Id="rId7" Type="http://schemas.openxmlformats.org/officeDocument/2006/relationships/image" Target="../media/image5.png"/><Relationship Id="rId12" Type="http://schemas.openxmlformats.org/officeDocument/2006/relationships/image" Target="../media/image47.png"/><Relationship Id="rId17" Type="http://schemas.openxmlformats.org/officeDocument/2006/relationships/image" Target="../media/image52.png"/><Relationship Id="rId25" Type="http://schemas.openxmlformats.org/officeDocument/2006/relationships/image" Target="../media/image57.png"/><Relationship Id="rId2" Type="http://schemas.openxmlformats.org/officeDocument/2006/relationships/image" Target="../media/image36.png"/><Relationship Id="rId16" Type="http://schemas.openxmlformats.org/officeDocument/2006/relationships/image" Target="../media/image51.png"/><Relationship Id="rId20"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39.png"/><Relationship Id="rId24" Type="http://schemas.openxmlformats.org/officeDocument/2006/relationships/image" Target="../media/image56.png"/><Relationship Id="rId5" Type="http://schemas.openxmlformats.org/officeDocument/2006/relationships/image" Target="../media/image3.png"/><Relationship Id="rId15" Type="http://schemas.openxmlformats.org/officeDocument/2006/relationships/image" Target="../media/image50.png"/><Relationship Id="rId23" Type="http://schemas.openxmlformats.org/officeDocument/2006/relationships/image" Target="../media/image55.png"/><Relationship Id="rId10" Type="http://schemas.openxmlformats.org/officeDocument/2006/relationships/image" Target="../media/image38.png"/><Relationship Id="rId19" Type="http://schemas.openxmlformats.org/officeDocument/2006/relationships/image" Target="../media/image42.png"/><Relationship Id="rId4" Type="http://schemas.openxmlformats.org/officeDocument/2006/relationships/image" Target="../media/image2.png"/><Relationship Id="rId9" Type="http://schemas.openxmlformats.org/officeDocument/2006/relationships/image" Target="../media/image37.png"/><Relationship Id="rId14" Type="http://schemas.openxmlformats.org/officeDocument/2006/relationships/image" Target="../media/image49.png"/><Relationship Id="rId22" Type="http://schemas.openxmlformats.org/officeDocument/2006/relationships/image" Target="../media/image54.png"/><Relationship Id="rId27" Type="http://schemas.openxmlformats.org/officeDocument/2006/relationships/image" Target="../media/image59.png"/></Relationships>
</file>

<file path=ppt/slides/_rels/slide7.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42.png"/><Relationship Id="rId18" Type="http://schemas.openxmlformats.org/officeDocument/2006/relationships/image" Target="../media/image60.png"/><Relationship Id="rId3" Type="http://schemas.openxmlformats.org/officeDocument/2006/relationships/image" Target="../media/image2.png"/><Relationship Id="rId21" Type="http://schemas.openxmlformats.org/officeDocument/2006/relationships/image" Target="../media/image63.png"/><Relationship Id="rId7" Type="http://schemas.openxmlformats.org/officeDocument/2006/relationships/image" Target="../media/image38.png"/><Relationship Id="rId12" Type="http://schemas.openxmlformats.org/officeDocument/2006/relationships/image" Target="../media/image46.png"/><Relationship Id="rId17" Type="http://schemas.openxmlformats.org/officeDocument/2006/relationships/image" Target="../media/image59.png"/><Relationship Id="rId2" Type="http://schemas.openxmlformats.org/officeDocument/2006/relationships/image" Target="../media/image34.png"/><Relationship Id="rId16" Type="http://schemas.openxmlformats.org/officeDocument/2006/relationships/image" Target="../media/image58.png"/><Relationship Id="rId20" Type="http://schemas.openxmlformats.org/officeDocument/2006/relationships/image" Target="../media/image62.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49.png"/><Relationship Id="rId24" Type="http://schemas.openxmlformats.org/officeDocument/2006/relationships/image" Target="../media/image66.png"/><Relationship Id="rId5" Type="http://schemas.openxmlformats.org/officeDocument/2006/relationships/image" Target="../media/image4.png"/><Relationship Id="rId15" Type="http://schemas.openxmlformats.org/officeDocument/2006/relationships/image" Target="../media/image53.png"/><Relationship Id="rId23" Type="http://schemas.openxmlformats.org/officeDocument/2006/relationships/image" Target="../media/image65.png"/><Relationship Id="rId10" Type="http://schemas.openxmlformats.org/officeDocument/2006/relationships/image" Target="../media/image48.png"/><Relationship Id="rId19" Type="http://schemas.openxmlformats.org/officeDocument/2006/relationships/image" Target="../media/image61.png"/><Relationship Id="rId4" Type="http://schemas.openxmlformats.org/officeDocument/2006/relationships/image" Target="../media/image3.png"/><Relationship Id="rId9" Type="http://schemas.openxmlformats.org/officeDocument/2006/relationships/image" Target="../media/image47.png"/><Relationship Id="rId14" Type="http://schemas.openxmlformats.org/officeDocument/2006/relationships/image" Target="../media/image45.png"/><Relationship Id="rId22" Type="http://schemas.openxmlformats.org/officeDocument/2006/relationships/image" Target="../media/image64.png"/></Relationships>
</file>

<file path=ppt/slides/_rels/slide8.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42.png"/><Relationship Id="rId18" Type="http://schemas.openxmlformats.org/officeDocument/2006/relationships/image" Target="../media/image66.png"/><Relationship Id="rId3" Type="http://schemas.openxmlformats.org/officeDocument/2006/relationships/image" Target="../media/image2.png"/><Relationship Id="rId21" Type="http://schemas.openxmlformats.org/officeDocument/2006/relationships/image" Target="../media/image69.png"/><Relationship Id="rId7" Type="http://schemas.openxmlformats.org/officeDocument/2006/relationships/image" Target="../media/image38.png"/><Relationship Id="rId12" Type="http://schemas.openxmlformats.org/officeDocument/2006/relationships/image" Target="../media/image46.png"/><Relationship Id="rId17" Type="http://schemas.openxmlformats.org/officeDocument/2006/relationships/image" Target="../media/image59.png"/><Relationship Id="rId2" Type="http://schemas.openxmlformats.org/officeDocument/2006/relationships/image" Target="../media/image34.png"/><Relationship Id="rId16" Type="http://schemas.openxmlformats.org/officeDocument/2006/relationships/image" Target="../media/image58.png"/><Relationship Id="rId20" Type="http://schemas.openxmlformats.org/officeDocument/2006/relationships/image" Target="../media/image68.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49.png"/><Relationship Id="rId5" Type="http://schemas.openxmlformats.org/officeDocument/2006/relationships/image" Target="../media/image4.png"/><Relationship Id="rId15" Type="http://schemas.openxmlformats.org/officeDocument/2006/relationships/image" Target="../media/image53.png"/><Relationship Id="rId10" Type="http://schemas.openxmlformats.org/officeDocument/2006/relationships/image" Target="../media/image48.png"/><Relationship Id="rId19" Type="http://schemas.openxmlformats.org/officeDocument/2006/relationships/image" Target="../media/image67.png"/><Relationship Id="rId4" Type="http://schemas.openxmlformats.org/officeDocument/2006/relationships/image" Target="../media/image3.png"/><Relationship Id="rId9" Type="http://schemas.openxmlformats.org/officeDocument/2006/relationships/image" Target="../media/image47.png"/><Relationship Id="rId14" Type="http://schemas.openxmlformats.org/officeDocument/2006/relationships/image" Target="../media/image45.png"/><Relationship Id="rId22" Type="http://schemas.openxmlformats.org/officeDocument/2006/relationships/image" Target="../media/image70.png"/></Relationships>
</file>

<file path=ppt/slides/_rels/slide9.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42.png"/><Relationship Id="rId18" Type="http://schemas.openxmlformats.org/officeDocument/2006/relationships/image" Target="../media/image66.png"/><Relationship Id="rId3" Type="http://schemas.openxmlformats.org/officeDocument/2006/relationships/image" Target="../media/image2.png"/><Relationship Id="rId21" Type="http://schemas.openxmlformats.org/officeDocument/2006/relationships/image" Target="../media/image72.png"/><Relationship Id="rId7" Type="http://schemas.openxmlformats.org/officeDocument/2006/relationships/image" Target="../media/image38.png"/><Relationship Id="rId12" Type="http://schemas.openxmlformats.org/officeDocument/2006/relationships/image" Target="../media/image46.png"/><Relationship Id="rId17" Type="http://schemas.openxmlformats.org/officeDocument/2006/relationships/image" Target="../media/image59.png"/><Relationship Id="rId2" Type="http://schemas.openxmlformats.org/officeDocument/2006/relationships/image" Target="../media/image34.png"/><Relationship Id="rId16" Type="http://schemas.openxmlformats.org/officeDocument/2006/relationships/image" Target="../media/image58.png"/><Relationship Id="rId20" Type="http://schemas.openxmlformats.org/officeDocument/2006/relationships/image" Target="../media/image7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49.png"/><Relationship Id="rId5" Type="http://schemas.openxmlformats.org/officeDocument/2006/relationships/image" Target="../media/image4.png"/><Relationship Id="rId15" Type="http://schemas.openxmlformats.org/officeDocument/2006/relationships/image" Target="../media/image53.png"/><Relationship Id="rId10" Type="http://schemas.openxmlformats.org/officeDocument/2006/relationships/image" Target="../media/image48.png"/><Relationship Id="rId19" Type="http://schemas.openxmlformats.org/officeDocument/2006/relationships/image" Target="../media/image70.png"/><Relationship Id="rId4" Type="http://schemas.openxmlformats.org/officeDocument/2006/relationships/image" Target="../media/image3.png"/><Relationship Id="rId9" Type="http://schemas.openxmlformats.org/officeDocument/2006/relationships/image" Target="../media/image47.png"/><Relationship Id="rId14" Type="http://schemas.openxmlformats.org/officeDocument/2006/relationships/image" Target="../media/image45.png"/><Relationship Id="rId22" Type="http://schemas.openxmlformats.org/officeDocument/2006/relationships/image" Target="../media/image7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844066"/>
              </a:xfrm>
              <a:prstGeom prst="rect">
                <a:avLst/>
              </a:prstGeom>
              <a:blipFill>
                <a:blip r:embed="rId2"/>
                <a:stretch>
                  <a:fillRect r="-2062" b="-6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08917" y="2693128"/>
                <a:ext cx="799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4 </m:t>
                      </m:r>
                      <m:r>
                        <a:rPr lang="en-US" sz="1400" i="1" dirty="0">
                          <a:latin typeface="Cambria Math" panose="02040503050406030204" pitchFamily="18" charset="0"/>
                          <a:ea typeface="Cambria Math" panose="02040503050406030204" pitchFamily="18" charset="0"/>
                        </a:rPr>
                        <m:t>𝑚</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6008917" y="2693128"/>
                <a:ext cx="799963" cy="307777"/>
              </a:xfrm>
              <a:prstGeom prst="rect">
                <a:avLst/>
              </a:prstGeom>
              <a:blipFill>
                <a:blip r:embed="rId7"/>
                <a:stretch>
                  <a:fillRect b="-12000"/>
                </a:stretch>
              </a:blipFill>
            </p:spPr>
            <p:txBody>
              <a:bodyPr/>
              <a:lstStyle/>
              <a:p>
                <a:r>
                  <a:rPr lang="en-US">
                    <a:noFill/>
                  </a:rPr>
                  <a:t> </a:t>
                </a:r>
              </a:p>
            </p:txBody>
          </p:sp>
        </mc:Fallback>
      </mc:AlternateContent>
      <p:cxnSp>
        <p:nvCxnSpPr>
          <p:cNvPr id="13" name="Straight Arrow Connector 12"/>
          <p:cNvCxnSpPr/>
          <p:nvPr/>
        </p:nvCxnSpPr>
        <p:spPr>
          <a:xfrm>
            <a:off x="5651865"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rc 13"/>
          <p:cNvSpPr/>
          <p:nvPr/>
        </p:nvSpPr>
        <p:spPr>
          <a:xfrm rot="7133948">
            <a:off x="6432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6" name="TextBox 15"/>
              <p:cNvSpPr txBox="1"/>
              <p:nvPr/>
            </p:nvSpPr>
            <p:spPr>
              <a:xfrm>
                <a:off x="6058446" y="3116310"/>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30</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058446" y="3116310"/>
                <a:ext cx="493468" cy="312586"/>
              </a:xfrm>
              <a:prstGeom prst="rect">
                <a:avLst/>
              </a:prstGeom>
              <a:blipFill>
                <a:blip r:embed="rId8"/>
                <a:stretch>
                  <a:fillRect/>
                </a:stretch>
              </a:blipFill>
            </p:spPr>
            <p:txBody>
              <a:bodyPr/>
              <a:lstStyle/>
              <a:p>
                <a:r>
                  <a:rPr lang="en-US">
                    <a:noFill/>
                  </a:rPr>
                  <a:t> </a:t>
                </a:r>
              </a:p>
            </p:txBody>
          </p:sp>
        </mc:Fallback>
      </mc:AlternateContent>
      <p:cxnSp>
        <p:nvCxnSpPr>
          <p:cNvPr id="17" name="Straight Arrow Connector 16"/>
          <p:cNvCxnSpPr/>
          <p:nvPr/>
        </p:nvCxnSpPr>
        <p:spPr>
          <a:xfrm flipV="1">
            <a:off x="6762208" y="2899955"/>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7090411" y="3084196"/>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090411" y="3084196"/>
                <a:ext cx="350417" cy="307777"/>
              </a:xfrm>
              <a:prstGeom prst="rect">
                <a:avLst/>
              </a:prstGeom>
              <a:blipFill>
                <a:blip r:embed="rId9"/>
                <a:stretch>
                  <a:fillRect b="-8000"/>
                </a:stretch>
              </a:blipFill>
            </p:spPr>
            <p:txBody>
              <a:bodyPr/>
              <a:lstStyle/>
              <a:p>
                <a:r>
                  <a:rPr lang="en-US">
                    <a:noFill/>
                  </a:rPr>
                  <a:t> </a:t>
                </a:r>
              </a:p>
            </p:txBody>
          </p:sp>
        </mc:Fallback>
      </mc:AlternateContent>
      <p:grpSp>
        <p:nvGrpSpPr>
          <p:cNvPr id="26" name="Group 25"/>
          <p:cNvGrpSpPr/>
          <p:nvPr/>
        </p:nvGrpSpPr>
        <p:grpSpPr>
          <a:xfrm>
            <a:off x="6020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7" name="TextBox 26"/>
              <p:cNvSpPr txBox="1"/>
              <p:nvPr/>
            </p:nvSpPr>
            <p:spPr>
              <a:xfrm>
                <a:off x="6988630" y="2880362"/>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6988630" y="2880362"/>
                <a:ext cx="340606" cy="307777"/>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5829300" y="4352925"/>
                <a:ext cx="1540896" cy="46102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i="1">
                              <a:latin typeface="Cambria Math" panose="02040503050406030204" pitchFamily="18" charset="0"/>
                              <a:ea typeface="Cambria Math" panose="02040503050406030204" pitchFamily="18" charset="0"/>
                            </a:rPr>
                            <m:t>3</m:t>
                          </m:r>
                        </m:num>
                        <m:den>
                          <m:r>
                            <a:rPr lang="en-US" sz="1600" i="1">
                              <a:latin typeface="Cambria Math" panose="02040503050406030204" pitchFamily="18" charset="0"/>
                              <a:ea typeface="Cambria Math" panose="02040503050406030204" pitchFamily="18" charset="0"/>
                            </a:rPr>
                            <m:t>4</m:t>
                          </m:r>
                        </m:den>
                      </m:f>
                      <m:r>
                        <a:rPr lang="en-US" sz="1600" i="1">
                          <a:latin typeface="Cambria Math" panose="02040503050406030204" pitchFamily="18" charset="0"/>
                          <a:ea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30</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5829300" y="4352925"/>
                <a:ext cx="1540896" cy="461024"/>
              </a:xfrm>
              <a:prstGeom prst="rect">
                <a:avLst/>
              </a:prstGeom>
              <a:blipFill>
                <a:blip r:embed="rId11"/>
                <a:stretch>
                  <a:fillRect t="-2703" b="-108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5610225" y="4962526"/>
                <a:ext cx="1540896" cy="52783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ad>
                            <m:radPr>
                              <m:degHide m:val="on"/>
                              <m:ctrlPr>
                                <a:rPr lang="en-US" sz="1600" i="1">
                                  <a:latin typeface="Cambria Math" panose="02040503050406030204" pitchFamily="18" charset="0"/>
                                  <a:ea typeface="Cambria Math" panose="02040503050406030204" pitchFamily="18" charset="0"/>
                                </a:rPr>
                              </m:ctrlPr>
                            </m:radPr>
                            <m:deg/>
                            <m:e>
                              <m:r>
                                <a:rPr lang="en-US" sz="1600" i="1">
                                  <a:latin typeface="Cambria Math" panose="02040503050406030204" pitchFamily="18" charset="0"/>
                                  <a:ea typeface="Cambria Math" panose="02040503050406030204" pitchFamily="18" charset="0"/>
                                </a:rPr>
                                <m:t>3</m:t>
                              </m:r>
                            </m:e>
                          </m:rad>
                        </m:num>
                        <m:den>
                          <m:r>
                            <a:rPr lang="en-US" sz="1600" i="1">
                              <a:latin typeface="Cambria Math" panose="02040503050406030204" pitchFamily="18" charset="0"/>
                              <a:ea typeface="Cambria Math" panose="02040503050406030204" pitchFamily="18" charset="0"/>
                            </a:rPr>
                            <m:t>4</m:t>
                          </m:r>
                        </m:den>
                      </m:f>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610225" y="4962526"/>
                <a:ext cx="1540896" cy="527837"/>
              </a:xfrm>
              <a:prstGeom prst="rect">
                <a:avLst/>
              </a:prstGeom>
              <a:blipFill>
                <a:blip r:embed="rId12"/>
                <a:stretch>
                  <a:fillRect b="-952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6134101" y="57721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=23.</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4</m:t>
                          </m:r>
                        </m:e>
                        <m:sup>
                          <m:r>
                            <a:rPr lang="en-US" sz="1600" i="1">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0" name="TextBox 29"/>
              <p:cNvSpPr txBox="1">
                <a:spLocks noRot="1" noChangeAspect="1" noMove="1" noResize="1" noEditPoints="1" noAdjustHandles="1" noChangeArrowheads="1" noChangeShapeType="1" noTextEdit="1"/>
              </p:cNvSpPr>
              <p:nvPr/>
            </p:nvSpPr>
            <p:spPr>
              <a:xfrm>
                <a:off x="6134101" y="5772150"/>
                <a:ext cx="1038225" cy="251800"/>
              </a:xfrm>
              <a:prstGeom prst="rect">
                <a:avLst/>
              </a:prstGeom>
              <a:blipFill>
                <a:blip r:embed="rId13"/>
                <a:stretch>
                  <a:fillRect b="-30000"/>
                </a:stretch>
              </a:blipFill>
            </p:spPr>
            <p:txBody>
              <a:bodyPr/>
              <a:lstStyle/>
              <a:p>
                <a:r>
                  <a:rPr lang="en-US">
                    <a:noFill/>
                  </a:rPr>
                  <a:t> </a:t>
                </a:r>
              </a:p>
            </p:txBody>
          </p:sp>
        </mc:Fallback>
      </mc:AlternateContent>
      <p:sp>
        <p:nvSpPr>
          <p:cNvPr id="31" name="Arc 30"/>
          <p:cNvSpPr/>
          <p:nvPr/>
        </p:nvSpPr>
        <p:spPr>
          <a:xfrm>
            <a:off x="7231714" y="4663458"/>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TextBox 31"/>
          <p:cNvSpPr txBox="1"/>
          <p:nvPr/>
        </p:nvSpPr>
        <p:spPr>
          <a:xfrm>
            <a:off x="7403990" y="4049938"/>
            <a:ext cx="96665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dirty="0">
              <a:solidFill>
                <a:srgbClr val="FF0000"/>
              </a:solidFill>
              <a:latin typeface="Comic Sans MS" panose="030F0702030302020204" pitchFamily="66" charset="0"/>
            </a:endParaRPr>
          </a:p>
        </p:txBody>
      </p:sp>
      <p:sp>
        <p:nvSpPr>
          <p:cNvPr id="33" name="Arc 32"/>
          <p:cNvSpPr/>
          <p:nvPr/>
        </p:nvSpPr>
        <p:spPr>
          <a:xfrm>
            <a:off x="7231714" y="5282583"/>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4" name="TextBox 33"/>
              <p:cNvSpPr txBox="1"/>
              <p:nvPr/>
            </p:nvSpPr>
            <p:spPr>
              <a:xfrm>
                <a:off x="5772150" y="3886201"/>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𝑒𝑡𝑎𝑛</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4" name="TextBox 33"/>
              <p:cNvSpPr txBox="1">
                <a:spLocks noRot="1" noChangeAspect="1" noMove="1" noResize="1" noEditPoints="1" noAdjustHandles="1" noChangeArrowheads="1" noChangeShapeType="1" noTextEdit="1"/>
              </p:cNvSpPr>
              <p:nvPr/>
            </p:nvSpPr>
            <p:spPr>
              <a:xfrm>
                <a:off x="5772150" y="3886201"/>
                <a:ext cx="1540896" cy="246221"/>
              </a:xfrm>
              <a:prstGeom prst="rect">
                <a:avLst/>
              </a:prstGeom>
              <a:blipFill>
                <a:blip r:embed="rId14"/>
                <a:stretch>
                  <a:fillRect b="-30000"/>
                </a:stretch>
              </a:blipFill>
            </p:spPr>
            <p:txBody>
              <a:bodyPr/>
              <a:lstStyle/>
              <a:p>
                <a:r>
                  <a:rPr lang="en-US">
                    <a:noFill/>
                  </a:rPr>
                  <a:t> </a:t>
                </a:r>
              </a:p>
            </p:txBody>
          </p:sp>
        </mc:Fallback>
      </mc:AlternateContent>
      <p:sp>
        <p:nvSpPr>
          <p:cNvPr id="35" name="Arc 34"/>
          <p:cNvSpPr/>
          <p:nvPr/>
        </p:nvSpPr>
        <p:spPr>
          <a:xfrm>
            <a:off x="7241239" y="4025283"/>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TextBox 35"/>
          <p:cNvSpPr txBox="1"/>
          <p:nvPr/>
        </p:nvSpPr>
        <p:spPr>
          <a:xfrm>
            <a:off x="7518290" y="4792889"/>
            <a:ext cx="96665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dirty="0">
              <a:solidFill>
                <a:srgbClr val="FF0000"/>
              </a:solidFill>
              <a:latin typeface="Comic Sans MS" panose="030F0702030302020204" pitchFamily="66" charset="0"/>
            </a:endParaRPr>
          </a:p>
        </p:txBody>
      </p:sp>
      <p:sp>
        <p:nvSpPr>
          <p:cNvPr id="37" name="TextBox 36"/>
          <p:cNvSpPr txBox="1"/>
          <p:nvPr/>
        </p:nvSpPr>
        <p:spPr>
          <a:xfrm>
            <a:off x="7403990" y="5354863"/>
            <a:ext cx="96665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8" name="TextBox 37"/>
              <p:cNvSpPr txBox="1"/>
              <p:nvPr/>
            </p:nvSpPr>
            <p:spPr>
              <a:xfrm>
                <a:off x="5619751" y="13525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𝛽</m:t>
                      </m:r>
                      <m:r>
                        <a:rPr lang="en-US" sz="1600" i="1">
                          <a:solidFill>
                            <a:srgbClr val="FF0000"/>
                          </a:solidFill>
                          <a:latin typeface="Cambria Math" panose="02040503050406030204" pitchFamily="18" charset="0"/>
                          <a:ea typeface="Cambria Math" panose="02040503050406030204" pitchFamily="18" charset="0"/>
                        </a:rPr>
                        <m:t>=23.</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4</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5619751" y="1352550"/>
                <a:ext cx="1038225" cy="251800"/>
              </a:xfrm>
              <a:prstGeom prst="rect">
                <a:avLst/>
              </a:prstGeom>
              <a:blipFill>
                <a:blip r:embed="rId15"/>
                <a:stretch>
                  <a:fillRect l="-1220" b="-30000"/>
                </a:stretch>
              </a:blipFill>
            </p:spPr>
            <p:txBody>
              <a:bodyPr/>
              <a:lstStyle/>
              <a:p>
                <a:r>
                  <a:rPr lang="en-US">
                    <a:noFill/>
                  </a:rPr>
                  <a:t> </a:t>
                </a:r>
              </a:p>
            </p:txBody>
          </p:sp>
        </mc:Fallback>
      </mc:AlternateContent>
    </p:spTree>
    <p:extLst>
      <p:ext uri="{BB962C8B-B14F-4D97-AF65-F5344CB8AC3E}">
        <p14:creationId xmlns:p14="http://schemas.microsoft.com/office/powerpoint/2010/main" val="408964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linds(horizontal)">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linds(horizontal)">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linds(horizontal)">
                                      <p:cBhvr>
                                        <p:cTn id="25" dur="500"/>
                                        <p:tgtEl>
                                          <p:spTgt spid="16"/>
                                        </p:tgtEl>
                                      </p:cBhvr>
                                    </p:animEffect>
                                  </p:childTnLst>
                                </p:cTn>
                              </p:par>
                              <p:par>
                                <p:cTn id="26" presetID="3" presetClass="entr" presetSubtype="10"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linds(horizontal)">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blinds(horizontal)">
                                      <p:cBhvr>
                                        <p:cTn id="36" dur="500"/>
                                        <p:tgtEl>
                                          <p:spTgt spid="23"/>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blinds(horizontal)">
                                      <p:cBhvr>
                                        <p:cTn id="39" dur="500"/>
                                        <p:tgtEl>
                                          <p:spTgt spid="24"/>
                                        </p:tgtEl>
                                      </p:cBhvr>
                                    </p:animEffect>
                                  </p:childTnLst>
                                </p:cTn>
                              </p:par>
                              <p:par>
                                <p:cTn id="40" presetID="3" presetClass="entr" presetSubtype="1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blinds(horizontal)">
                                      <p:cBhvr>
                                        <p:cTn id="45" dur="5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blinds(horizontal)">
                                      <p:cBhvr>
                                        <p:cTn id="50" dur="500"/>
                                        <p:tgtEl>
                                          <p:spTgt spid="34"/>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linds(horizontal)">
                                      <p:cBhvr>
                                        <p:cTn id="55" dur="500"/>
                                        <p:tgtEl>
                                          <p:spTgt spid="35"/>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blinds(horizontal)">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blinds(horizontal)">
                                      <p:cBhvr>
                                        <p:cTn id="65" dur="500"/>
                                        <p:tgtEl>
                                          <p:spTgt spid="28"/>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blinds(horizontal)">
                                      <p:cBhvr>
                                        <p:cTn id="70" dur="500"/>
                                        <p:tgtEl>
                                          <p:spTgt spid="31"/>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blinds(horizontal)">
                                      <p:cBhvr>
                                        <p:cTn id="75" dur="500"/>
                                        <p:tgtEl>
                                          <p:spTgt spid="36"/>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blinds(horizontal)">
                                      <p:cBhvr>
                                        <p:cTn id="80" dur="500"/>
                                        <p:tgtEl>
                                          <p:spTgt spid="29"/>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blinds(horizontal)">
                                      <p:cBhvr>
                                        <p:cTn id="85" dur="500"/>
                                        <p:tgtEl>
                                          <p:spTgt spid="33"/>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37"/>
                                        </p:tgtEl>
                                        <p:attrNameLst>
                                          <p:attrName>style.visibility</p:attrName>
                                        </p:attrNameLst>
                                      </p:cBhvr>
                                      <p:to>
                                        <p:strVal val="visible"/>
                                      </p:to>
                                    </p:set>
                                    <p:animEffect transition="in" filter="blinds(horizontal)">
                                      <p:cBhvr>
                                        <p:cTn id="90" dur="500"/>
                                        <p:tgtEl>
                                          <p:spTgt spid="37"/>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blinds(horizontal)">
                                      <p:cBhvr>
                                        <p:cTn id="95" dur="500"/>
                                        <p:tgtEl>
                                          <p:spTgt spid="30"/>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38"/>
                                        </p:tgtEl>
                                        <p:attrNameLst>
                                          <p:attrName>style.visibility</p:attrName>
                                        </p:attrNameLst>
                                      </p:cBhvr>
                                      <p:to>
                                        <p:strVal val="visible"/>
                                      </p:to>
                                    </p:set>
                                    <p:animEffect transition="in" filter="blinds(horizontal)">
                                      <p:cBhvr>
                                        <p:cTn id="10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16" grpId="0"/>
      <p:bldP spid="23" grpId="0" animBg="1"/>
      <p:bldP spid="24" grpId="0"/>
      <p:bldP spid="27" grpId="0"/>
      <p:bldP spid="28" grpId="0"/>
      <p:bldP spid="29" grpId="0"/>
      <p:bldP spid="30" grpId="0"/>
      <p:bldP spid="31" grpId="0" animBg="1"/>
      <p:bldP spid="32" grpId="0"/>
      <p:bldP spid="33" grpId="0" animBg="1"/>
      <p:bldP spid="34" grpId="0"/>
      <p:bldP spid="35" grpId="0" animBg="1"/>
      <p:bldP spid="36" grpId="0"/>
      <p:bldP spid="37" grpId="0"/>
      <p:bldP spid="3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60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i="1">
                        <a:latin typeface="Cambria Math" panose="02040503050406030204" pitchFamily="18" charset="0"/>
                      </a:rPr>
                      <m:t>1 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764492"/>
              </a:xfrm>
              <a:prstGeom prst="rect">
                <a:avLst/>
              </a:prstGeom>
              <a:blipFill>
                <a:blip r:embed="rId2"/>
                <a:stretch>
                  <a:fillRect r="-2062" b="-10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p:sp>
        <p:nvSpPr>
          <p:cNvPr id="10" name="Rectangle 9"/>
          <p:cNvSpPr/>
          <p:nvPr/>
        </p:nvSpPr>
        <p:spPr>
          <a:xfrm rot="2979530">
            <a:off x="6449417" y="2422592"/>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6020616" y="3371398"/>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c 12"/>
          <p:cNvSpPr/>
          <p:nvPr/>
        </p:nvSpPr>
        <p:spPr>
          <a:xfrm>
            <a:off x="8039100" y="2959100"/>
            <a:ext cx="914400" cy="914400"/>
          </a:xfrm>
          <a:prstGeom prst="arc">
            <a:avLst>
              <a:gd name="adj1" fmla="val 11142361"/>
              <a:gd name="adj2" fmla="val 125159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p:cNvSpPr txBox="1"/>
              <p:nvPr/>
            </p:nvSpPr>
            <p:spPr>
              <a:xfrm>
                <a:off x="7792812" y="3151414"/>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60</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7792812" y="3151414"/>
                <a:ext cx="295978" cy="220253"/>
              </a:xfrm>
              <a:prstGeom prst="rect">
                <a:avLst/>
              </a:prstGeom>
              <a:blipFill>
                <a:blip r:embed="rId7"/>
                <a:stretch>
                  <a:fillRect l="-12500" r="-4167" b="-5556"/>
                </a:stretch>
              </a:blipFill>
            </p:spPr>
            <p:txBody>
              <a:bodyPr/>
              <a:lstStyle/>
              <a:p>
                <a:r>
                  <a:rPr lang="en-US">
                    <a:noFill/>
                  </a:rPr>
                  <a:t> </a:t>
                </a:r>
              </a:p>
            </p:txBody>
          </p:sp>
        </mc:Fallback>
      </mc:AlternateContent>
      <p:cxnSp>
        <p:nvCxnSpPr>
          <p:cNvPr id="15" name="Straight Arrow Connector 14"/>
          <p:cNvCxnSpPr/>
          <p:nvPr/>
        </p:nvCxnSpPr>
        <p:spPr>
          <a:xfrm>
            <a:off x="5867714" y="2657362"/>
            <a:ext cx="1153572" cy="7172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6200816" y="2690017"/>
                <a:ext cx="79688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1 </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𝑚𝑠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200816" y="2690017"/>
                <a:ext cx="796885" cy="307777"/>
              </a:xfrm>
              <a:prstGeom prst="rect">
                <a:avLst/>
              </a:prstGeom>
              <a:blipFill>
                <a:blip r:embed="rId8"/>
                <a:stretch>
                  <a:fillRect b="-8000"/>
                </a:stretch>
              </a:blipFill>
            </p:spPr>
            <p:txBody>
              <a:bodyPr/>
              <a:lstStyle/>
              <a:p>
                <a:r>
                  <a:rPr lang="en-US">
                    <a:noFill/>
                  </a:rPr>
                  <a:t> </a:t>
                </a:r>
              </a:p>
            </p:txBody>
          </p:sp>
        </mc:Fallback>
      </mc:AlternateContent>
      <p:sp>
        <p:nvSpPr>
          <p:cNvPr id="18" name="Arc 17"/>
          <p:cNvSpPr/>
          <p:nvPr/>
        </p:nvSpPr>
        <p:spPr>
          <a:xfrm rot="9000850">
            <a:off x="6754586" y="2937328"/>
            <a:ext cx="914400" cy="914400"/>
          </a:xfrm>
          <a:prstGeom prst="arc">
            <a:avLst>
              <a:gd name="adj1" fmla="val 1889127"/>
              <a:gd name="adj2" fmla="val 315296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9" name="TextBox 18"/>
              <p:cNvSpPr txBox="1"/>
              <p:nvPr/>
            </p:nvSpPr>
            <p:spPr>
              <a:xfrm>
                <a:off x="6388553" y="3162300"/>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20</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9" name="TextBox 18"/>
              <p:cNvSpPr txBox="1">
                <a:spLocks noRot="1" noChangeAspect="1" noMove="1" noResize="1" noEditPoints="1" noAdjustHandles="1" noChangeArrowheads="1" noChangeShapeType="1" noTextEdit="1"/>
              </p:cNvSpPr>
              <p:nvPr/>
            </p:nvSpPr>
            <p:spPr>
              <a:xfrm>
                <a:off x="6388553" y="3162300"/>
                <a:ext cx="295978" cy="220253"/>
              </a:xfrm>
              <a:prstGeom prst="rect">
                <a:avLst/>
              </a:prstGeom>
              <a:blipFill>
                <a:blip r:embed="rId9"/>
                <a:stretch>
                  <a:fillRect l="-8333" r="-8333" b="-5556"/>
                </a:stretch>
              </a:blipFill>
            </p:spPr>
            <p:txBody>
              <a:bodyPr/>
              <a:lstStyle/>
              <a:p>
                <a:r>
                  <a:rPr lang="en-US">
                    <a:noFill/>
                  </a:rPr>
                  <a:t> </a:t>
                </a:r>
              </a:p>
            </p:txBody>
          </p:sp>
        </mc:Fallback>
      </mc:AlternateContent>
      <p:cxnSp>
        <p:nvCxnSpPr>
          <p:cNvPr id="20" name="Straight Arrow Connector 19"/>
          <p:cNvCxnSpPr/>
          <p:nvPr/>
        </p:nvCxnSpPr>
        <p:spPr>
          <a:xfrm flipV="1">
            <a:off x="6999828" y="3004458"/>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a:off x="6362700" y="2926443"/>
            <a:ext cx="914400" cy="914400"/>
          </a:xfrm>
          <a:prstGeom prst="arc">
            <a:avLst>
              <a:gd name="adj1" fmla="val 20556285"/>
              <a:gd name="adj2" fmla="val 214618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7368269" y="3173185"/>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7368269" y="3173185"/>
                <a:ext cx="154529" cy="215444"/>
              </a:xfrm>
              <a:prstGeom prst="rect">
                <a:avLst/>
              </a:prstGeom>
              <a:blipFill>
                <a:blip r:embed="rId10"/>
                <a:stretch>
                  <a:fillRect l="-30769" r="-38462" b="-2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5595257" y="3831773"/>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𝑒𝑡𝑎𝑛</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5595257" y="3831773"/>
                <a:ext cx="1540896" cy="246221"/>
              </a:xfrm>
              <a:prstGeom prst="rect">
                <a:avLst/>
              </a:prstGeom>
              <a:blipFill>
                <a:blip r:embed="rId11"/>
                <a:stretch>
                  <a:fillRect b="-2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5725886" y="4245429"/>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=0.4</m:t>
                      </m:r>
                      <m:r>
                        <a:rPr lang="en-US" sz="1600" i="1">
                          <a:latin typeface="Cambria Math" panose="02040503050406030204" pitchFamily="18" charset="0"/>
                          <a:ea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20</m:t>
                      </m:r>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5725886" y="4245429"/>
                <a:ext cx="1540896" cy="246221"/>
              </a:xfrm>
              <a:prstGeom prst="rect">
                <a:avLst/>
              </a:prstGeom>
              <a:blipFill>
                <a:blip r:embed="rId12"/>
                <a:stretch>
                  <a:fillRect l="-2459" r="-3279"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5660572" y="4680858"/>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=0.145…</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5660572" y="4680858"/>
                <a:ext cx="1540896" cy="246221"/>
              </a:xfrm>
              <a:prstGeom prst="rect">
                <a:avLst/>
              </a:prstGeom>
              <a:blipFill>
                <a:blip r:embed="rId13"/>
                <a:stretch>
                  <a:fillRect b="-2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5943602" y="5105400"/>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8.28</m:t>
                          </m:r>
                        </m:e>
                        <m:sup>
                          <m:r>
                            <a:rPr lang="en-US" sz="1600" i="1">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943602" y="5105400"/>
                <a:ext cx="1066799" cy="251800"/>
              </a:xfrm>
              <a:prstGeom prst="rect">
                <a:avLst/>
              </a:prstGeom>
              <a:blipFill>
                <a:blip r:embed="rId14"/>
                <a:stretch>
                  <a:fillRect b="-28571"/>
                </a:stretch>
              </a:blipFill>
            </p:spPr>
            <p:txBody>
              <a:bodyPr/>
              <a:lstStyle/>
              <a:p>
                <a:r>
                  <a:rPr lang="en-US">
                    <a:noFill/>
                  </a:rPr>
                  <a:t> </a:t>
                </a:r>
              </a:p>
            </p:txBody>
          </p:sp>
        </mc:Fallback>
      </mc:AlternateContent>
      <p:sp>
        <p:nvSpPr>
          <p:cNvPr id="30" name="Arc 29"/>
          <p:cNvSpPr/>
          <p:nvPr/>
        </p:nvSpPr>
        <p:spPr>
          <a:xfrm>
            <a:off x="7257843" y="4008119"/>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TextBox 30"/>
          <p:cNvSpPr txBox="1"/>
          <p:nvPr/>
        </p:nvSpPr>
        <p:spPr>
          <a:xfrm>
            <a:off x="7500260" y="4027621"/>
            <a:ext cx="1273626"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32" name="Arc 31"/>
          <p:cNvSpPr/>
          <p:nvPr/>
        </p:nvSpPr>
        <p:spPr>
          <a:xfrm>
            <a:off x="7268729" y="4432662"/>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Arc 32"/>
          <p:cNvSpPr/>
          <p:nvPr/>
        </p:nvSpPr>
        <p:spPr>
          <a:xfrm>
            <a:off x="7105443" y="4846319"/>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TextBox 33"/>
          <p:cNvSpPr txBox="1"/>
          <p:nvPr/>
        </p:nvSpPr>
        <p:spPr>
          <a:xfrm>
            <a:off x="7478489" y="4473936"/>
            <a:ext cx="18396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right side</a:t>
            </a:r>
            <a:endParaRPr lang="en-GB" sz="1400" i="1" dirty="0">
              <a:solidFill>
                <a:srgbClr val="FF0000"/>
              </a:solidFill>
              <a:latin typeface="Comic Sans MS" panose="030F0702030302020204" pitchFamily="66" charset="0"/>
            </a:endParaRPr>
          </a:p>
        </p:txBody>
      </p:sp>
      <p:sp>
        <p:nvSpPr>
          <p:cNvPr id="35" name="TextBox 34"/>
          <p:cNvSpPr txBox="1"/>
          <p:nvPr/>
        </p:nvSpPr>
        <p:spPr>
          <a:xfrm>
            <a:off x="7326086" y="4887593"/>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6" name="TextBox 35"/>
              <p:cNvSpPr txBox="1"/>
              <p:nvPr/>
            </p:nvSpPr>
            <p:spPr>
              <a:xfrm>
                <a:off x="9220202" y="1360715"/>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8.28</m:t>
                          </m:r>
                        </m:e>
                        <m:sup>
                          <m:r>
                            <a:rPr lang="en-US" sz="1600" i="1">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9220202" y="1360715"/>
                <a:ext cx="1066799" cy="251800"/>
              </a:xfrm>
              <a:prstGeom prst="rect">
                <a:avLst/>
              </a:prstGeom>
              <a:blipFill>
                <a:blip r:embed="rId15"/>
                <a:stretch>
                  <a:fillRect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7256729" y="2918617"/>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7256729" y="2918617"/>
                <a:ext cx="340606" cy="307777"/>
              </a:xfrm>
              <a:prstGeom prst="rect">
                <a:avLst/>
              </a:prstGeom>
              <a:blipFill>
                <a:blip r:embed="rId1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54444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linds(horizontal)">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linds(horizontal)">
                                      <p:cBhvr>
                                        <p:cTn id="20" dur="500"/>
                                        <p:tgtEl>
                                          <p:spTgt spid="11"/>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linds(horizontal)">
                                      <p:cBhvr>
                                        <p:cTn id="23" dur="500"/>
                                        <p:tgtEl>
                                          <p:spTgt spid="13"/>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linds(horizont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linds(horizontal)">
                                      <p:cBhvr>
                                        <p:cTn id="31" dur="500"/>
                                        <p:tgtEl>
                                          <p:spTgt spid="18"/>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linds(horizontal)">
                                      <p:cBhvr>
                                        <p:cTn id="34" dur="500"/>
                                        <p:tgtEl>
                                          <p:spTgt spid="19"/>
                                        </p:tgtEl>
                                      </p:cBhvr>
                                    </p:animEffect>
                                  </p:childTnLst>
                                </p:cTn>
                              </p:par>
                              <p:par>
                                <p:cTn id="35" presetID="3" presetClass="entr" presetSubtype="1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blinds(horizontal)">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blinds(horizontal)">
                                      <p:cBhvr>
                                        <p:cTn id="45" dur="500"/>
                                        <p:tgtEl>
                                          <p:spTgt spid="20"/>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linds(horizontal)">
                                      <p:cBhvr>
                                        <p:cTn id="48" dur="500"/>
                                        <p:tgtEl>
                                          <p:spTgt spid="2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blinds(horizontal)">
                                      <p:cBhvr>
                                        <p:cTn id="51" dur="500"/>
                                        <p:tgtEl>
                                          <p:spTgt spid="38"/>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blinds(horizontal)">
                                      <p:cBhvr>
                                        <p:cTn id="54" dur="500"/>
                                        <p:tgtEl>
                                          <p:spTgt spid="24"/>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blinds(horizontal)">
                                      <p:cBhvr>
                                        <p:cTn id="59" dur="500"/>
                                        <p:tgtEl>
                                          <p:spTgt spid="2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blinds(horizontal)">
                                      <p:cBhvr>
                                        <p:cTn id="64" dur="500"/>
                                        <p:tgtEl>
                                          <p:spTgt spid="30"/>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blinds(horizontal)">
                                      <p:cBhvr>
                                        <p:cTn id="69" dur="500"/>
                                        <p:tgtEl>
                                          <p:spTgt spid="31"/>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blinds(horizontal)">
                                      <p:cBhvr>
                                        <p:cTn id="74" dur="500"/>
                                        <p:tgtEl>
                                          <p:spTgt spid="27"/>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blinds(horizontal)">
                                      <p:cBhvr>
                                        <p:cTn id="79" dur="500"/>
                                        <p:tgtEl>
                                          <p:spTgt spid="32"/>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blinds(horizontal)">
                                      <p:cBhvr>
                                        <p:cTn id="84" dur="500"/>
                                        <p:tgtEl>
                                          <p:spTgt spid="34"/>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blinds(horizontal)">
                                      <p:cBhvr>
                                        <p:cTn id="89" dur="500"/>
                                        <p:tgtEl>
                                          <p:spTgt spid="28"/>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33"/>
                                        </p:tgtEl>
                                        <p:attrNameLst>
                                          <p:attrName>style.visibility</p:attrName>
                                        </p:attrNameLst>
                                      </p:cBhvr>
                                      <p:to>
                                        <p:strVal val="visible"/>
                                      </p:to>
                                    </p:set>
                                    <p:animEffect transition="in" filter="blinds(horizontal)">
                                      <p:cBhvr>
                                        <p:cTn id="94" dur="500"/>
                                        <p:tgtEl>
                                          <p:spTgt spid="33"/>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blinds(horizontal)">
                                      <p:cBhvr>
                                        <p:cTn id="99" dur="500"/>
                                        <p:tgtEl>
                                          <p:spTgt spid="35"/>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blinds(horizontal)">
                                      <p:cBhvr>
                                        <p:cTn id="104" dur="500"/>
                                        <p:tgtEl>
                                          <p:spTgt spid="29"/>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blinds(horizontal)">
                                      <p:cBhvr>
                                        <p:cTn id="10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p:bldP spid="16" grpId="0"/>
      <p:bldP spid="18" grpId="0" animBg="1"/>
      <p:bldP spid="19" grpId="0"/>
      <p:bldP spid="23" grpId="0" animBg="1"/>
      <p:bldP spid="24" grpId="0"/>
      <p:bldP spid="26" grpId="0"/>
      <p:bldP spid="27" grpId="0"/>
      <p:bldP spid="28" grpId="0"/>
      <p:bldP spid="29" grpId="0"/>
      <p:bldP spid="30" grpId="0" animBg="1"/>
      <p:bldP spid="31" grpId="0"/>
      <p:bldP spid="32" grpId="0" animBg="1"/>
      <p:bldP spid="33" grpId="0" animBg="1"/>
      <p:bldP spid="34" grpId="0"/>
      <p:bldP spid="35" grpId="0"/>
      <p:bldP spid="36"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60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i="1">
                        <a:latin typeface="Cambria Math" panose="02040503050406030204" pitchFamily="18" charset="0"/>
                      </a:rPr>
                      <m:t>1 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764492"/>
              </a:xfrm>
              <a:prstGeom prst="rect">
                <a:avLst/>
              </a:prstGeom>
              <a:blipFill>
                <a:blip r:embed="rId2"/>
                <a:stretch>
                  <a:fillRect r="-2062" b="-10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p:sp>
        <p:nvSpPr>
          <p:cNvPr id="10" name="Rectangle 9"/>
          <p:cNvSpPr/>
          <p:nvPr/>
        </p:nvSpPr>
        <p:spPr>
          <a:xfrm rot="2979530">
            <a:off x="6449417" y="2422592"/>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6020616" y="3371398"/>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c 12"/>
          <p:cNvSpPr/>
          <p:nvPr/>
        </p:nvSpPr>
        <p:spPr>
          <a:xfrm>
            <a:off x="8039100" y="2959100"/>
            <a:ext cx="914400" cy="914400"/>
          </a:xfrm>
          <a:prstGeom prst="arc">
            <a:avLst>
              <a:gd name="adj1" fmla="val 11142361"/>
              <a:gd name="adj2" fmla="val 125159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p:cNvSpPr txBox="1"/>
              <p:nvPr/>
            </p:nvSpPr>
            <p:spPr>
              <a:xfrm>
                <a:off x="7792812" y="3151414"/>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60</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7792812" y="3151414"/>
                <a:ext cx="295978" cy="220253"/>
              </a:xfrm>
              <a:prstGeom prst="rect">
                <a:avLst/>
              </a:prstGeom>
              <a:blipFill>
                <a:blip r:embed="rId7"/>
                <a:stretch>
                  <a:fillRect l="-12500" r="-4167" b="-5556"/>
                </a:stretch>
              </a:blipFill>
            </p:spPr>
            <p:txBody>
              <a:bodyPr/>
              <a:lstStyle/>
              <a:p>
                <a:r>
                  <a:rPr lang="en-US">
                    <a:noFill/>
                  </a:rPr>
                  <a:t> </a:t>
                </a:r>
              </a:p>
            </p:txBody>
          </p:sp>
        </mc:Fallback>
      </mc:AlternateContent>
      <p:cxnSp>
        <p:nvCxnSpPr>
          <p:cNvPr id="15" name="Straight Arrow Connector 14"/>
          <p:cNvCxnSpPr/>
          <p:nvPr/>
        </p:nvCxnSpPr>
        <p:spPr>
          <a:xfrm>
            <a:off x="5867714" y="2657362"/>
            <a:ext cx="1153572" cy="7172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6200816" y="2690017"/>
                <a:ext cx="79688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1 </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𝑚𝑠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200816" y="2690017"/>
                <a:ext cx="796885" cy="307777"/>
              </a:xfrm>
              <a:prstGeom prst="rect">
                <a:avLst/>
              </a:prstGeom>
              <a:blipFill>
                <a:blip r:embed="rId8"/>
                <a:stretch>
                  <a:fillRect b="-8000"/>
                </a:stretch>
              </a:blipFill>
            </p:spPr>
            <p:txBody>
              <a:bodyPr/>
              <a:lstStyle/>
              <a:p>
                <a:r>
                  <a:rPr lang="en-US">
                    <a:noFill/>
                  </a:rPr>
                  <a:t> </a:t>
                </a:r>
              </a:p>
            </p:txBody>
          </p:sp>
        </mc:Fallback>
      </mc:AlternateContent>
      <p:sp>
        <p:nvSpPr>
          <p:cNvPr id="18" name="Arc 17"/>
          <p:cNvSpPr/>
          <p:nvPr/>
        </p:nvSpPr>
        <p:spPr>
          <a:xfrm rot="9000850">
            <a:off x="6754586" y="2937328"/>
            <a:ext cx="914400" cy="914400"/>
          </a:xfrm>
          <a:prstGeom prst="arc">
            <a:avLst>
              <a:gd name="adj1" fmla="val 1889127"/>
              <a:gd name="adj2" fmla="val 315296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9" name="TextBox 18"/>
              <p:cNvSpPr txBox="1"/>
              <p:nvPr/>
            </p:nvSpPr>
            <p:spPr>
              <a:xfrm>
                <a:off x="6388553" y="3162300"/>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20</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9" name="TextBox 18"/>
              <p:cNvSpPr txBox="1">
                <a:spLocks noRot="1" noChangeAspect="1" noMove="1" noResize="1" noEditPoints="1" noAdjustHandles="1" noChangeArrowheads="1" noChangeShapeType="1" noTextEdit="1"/>
              </p:cNvSpPr>
              <p:nvPr/>
            </p:nvSpPr>
            <p:spPr>
              <a:xfrm>
                <a:off x="6388553" y="3162300"/>
                <a:ext cx="295978" cy="220253"/>
              </a:xfrm>
              <a:prstGeom prst="rect">
                <a:avLst/>
              </a:prstGeom>
              <a:blipFill>
                <a:blip r:embed="rId9"/>
                <a:stretch>
                  <a:fillRect l="-8333" r="-8333" b="-5556"/>
                </a:stretch>
              </a:blipFill>
            </p:spPr>
            <p:txBody>
              <a:bodyPr/>
              <a:lstStyle/>
              <a:p>
                <a:r>
                  <a:rPr lang="en-US">
                    <a:noFill/>
                  </a:rPr>
                  <a:t> </a:t>
                </a:r>
              </a:p>
            </p:txBody>
          </p:sp>
        </mc:Fallback>
      </mc:AlternateContent>
      <p:cxnSp>
        <p:nvCxnSpPr>
          <p:cNvPr id="20" name="Straight Arrow Connector 19"/>
          <p:cNvCxnSpPr/>
          <p:nvPr/>
        </p:nvCxnSpPr>
        <p:spPr>
          <a:xfrm flipV="1">
            <a:off x="6999828" y="3004458"/>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a:off x="6362700" y="2926443"/>
            <a:ext cx="914400" cy="914400"/>
          </a:xfrm>
          <a:prstGeom prst="arc">
            <a:avLst>
              <a:gd name="adj1" fmla="val 20556285"/>
              <a:gd name="adj2" fmla="val 214618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7368269" y="3173185"/>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7368269" y="3173185"/>
                <a:ext cx="154529" cy="215444"/>
              </a:xfrm>
              <a:prstGeom prst="rect">
                <a:avLst/>
              </a:prstGeom>
              <a:blipFill>
                <a:blip r:embed="rId10"/>
                <a:stretch>
                  <a:fillRect l="-30769" r="-38462" b="-2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9220202" y="1360715"/>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8.28</m:t>
                          </m:r>
                        </m:e>
                        <m:sup>
                          <m:r>
                            <a:rPr lang="en-US" sz="1600" i="1">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9220202" y="1360715"/>
                <a:ext cx="1066799" cy="251800"/>
              </a:xfrm>
              <a:prstGeom prst="rect">
                <a:avLst/>
              </a:prstGeom>
              <a:blipFill>
                <a:blip r:embed="rId11"/>
                <a:stretch>
                  <a:fillRect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7256729" y="2918617"/>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7256729" y="2918617"/>
                <a:ext cx="340606" cy="307777"/>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019801" y="3799114"/>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019801" y="3799114"/>
                <a:ext cx="1400832" cy="246221"/>
              </a:xfrm>
              <a:prstGeom prst="rect">
                <a:avLst/>
              </a:prstGeom>
              <a:blipFill>
                <a:blip r:embed="rId13"/>
                <a:stretch>
                  <a:fillRect l="-4505" r="-901"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595260" y="4267200"/>
                <a:ext cx="192200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d>
                        <m:dPr>
                          <m:ctrlPr>
                            <a:rPr lang="en-US" sz="1600" i="1">
                              <a:latin typeface="Cambria Math" panose="02040503050406030204" pitchFamily="18" charset="0"/>
                              <a:ea typeface="Cambria Math" panose="02040503050406030204" pitchFamily="18" charset="0"/>
                            </a:rPr>
                          </m:ctrlPr>
                        </m:dPr>
                        <m:e>
                          <m:r>
                            <a:rPr lang="en-US" sz="1600" i="1">
                              <a:latin typeface="Cambria Math" panose="02040503050406030204" pitchFamily="18" charset="0"/>
                              <a:ea typeface="Cambria Math" panose="02040503050406030204" pitchFamily="18" charset="0"/>
                            </a:rPr>
                            <m:t>8.28</m:t>
                          </m:r>
                        </m:e>
                      </m:d>
                      <m:r>
                        <a:rPr lang="en-US" sz="1600" i="1">
                          <a:latin typeface="Cambria Math" panose="02040503050406030204" pitchFamily="18" charset="0"/>
                          <a:ea typeface="Cambria Math" panose="02040503050406030204" pitchFamily="18" charset="0"/>
                        </a:rPr>
                        <m:t>=1</m:t>
                      </m:r>
                      <m:r>
                        <a:rPr lang="en-US" sz="1600" i="1">
                          <a:latin typeface="Cambria Math" panose="02040503050406030204" pitchFamily="18" charset="0"/>
                        </a:rPr>
                        <m:t>𝑐𝑜𝑠</m:t>
                      </m:r>
                      <m:r>
                        <a:rPr lang="en-US" sz="1600" i="1">
                          <a:latin typeface="Cambria Math" panose="02040503050406030204" pitchFamily="18" charset="0"/>
                        </a:rPr>
                        <m:t>20</m:t>
                      </m:r>
                    </m:oMath>
                  </m:oMathPara>
                </a14:m>
                <a:endParaRPr lang="en-GB"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5595260" y="4267200"/>
                <a:ext cx="1922001" cy="246221"/>
              </a:xfrm>
              <a:prstGeom prst="rect">
                <a:avLst/>
              </a:prstGeom>
              <a:blipFill>
                <a:blip r:embed="rId14"/>
                <a:stretch>
                  <a:fillRect l="-1316" r="-1974"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6444345" y="4724400"/>
                <a:ext cx="147098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m:t>
                      </m:r>
                      <m:r>
                        <a:rPr lang="en-US" sz="1600" i="1">
                          <a:latin typeface="Cambria Math" panose="02040503050406030204" pitchFamily="18" charset="0"/>
                          <a:ea typeface="Cambria Math" panose="02040503050406030204" pitchFamily="18" charset="0"/>
                        </a:rPr>
                        <m:t>=0.950 (3</m:t>
                      </m:r>
                      <m:r>
                        <a:rPr lang="en-US" sz="1600" i="1">
                          <a:latin typeface="Cambria Math" panose="02040503050406030204" pitchFamily="18" charset="0"/>
                          <a:ea typeface="Cambria Math" panose="02040503050406030204" pitchFamily="18" charset="0"/>
                        </a:rPr>
                        <m:t>𝑠𝑓</m:t>
                      </m:r>
                      <m:r>
                        <a:rPr lang="en-US" sz="1600" i="1">
                          <a:latin typeface="Cambria Math" panose="02040503050406030204" pitchFamily="18" charset="0"/>
                          <a:ea typeface="Cambria Math" panose="02040503050406030204" pitchFamily="18" charset="0"/>
                        </a:rPr>
                        <m:t>)</m:t>
                      </m:r>
                    </m:oMath>
                  </m:oMathPara>
                </a14:m>
                <a:endParaRPr lang="en-GB"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6444345" y="4724400"/>
                <a:ext cx="1470980" cy="246221"/>
              </a:xfrm>
              <a:prstGeom prst="rect">
                <a:avLst/>
              </a:prstGeom>
              <a:blipFill>
                <a:blip r:embed="rId15"/>
                <a:stretch>
                  <a:fillRect l="-855" t="-10526" r="-4274" b="-36842"/>
                </a:stretch>
              </a:blipFill>
            </p:spPr>
            <p:txBody>
              <a:bodyPr/>
              <a:lstStyle/>
              <a:p>
                <a:r>
                  <a:rPr lang="en-US">
                    <a:noFill/>
                  </a:rPr>
                  <a:t> </a:t>
                </a:r>
              </a:p>
            </p:txBody>
          </p:sp>
        </mc:Fallback>
      </mc:AlternateContent>
      <p:sp>
        <p:nvSpPr>
          <p:cNvPr id="41" name="Arc 40"/>
          <p:cNvSpPr/>
          <p:nvPr/>
        </p:nvSpPr>
        <p:spPr>
          <a:xfrm>
            <a:off x="7464672" y="3997234"/>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TextBox 41"/>
          <p:cNvSpPr txBox="1"/>
          <p:nvPr/>
        </p:nvSpPr>
        <p:spPr>
          <a:xfrm>
            <a:off x="7685315" y="4038508"/>
            <a:ext cx="133894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43" name="Arc 42"/>
          <p:cNvSpPr/>
          <p:nvPr/>
        </p:nvSpPr>
        <p:spPr>
          <a:xfrm>
            <a:off x="7823900" y="4476205"/>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4" name="TextBox 43"/>
              <p:cNvSpPr txBox="1"/>
              <p:nvPr/>
            </p:nvSpPr>
            <p:spPr>
              <a:xfrm>
                <a:off x="8044543" y="4517479"/>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a:t>
                </a:r>
                <a14:m>
                  <m:oMath xmlns:m="http://schemas.openxmlformats.org/officeDocument/2006/math">
                    <m:r>
                      <a:rPr lang="en-US" sz="1400" i="1" dirty="0">
                        <a:solidFill>
                          <a:srgbClr val="FF0000"/>
                        </a:solidFill>
                        <a:latin typeface="Cambria Math" panose="02040503050406030204" pitchFamily="18" charset="0"/>
                      </a:rPr>
                      <m:t>𝑣</m:t>
                    </m:r>
                  </m:oMath>
                </a14:m>
                <a:endParaRPr lang="en-GB" sz="1400" i="1" dirty="0">
                  <a:solidFill>
                    <a:srgbClr val="FF0000"/>
                  </a:solidFill>
                  <a:latin typeface="Comic Sans MS" panose="030F0702030302020204" pitchFamily="66" charset="0"/>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8044543" y="4517479"/>
                <a:ext cx="1164771" cy="307777"/>
              </a:xfrm>
              <a:prstGeom prst="rect">
                <a:avLst/>
              </a:prstGeom>
              <a:blipFill>
                <a:blip r:embed="rId16"/>
                <a:stretch>
                  <a:fillRect t="-4000" b="-16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9318174" y="1730828"/>
                <a:ext cx="92955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m:t>
                      </m:r>
                      <m:r>
                        <a:rPr lang="en-US" sz="1600" i="1">
                          <a:latin typeface="Cambria Math" panose="02040503050406030204" pitchFamily="18" charset="0"/>
                          <a:ea typeface="Cambria Math" panose="02040503050406030204" pitchFamily="18" charset="0"/>
                        </a:rPr>
                        <m:t>=0.950</m:t>
                      </m:r>
                    </m:oMath>
                  </m:oMathPara>
                </a14:m>
                <a:endParaRPr lang="en-GB"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9318174" y="1730828"/>
                <a:ext cx="929550" cy="246221"/>
              </a:xfrm>
              <a:prstGeom prst="rect">
                <a:avLst/>
              </a:prstGeom>
              <a:blipFill>
                <a:blip r:embed="rId17"/>
                <a:stretch>
                  <a:fillRect l="-2703" r="-4054"/>
                </a:stretch>
              </a:blipFill>
            </p:spPr>
            <p:txBody>
              <a:bodyPr/>
              <a:lstStyle/>
              <a:p>
                <a:r>
                  <a:rPr lang="en-US">
                    <a:noFill/>
                  </a:rPr>
                  <a:t> </a:t>
                </a:r>
              </a:p>
            </p:txBody>
          </p:sp>
        </mc:Fallback>
      </mc:AlternateContent>
    </p:spTree>
    <p:extLst>
      <p:ext uri="{BB962C8B-B14F-4D97-AF65-F5344CB8AC3E}">
        <p14:creationId xmlns:p14="http://schemas.microsoft.com/office/powerpoint/2010/main" val="272912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linds(horizontal)">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blinds(horizontal)">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blinds(horizontal)">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blinds(horizontal)">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blinds(horizontal)">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blinds(horizontal)">
                                      <p:cBhvr>
                                        <p:cTn id="32" dur="5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blinds(horizontal)">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blinds(horizontal)">
                                      <p:cBhvr>
                                        <p:cTn id="4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9" grpId="0"/>
      <p:bldP spid="40" grpId="0"/>
      <p:bldP spid="41" grpId="0" animBg="1"/>
      <p:bldP spid="42" grpId="0"/>
      <p:bldP spid="43" grpId="0" animBg="1"/>
      <p:bldP spid="44" grpId="0"/>
      <p:bldP spid="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TextBox 13"/>
              <p:cNvSpPr txBox="1"/>
              <p:nvPr/>
            </p:nvSpPr>
            <p:spPr>
              <a:xfrm>
                <a:off x="7792812" y="3151414"/>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60</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4" name="TextBox 13"/>
              <p:cNvSpPr txBox="1">
                <a:spLocks noRot="1" noChangeAspect="1" noMove="1" noResize="1" noEditPoints="1" noAdjustHandles="1" noChangeArrowheads="1" noChangeShapeType="1" noTextEdit="1"/>
              </p:cNvSpPr>
              <p:nvPr/>
            </p:nvSpPr>
            <p:spPr>
              <a:xfrm>
                <a:off x="7792812" y="3151414"/>
                <a:ext cx="295978" cy="220253"/>
              </a:xfrm>
              <a:prstGeom prst="rect">
                <a:avLst/>
              </a:prstGeom>
              <a:blipFill>
                <a:blip r:embed="rId2"/>
                <a:stretch>
                  <a:fillRect l="-12500" r="-4167" b="-555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7313840" y="3173186"/>
                <a:ext cx="432234"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8.28</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7313840" y="3173186"/>
                <a:ext cx="432234" cy="220253"/>
              </a:xfrm>
              <a:prstGeom prst="rect">
                <a:avLst/>
              </a:prstGeom>
              <a:blipFill>
                <a:blip r:embed="rId3"/>
                <a:stretch>
                  <a:fillRect l="-11765" r="-2941" b="-5556"/>
                </a:stretch>
              </a:blipFill>
            </p:spPr>
            <p:txBody>
              <a:bodyPr/>
              <a:lstStyle/>
              <a:p>
                <a:r>
                  <a:rPr lang="en-US">
                    <a:noFill/>
                  </a:rPr>
                  <a:t> </a:t>
                </a:r>
              </a:p>
            </p:txBody>
          </p:sp>
        </mc:Fallback>
      </mc:AlternateContent>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60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i="1">
                        <a:latin typeface="Cambria Math" panose="02040503050406030204" pitchFamily="18" charset="0"/>
                      </a:rPr>
                      <m:t>1 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764492"/>
              </a:xfrm>
              <a:prstGeom prst="rect">
                <a:avLst/>
              </a:prstGeom>
              <a:blipFill>
                <a:blip r:embed="rId4"/>
                <a:stretch>
                  <a:fillRect r="-2062" b="-10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5"/>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6"/>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7"/>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8"/>
                <a:stretch>
                  <a:fillRect l="-1000"/>
                </a:stretch>
              </a:blipFill>
            </p:spPr>
            <p:txBody>
              <a:bodyPr/>
              <a:lstStyle/>
              <a:p>
                <a:r>
                  <a:rPr lang="en-US">
                    <a:noFill/>
                  </a:rPr>
                  <a:t> </a:t>
                </a:r>
              </a:p>
            </p:txBody>
          </p:sp>
        </mc:Fallback>
      </mc:AlternateContent>
      <p:sp>
        <p:nvSpPr>
          <p:cNvPr id="10" name="Rectangle 9"/>
          <p:cNvSpPr/>
          <p:nvPr/>
        </p:nvSpPr>
        <p:spPr>
          <a:xfrm rot="2979530">
            <a:off x="6449417" y="2422592"/>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6020616" y="3371398"/>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c 12"/>
          <p:cNvSpPr/>
          <p:nvPr/>
        </p:nvSpPr>
        <p:spPr>
          <a:xfrm>
            <a:off x="8039100" y="2959100"/>
            <a:ext cx="914400" cy="914400"/>
          </a:xfrm>
          <a:prstGeom prst="arc">
            <a:avLst>
              <a:gd name="adj1" fmla="val 11142361"/>
              <a:gd name="adj2" fmla="val 125159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5" name="Straight Arrow Connector 14"/>
          <p:cNvCxnSpPr/>
          <p:nvPr/>
        </p:nvCxnSpPr>
        <p:spPr>
          <a:xfrm>
            <a:off x="5867714" y="2657362"/>
            <a:ext cx="1153572" cy="7172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6200816" y="2690017"/>
                <a:ext cx="79688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1 </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𝑚𝑠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200816" y="2690017"/>
                <a:ext cx="796885" cy="307777"/>
              </a:xfrm>
              <a:prstGeom prst="rect">
                <a:avLst/>
              </a:prstGeom>
              <a:blipFill>
                <a:blip r:embed="rId9"/>
                <a:stretch>
                  <a:fillRect b="-8000"/>
                </a:stretch>
              </a:blipFill>
            </p:spPr>
            <p:txBody>
              <a:bodyPr/>
              <a:lstStyle/>
              <a:p>
                <a:r>
                  <a:rPr lang="en-US">
                    <a:noFill/>
                  </a:rPr>
                  <a:t> </a:t>
                </a:r>
              </a:p>
            </p:txBody>
          </p:sp>
        </mc:Fallback>
      </mc:AlternateContent>
      <p:sp>
        <p:nvSpPr>
          <p:cNvPr id="18" name="Arc 17"/>
          <p:cNvSpPr/>
          <p:nvPr/>
        </p:nvSpPr>
        <p:spPr>
          <a:xfrm rot="9000850">
            <a:off x="6754586" y="2937328"/>
            <a:ext cx="914400" cy="914400"/>
          </a:xfrm>
          <a:prstGeom prst="arc">
            <a:avLst>
              <a:gd name="adj1" fmla="val 1889127"/>
              <a:gd name="adj2" fmla="val 315296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9" name="TextBox 18"/>
              <p:cNvSpPr txBox="1"/>
              <p:nvPr/>
            </p:nvSpPr>
            <p:spPr>
              <a:xfrm>
                <a:off x="6388553" y="3162300"/>
                <a:ext cx="295978"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20</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19" name="TextBox 18"/>
              <p:cNvSpPr txBox="1">
                <a:spLocks noRot="1" noChangeAspect="1" noMove="1" noResize="1" noEditPoints="1" noAdjustHandles="1" noChangeArrowheads="1" noChangeShapeType="1" noTextEdit="1"/>
              </p:cNvSpPr>
              <p:nvPr/>
            </p:nvSpPr>
            <p:spPr>
              <a:xfrm>
                <a:off x="6388553" y="3162300"/>
                <a:ext cx="295978" cy="220253"/>
              </a:xfrm>
              <a:prstGeom prst="rect">
                <a:avLst/>
              </a:prstGeom>
              <a:blipFill>
                <a:blip r:embed="rId10"/>
                <a:stretch>
                  <a:fillRect l="-8333" r="-8333" b="-5556"/>
                </a:stretch>
              </a:blipFill>
            </p:spPr>
            <p:txBody>
              <a:bodyPr/>
              <a:lstStyle/>
              <a:p>
                <a:r>
                  <a:rPr lang="en-US">
                    <a:noFill/>
                  </a:rPr>
                  <a:t> </a:t>
                </a:r>
              </a:p>
            </p:txBody>
          </p:sp>
        </mc:Fallback>
      </mc:AlternateContent>
      <p:cxnSp>
        <p:nvCxnSpPr>
          <p:cNvPr id="20" name="Straight Arrow Connector 19"/>
          <p:cNvCxnSpPr/>
          <p:nvPr/>
        </p:nvCxnSpPr>
        <p:spPr>
          <a:xfrm flipV="1">
            <a:off x="6999828" y="3004458"/>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a:off x="6362700" y="2926443"/>
            <a:ext cx="914400" cy="914400"/>
          </a:xfrm>
          <a:prstGeom prst="arc">
            <a:avLst>
              <a:gd name="adj1" fmla="val 20556285"/>
              <a:gd name="adj2" fmla="val 214618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6" name="TextBox 35"/>
              <p:cNvSpPr txBox="1"/>
              <p:nvPr/>
            </p:nvSpPr>
            <p:spPr>
              <a:xfrm>
                <a:off x="3537859" y="4615546"/>
                <a:ext cx="1066799" cy="22025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solidFill>
                            <a:srgbClr val="FF0000"/>
                          </a:solidFill>
                          <a:latin typeface="Cambria Math" panose="02040503050406030204" pitchFamily="18" charset="0"/>
                          <a:ea typeface="Cambria Math" panose="02040503050406030204" pitchFamily="18" charset="0"/>
                        </a:rPr>
                        <m:t>𝛽</m:t>
                      </m:r>
                      <m:r>
                        <a:rPr lang="en-US" sz="1400" i="1">
                          <a:solidFill>
                            <a:srgbClr val="FF0000"/>
                          </a:solidFill>
                          <a:latin typeface="Cambria Math" panose="02040503050406030204" pitchFamily="18" charset="0"/>
                          <a:ea typeface="Cambria Math" panose="02040503050406030204" pitchFamily="18" charset="0"/>
                        </a:rPr>
                        <m:t>=</m:t>
                      </m:r>
                      <m:sSup>
                        <m:sSupPr>
                          <m:ctrlPr>
                            <a:rPr lang="en-US" sz="1400" i="1">
                              <a:solidFill>
                                <a:srgbClr val="FF0000"/>
                              </a:solidFill>
                              <a:latin typeface="Cambria Math" panose="02040503050406030204" pitchFamily="18" charset="0"/>
                              <a:ea typeface="Cambria Math" panose="02040503050406030204" pitchFamily="18" charset="0"/>
                            </a:rPr>
                          </m:ctrlPr>
                        </m:sSupPr>
                        <m:e>
                          <m:r>
                            <a:rPr lang="en-US" sz="1400" i="1">
                              <a:solidFill>
                                <a:srgbClr val="FF0000"/>
                              </a:solidFill>
                              <a:latin typeface="Cambria Math" panose="02040503050406030204" pitchFamily="18" charset="0"/>
                              <a:ea typeface="Cambria Math" panose="02040503050406030204" pitchFamily="18" charset="0"/>
                            </a:rPr>
                            <m:t>8.28</m:t>
                          </m:r>
                        </m:e>
                        <m:sup>
                          <m:r>
                            <a:rPr lang="en-US" sz="1400" i="1">
                              <a:solidFill>
                                <a:srgbClr val="FF0000"/>
                              </a:solidFill>
                              <a:latin typeface="Cambria Math" panose="02040503050406030204" pitchFamily="18" charset="0"/>
                              <a:ea typeface="Cambria Math" panose="02040503050406030204" pitchFamily="18" charset="0"/>
                            </a:rPr>
                            <m:t>°</m:t>
                          </m:r>
                        </m:sup>
                      </m:sSup>
                    </m:oMath>
                  </m:oMathPara>
                </a14:m>
                <a:endParaRPr lang="en-GB" sz="1400" dirty="0">
                  <a:solidFill>
                    <a:srgbClr val="FF0000"/>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3537859" y="4615546"/>
                <a:ext cx="1066799" cy="220253"/>
              </a:xfrm>
              <a:prstGeom prst="rect">
                <a:avLst/>
              </a:prstGeom>
              <a:blipFill>
                <a:blip r:embed="rId11"/>
                <a:stretch>
                  <a:fillRect b="-315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6690674" y="2940389"/>
                <a:ext cx="103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0.95 </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𝑚𝑠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6690674" y="2940389"/>
                <a:ext cx="1032527" cy="307777"/>
              </a:xfrm>
              <a:prstGeom prst="rect">
                <a:avLst/>
              </a:prstGeom>
              <a:blipFill>
                <a:blip r:embed="rId12"/>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2786746" y="4626427"/>
                <a:ext cx="811953"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solidFill>
                            <a:srgbClr val="FF0000"/>
                          </a:solidFill>
                          <a:latin typeface="Cambria Math" panose="02040503050406030204" pitchFamily="18" charset="0"/>
                          <a:ea typeface="Cambria Math" panose="02040503050406030204" pitchFamily="18" charset="0"/>
                        </a:rPr>
                        <m:t>𝑣</m:t>
                      </m:r>
                      <m:r>
                        <a:rPr lang="en-US" sz="1400" i="1">
                          <a:solidFill>
                            <a:srgbClr val="FF0000"/>
                          </a:solidFill>
                          <a:latin typeface="Cambria Math" panose="02040503050406030204" pitchFamily="18" charset="0"/>
                          <a:ea typeface="Cambria Math" panose="02040503050406030204" pitchFamily="18" charset="0"/>
                        </a:rPr>
                        <m:t>=0.950</m:t>
                      </m:r>
                    </m:oMath>
                  </m:oMathPara>
                </a14:m>
                <a:endParaRPr lang="en-GB" sz="1400" dirty="0">
                  <a:solidFill>
                    <a:srgbClr val="FF0000"/>
                  </a:solidFill>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2786746" y="4626427"/>
                <a:ext cx="811953" cy="215444"/>
              </a:xfrm>
              <a:prstGeom prst="rect">
                <a:avLst/>
              </a:prstGeom>
              <a:blipFill>
                <a:blip r:embed="rId13"/>
                <a:stretch>
                  <a:fillRect l="-1538" r="-4615" b="-5556"/>
                </a:stretch>
              </a:blipFill>
            </p:spPr>
            <p:txBody>
              <a:bodyPr/>
              <a:lstStyle/>
              <a:p>
                <a:r>
                  <a:rPr lang="en-US">
                    <a:noFill/>
                  </a:rPr>
                  <a:t> </a:t>
                </a:r>
              </a:p>
            </p:txBody>
          </p:sp>
        </mc:Fallback>
      </mc:AlternateContent>
      <p:sp>
        <p:nvSpPr>
          <p:cNvPr id="32" name="Arc 31"/>
          <p:cNvSpPr/>
          <p:nvPr/>
        </p:nvSpPr>
        <p:spPr>
          <a:xfrm rot="18165250">
            <a:off x="7712529" y="2545444"/>
            <a:ext cx="914400" cy="914400"/>
          </a:xfrm>
          <a:prstGeom prst="arc">
            <a:avLst>
              <a:gd name="adj1" fmla="val 13549816"/>
              <a:gd name="adj2" fmla="val 1580235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3" name="TextBox 32"/>
              <p:cNvSpPr txBox="1"/>
              <p:nvPr/>
            </p:nvSpPr>
            <p:spPr>
              <a:xfrm>
                <a:off x="7194097" y="2759528"/>
                <a:ext cx="531620"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68.28</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7194097" y="2759528"/>
                <a:ext cx="531620" cy="220253"/>
              </a:xfrm>
              <a:prstGeom prst="rect">
                <a:avLst/>
              </a:prstGeom>
              <a:blipFill>
                <a:blip r:embed="rId14"/>
                <a:stretch>
                  <a:fillRect l="-4651" r="-2326" b="-5263"/>
                </a:stretch>
              </a:blipFill>
            </p:spPr>
            <p:txBody>
              <a:bodyPr/>
              <a:lstStyle/>
              <a:p>
                <a:r>
                  <a:rPr lang="en-US">
                    <a:noFill/>
                  </a:rPr>
                  <a:t> </a:t>
                </a:r>
              </a:p>
            </p:txBody>
          </p:sp>
        </mc:Fallback>
      </mc:AlternateContent>
      <p:sp>
        <p:nvSpPr>
          <p:cNvPr id="12" name="TextBox 11"/>
          <p:cNvSpPr txBox="1"/>
          <p:nvPr/>
        </p:nvSpPr>
        <p:spPr>
          <a:xfrm>
            <a:off x="8382002" y="1251858"/>
            <a:ext cx="2198913"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You need to be careful here – think about which way the sphere will be travelling after the second bounce…</a:t>
            </a:r>
            <a:endParaRPr lang="en-GB" sz="1400" dirty="0">
              <a:solidFill>
                <a:srgbClr val="FF0000"/>
              </a:solidFill>
              <a:latin typeface="Comic Sans MS" panose="030F0702030302020204" pitchFamily="66" charset="0"/>
            </a:endParaRPr>
          </a:p>
        </p:txBody>
      </p:sp>
      <p:sp>
        <p:nvSpPr>
          <p:cNvPr id="35" name="TextBox 34"/>
          <p:cNvSpPr txBox="1"/>
          <p:nvPr/>
        </p:nvSpPr>
        <p:spPr>
          <a:xfrm>
            <a:off x="8229600" y="2460171"/>
            <a:ext cx="2438400" cy="1600438"/>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It will bounce towards the corner – calculate the acute angle between the second wall and the direction of movement (a separate diagram would be very helpful!)</a:t>
            </a:r>
            <a:endParaRPr lang="en-GB" sz="1400" dirty="0">
              <a:solidFill>
                <a:srgbClr val="FF0000"/>
              </a:solidFill>
              <a:latin typeface="Comic Sans MS" panose="030F0702030302020204" pitchFamily="66" charset="0"/>
            </a:endParaRPr>
          </a:p>
        </p:txBody>
      </p:sp>
      <p:cxnSp>
        <p:nvCxnSpPr>
          <p:cNvPr id="46" name="Straight Arrow Connector 45"/>
          <p:cNvCxnSpPr/>
          <p:nvPr/>
        </p:nvCxnSpPr>
        <p:spPr>
          <a:xfrm>
            <a:off x="7896539" y="3009787"/>
            <a:ext cx="152086" cy="119073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Arc 46"/>
          <p:cNvSpPr/>
          <p:nvPr/>
        </p:nvSpPr>
        <p:spPr>
          <a:xfrm rot="9000850">
            <a:off x="7357835" y="2334080"/>
            <a:ext cx="914400" cy="914400"/>
          </a:xfrm>
          <a:prstGeom prst="arc">
            <a:avLst>
              <a:gd name="adj1" fmla="val 15997076"/>
              <a:gd name="adj2" fmla="val 1721728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8" name="TextBox 47"/>
              <p:cNvSpPr txBox="1"/>
              <p:nvPr/>
            </p:nvSpPr>
            <p:spPr>
              <a:xfrm>
                <a:off x="7814128" y="3505199"/>
                <a:ext cx="14311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7814128" y="3505199"/>
                <a:ext cx="143116" cy="215444"/>
              </a:xfrm>
              <a:prstGeom prst="rect">
                <a:avLst/>
              </a:prstGeom>
              <a:blipFill>
                <a:blip r:embed="rId15"/>
                <a:stretch>
                  <a:fillRect l="-15385" r="-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7953376" y="3214007"/>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7953376" y="3214007"/>
                <a:ext cx="154529" cy="215444"/>
              </a:xfrm>
              <a:prstGeom prst="rect">
                <a:avLst/>
              </a:prstGeom>
              <a:blipFill>
                <a:blip r:embed="rId16"/>
                <a:stretch>
                  <a:fillRect l="-30769" r="-38462" b="-3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5475514" y="4234545"/>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𝑒𝑡𝑎𝑛</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5475514" y="4234545"/>
                <a:ext cx="1540896" cy="246221"/>
              </a:xfrm>
              <a:prstGeom prst="rect">
                <a:avLst/>
              </a:prstGeom>
              <a:blipFill>
                <a:blip r:embed="rId17"/>
                <a:stretch>
                  <a:fillRect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5562601" y="4659087"/>
                <a:ext cx="1883228"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=0.4</m:t>
                      </m:r>
                      <m:r>
                        <a:rPr lang="en-US" sz="1600" i="1">
                          <a:latin typeface="Cambria Math" panose="02040503050406030204" pitchFamily="18" charset="0"/>
                          <a:ea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68.28</m:t>
                      </m:r>
                    </m:oMath>
                  </m:oMathPara>
                </a14:m>
                <a:endParaRPr lang="en-GB" sz="1600" dirty="0"/>
              </a:p>
            </p:txBody>
          </p:sp>
        </mc:Choice>
        <mc:Fallback xmlns="">
          <p:sp>
            <p:nvSpPr>
              <p:cNvPr id="51" name="TextBox 50"/>
              <p:cNvSpPr txBox="1">
                <a:spLocks noRot="1" noChangeAspect="1" noMove="1" noResize="1" noEditPoints="1" noAdjustHandles="1" noChangeArrowheads="1" noChangeShapeType="1" noTextEdit="1"/>
              </p:cNvSpPr>
              <p:nvPr/>
            </p:nvSpPr>
            <p:spPr>
              <a:xfrm>
                <a:off x="5562601" y="4659087"/>
                <a:ext cx="1883228" cy="246221"/>
              </a:xfrm>
              <a:prstGeom prst="rect">
                <a:avLst/>
              </a:prstGeom>
              <a:blipFill>
                <a:blip r:embed="rId18"/>
                <a:stretch>
                  <a:fillRect r="-671"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5540829" y="5083630"/>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=1.004…</m:t>
                      </m:r>
                    </m:oMath>
                  </m:oMathPara>
                </a14:m>
                <a:endParaRPr lang="en-GB" sz="1600" dirty="0"/>
              </a:p>
            </p:txBody>
          </p:sp>
        </mc:Choice>
        <mc:Fallback xmlns="">
          <p:sp>
            <p:nvSpPr>
              <p:cNvPr id="52" name="TextBox 51"/>
              <p:cNvSpPr txBox="1">
                <a:spLocks noRot="1" noChangeAspect="1" noMove="1" noResize="1" noEditPoints="1" noAdjustHandles="1" noChangeArrowheads="1" noChangeShapeType="1" noTextEdit="1"/>
              </p:cNvSpPr>
              <p:nvPr/>
            </p:nvSpPr>
            <p:spPr>
              <a:xfrm>
                <a:off x="5540829" y="5083630"/>
                <a:ext cx="1540896" cy="246221"/>
              </a:xfrm>
              <a:prstGeom prst="rect">
                <a:avLst/>
              </a:prstGeom>
              <a:blipFill>
                <a:blip r:embed="rId19"/>
                <a:stretch>
                  <a:fillRect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5823859" y="5508172"/>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45.1</m:t>
                          </m:r>
                        </m:e>
                        <m:sup>
                          <m:r>
                            <a:rPr lang="en-US" sz="1600" i="1">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53" name="TextBox 52"/>
              <p:cNvSpPr txBox="1">
                <a:spLocks noRot="1" noChangeAspect="1" noMove="1" noResize="1" noEditPoints="1" noAdjustHandles="1" noChangeArrowheads="1" noChangeShapeType="1" noTextEdit="1"/>
              </p:cNvSpPr>
              <p:nvPr/>
            </p:nvSpPr>
            <p:spPr>
              <a:xfrm>
                <a:off x="5823859" y="5508172"/>
                <a:ext cx="1066799" cy="251800"/>
              </a:xfrm>
              <a:prstGeom prst="rect">
                <a:avLst/>
              </a:prstGeom>
              <a:blipFill>
                <a:blip r:embed="rId20"/>
                <a:stretch>
                  <a:fillRect b="-23810"/>
                </a:stretch>
              </a:blipFill>
            </p:spPr>
            <p:txBody>
              <a:bodyPr/>
              <a:lstStyle/>
              <a:p>
                <a:r>
                  <a:rPr lang="en-US">
                    <a:noFill/>
                  </a:rPr>
                  <a:t> </a:t>
                </a:r>
              </a:p>
            </p:txBody>
          </p:sp>
        </mc:Fallback>
      </mc:AlternateContent>
      <p:sp>
        <p:nvSpPr>
          <p:cNvPr id="54" name="Arc 53"/>
          <p:cNvSpPr/>
          <p:nvPr/>
        </p:nvSpPr>
        <p:spPr>
          <a:xfrm>
            <a:off x="7366700" y="4421777"/>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TextBox 54"/>
          <p:cNvSpPr txBox="1"/>
          <p:nvPr/>
        </p:nvSpPr>
        <p:spPr>
          <a:xfrm>
            <a:off x="7609117" y="4441279"/>
            <a:ext cx="1273626"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56" name="Arc 55"/>
          <p:cNvSpPr/>
          <p:nvPr/>
        </p:nvSpPr>
        <p:spPr>
          <a:xfrm>
            <a:off x="7344929" y="4835434"/>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Arc 56"/>
          <p:cNvSpPr/>
          <p:nvPr/>
        </p:nvSpPr>
        <p:spPr>
          <a:xfrm>
            <a:off x="6985700" y="5249091"/>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7554689" y="4876708"/>
            <a:ext cx="18396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right side</a:t>
            </a:r>
            <a:endParaRPr lang="en-GB" sz="1400" i="1" dirty="0">
              <a:solidFill>
                <a:srgbClr val="FF0000"/>
              </a:solidFill>
              <a:latin typeface="Comic Sans MS" panose="030F0702030302020204" pitchFamily="66" charset="0"/>
            </a:endParaRPr>
          </a:p>
        </p:txBody>
      </p:sp>
      <p:sp>
        <p:nvSpPr>
          <p:cNvPr id="59" name="TextBox 58"/>
          <p:cNvSpPr txBox="1"/>
          <p:nvPr/>
        </p:nvSpPr>
        <p:spPr>
          <a:xfrm>
            <a:off x="7206343" y="5290365"/>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0" name="TextBox 59"/>
              <p:cNvSpPr txBox="1"/>
              <p:nvPr/>
            </p:nvSpPr>
            <p:spPr>
              <a:xfrm>
                <a:off x="5453745" y="1338942"/>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𝛽</m:t>
                      </m:r>
                      <m:r>
                        <a:rPr lang="en-US" sz="1600" i="1">
                          <a:solidFill>
                            <a:srgbClr val="FF0000"/>
                          </a:solidFill>
                          <a:latin typeface="Cambria Math" panose="02040503050406030204" pitchFamily="18" charset="0"/>
                          <a:ea typeface="Cambria Math" panose="02040503050406030204" pitchFamily="18" charset="0"/>
                        </a:rPr>
                        <m:t>=</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45.1</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5453745" y="1338942"/>
                <a:ext cx="1066799" cy="251800"/>
              </a:xfrm>
              <a:prstGeom prst="rect">
                <a:avLst/>
              </a:prstGeom>
              <a:blipFill>
                <a:blip r:embed="rId21"/>
                <a:stretch>
                  <a:fillRect b="-28571"/>
                </a:stretch>
              </a:blipFill>
            </p:spPr>
            <p:txBody>
              <a:bodyPr/>
              <a:lstStyle/>
              <a:p>
                <a:r>
                  <a:rPr lang="en-US">
                    <a:noFill/>
                  </a:rPr>
                  <a:t> </a:t>
                </a:r>
              </a:p>
            </p:txBody>
          </p:sp>
        </mc:Fallback>
      </mc:AlternateContent>
    </p:spTree>
    <p:extLst>
      <p:ext uri="{BB962C8B-B14F-4D97-AF65-F5344CB8AC3E}">
        <p14:creationId xmlns:p14="http://schemas.microsoft.com/office/powerpoint/2010/main" val="297041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blinds(horizontal)">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500"/>
                                        <p:tgtEl>
                                          <p:spTgt spid="16"/>
                                        </p:tgtEl>
                                      </p:cBhvr>
                                    </p:animEffect>
                                    <p:set>
                                      <p:cBhvr>
                                        <p:cTn id="17" dur="1" fill="hold">
                                          <p:stCondLst>
                                            <p:cond delay="499"/>
                                          </p:stCondLst>
                                        </p:cTn>
                                        <p:tgtEl>
                                          <p:spTgt spid="16"/>
                                        </p:tgtEl>
                                        <p:attrNameLst>
                                          <p:attrName>style.visibility</p:attrName>
                                        </p:attrNameLst>
                                      </p:cBhvr>
                                      <p:to>
                                        <p:strVal val="hidden"/>
                                      </p:to>
                                    </p:set>
                                  </p:childTnLst>
                                </p:cTn>
                              </p:par>
                              <p:par>
                                <p:cTn id="18" presetID="3" presetClass="exit" presetSubtype="10" fill="hold" grpId="0" nodeType="withEffect">
                                  <p:stCondLst>
                                    <p:cond delay="0"/>
                                  </p:stCondLst>
                                  <p:childTnLst>
                                    <p:animEffect transition="out" filter="blinds(horizontal)">
                                      <p:cBhvr>
                                        <p:cTn id="19" dur="500"/>
                                        <p:tgtEl>
                                          <p:spTgt spid="18"/>
                                        </p:tgtEl>
                                      </p:cBhvr>
                                    </p:animEffect>
                                    <p:set>
                                      <p:cBhvr>
                                        <p:cTn id="20" dur="1" fill="hold">
                                          <p:stCondLst>
                                            <p:cond delay="499"/>
                                          </p:stCondLst>
                                        </p:cTn>
                                        <p:tgtEl>
                                          <p:spTgt spid="18"/>
                                        </p:tgtEl>
                                        <p:attrNameLst>
                                          <p:attrName>style.visibility</p:attrName>
                                        </p:attrNameLst>
                                      </p:cBhvr>
                                      <p:to>
                                        <p:strVal val="hidden"/>
                                      </p:to>
                                    </p:set>
                                  </p:childTnLst>
                                </p:cTn>
                              </p:par>
                              <p:par>
                                <p:cTn id="21" presetID="3" presetClass="exit" presetSubtype="10" fill="hold" nodeType="withEffect">
                                  <p:stCondLst>
                                    <p:cond delay="0"/>
                                  </p:stCondLst>
                                  <p:childTnLst>
                                    <p:animEffect transition="out" filter="blinds(horizontal)">
                                      <p:cBhvr>
                                        <p:cTn id="22" dur="500"/>
                                        <p:tgtEl>
                                          <p:spTgt spid="15"/>
                                        </p:tgtEl>
                                      </p:cBhvr>
                                    </p:animEffect>
                                    <p:set>
                                      <p:cBhvr>
                                        <p:cTn id="23" dur="1" fill="hold">
                                          <p:stCondLst>
                                            <p:cond delay="499"/>
                                          </p:stCondLst>
                                        </p:cTn>
                                        <p:tgtEl>
                                          <p:spTgt spid="15"/>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19"/>
                                        </p:tgtEl>
                                      </p:cBhvr>
                                    </p:animEffect>
                                    <p:set>
                                      <p:cBhvr>
                                        <p:cTn id="26" dur="1" fill="hold">
                                          <p:stCondLst>
                                            <p:cond delay="499"/>
                                          </p:stCondLst>
                                        </p:cTn>
                                        <p:tgtEl>
                                          <p:spTgt spid="1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blinds(horizontal)">
                                      <p:cBhvr>
                                        <p:cTn id="31" dur="500"/>
                                        <p:tgtEl>
                                          <p:spTgt spid="32"/>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blinds(horizontal)">
                                      <p:cBhvr>
                                        <p:cTn id="34" dur="5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xit" presetSubtype="10" fill="hold" grpId="0" nodeType="clickEffect">
                                  <p:stCondLst>
                                    <p:cond delay="0"/>
                                  </p:stCondLst>
                                  <p:childTnLst>
                                    <p:animEffect transition="out" filter="blinds(horizontal)">
                                      <p:cBhvr>
                                        <p:cTn id="38" dur="500"/>
                                        <p:tgtEl>
                                          <p:spTgt spid="24"/>
                                        </p:tgtEl>
                                      </p:cBhvr>
                                    </p:animEffect>
                                    <p:set>
                                      <p:cBhvr>
                                        <p:cTn id="39" dur="1" fill="hold">
                                          <p:stCondLst>
                                            <p:cond delay="499"/>
                                          </p:stCondLst>
                                        </p:cTn>
                                        <p:tgtEl>
                                          <p:spTgt spid="24"/>
                                        </p:tgtEl>
                                        <p:attrNameLst>
                                          <p:attrName>style.visibility</p:attrName>
                                        </p:attrNameLst>
                                      </p:cBhvr>
                                      <p:to>
                                        <p:strVal val="hidden"/>
                                      </p:to>
                                    </p:set>
                                  </p:childTnLst>
                                </p:cTn>
                              </p:par>
                              <p:par>
                                <p:cTn id="40" presetID="3" presetClass="exit" presetSubtype="10" fill="hold" grpId="0" nodeType="withEffect">
                                  <p:stCondLst>
                                    <p:cond delay="0"/>
                                  </p:stCondLst>
                                  <p:childTnLst>
                                    <p:animEffect transition="out" filter="blinds(horizontal)">
                                      <p:cBhvr>
                                        <p:cTn id="41" dur="500"/>
                                        <p:tgtEl>
                                          <p:spTgt spid="14"/>
                                        </p:tgtEl>
                                      </p:cBhvr>
                                    </p:animEffect>
                                    <p:set>
                                      <p:cBhvr>
                                        <p:cTn id="42" dur="1" fill="hold">
                                          <p:stCondLst>
                                            <p:cond delay="499"/>
                                          </p:stCondLst>
                                        </p:cTn>
                                        <p:tgtEl>
                                          <p:spTgt spid="14"/>
                                        </p:tgtEl>
                                        <p:attrNameLst>
                                          <p:attrName>style.visibility</p:attrName>
                                        </p:attrNameLst>
                                      </p:cBhvr>
                                      <p:to>
                                        <p:strVal val="hidden"/>
                                      </p:to>
                                    </p:set>
                                  </p:childTnLst>
                                </p:cTn>
                              </p:par>
                              <p:par>
                                <p:cTn id="43" presetID="3" presetClass="exit" presetSubtype="10" fill="hold" grpId="0" nodeType="withEffect">
                                  <p:stCondLst>
                                    <p:cond delay="0"/>
                                  </p:stCondLst>
                                  <p:childTnLst>
                                    <p:animEffect transition="out" filter="blinds(horizontal)">
                                      <p:cBhvr>
                                        <p:cTn id="44" dur="500"/>
                                        <p:tgtEl>
                                          <p:spTgt spid="23"/>
                                        </p:tgtEl>
                                      </p:cBhvr>
                                    </p:animEffect>
                                    <p:set>
                                      <p:cBhvr>
                                        <p:cTn id="45" dur="1" fill="hold">
                                          <p:stCondLst>
                                            <p:cond delay="499"/>
                                          </p:stCondLst>
                                        </p:cTn>
                                        <p:tgtEl>
                                          <p:spTgt spid="23"/>
                                        </p:tgtEl>
                                        <p:attrNameLst>
                                          <p:attrName>style.visibility</p:attrName>
                                        </p:attrNameLst>
                                      </p:cBhvr>
                                      <p:to>
                                        <p:strVal val="hidden"/>
                                      </p:to>
                                    </p:set>
                                  </p:childTnLst>
                                </p:cTn>
                              </p:par>
                              <p:par>
                                <p:cTn id="46" presetID="3" presetClass="exit" presetSubtype="10" fill="hold" grpId="0" nodeType="withEffect">
                                  <p:stCondLst>
                                    <p:cond delay="0"/>
                                  </p:stCondLst>
                                  <p:childTnLst>
                                    <p:animEffect transition="out" filter="blinds(horizontal)">
                                      <p:cBhvr>
                                        <p:cTn id="47" dur="500"/>
                                        <p:tgtEl>
                                          <p:spTgt spid="13"/>
                                        </p:tgtEl>
                                      </p:cBhvr>
                                    </p:animEffect>
                                    <p:set>
                                      <p:cBhvr>
                                        <p:cTn id="48" dur="1" fill="hold">
                                          <p:stCondLst>
                                            <p:cond delay="499"/>
                                          </p:stCondLst>
                                        </p:cTn>
                                        <p:tgtEl>
                                          <p:spTgt spid="13"/>
                                        </p:tgtEl>
                                        <p:attrNameLst>
                                          <p:attrName>style.visibility</p:attrName>
                                        </p:attrNameLst>
                                      </p:cBhvr>
                                      <p:to>
                                        <p:strVal val="hidden"/>
                                      </p:to>
                                    </p:set>
                                  </p:childTnLst>
                                </p:cTn>
                              </p:par>
                              <p:par>
                                <p:cTn id="49" presetID="3" presetClass="exit" presetSubtype="10" fill="hold" grpId="0" nodeType="withEffect">
                                  <p:stCondLst>
                                    <p:cond delay="0"/>
                                  </p:stCondLst>
                                  <p:childTnLst>
                                    <p:animEffect transition="out" filter="blinds(horizontal)">
                                      <p:cBhvr>
                                        <p:cTn id="50" dur="500"/>
                                        <p:tgtEl>
                                          <p:spTgt spid="11"/>
                                        </p:tgtEl>
                                      </p:cBhvr>
                                    </p:animEffect>
                                    <p:set>
                                      <p:cBhvr>
                                        <p:cTn id="51" dur="1" fill="hold">
                                          <p:stCondLst>
                                            <p:cond delay="499"/>
                                          </p:stCondLst>
                                        </p:cTn>
                                        <p:tgtEl>
                                          <p:spTgt spid="11"/>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7"/>
                                        </p:tgtEl>
                                        <p:attrNameLst>
                                          <p:attrName>style.visibility</p:attrName>
                                        </p:attrNameLst>
                                      </p:cBhvr>
                                      <p:to>
                                        <p:strVal val="visible"/>
                                      </p:to>
                                    </p:set>
                                    <p:animEffect transition="in" filter="blinds(horizontal)">
                                      <p:cBhvr>
                                        <p:cTn id="56" dur="500"/>
                                        <p:tgtEl>
                                          <p:spTgt spid="47"/>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blinds(horizontal)">
                                      <p:cBhvr>
                                        <p:cTn id="59" dur="500"/>
                                        <p:tgtEl>
                                          <p:spTgt spid="48"/>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blinds(horizontal)">
                                      <p:cBhvr>
                                        <p:cTn id="62" dur="500"/>
                                        <p:tgtEl>
                                          <p:spTgt spid="49"/>
                                        </p:tgtEl>
                                      </p:cBhvr>
                                    </p:animEffect>
                                  </p:childTnLst>
                                </p:cTn>
                              </p:par>
                              <p:par>
                                <p:cTn id="63" presetID="3" presetClass="entr" presetSubtype="10" fill="hold"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blinds(horizontal)">
                                      <p:cBhvr>
                                        <p:cTn id="65" dur="500"/>
                                        <p:tgtEl>
                                          <p:spTgt spid="46"/>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blinds(horizontal)">
                                      <p:cBhvr>
                                        <p:cTn id="70" dur="500"/>
                                        <p:tgtEl>
                                          <p:spTgt spid="50"/>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54"/>
                                        </p:tgtEl>
                                        <p:attrNameLst>
                                          <p:attrName>style.visibility</p:attrName>
                                        </p:attrNameLst>
                                      </p:cBhvr>
                                      <p:to>
                                        <p:strVal val="visible"/>
                                      </p:to>
                                    </p:set>
                                    <p:animEffect transition="in" filter="blinds(horizontal)">
                                      <p:cBhvr>
                                        <p:cTn id="75" dur="500"/>
                                        <p:tgtEl>
                                          <p:spTgt spid="54"/>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55"/>
                                        </p:tgtEl>
                                        <p:attrNameLst>
                                          <p:attrName>style.visibility</p:attrName>
                                        </p:attrNameLst>
                                      </p:cBhvr>
                                      <p:to>
                                        <p:strVal val="visible"/>
                                      </p:to>
                                    </p:set>
                                    <p:animEffect transition="in" filter="blinds(horizontal)">
                                      <p:cBhvr>
                                        <p:cTn id="80" dur="500"/>
                                        <p:tgtEl>
                                          <p:spTgt spid="55"/>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51"/>
                                        </p:tgtEl>
                                        <p:attrNameLst>
                                          <p:attrName>style.visibility</p:attrName>
                                        </p:attrNameLst>
                                      </p:cBhvr>
                                      <p:to>
                                        <p:strVal val="visible"/>
                                      </p:to>
                                    </p:set>
                                    <p:animEffect transition="in" filter="blinds(horizontal)">
                                      <p:cBhvr>
                                        <p:cTn id="85" dur="500"/>
                                        <p:tgtEl>
                                          <p:spTgt spid="5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56"/>
                                        </p:tgtEl>
                                        <p:attrNameLst>
                                          <p:attrName>style.visibility</p:attrName>
                                        </p:attrNameLst>
                                      </p:cBhvr>
                                      <p:to>
                                        <p:strVal val="visible"/>
                                      </p:to>
                                    </p:set>
                                    <p:animEffect transition="in" filter="blinds(horizontal)">
                                      <p:cBhvr>
                                        <p:cTn id="90" dur="500"/>
                                        <p:tgtEl>
                                          <p:spTgt spid="56"/>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blinds(horizontal)">
                                      <p:cBhvr>
                                        <p:cTn id="95" dur="500"/>
                                        <p:tgtEl>
                                          <p:spTgt spid="58"/>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blinds(horizontal)">
                                      <p:cBhvr>
                                        <p:cTn id="100" dur="500"/>
                                        <p:tgtEl>
                                          <p:spTgt spid="52"/>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57"/>
                                        </p:tgtEl>
                                        <p:attrNameLst>
                                          <p:attrName>style.visibility</p:attrName>
                                        </p:attrNameLst>
                                      </p:cBhvr>
                                      <p:to>
                                        <p:strVal val="visible"/>
                                      </p:to>
                                    </p:set>
                                    <p:animEffect transition="in" filter="blinds(horizontal)">
                                      <p:cBhvr>
                                        <p:cTn id="105" dur="500"/>
                                        <p:tgtEl>
                                          <p:spTgt spid="57"/>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blinds(horizontal)">
                                      <p:cBhvr>
                                        <p:cTn id="110" dur="500"/>
                                        <p:tgtEl>
                                          <p:spTgt spid="59"/>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53"/>
                                        </p:tgtEl>
                                        <p:attrNameLst>
                                          <p:attrName>style.visibility</p:attrName>
                                        </p:attrNameLst>
                                      </p:cBhvr>
                                      <p:to>
                                        <p:strVal val="visible"/>
                                      </p:to>
                                    </p:set>
                                    <p:animEffect transition="in" filter="blinds(horizontal)">
                                      <p:cBhvr>
                                        <p:cTn id="115" dur="500"/>
                                        <p:tgtEl>
                                          <p:spTgt spid="53"/>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blinds(horizontal)">
                                      <p:cBhvr>
                                        <p:cTn id="120"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4" grpId="0"/>
      <p:bldP spid="11" grpId="0" animBg="1"/>
      <p:bldP spid="13" grpId="0" animBg="1"/>
      <p:bldP spid="16" grpId="0"/>
      <p:bldP spid="18" grpId="0" animBg="1"/>
      <p:bldP spid="19" grpId="0"/>
      <p:bldP spid="23" grpId="0" animBg="1"/>
      <p:bldP spid="32" grpId="0" animBg="1"/>
      <p:bldP spid="33" grpId="0"/>
      <p:bldP spid="12" grpId="0"/>
      <p:bldP spid="35" grpId="0"/>
      <p:bldP spid="47" grpId="0" animBg="1"/>
      <p:bldP spid="48" grpId="0"/>
      <p:bldP spid="49" grpId="0"/>
      <p:bldP spid="50" grpId="0"/>
      <p:bldP spid="51" grpId="0"/>
      <p:bldP spid="52" grpId="0"/>
      <p:bldP spid="53" grpId="0"/>
      <p:bldP spid="54" grpId="0" animBg="1"/>
      <p:bldP spid="55" grpId="0"/>
      <p:bldP spid="56" grpId="0" animBg="1"/>
      <p:bldP spid="57" grpId="0" animBg="1"/>
      <p:bldP spid="58" grpId="0"/>
      <p:bldP spid="59" grpId="0"/>
      <p:bldP spid="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9" name="TextBox 48"/>
              <p:cNvSpPr txBox="1"/>
              <p:nvPr/>
            </p:nvSpPr>
            <p:spPr>
              <a:xfrm>
                <a:off x="7953376" y="3214007"/>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ea typeface="Cambria Math" panose="02040503050406030204" pitchFamily="18" charset="0"/>
                        </a:rPr>
                        <m:t>𝛽</m:t>
                      </m:r>
                    </m:oMath>
                  </m:oMathPara>
                </a14:m>
                <a:endParaRPr lang="en-GB" sz="1400" dirty="0"/>
              </a:p>
            </p:txBody>
          </p:sp>
        </mc:Choice>
        <mc:Fallback xmlns="">
          <p:sp>
            <p:nvSpPr>
              <p:cNvPr id="49" name="TextBox 48"/>
              <p:cNvSpPr txBox="1">
                <a:spLocks noRot="1" noChangeAspect="1" noMove="1" noResize="1" noEditPoints="1" noAdjustHandles="1" noChangeArrowheads="1" noChangeShapeType="1" noTextEdit="1"/>
              </p:cNvSpPr>
              <p:nvPr/>
            </p:nvSpPr>
            <p:spPr>
              <a:xfrm>
                <a:off x="7953376" y="3214007"/>
                <a:ext cx="154529" cy="215444"/>
              </a:xfrm>
              <a:prstGeom prst="rect">
                <a:avLst/>
              </a:prstGeom>
              <a:blipFill>
                <a:blip r:embed="rId2"/>
                <a:stretch>
                  <a:fillRect l="-30769" r="-38462" b="-33333"/>
                </a:stretch>
              </a:blipFill>
            </p:spPr>
            <p:txBody>
              <a:bodyPr/>
              <a:lstStyle/>
              <a:p>
                <a:r>
                  <a:rPr lang="en-US">
                    <a:noFill/>
                  </a:rPr>
                  <a:t> </a:t>
                </a:r>
              </a:p>
            </p:txBody>
          </p:sp>
        </mc:Fallback>
      </mc:AlternateContent>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764492"/>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smooth vertical walls stand on a smooth horizontal surface and intersect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60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A smooth sphere is projected across the surface with speed </a:t>
                </a:r>
                <a14:m>
                  <m:oMath xmlns:m="http://schemas.openxmlformats.org/officeDocument/2006/math">
                    <m:r>
                      <a:rPr lang="en-US" sz="1400" i="1">
                        <a:latin typeface="Cambria Math" panose="02040503050406030204" pitchFamily="18" charset="0"/>
                      </a:rPr>
                      <m:t>1 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one of the walls, and towards the intersection of the walls. The coefficient of restitution between the sphere and the walls is 0.4. Work out the speed and motion of the sphere after:</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first collision</a:t>
                </a:r>
              </a:p>
              <a:p>
                <a:pPr marL="342900" indent="-342900" algn="ctr">
                  <a:buAutoNum type="alphaLcParenR"/>
                </a:pPr>
                <a:r>
                  <a:rPr lang="en-US" sz="1400" dirty="0">
                    <a:latin typeface="Comic Sans MS" panose="030F0702030302020204" pitchFamily="66" charset="0"/>
                  </a:rPr>
                  <a:t>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764492"/>
              </a:xfrm>
              <a:prstGeom prst="rect">
                <a:avLst/>
              </a:prstGeom>
              <a:blipFill>
                <a:blip r:embed="rId3"/>
                <a:stretch>
                  <a:fillRect r="-2062" b="-10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4"/>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5"/>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6"/>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7"/>
                <a:stretch>
                  <a:fillRect l="-1000"/>
                </a:stretch>
              </a:blipFill>
            </p:spPr>
            <p:txBody>
              <a:bodyPr/>
              <a:lstStyle/>
              <a:p>
                <a:r>
                  <a:rPr lang="en-US">
                    <a:noFill/>
                  </a:rPr>
                  <a:t> </a:t>
                </a:r>
              </a:p>
            </p:txBody>
          </p:sp>
        </mc:Fallback>
      </mc:AlternateContent>
      <p:sp>
        <p:nvSpPr>
          <p:cNvPr id="10" name="Rectangle 9"/>
          <p:cNvSpPr/>
          <p:nvPr/>
        </p:nvSpPr>
        <p:spPr>
          <a:xfrm rot="2979530">
            <a:off x="6449417" y="2422592"/>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Arrow Connector 19"/>
          <p:cNvCxnSpPr/>
          <p:nvPr/>
        </p:nvCxnSpPr>
        <p:spPr>
          <a:xfrm flipV="1">
            <a:off x="6999828" y="3004458"/>
            <a:ext cx="924972" cy="3604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3537859" y="4615546"/>
                <a:ext cx="1066799" cy="22025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solidFill>
                            <a:srgbClr val="FF0000"/>
                          </a:solidFill>
                          <a:latin typeface="Cambria Math" panose="02040503050406030204" pitchFamily="18" charset="0"/>
                          <a:ea typeface="Cambria Math" panose="02040503050406030204" pitchFamily="18" charset="0"/>
                        </a:rPr>
                        <m:t>𝛽</m:t>
                      </m:r>
                      <m:r>
                        <a:rPr lang="en-US" sz="1400" i="1">
                          <a:solidFill>
                            <a:srgbClr val="FF0000"/>
                          </a:solidFill>
                          <a:latin typeface="Cambria Math" panose="02040503050406030204" pitchFamily="18" charset="0"/>
                          <a:ea typeface="Cambria Math" panose="02040503050406030204" pitchFamily="18" charset="0"/>
                        </a:rPr>
                        <m:t>=</m:t>
                      </m:r>
                      <m:sSup>
                        <m:sSupPr>
                          <m:ctrlPr>
                            <a:rPr lang="en-US" sz="1400" i="1">
                              <a:solidFill>
                                <a:srgbClr val="FF0000"/>
                              </a:solidFill>
                              <a:latin typeface="Cambria Math" panose="02040503050406030204" pitchFamily="18" charset="0"/>
                              <a:ea typeface="Cambria Math" panose="02040503050406030204" pitchFamily="18" charset="0"/>
                            </a:rPr>
                          </m:ctrlPr>
                        </m:sSupPr>
                        <m:e>
                          <m:r>
                            <a:rPr lang="en-US" sz="1400" i="1">
                              <a:solidFill>
                                <a:srgbClr val="FF0000"/>
                              </a:solidFill>
                              <a:latin typeface="Cambria Math" panose="02040503050406030204" pitchFamily="18" charset="0"/>
                              <a:ea typeface="Cambria Math" panose="02040503050406030204" pitchFamily="18" charset="0"/>
                            </a:rPr>
                            <m:t>8.28</m:t>
                          </m:r>
                        </m:e>
                        <m:sup>
                          <m:r>
                            <a:rPr lang="en-US" sz="1400" i="1">
                              <a:solidFill>
                                <a:srgbClr val="FF0000"/>
                              </a:solidFill>
                              <a:latin typeface="Cambria Math" panose="02040503050406030204" pitchFamily="18" charset="0"/>
                              <a:ea typeface="Cambria Math" panose="02040503050406030204" pitchFamily="18" charset="0"/>
                            </a:rPr>
                            <m:t>°</m:t>
                          </m:r>
                        </m:sup>
                      </m:sSup>
                    </m:oMath>
                  </m:oMathPara>
                </a14:m>
                <a:endParaRPr lang="en-GB" sz="1400" dirty="0">
                  <a:solidFill>
                    <a:srgbClr val="FF0000"/>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3537859" y="4615546"/>
                <a:ext cx="1066799" cy="220253"/>
              </a:xfrm>
              <a:prstGeom prst="rect">
                <a:avLst/>
              </a:prstGeom>
              <a:blipFill>
                <a:blip r:embed="rId8"/>
                <a:stretch>
                  <a:fillRect b="-315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6690674" y="2940389"/>
                <a:ext cx="103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0.95 </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𝑚𝑠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6690674" y="2940389"/>
                <a:ext cx="1032527" cy="307777"/>
              </a:xfrm>
              <a:prstGeom prst="rect">
                <a:avLst/>
              </a:prstGeom>
              <a:blipFill>
                <a:blip r:embed="rId9"/>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2786746" y="4626427"/>
                <a:ext cx="811953"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solidFill>
                            <a:srgbClr val="FF0000"/>
                          </a:solidFill>
                          <a:latin typeface="Cambria Math" panose="02040503050406030204" pitchFamily="18" charset="0"/>
                          <a:ea typeface="Cambria Math" panose="02040503050406030204" pitchFamily="18" charset="0"/>
                        </a:rPr>
                        <m:t>𝑣</m:t>
                      </m:r>
                      <m:r>
                        <a:rPr lang="en-US" sz="1400" i="1">
                          <a:solidFill>
                            <a:srgbClr val="FF0000"/>
                          </a:solidFill>
                          <a:latin typeface="Cambria Math" panose="02040503050406030204" pitchFamily="18" charset="0"/>
                          <a:ea typeface="Cambria Math" panose="02040503050406030204" pitchFamily="18" charset="0"/>
                        </a:rPr>
                        <m:t>=0.950</m:t>
                      </m:r>
                    </m:oMath>
                  </m:oMathPara>
                </a14:m>
                <a:endParaRPr lang="en-GB" sz="1400" dirty="0">
                  <a:solidFill>
                    <a:srgbClr val="FF0000"/>
                  </a:solidFill>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2786746" y="4626427"/>
                <a:ext cx="811953" cy="215444"/>
              </a:xfrm>
              <a:prstGeom prst="rect">
                <a:avLst/>
              </a:prstGeom>
              <a:blipFill>
                <a:blip r:embed="rId10"/>
                <a:stretch>
                  <a:fillRect l="-1538" r="-4615" b="-5556"/>
                </a:stretch>
              </a:blipFill>
            </p:spPr>
            <p:txBody>
              <a:bodyPr/>
              <a:lstStyle/>
              <a:p>
                <a:r>
                  <a:rPr lang="en-US">
                    <a:noFill/>
                  </a:rPr>
                  <a:t> </a:t>
                </a:r>
              </a:p>
            </p:txBody>
          </p:sp>
        </mc:Fallback>
      </mc:AlternateContent>
      <p:sp>
        <p:nvSpPr>
          <p:cNvPr id="32" name="Arc 31"/>
          <p:cNvSpPr/>
          <p:nvPr/>
        </p:nvSpPr>
        <p:spPr>
          <a:xfrm rot="18165250">
            <a:off x="7712529" y="2545444"/>
            <a:ext cx="914400" cy="914400"/>
          </a:xfrm>
          <a:prstGeom prst="arc">
            <a:avLst>
              <a:gd name="adj1" fmla="val 13549816"/>
              <a:gd name="adj2" fmla="val 1580235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3" name="TextBox 32"/>
              <p:cNvSpPr txBox="1"/>
              <p:nvPr/>
            </p:nvSpPr>
            <p:spPr>
              <a:xfrm>
                <a:off x="7194097" y="2759528"/>
                <a:ext cx="531620" cy="2202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US" sz="1400" i="1">
                              <a:latin typeface="Cambria Math" panose="02040503050406030204" pitchFamily="18" charset="0"/>
                            </a:rPr>
                            <m:t>68.28</m:t>
                          </m:r>
                        </m:e>
                        <m:sup>
                          <m:r>
                            <a:rPr lang="en-GB" sz="1400" i="1">
                              <a:latin typeface="Cambria Math" panose="02040503050406030204" pitchFamily="18" charset="0"/>
                              <a:ea typeface="Cambria Math" panose="02040503050406030204" pitchFamily="18" charset="0"/>
                            </a:rPr>
                            <m:t>°</m:t>
                          </m:r>
                        </m:sup>
                      </m:sSup>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7194097" y="2759528"/>
                <a:ext cx="531620" cy="220253"/>
              </a:xfrm>
              <a:prstGeom prst="rect">
                <a:avLst/>
              </a:prstGeom>
              <a:blipFill>
                <a:blip r:embed="rId11"/>
                <a:stretch>
                  <a:fillRect l="-4651" r="-2326" b="-5263"/>
                </a:stretch>
              </a:blipFill>
            </p:spPr>
            <p:txBody>
              <a:bodyPr/>
              <a:lstStyle/>
              <a:p>
                <a:r>
                  <a:rPr lang="en-US">
                    <a:noFill/>
                  </a:rPr>
                  <a:t> </a:t>
                </a:r>
              </a:p>
            </p:txBody>
          </p:sp>
        </mc:Fallback>
      </mc:AlternateContent>
      <p:sp>
        <p:nvSpPr>
          <p:cNvPr id="12" name="TextBox 11"/>
          <p:cNvSpPr txBox="1"/>
          <p:nvPr/>
        </p:nvSpPr>
        <p:spPr>
          <a:xfrm>
            <a:off x="8382002" y="1251858"/>
            <a:ext cx="2198913"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You need to be careful here – think about which way the sphere will be travelling after the second bounce…</a:t>
            </a:r>
            <a:endParaRPr lang="en-GB" sz="1400" dirty="0">
              <a:solidFill>
                <a:srgbClr val="FF0000"/>
              </a:solidFill>
              <a:latin typeface="Comic Sans MS" panose="030F0702030302020204" pitchFamily="66" charset="0"/>
            </a:endParaRPr>
          </a:p>
        </p:txBody>
      </p:sp>
      <p:sp>
        <p:nvSpPr>
          <p:cNvPr id="35" name="TextBox 34"/>
          <p:cNvSpPr txBox="1"/>
          <p:nvPr/>
        </p:nvSpPr>
        <p:spPr>
          <a:xfrm>
            <a:off x="8229600" y="2460171"/>
            <a:ext cx="2438400" cy="1600438"/>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It will bounce towards the corner – calculate the acute angle between the second wall and the direction of movement (a separate diagram would be very helpful!)</a:t>
            </a:r>
            <a:endParaRPr lang="en-GB" sz="1400" dirty="0">
              <a:solidFill>
                <a:srgbClr val="FF0000"/>
              </a:solidFill>
              <a:latin typeface="Comic Sans MS" panose="030F0702030302020204" pitchFamily="66" charset="0"/>
            </a:endParaRPr>
          </a:p>
        </p:txBody>
      </p:sp>
      <p:cxnSp>
        <p:nvCxnSpPr>
          <p:cNvPr id="46" name="Straight Arrow Connector 45"/>
          <p:cNvCxnSpPr/>
          <p:nvPr/>
        </p:nvCxnSpPr>
        <p:spPr>
          <a:xfrm>
            <a:off x="7896539" y="3009787"/>
            <a:ext cx="152086" cy="119073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Arc 46"/>
          <p:cNvSpPr/>
          <p:nvPr/>
        </p:nvSpPr>
        <p:spPr>
          <a:xfrm rot="9000850">
            <a:off x="7357835" y="2334080"/>
            <a:ext cx="914400" cy="914400"/>
          </a:xfrm>
          <a:prstGeom prst="arc">
            <a:avLst>
              <a:gd name="adj1" fmla="val 15997076"/>
              <a:gd name="adj2" fmla="val 1721728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8" name="TextBox 47"/>
              <p:cNvSpPr txBox="1"/>
              <p:nvPr/>
            </p:nvSpPr>
            <p:spPr>
              <a:xfrm>
                <a:off x="7814128" y="3505199"/>
                <a:ext cx="14311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m:t>
                      </m:r>
                    </m:oMath>
                  </m:oMathPara>
                </a14:m>
                <a:endParaRPr lang="en-GB" sz="1400" dirty="0"/>
              </a:p>
            </p:txBody>
          </p:sp>
        </mc:Choice>
        <mc:Fallback xmlns="">
          <p:sp>
            <p:nvSpPr>
              <p:cNvPr id="48" name="TextBox 47"/>
              <p:cNvSpPr txBox="1">
                <a:spLocks noRot="1" noChangeAspect="1" noMove="1" noResize="1" noEditPoints="1" noAdjustHandles="1" noChangeArrowheads="1" noChangeShapeType="1" noTextEdit="1"/>
              </p:cNvSpPr>
              <p:nvPr/>
            </p:nvSpPr>
            <p:spPr>
              <a:xfrm>
                <a:off x="7814128" y="3505199"/>
                <a:ext cx="143116" cy="215444"/>
              </a:xfrm>
              <a:prstGeom prst="rect">
                <a:avLst/>
              </a:prstGeom>
              <a:blipFill>
                <a:blip r:embed="rId12"/>
                <a:stretch>
                  <a:fillRect l="-15385" r="-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5453745" y="1338942"/>
                <a:ext cx="1066799"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𝛽</m:t>
                      </m:r>
                      <m:r>
                        <a:rPr lang="en-US" sz="1600" i="1">
                          <a:solidFill>
                            <a:srgbClr val="FF0000"/>
                          </a:solidFill>
                          <a:latin typeface="Cambria Math" panose="02040503050406030204" pitchFamily="18" charset="0"/>
                          <a:ea typeface="Cambria Math" panose="02040503050406030204" pitchFamily="18" charset="0"/>
                        </a:rPr>
                        <m:t>=</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45.1</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5453745" y="1338942"/>
                <a:ext cx="1066799" cy="251800"/>
              </a:xfrm>
              <a:prstGeom prst="rect">
                <a:avLst/>
              </a:prstGeom>
              <a:blipFill>
                <a:blip r:embed="rId13"/>
                <a:stretch>
                  <a:fillRect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5671457" y="4397830"/>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5671457" y="4397830"/>
                <a:ext cx="1400832" cy="246221"/>
              </a:xfrm>
              <a:prstGeom prst="rect">
                <a:avLst/>
              </a:prstGeom>
              <a:blipFill>
                <a:blip r:embed="rId14"/>
                <a:stretch>
                  <a:fillRect l="-4505" r="-901"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5246914" y="4865916"/>
                <a:ext cx="263476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(45.1)=0.95</m:t>
                      </m:r>
                      <m:r>
                        <a:rPr lang="en-US" sz="1600" i="1">
                          <a:latin typeface="Cambria Math" panose="02040503050406030204" pitchFamily="18" charset="0"/>
                        </a:rPr>
                        <m:t>𝑐𝑜𝑠</m:t>
                      </m:r>
                      <m:d>
                        <m:dPr>
                          <m:ctrlPr>
                            <a:rPr lang="en-US" sz="1600" i="1">
                              <a:latin typeface="Cambria Math" panose="02040503050406030204" pitchFamily="18" charset="0"/>
                            </a:rPr>
                          </m:ctrlPr>
                        </m:dPr>
                        <m:e>
                          <m:r>
                            <a:rPr lang="en-US" sz="1600" i="1">
                              <a:latin typeface="Cambria Math" panose="02040503050406030204" pitchFamily="18" charset="0"/>
                            </a:rPr>
                            <m:t>68.28</m:t>
                          </m:r>
                        </m:e>
                      </m:d>
                    </m:oMath>
                  </m:oMathPara>
                </a14:m>
                <a:endParaRPr lang="en-GB"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5246914" y="4865916"/>
                <a:ext cx="2634760" cy="246221"/>
              </a:xfrm>
              <a:prstGeom prst="rect">
                <a:avLst/>
              </a:prstGeom>
              <a:blipFill>
                <a:blip r:embed="rId15"/>
                <a:stretch>
                  <a:fillRect l="-478"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6705599" y="1338944"/>
                <a:ext cx="14579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𝑣</m:t>
                      </m:r>
                      <m:r>
                        <a:rPr lang="en-US" sz="1600" i="1">
                          <a:solidFill>
                            <a:srgbClr val="FF0000"/>
                          </a:solidFill>
                          <a:latin typeface="Cambria Math" panose="02040503050406030204" pitchFamily="18" charset="0"/>
                          <a:ea typeface="Cambria Math" panose="02040503050406030204" pitchFamily="18" charset="0"/>
                        </a:rPr>
                        <m:t>=0.498 </m:t>
                      </m:r>
                      <m:r>
                        <a:rPr lang="en-US" sz="1600" i="1">
                          <a:solidFill>
                            <a:srgbClr val="FF0000"/>
                          </a:solidFill>
                          <a:latin typeface="Cambria Math" panose="02040503050406030204" pitchFamily="18" charset="0"/>
                          <a:ea typeface="Cambria Math" panose="02040503050406030204" pitchFamily="18" charset="0"/>
                        </a:rPr>
                        <m:t>𝑚</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𝑠</m:t>
                          </m:r>
                        </m:e>
                        <m:sup>
                          <m:r>
                            <a:rPr lang="en-US" sz="1600" i="1">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6705599" y="1338944"/>
                <a:ext cx="1457900" cy="246221"/>
              </a:xfrm>
              <a:prstGeom prst="rect">
                <a:avLst/>
              </a:prstGeom>
              <a:blipFill>
                <a:blip r:embed="rId16"/>
                <a:stretch>
                  <a:fillRect l="-1739" t="-4762" b="-3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6106885" y="5366659"/>
                <a:ext cx="14579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m:t>
                      </m:r>
                      <m:r>
                        <a:rPr lang="en-US" sz="1600" i="1">
                          <a:latin typeface="Cambria Math" panose="02040503050406030204" pitchFamily="18" charset="0"/>
                          <a:ea typeface="Cambria Math" panose="02040503050406030204" pitchFamily="18" charset="0"/>
                        </a:rPr>
                        <m:t>=0.498 </m:t>
                      </m:r>
                      <m:r>
                        <a:rPr lang="en-US" sz="1600" i="1">
                          <a:latin typeface="Cambria Math" panose="02040503050406030204" pitchFamily="18" charset="0"/>
                          <a:ea typeface="Cambria Math" panose="02040503050406030204" pitchFamily="18" charset="0"/>
                        </a:rPr>
                        <m:t>𝑚</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𝑠</m:t>
                          </m:r>
                        </m:e>
                        <m:sup>
                          <m:r>
                            <a:rPr lang="en-US" sz="1600" i="1">
                              <a:latin typeface="Cambria Math" panose="02040503050406030204" pitchFamily="18" charset="0"/>
                              <a:ea typeface="Cambria Math" panose="02040503050406030204" pitchFamily="18" charset="0"/>
                            </a:rPr>
                            <m:t>−1</m:t>
                          </m:r>
                        </m:sup>
                      </m:sSup>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6106885" y="5366659"/>
                <a:ext cx="1457900" cy="246221"/>
              </a:xfrm>
              <a:prstGeom prst="rect">
                <a:avLst/>
              </a:prstGeom>
              <a:blipFill>
                <a:blip r:embed="rId17"/>
                <a:stretch>
                  <a:fillRect l="-862" t="-10000" b="-35000"/>
                </a:stretch>
              </a:blipFill>
            </p:spPr>
            <p:txBody>
              <a:bodyPr/>
              <a:lstStyle/>
              <a:p>
                <a:r>
                  <a:rPr lang="en-US">
                    <a:noFill/>
                  </a:rPr>
                  <a:t> </a:t>
                </a:r>
              </a:p>
            </p:txBody>
          </p:sp>
        </mc:Fallback>
      </mc:AlternateContent>
      <p:sp>
        <p:nvSpPr>
          <p:cNvPr id="62" name="Arc 61"/>
          <p:cNvSpPr/>
          <p:nvPr/>
        </p:nvSpPr>
        <p:spPr>
          <a:xfrm>
            <a:off x="7834786" y="4595948"/>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TextBox 62"/>
          <p:cNvSpPr txBox="1"/>
          <p:nvPr/>
        </p:nvSpPr>
        <p:spPr>
          <a:xfrm>
            <a:off x="7957457" y="4637222"/>
            <a:ext cx="195942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exact values</a:t>
            </a:r>
            <a:endParaRPr lang="en-GB" sz="1400" i="1" dirty="0">
              <a:solidFill>
                <a:srgbClr val="FF0000"/>
              </a:solidFill>
              <a:latin typeface="Comic Sans MS" panose="030F0702030302020204" pitchFamily="66" charset="0"/>
            </a:endParaRPr>
          </a:p>
        </p:txBody>
      </p:sp>
      <p:sp>
        <p:nvSpPr>
          <p:cNvPr id="64" name="Arc 63"/>
          <p:cNvSpPr/>
          <p:nvPr/>
        </p:nvSpPr>
        <p:spPr>
          <a:xfrm>
            <a:off x="7813014" y="5042263"/>
            <a:ext cx="253301" cy="37882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TextBox 64"/>
          <p:cNvSpPr txBox="1"/>
          <p:nvPr/>
        </p:nvSpPr>
        <p:spPr>
          <a:xfrm>
            <a:off x="8033657" y="5083537"/>
            <a:ext cx="11647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i="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40535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blinds(horizontal)">
                                      <p:cBhvr>
                                        <p:cTn id="12" dur="500"/>
                                        <p:tgtEl>
                                          <p:spTgt spid="6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blinds(horizontal)">
                                      <p:cBhvr>
                                        <p:cTn id="17" dur="500"/>
                                        <p:tgtEl>
                                          <p:spTgt spid="6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linds(horizontal)">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blinds(horizontal)">
                                      <p:cBhvr>
                                        <p:cTn id="27" dur="500"/>
                                        <p:tgtEl>
                                          <p:spTgt spid="6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blinds(horizontal)">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blinds(horizontal)">
                                      <p:cBhvr>
                                        <p:cTn id="37" dur="500"/>
                                        <p:tgtEl>
                                          <p:spTgt spid="6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blinds(horizontal)">
                                      <p:cBhvr>
                                        <p:cTn id="4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4" grpId="0"/>
      <p:bldP spid="61" grpId="0"/>
      <p:bldP spid="62" grpId="0" animBg="1"/>
      <p:bldP spid="63" grpId="0"/>
      <p:bldP spid="64" grpId="0" animBg="1"/>
      <p:bldP spid="6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0" y="1"/>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5B</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6" name="Straight Connector 5"/>
          <p:cNvCxnSpPr/>
          <p:nvPr/>
        </p:nvCxnSpPr>
        <p:spPr>
          <a:xfrm>
            <a:off x="152400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075B4E23-3E17-D047-94EF-0811F871D3C4}"/>
              </a:ext>
            </a:extLst>
          </p:cNvPr>
          <p:cNvSpPr txBox="1"/>
          <p:nvPr/>
        </p:nvSpPr>
        <p:spPr>
          <a:xfrm>
            <a:off x="2135560" y="2682537"/>
            <a:ext cx="7344816" cy="2677656"/>
          </a:xfrm>
          <a:prstGeom prst="rect">
            <a:avLst/>
          </a:prstGeom>
          <a:noFill/>
        </p:spPr>
        <p:txBody>
          <a:bodyPr wrap="square" rtlCol="0">
            <a:spAutoFit/>
          </a:bodyPr>
          <a:lstStyle/>
          <a:p>
            <a:r>
              <a:rPr lang="en-US" sz="2400" dirty="0"/>
              <a:t>Complete before the lesson		</a:t>
            </a:r>
            <a:r>
              <a:rPr lang="en-US" sz="2400" dirty="0" smtClean="0"/>
              <a:t>Q1-2</a:t>
            </a:r>
            <a:endParaRPr lang="en-US" sz="2400" dirty="0"/>
          </a:p>
          <a:p>
            <a:endParaRPr lang="en-US" sz="2400" dirty="0"/>
          </a:p>
          <a:p>
            <a:r>
              <a:rPr lang="en-US" sz="2400" dirty="0"/>
              <a:t>In Class:			</a:t>
            </a:r>
          </a:p>
          <a:p>
            <a:r>
              <a:rPr lang="en-US" sz="2400" dirty="0">
                <a:solidFill>
                  <a:srgbClr val="00B050"/>
                </a:solidFill>
              </a:rPr>
              <a:t>Green</a:t>
            </a:r>
            <a:r>
              <a:rPr lang="en-US" sz="2400" dirty="0"/>
              <a:t>					</a:t>
            </a:r>
            <a:r>
              <a:rPr lang="en-US" sz="2400" dirty="0" smtClean="0"/>
              <a:t>Q3-4</a:t>
            </a:r>
            <a:endParaRPr lang="en-US" sz="2400" dirty="0"/>
          </a:p>
          <a:p>
            <a:r>
              <a:rPr lang="en-US" sz="2400" dirty="0">
                <a:solidFill>
                  <a:schemeClr val="accent6"/>
                </a:solidFill>
              </a:rPr>
              <a:t>Amber</a:t>
            </a:r>
            <a:r>
              <a:rPr lang="en-US" sz="2400" dirty="0"/>
              <a:t> 					</a:t>
            </a:r>
            <a:r>
              <a:rPr lang="en-US" sz="2400" dirty="0" smtClean="0"/>
              <a:t>Q5-7</a:t>
            </a:r>
            <a:endParaRPr lang="en-US" sz="2400" dirty="0"/>
          </a:p>
          <a:p>
            <a:r>
              <a:rPr lang="en-US" sz="2400" dirty="0">
                <a:solidFill>
                  <a:srgbClr val="FF0000"/>
                </a:solidFill>
              </a:rPr>
              <a:t>Red</a:t>
            </a:r>
            <a:r>
              <a:rPr lang="en-US" sz="2400" dirty="0"/>
              <a:t>					</a:t>
            </a:r>
            <a:r>
              <a:rPr lang="en-US" sz="2400" dirty="0" smtClean="0"/>
              <a:t>Q8-10 </a:t>
            </a:r>
            <a:r>
              <a:rPr lang="en-US" sz="2400" dirty="0"/>
              <a:t>&amp; challenge</a:t>
            </a:r>
          </a:p>
          <a:p>
            <a:endParaRPr lang="en-US" sz="2400" dirty="0"/>
          </a:p>
        </p:txBody>
      </p:sp>
      <p:sp>
        <p:nvSpPr>
          <p:cNvPr id="10" name="TextBox 9"/>
          <p:cNvSpPr txBox="1"/>
          <p:nvPr/>
        </p:nvSpPr>
        <p:spPr>
          <a:xfrm>
            <a:off x="1524000" y="746444"/>
            <a:ext cx="7920880" cy="830997"/>
          </a:xfrm>
          <a:prstGeom prst="rect">
            <a:avLst/>
          </a:prstGeom>
          <a:noFill/>
        </p:spPr>
        <p:txBody>
          <a:bodyPr wrap="square" rtlCol="0">
            <a:spAutoFit/>
          </a:bodyPr>
          <a:lstStyle/>
          <a:p>
            <a:r>
              <a:rPr lang="en-GB" sz="2400" dirty="0"/>
              <a:t>Pearson Further Mechanics 1</a:t>
            </a:r>
          </a:p>
          <a:p>
            <a:r>
              <a:rPr lang="en-GB" sz="2400" dirty="0"/>
              <a:t>Pages </a:t>
            </a:r>
            <a:r>
              <a:rPr lang="en-GB" sz="2400" dirty="0" smtClean="0"/>
              <a:t>99-101 questions 15 - 18</a:t>
            </a:r>
            <a:endParaRPr lang="en-GB" sz="2400" dirty="0"/>
          </a:p>
        </p:txBody>
      </p:sp>
    </p:spTree>
    <p:extLst>
      <p:ext uri="{BB962C8B-B14F-4D97-AF65-F5344CB8AC3E}">
        <p14:creationId xmlns:p14="http://schemas.microsoft.com/office/powerpoint/2010/main" val="428311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844066"/>
              </a:xfrm>
              <a:prstGeom prst="rect">
                <a:avLst/>
              </a:prstGeom>
              <a:blipFill>
                <a:blip r:embed="rId2"/>
                <a:stretch>
                  <a:fillRect r="-2062" b="-6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08917" y="2693128"/>
                <a:ext cx="799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4 </m:t>
                      </m:r>
                      <m:r>
                        <a:rPr lang="en-US" sz="1400" i="1" dirty="0">
                          <a:latin typeface="Cambria Math" panose="02040503050406030204" pitchFamily="18" charset="0"/>
                          <a:ea typeface="Cambria Math" panose="02040503050406030204" pitchFamily="18" charset="0"/>
                        </a:rPr>
                        <m:t>𝑚</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6008917" y="2693128"/>
                <a:ext cx="799963" cy="307777"/>
              </a:xfrm>
              <a:prstGeom prst="rect">
                <a:avLst/>
              </a:prstGeom>
              <a:blipFill>
                <a:blip r:embed="rId7"/>
                <a:stretch>
                  <a:fillRect b="-12000"/>
                </a:stretch>
              </a:blipFill>
            </p:spPr>
            <p:txBody>
              <a:bodyPr/>
              <a:lstStyle/>
              <a:p>
                <a:r>
                  <a:rPr lang="en-US">
                    <a:noFill/>
                  </a:rPr>
                  <a:t> </a:t>
                </a:r>
              </a:p>
            </p:txBody>
          </p:sp>
        </mc:Fallback>
      </mc:AlternateContent>
      <p:cxnSp>
        <p:nvCxnSpPr>
          <p:cNvPr id="13" name="Straight Arrow Connector 12"/>
          <p:cNvCxnSpPr/>
          <p:nvPr/>
        </p:nvCxnSpPr>
        <p:spPr>
          <a:xfrm>
            <a:off x="5651865"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rc 13"/>
          <p:cNvSpPr/>
          <p:nvPr/>
        </p:nvSpPr>
        <p:spPr>
          <a:xfrm rot="7133948">
            <a:off x="6432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6" name="TextBox 15"/>
              <p:cNvSpPr txBox="1"/>
              <p:nvPr/>
            </p:nvSpPr>
            <p:spPr>
              <a:xfrm>
                <a:off x="6058446" y="3116310"/>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30</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058446" y="3116310"/>
                <a:ext cx="493468" cy="312586"/>
              </a:xfrm>
              <a:prstGeom prst="rect">
                <a:avLst/>
              </a:prstGeom>
              <a:blipFill>
                <a:blip r:embed="rId8"/>
                <a:stretch>
                  <a:fillRect/>
                </a:stretch>
              </a:blipFill>
            </p:spPr>
            <p:txBody>
              <a:bodyPr/>
              <a:lstStyle/>
              <a:p>
                <a:r>
                  <a:rPr lang="en-US">
                    <a:noFill/>
                  </a:rPr>
                  <a:t> </a:t>
                </a:r>
              </a:p>
            </p:txBody>
          </p:sp>
        </mc:Fallback>
      </mc:AlternateContent>
      <p:cxnSp>
        <p:nvCxnSpPr>
          <p:cNvPr id="17" name="Straight Arrow Connector 16"/>
          <p:cNvCxnSpPr/>
          <p:nvPr/>
        </p:nvCxnSpPr>
        <p:spPr>
          <a:xfrm flipV="1">
            <a:off x="6762208" y="2899955"/>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7090411" y="3084196"/>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090411" y="3084196"/>
                <a:ext cx="350417" cy="307777"/>
              </a:xfrm>
              <a:prstGeom prst="rect">
                <a:avLst/>
              </a:prstGeom>
              <a:blipFill>
                <a:blip r:embed="rId9"/>
                <a:stretch>
                  <a:fillRect b="-8000"/>
                </a:stretch>
              </a:blipFill>
            </p:spPr>
            <p:txBody>
              <a:bodyPr/>
              <a:lstStyle/>
              <a:p>
                <a:r>
                  <a:rPr lang="en-US">
                    <a:noFill/>
                  </a:rPr>
                  <a:t> </a:t>
                </a:r>
              </a:p>
            </p:txBody>
          </p:sp>
        </mc:Fallback>
      </mc:AlternateContent>
      <p:grpSp>
        <p:nvGrpSpPr>
          <p:cNvPr id="26" name="Group 25"/>
          <p:cNvGrpSpPr/>
          <p:nvPr/>
        </p:nvGrpSpPr>
        <p:grpSpPr>
          <a:xfrm>
            <a:off x="6020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7" name="TextBox 26"/>
              <p:cNvSpPr txBox="1"/>
              <p:nvPr/>
            </p:nvSpPr>
            <p:spPr>
              <a:xfrm>
                <a:off x="6988630" y="2880362"/>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6988630" y="2880362"/>
                <a:ext cx="340606" cy="307777"/>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619751" y="13525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𝛽</m:t>
                      </m:r>
                      <m:r>
                        <a:rPr lang="en-US" sz="1600" i="1">
                          <a:solidFill>
                            <a:srgbClr val="FF0000"/>
                          </a:solidFill>
                          <a:latin typeface="Cambria Math" panose="02040503050406030204" pitchFamily="18" charset="0"/>
                          <a:ea typeface="Cambria Math" panose="02040503050406030204" pitchFamily="18" charset="0"/>
                        </a:rPr>
                        <m:t>=23.</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4</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5619751" y="1352550"/>
                <a:ext cx="1038225" cy="251800"/>
              </a:xfrm>
              <a:prstGeom prst="rect">
                <a:avLst/>
              </a:prstGeom>
              <a:blipFill>
                <a:blip r:embed="rId11"/>
                <a:stretch>
                  <a:fillRect l="-1220"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6296025" y="3838576"/>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6296025" y="3838576"/>
                <a:ext cx="1400832" cy="246221"/>
              </a:xfrm>
              <a:prstGeom prst="rect">
                <a:avLst/>
              </a:prstGeom>
              <a:blipFill>
                <a:blip r:embed="rId12"/>
                <a:stretch>
                  <a:fillRect l="-3604" r="-901"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5867400" y="4343401"/>
                <a:ext cx="192161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(23.4)=4</m:t>
                      </m:r>
                      <m:r>
                        <a:rPr lang="en-US" sz="1600" i="1">
                          <a:latin typeface="Cambria Math" panose="02040503050406030204" pitchFamily="18" charset="0"/>
                        </a:rPr>
                        <m:t>𝑐𝑜𝑠</m:t>
                      </m:r>
                      <m:r>
                        <a:rPr lang="en-US" sz="1600" i="1">
                          <a:latin typeface="Cambria Math" panose="02040503050406030204" pitchFamily="18" charset="0"/>
                        </a:rPr>
                        <m:t>30</m:t>
                      </m:r>
                    </m:oMath>
                  </m:oMathPara>
                </a14:m>
                <a:endParaRPr lang="en-GB"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5867400" y="4343401"/>
                <a:ext cx="1921616" cy="246221"/>
              </a:xfrm>
              <a:prstGeom prst="rect">
                <a:avLst/>
              </a:prstGeom>
              <a:blipFill>
                <a:blip r:embed="rId13"/>
                <a:stretch>
                  <a:fillRect l="-658" r="-1974" b="-3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6715125" y="4848226"/>
                <a:ext cx="1344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m:t>
                      </m:r>
                      <m:r>
                        <a:rPr lang="en-US" sz="1600" i="1">
                          <a:latin typeface="Cambria Math" panose="02040503050406030204" pitchFamily="18" charset="0"/>
                          <a:ea typeface="Cambria Math" panose="02040503050406030204" pitchFamily="18" charset="0"/>
                        </a:rPr>
                        <m:t>=3.77 </m:t>
                      </m:r>
                      <m:r>
                        <a:rPr lang="en-US" sz="1600" i="1">
                          <a:latin typeface="Cambria Math" panose="02040503050406030204" pitchFamily="18" charset="0"/>
                          <a:ea typeface="Cambria Math" panose="02040503050406030204" pitchFamily="18" charset="0"/>
                        </a:rPr>
                        <m:t>𝑚</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𝑠</m:t>
                          </m:r>
                        </m:e>
                        <m:sup>
                          <m:r>
                            <a:rPr lang="en-US" sz="1600" i="1">
                              <a:latin typeface="Cambria Math" panose="02040503050406030204" pitchFamily="18" charset="0"/>
                              <a:ea typeface="Cambria Math" panose="02040503050406030204" pitchFamily="18" charset="0"/>
                            </a:rPr>
                            <m:t>−1</m:t>
                          </m:r>
                        </m:sup>
                      </m:sSup>
                    </m:oMath>
                  </m:oMathPara>
                </a14:m>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6715125" y="4848226"/>
                <a:ext cx="1344086" cy="246221"/>
              </a:xfrm>
              <a:prstGeom prst="rect">
                <a:avLst/>
              </a:prstGeom>
              <a:blipFill>
                <a:blip r:embed="rId14"/>
                <a:stretch>
                  <a:fillRect l="-1869" t="-5000" b="-35000"/>
                </a:stretch>
              </a:blipFill>
            </p:spPr>
            <p:txBody>
              <a:bodyPr/>
              <a:lstStyle/>
              <a:p>
                <a:r>
                  <a:rPr lang="en-US">
                    <a:noFill/>
                  </a:rPr>
                  <a:t> </a:t>
                </a:r>
              </a:p>
            </p:txBody>
          </p:sp>
        </mc:Fallback>
      </mc:AlternateContent>
      <p:sp>
        <p:nvSpPr>
          <p:cNvPr id="42" name="Arc 41"/>
          <p:cNvSpPr/>
          <p:nvPr/>
        </p:nvSpPr>
        <p:spPr>
          <a:xfrm>
            <a:off x="7698439" y="394908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7842140" y="3916588"/>
            <a:ext cx="261631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 (remember to use </a:t>
            </a:r>
            <a:r>
              <a:rPr lang="en-US" sz="1400" u="sng" dirty="0">
                <a:solidFill>
                  <a:srgbClr val="FF0000"/>
                </a:solidFill>
                <a:latin typeface="Comic Sans MS" panose="030F0702030302020204" pitchFamily="66" charset="0"/>
              </a:rPr>
              <a:t>exact</a:t>
            </a:r>
            <a:r>
              <a:rPr lang="en-US" sz="1400" dirty="0">
                <a:solidFill>
                  <a:srgbClr val="FF0000"/>
                </a:solidFill>
                <a:latin typeface="Comic Sans MS" panose="030F0702030302020204" pitchFamily="66" charset="0"/>
              </a:rPr>
              <a:t> prior answers)</a:t>
            </a:r>
            <a:endParaRPr lang="en-GB" sz="1400" dirty="0">
              <a:solidFill>
                <a:srgbClr val="FF0000"/>
              </a:solidFill>
              <a:latin typeface="Comic Sans MS" panose="030F0702030302020204" pitchFamily="66" charset="0"/>
            </a:endParaRPr>
          </a:p>
        </p:txBody>
      </p:sp>
      <p:sp>
        <p:nvSpPr>
          <p:cNvPr id="44" name="Arc 43"/>
          <p:cNvSpPr/>
          <p:nvPr/>
        </p:nvSpPr>
        <p:spPr>
          <a:xfrm>
            <a:off x="7974664" y="450153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5" name="TextBox 44"/>
              <p:cNvSpPr txBox="1"/>
              <p:nvPr/>
            </p:nvSpPr>
            <p:spPr>
              <a:xfrm>
                <a:off x="8156466" y="4507138"/>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Divide by </a:t>
                </a:r>
                <a14:m>
                  <m:oMath xmlns:m="http://schemas.openxmlformats.org/officeDocument/2006/math">
                    <m:r>
                      <a:rPr lang="en-US" sz="1400" i="1">
                        <a:solidFill>
                          <a:srgbClr val="FF0000"/>
                        </a:solidFill>
                        <a:latin typeface="Cambria Math" panose="02040503050406030204" pitchFamily="18" charset="0"/>
                      </a:rPr>
                      <m:t>𝑐𝑜𝑠</m:t>
                    </m:r>
                    <m:r>
                      <a:rPr lang="en-US" sz="1400" i="1">
                        <a:solidFill>
                          <a:srgbClr val="FF0000"/>
                        </a:solidFill>
                        <a:latin typeface="Cambria Math" panose="02040503050406030204" pitchFamily="18" charset="0"/>
                      </a:rPr>
                      <m:t>⁡(23.4)</m:t>
                    </m:r>
                  </m:oMath>
                </a14:m>
                <a:endParaRPr lang="en-GB" sz="1400" i="1" dirty="0">
                  <a:solidFill>
                    <a:srgbClr val="FF0000"/>
                  </a:solidFill>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8156466" y="4507138"/>
                <a:ext cx="1006585" cy="523220"/>
              </a:xfrm>
              <a:prstGeom prst="rect">
                <a:avLst/>
              </a:prstGeom>
              <a:blipFill>
                <a:blip r:embed="rId15"/>
                <a:stretch>
                  <a:fillRect r="-2469" b="-476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5686425" y="1685926"/>
                <a:ext cx="1344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𝑣</m:t>
                      </m:r>
                      <m:r>
                        <a:rPr lang="en-US" sz="1600" i="1">
                          <a:solidFill>
                            <a:srgbClr val="FF0000"/>
                          </a:solidFill>
                          <a:latin typeface="Cambria Math" panose="02040503050406030204" pitchFamily="18" charset="0"/>
                          <a:ea typeface="Cambria Math" panose="02040503050406030204" pitchFamily="18" charset="0"/>
                        </a:rPr>
                        <m:t>=3.77 </m:t>
                      </m:r>
                      <m:r>
                        <a:rPr lang="en-US" sz="1600" i="1">
                          <a:solidFill>
                            <a:srgbClr val="FF0000"/>
                          </a:solidFill>
                          <a:latin typeface="Cambria Math" panose="02040503050406030204" pitchFamily="18" charset="0"/>
                          <a:ea typeface="Cambria Math" panose="02040503050406030204" pitchFamily="18" charset="0"/>
                        </a:rPr>
                        <m:t>𝑚</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𝑠</m:t>
                          </m:r>
                        </m:e>
                        <m:sup>
                          <m:r>
                            <a:rPr lang="en-US" sz="1600" i="1">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5686425" y="1685926"/>
                <a:ext cx="1344086" cy="246221"/>
              </a:xfrm>
              <a:prstGeom prst="rect">
                <a:avLst/>
              </a:prstGeom>
              <a:blipFill>
                <a:blip r:embed="rId16"/>
                <a:stretch>
                  <a:fillRect l="-1869" t="-5000" b="-35000"/>
                </a:stretch>
              </a:blipFill>
            </p:spPr>
            <p:txBody>
              <a:bodyPr/>
              <a:lstStyle/>
              <a:p>
                <a:r>
                  <a:rPr lang="en-US">
                    <a:noFill/>
                  </a:rPr>
                  <a:t> </a:t>
                </a:r>
              </a:p>
            </p:txBody>
          </p:sp>
        </mc:Fallback>
      </mc:AlternateContent>
    </p:spTree>
    <p:extLst>
      <p:ext uri="{BB962C8B-B14F-4D97-AF65-F5344CB8AC3E}">
        <p14:creationId xmlns:p14="http://schemas.microsoft.com/office/powerpoint/2010/main" val="278399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blinds(horizontal)">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linds(horizont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blinds(horizontal)">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blinds(horizontal)">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blinds(horizontal)">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linds(horizontal)">
                                      <p:cBhvr>
                                        <p:cTn id="4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animBg="1"/>
      <p:bldP spid="43" grpId="0"/>
      <p:bldP spid="44" grpId="0" animBg="1"/>
      <p:bldP spid="45" grpId="0"/>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Arrow Connector 29"/>
          <p:cNvCxnSpPr/>
          <p:nvPr/>
        </p:nvCxnSpPr>
        <p:spPr>
          <a:xfrm flipV="1">
            <a:off x="6741319" y="2705102"/>
            <a:ext cx="1383506" cy="66198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844066"/>
              </a:xfrm>
              <a:prstGeom prst="rect">
                <a:avLst/>
              </a:prstGeom>
              <a:blipFill>
                <a:blip r:embed="rId2"/>
                <a:stretch>
                  <a:fillRect r="-2062" b="-6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08917" y="2693128"/>
                <a:ext cx="799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4 </m:t>
                      </m:r>
                      <m:r>
                        <a:rPr lang="en-US" sz="1400" i="1" dirty="0">
                          <a:latin typeface="Cambria Math" panose="02040503050406030204" pitchFamily="18" charset="0"/>
                          <a:ea typeface="Cambria Math" panose="02040503050406030204" pitchFamily="18" charset="0"/>
                        </a:rPr>
                        <m:t>𝑚</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6008917" y="2693128"/>
                <a:ext cx="799963" cy="307777"/>
              </a:xfrm>
              <a:prstGeom prst="rect">
                <a:avLst/>
              </a:prstGeom>
              <a:blipFill>
                <a:blip r:embed="rId7"/>
                <a:stretch>
                  <a:fillRect b="-12000"/>
                </a:stretch>
              </a:blipFill>
            </p:spPr>
            <p:txBody>
              <a:bodyPr/>
              <a:lstStyle/>
              <a:p>
                <a:r>
                  <a:rPr lang="en-US">
                    <a:noFill/>
                  </a:rPr>
                  <a:t> </a:t>
                </a:r>
              </a:p>
            </p:txBody>
          </p:sp>
        </mc:Fallback>
      </mc:AlternateContent>
      <p:cxnSp>
        <p:nvCxnSpPr>
          <p:cNvPr id="13" name="Straight Arrow Connector 12"/>
          <p:cNvCxnSpPr/>
          <p:nvPr/>
        </p:nvCxnSpPr>
        <p:spPr>
          <a:xfrm>
            <a:off x="5651865"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rc 13"/>
          <p:cNvSpPr/>
          <p:nvPr/>
        </p:nvSpPr>
        <p:spPr>
          <a:xfrm rot="7133948">
            <a:off x="6432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7" name="Straight Arrow Connector 16"/>
          <p:cNvCxnSpPr/>
          <p:nvPr/>
        </p:nvCxnSpPr>
        <p:spPr>
          <a:xfrm flipV="1">
            <a:off x="6762208" y="2899955"/>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p:cNvSpPr txBox="1"/>
              <p:nvPr/>
            </p:nvSpPr>
            <p:spPr>
              <a:xfrm>
                <a:off x="7090411" y="3084196"/>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090411" y="3084196"/>
                <a:ext cx="350417" cy="307777"/>
              </a:xfrm>
              <a:prstGeom prst="rect">
                <a:avLst/>
              </a:prstGeom>
              <a:blipFill>
                <a:blip r:embed="rId8"/>
                <a:stretch>
                  <a:fillRect b="-8000"/>
                </a:stretch>
              </a:blipFill>
            </p:spPr>
            <p:txBody>
              <a:bodyPr/>
              <a:lstStyle/>
              <a:p>
                <a:r>
                  <a:rPr lang="en-US">
                    <a:noFill/>
                  </a:rPr>
                  <a:t> </a:t>
                </a:r>
              </a:p>
            </p:txBody>
          </p:sp>
        </mc:Fallback>
      </mc:AlternateContent>
      <p:grpSp>
        <p:nvGrpSpPr>
          <p:cNvPr id="26" name="Group 25"/>
          <p:cNvGrpSpPr/>
          <p:nvPr/>
        </p:nvGrpSpPr>
        <p:grpSpPr>
          <a:xfrm>
            <a:off x="6020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7" name="TextBox 26"/>
              <p:cNvSpPr txBox="1"/>
              <p:nvPr/>
            </p:nvSpPr>
            <p:spPr>
              <a:xfrm>
                <a:off x="6988630" y="2880362"/>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6988630" y="2880362"/>
                <a:ext cx="340606" cy="3077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619751" y="1352550"/>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𝛽</m:t>
                      </m:r>
                      <m:r>
                        <a:rPr lang="en-US" sz="1600" i="1">
                          <a:solidFill>
                            <a:srgbClr val="FF0000"/>
                          </a:solidFill>
                          <a:latin typeface="Cambria Math" panose="02040503050406030204" pitchFamily="18" charset="0"/>
                          <a:ea typeface="Cambria Math" panose="02040503050406030204" pitchFamily="18" charset="0"/>
                        </a:rPr>
                        <m:t>=23.</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4</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5619751" y="1352550"/>
                <a:ext cx="1038225" cy="251800"/>
              </a:xfrm>
              <a:prstGeom prst="rect">
                <a:avLst/>
              </a:prstGeom>
              <a:blipFill>
                <a:blip r:embed="rId10"/>
                <a:stretch>
                  <a:fillRect l="-1220"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5686425" y="1685926"/>
                <a:ext cx="134408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𝑣</m:t>
                      </m:r>
                      <m:r>
                        <a:rPr lang="en-US" sz="1600" i="1">
                          <a:solidFill>
                            <a:srgbClr val="FF0000"/>
                          </a:solidFill>
                          <a:latin typeface="Cambria Math" panose="02040503050406030204" pitchFamily="18" charset="0"/>
                          <a:ea typeface="Cambria Math" panose="02040503050406030204" pitchFamily="18" charset="0"/>
                        </a:rPr>
                        <m:t>=3.77 </m:t>
                      </m:r>
                      <m:r>
                        <a:rPr lang="en-US" sz="1600" i="1">
                          <a:solidFill>
                            <a:srgbClr val="FF0000"/>
                          </a:solidFill>
                          <a:latin typeface="Cambria Math" panose="02040503050406030204" pitchFamily="18" charset="0"/>
                          <a:ea typeface="Cambria Math" panose="02040503050406030204" pitchFamily="18" charset="0"/>
                        </a:rPr>
                        <m:t>𝑚</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𝑠</m:t>
                          </m:r>
                        </m:e>
                        <m:sup>
                          <m:r>
                            <a:rPr lang="en-US" sz="1600" i="1">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5686425" y="1685926"/>
                <a:ext cx="1344086" cy="246221"/>
              </a:xfrm>
              <a:prstGeom prst="rect">
                <a:avLst/>
              </a:prstGeom>
              <a:blipFill>
                <a:blip r:embed="rId11"/>
                <a:stretch>
                  <a:fillRect l="-1869" t="-5000" b="-35000"/>
                </a:stretch>
              </a:blipFill>
            </p:spPr>
            <p:txBody>
              <a:bodyPr/>
              <a:lstStyle/>
              <a:p>
                <a:r>
                  <a:rPr lang="en-US">
                    <a:noFill/>
                  </a:rPr>
                  <a:t> </a:t>
                </a:r>
              </a:p>
            </p:txBody>
          </p:sp>
        </mc:Fallback>
      </mc:AlternateContent>
      <p:cxnSp>
        <p:nvCxnSpPr>
          <p:cNvPr id="32" name="Straight Arrow Connector 31"/>
          <p:cNvCxnSpPr/>
          <p:nvPr/>
        </p:nvCxnSpPr>
        <p:spPr>
          <a:xfrm flipH="1" flipV="1">
            <a:off x="7686676" y="1438276"/>
            <a:ext cx="418557" cy="128070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TextBox 33"/>
              <p:cNvSpPr txBox="1"/>
              <p:nvPr/>
            </p:nvSpPr>
            <p:spPr>
              <a:xfrm>
                <a:off x="7063740" y="3093720"/>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23.</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4</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7063740" y="3093720"/>
                <a:ext cx="659668" cy="312586"/>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6801397" y="2670268"/>
                <a:ext cx="103560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3.77 </m:t>
                      </m:r>
                      <m:r>
                        <a:rPr lang="en-US" sz="1400" i="1" dirty="0">
                          <a:latin typeface="Cambria Math" panose="02040503050406030204" pitchFamily="18" charset="0"/>
                          <a:ea typeface="Cambria Math" panose="02040503050406030204" pitchFamily="18" charset="0"/>
                        </a:rPr>
                        <m:t>𝑚</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6801397" y="2670268"/>
                <a:ext cx="1035605" cy="307777"/>
              </a:xfrm>
              <a:prstGeom prst="rect">
                <a:avLst/>
              </a:prstGeom>
              <a:blipFill>
                <a:blip r:embed="rId13"/>
                <a:stretch>
                  <a:fillRect b="-12000"/>
                </a:stretch>
              </a:blipFill>
            </p:spPr>
            <p:txBody>
              <a:bodyPr/>
              <a:lstStyle/>
              <a:p>
                <a:r>
                  <a:rPr lang="en-US">
                    <a:noFill/>
                  </a:rPr>
                  <a:t> </a:t>
                </a:r>
              </a:p>
            </p:txBody>
          </p:sp>
        </mc:Fallback>
      </mc:AlternateContent>
      <p:sp>
        <p:nvSpPr>
          <p:cNvPr id="37" name="Arc 36"/>
          <p:cNvSpPr/>
          <p:nvPr/>
        </p:nvSpPr>
        <p:spPr>
          <a:xfrm rot="7133948">
            <a:off x="7689312" y="2235023"/>
            <a:ext cx="914400" cy="914400"/>
          </a:xfrm>
          <a:prstGeom prst="arc">
            <a:avLst>
              <a:gd name="adj1" fmla="val 7594753"/>
              <a:gd name="adj2" fmla="val 88261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7" name="TextBox 46"/>
              <p:cNvSpPr txBox="1"/>
              <p:nvPr/>
            </p:nvSpPr>
            <p:spPr>
              <a:xfrm>
                <a:off x="7858126" y="1931671"/>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7858126" y="1931671"/>
                <a:ext cx="350417" cy="307777"/>
              </a:xfrm>
              <a:prstGeom prst="rect">
                <a:avLst/>
              </a:prstGeom>
              <a:blipFill>
                <a:blip r:embed="rId14"/>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7603945" y="1937387"/>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48" name="TextBox 47"/>
              <p:cNvSpPr txBox="1">
                <a:spLocks noRot="1" noChangeAspect="1" noMove="1" noResize="1" noEditPoints="1" noAdjustHandles="1" noChangeArrowheads="1" noChangeShapeType="1" noTextEdit="1"/>
              </p:cNvSpPr>
              <p:nvPr/>
            </p:nvSpPr>
            <p:spPr>
              <a:xfrm>
                <a:off x="7603945" y="1937387"/>
                <a:ext cx="340606" cy="307777"/>
              </a:xfrm>
              <a:prstGeom prst="rect">
                <a:avLst/>
              </a:prstGeom>
              <a:blipFill>
                <a:blip r:embed="rId15"/>
                <a:stretch>
                  <a:fillRect/>
                </a:stretch>
              </a:blipFill>
            </p:spPr>
            <p:txBody>
              <a:bodyPr/>
              <a:lstStyle/>
              <a:p>
                <a:r>
                  <a:rPr lang="en-US">
                    <a:noFill/>
                  </a:rPr>
                  <a:t> </a:t>
                </a:r>
              </a:p>
            </p:txBody>
          </p:sp>
        </mc:Fallback>
      </mc:AlternateContent>
      <p:sp>
        <p:nvSpPr>
          <p:cNvPr id="18" name="TextBox 17"/>
          <p:cNvSpPr txBox="1"/>
          <p:nvPr/>
        </p:nvSpPr>
        <p:spPr>
          <a:xfrm>
            <a:off x="2019302" y="5457826"/>
            <a:ext cx="3238499" cy="830997"/>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For the second part, you should draw a separate diagram which includes the new information</a:t>
            </a:r>
            <a:endParaRPr lang="en-GB" sz="16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9" name="TextBox 48"/>
              <p:cNvSpPr txBox="1"/>
              <p:nvPr/>
            </p:nvSpPr>
            <p:spPr>
              <a:xfrm>
                <a:off x="6058446" y="3116310"/>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30</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6058446" y="3116310"/>
                <a:ext cx="493468" cy="312586"/>
              </a:xfrm>
              <a:prstGeom prst="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5800725" y="4362450"/>
                <a:ext cx="1781175" cy="46102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i="1">
                              <a:latin typeface="Cambria Math" panose="02040503050406030204" pitchFamily="18" charset="0"/>
                              <a:ea typeface="Cambria Math" panose="02040503050406030204" pitchFamily="18" charset="0"/>
                            </a:rPr>
                            <m:t>3</m:t>
                          </m:r>
                        </m:num>
                        <m:den>
                          <m:r>
                            <a:rPr lang="en-US" sz="1600" i="1">
                              <a:latin typeface="Cambria Math" panose="02040503050406030204" pitchFamily="18" charset="0"/>
                              <a:ea typeface="Cambria Math" panose="02040503050406030204" pitchFamily="18" charset="0"/>
                            </a:rPr>
                            <m:t>4</m:t>
                          </m:r>
                        </m:den>
                      </m:f>
                      <m:r>
                        <a:rPr lang="en-US" sz="1600" i="1">
                          <a:latin typeface="Cambria Math" panose="02040503050406030204" pitchFamily="18" charset="0"/>
                          <a:ea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66.6</m:t>
                      </m:r>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5800725" y="4362450"/>
                <a:ext cx="1781175" cy="461024"/>
              </a:xfrm>
              <a:prstGeom prst="rect">
                <a:avLst/>
              </a:prstGeom>
              <a:blipFill>
                <a:blip r:embed="rId17"/>
                <a:stretch>
                  <a:fillRect t="-2703" b="-108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5838825" y="5124451"/>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=1.732…</m:t>
                      </m:r>
                    </m:oMath>
                  </m:oMathPara>
                </a14:m>
                <a:endParaRPr lang="en-GB" sz="1600" dirty="0"/>
              </a:p>
            </p:txBody>
          </p:sp>
        </mc:Choice>
        <mc:Fallback xmlns="">
          <p:sp>
            <p:nvSpPr>
              <p:cNvPr id="51" name="TextBox 50"/>
              <p:cNvSpPr txBox="1">
                <a:spLocks noRot="1" noChangeAspect="1" noMove="1" noResize="1" noEditPoints="1" noAdjustHandles="1" noChangeArrowheads="1" noChangeShapeType="1" noTextEdit="1"/>
              </p:cNvSpPr>
              <p:nvPr/>
            </p:nvSpPr>
            <p:spPr>
              <a:xfrm>
                <a:off x="5838825" y="5124451"/>
                <a:ext cx="1540896" cy="246221"/>
              </a:xfrm>
              <a:prstGeom prst="rect">
                <a:avLst/>
              </a:prstGeom>
              <a:blipFill>
                <a:blip r:embed="rId18"/>
                <a:stretch>
                  <a:fillRect b="-2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057901" y="5762625"/>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60</m:t>
                          </m:r>
                        </m:e>
                        <m:sup>
                          <m:r>
                            <a:rPr lang="en-US" sz="1600" i="1">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057901" y="5762625"/>
                <a:ext cx="1038225" cy="251800"/>
              </a:xfrm>
              <a:prstGeom prst="rect">
                <a:avLst/>
              </a:prstGeom>
              <a:blipFill>
                <a:blip r:embed="rId19"/>
                <a:stretch>
                  <a:fillRect b="-28571"/>
                </a:stretch>
              </a:blipFill>
            </p:spPr>
            <p:txBody>
              <a:bodyPr/>
              <a:lstStyle/>
              <a:p>
                <a:r>
                  <a:rPr lang="en-US">
                    <a:noFill/>
                  </a:rPr>
                  <a:t> </a:t>
                </a:r>
              </a:p>
            </p:txBody>
          </p:sp>
        </mc:Fallback>
      </mc:AlternateContent>
      <p:sp>
        <p:nvSpPr>
          <p:cNvPr id="53" name="Arc 52"/>
          <p:cNvSpPr/>
          <p:nvPr/>
        </p:nvSpPr>
        <p:spPr>
          <a:xfrm>
            <a:off x="7469839" y="4672983"/>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7737365" y="4154714"/>
            <a:ext cx="183526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a:t>
            </a:r>
            <a:r>
              <a:rPr lang="en-US" sz="1400" u="sng" dirty="0">
                <a:solidFill>
                  <a:srgbClr val="FF0000"/>
                </a:solidFill>
                <a:latin typeface="Comic Sans MS" panose="030F0702030302020204" pitchFamily="66" charset="0"/>
              </a:rPr>
              <a:t>exact</a:t>
            </a:r>
            <a:r>
              <a:rPr lang="en-US" sz="1400" dirty="0">
                <a:solidFill>
                  <a:srgbClr val="FF0000"/>
                </a:solidFill>
                <a:latin typeface="Comic Sans MS" panose="030F0702030302020204" pitchFamily="66" charset="0"/>
              </a:rPr>
              <a:t> values</a:t>
            </a:r>
            <a:endParaRPr lang="en-GB" sz="1400" dirty="0">
              <a:solidFill>
                <a:srgbClr val="FF0000"/>
              </a:solidFill>
              <a:latin typeface="Comic Sans MS" panose="030F0702030302020204" pitchFamily="66" charset="0"/>
            </a:endParaRPr>
          </a:p>
        </p:txBody>
      </p:sp>
      <p:sp>
        <p:nvSpPr>
          <p:cNvPr id="55" name="Arc 54"/>
          <p:cNvSpPr/>
          <p:nvPr/>
        </p:nvSpPr>
        <p:spPr>
          <a:xfrm>
            <a:off x="7469839" y="5292108"/>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6" name="TextBox 55"/>
              <p:cNvSpPr txBox="1"/>
              <p:nvPr/>
            </p:nvSpPr>
            <p:spPr>
              <a:xfrm>
                <a:off x="5772150" y="3886201"/>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𝑒𝑡𝑎𝑛</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56" name="TextBox 55"/>
              <p:cNvSpPr txBox="1">
                <a:spLocks noRot="1" noChangeAspect="1" noMove="1" noResize="1" noEditPoints="1" noAdjustHandles="1" noChangeArrowheads="1" noChangeShapeType="1" noTextEdit="1"/>
              </p:cNvSpPr>
              <p:nvPr/>
            </p:nvSpPr>
            <p:spPr>
              <a:xfrm>
                <a:off x="5772150" y="3886201"/>
                <a:ext cx="1540896" cy="246221"/>
              </a:xfrm>
              <a:prstGeom prst="rect">
                <a:avLst/>
              </a:prstGeom>
              <a:blipFill>
                <a:blip r:embed="rId20"/>
                <a:stretch>
                  <a:fillRect b="-30000"/>
                </a:stretch>
              </a:blipFill>
            </p:spPr>
            <p:txBody>
              <a:bodyPr/>
              <a:lstStyle/>
              <a:p>
                <a:r>
                  <a:rPr lang="en-US">
                    <a:noFill/>
                  </a:rPr>
                  <a:t> </a:t>
                </a:r>
              </a:p>
            </p:txBody>
          </p:sp>
        </mc:Fallback>
      </mc:AlternateContent>
      <p:sp>
        <p:nvSpPr>
          <p:cNvPr id="57" name="Arc 56"/>
          <p:cNvSpPr/>
          <p:nvPr/>
        </p:nvSpPr>
        <p:spPr>
          <a:xfrm>
            <a:off x="7479364" y="4034808"/>
            <a:ext cx="264462" cy="5943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7756415" y="4802414"/>
            <a:ext cx="96665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dirty="0">
              <a:solidFill>
                <a:srgbClr val="FF0000"/>
              </a:solidFill>
              <a:latin typeface="Comic Sans MS" panose="030F0702030302020204" pitchFamily="66" charset="0"/>
            </a:endParaRPr>
          </a:p>
        </p:txBody>
      </p:sp>
      <p:sp>
        <p:nvSpPr>
          <p:cNvPr id="59" name="TextBox 58"/>
          <p:cNvSpPr txBox="1"/>
          <p:nvPr/>
        </p:nvSpPr>
        <p:spPr>
          <a:xfrm>
            <a:off x="7642115" y="5364388"/>
            <a:ext cx="96665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Inverse Tan</a:t>
            </a:r>
            <a:endParaRPr lang="en-GB" sz="1400" dirty="0">
              <a:solidFill>
                <a:srgbClr val="FF0000"/>
              </a:solidFill>
              <a:latin typeface="Comic Sans MS" panose="030F0702030302020204" pitchFamily="66" charset="0"/>
            </a:endParaRPr>
          </a:p>
        </p:txBody>
      </p:sp>
      <p:sp>
        <p:nvSpPr>
          <p:cNvPr id="60" name="TextBox 59"/>
          <p:cNvSpPr txBox="1"/>
          <p:nvPr/>
        </p:nvSpPr>
        <p:spPr>
          <a:xfrm>
            <a:off x="8448677" y="1752600"/>
            <a:ext cx="2076449" cy="1077218"/>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You can use the triangle formed to calculate the angle of approach</a:t>
            </a:r>
            <a:endParaRPr lang="en-GB" sz="1600" dirty="0">
              <a:solidFill>
                <a:srgbClr val="FF0000"/>
              </a:solidFill>
              <a:latin typeface="Comic Sans MS" panose="030F0702030302020204" pitchFamily="66" charset="0"/>
            </a:endParaRPr>
          </a:p>
        </p:txBody>
      </p:sp>
      <p:sp>
        <p:nvSpPr>
          <p:cNvPr id="61" name="Arc 60"/>
          <p:cNvSpPr/>
          <p:nvPr/>
        </p:nvSpPr>
        <p:spPr>
          <a:xfrm rot="7133948">
            <a:off x="7794086" y="2101673"/>
            <a:ext cx="914400" cy="914400"/>
          </a:xfrm>
          <a:prstGeom prst="arc">
            <a:avLst>
              <a:gd name="adj1" fmla="val 20835931"/>
              <a:gd name="adj2" fmla="val 15472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2" name="TextBox 61"/>
              <p:cNvSpPr txBox="1"/>
              <p:nvPr/>
            </p:nvSpPr>
            <p:spPr>
              <a:xfrm>
                <a:off x="7467600" y="2893695"/>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66.</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6</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7467600" y="2893695"/>
                <a:ext cx="659668" cy="312586"/>
              </a:xfrm>
              <a:prstGeom prst="rect">
                <a:avLst/>
              </a:prstGeom>
              <a:blipFill>
                <a:blip r:embed="rId2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5514976" y="1362075"/>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𝛽</m:t>
                      </m:r>
                      <m:r>
                        <a:rPr lang="en-US" sz="1600" i="1">
                          <a:solidFill>
                            <a:srgbClr val="FF0000"/>
                          </a:solidFill>
                          <a:latin typeface="Cambria Math" panose="02040503050406030204" pitchFamily="18" charset="0"/>
                          <a:ea typeface="Cambria Math" panose="02040503050406030204" pitchFamily="18" charset="0"/>
                        </a:rPr>
                        <m:t>=</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60</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5514976" y="1362075"/>
                <a:ext cx="1038225" cy="251800"/>
              </a:xfrm>
              <a:prstGeom prst="rect">
                <a:avLst/>
              </a:prstGeom>
              <a:blipFill>
                <a:blip r:embed="rId22"/>
                <a:stretch>
                  <a:fillRect b="-28571"/>
                </a:stretch>
              </a:blipFill>
            </p:spPr>
            <p:txBody>
              <a:bodyPr/>
              <a:lstStyle/>
              <a:p>
                <a:r>
                  <a:rPr lang="en-US">
                    <a:noFill/>
                  </a:rPr>
                  <a:t> </a:t>
                </a:r>
              </a:p>
            </p:txBody>
          </p:sp>
        </mc:Fallback>
      </mc:AlternateContent>
    </p:spTree>
    <p:extLst>
      <p:ext uri="{BB962C8B-B14F-4D97-AF65-F5344CB8AC3E}">
        <p14:creationId xmlns:p14="http://schemas.microsoft.com/office/powerpoint/2010/main" val="410643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par>
                                <p:cTn id="13" presetID="3" presetClass="exit" presetSubtype="10" fill="hold" nodeType="withEffect">
                                  <p:stCondLst>
                                    <p:cond delay="0"/>
                                  </p:stCondLst>
                                  <p:childTnLst>
                                    <p:animEffect transition="out" filter="blinds(horizontal)">
                                      <p:cBhvr>
                                        <p:cTn id="14" dur="500"/>
                                        <p:tgtEl>
                                          <p:spTgt spid="13"/>
                                        </p:tgtEl>
                                      </p:cBhvr>
                                    </p:animEffect>
                                    <p:set>
                                      <p:cBhvr>
                                        <p:cTn id="15" dur="1" fill="hold">
                                          <p:stCondLst>
                                            <p:cond delay="499"/>
                                          </p:stCondLst>
                                        </p:cTn>
                                        <p:tgtEl>
                                          <p:spTgt spid="13"/>
                                        </p:tgtEl>
                                        <p:attrNameLst>
                                          <p:attrName>style.visibility</p:attrName>
                                        </p:attrNameLst>
                                      </p:cBhvr>
                                      <p:to>
                                        <p:strVal val="hidden"/>
                                      </p:to>
                                    </p:set>
                                  </p:childTnLst>
                                </p:cTn>
                              </p:par>
                              <p:par>
                                <p:cTn id="16" presetID="3" presetClass="exit" presetSubtype="10" fill="hold" grpId="0" nodeType="withEffect">
                                  <p:stCondLst>
                                    <p:cond delay="0"/>
                                  </p:stCondLst>
                                  <p:childTnLst>
                                    <p:animEffect transition="out" filter="blinds(horizontal)">
                                      <p:cBhvr>
                                        <p:cTn id="17" dur="500"/>
                                        <p:tgtEl>
                                          <p:spTgt spid="12"/>
                                        </p:tgtEl>
                                      </p:cBhvr>
                                    </p:animEffect>
                                    <p:set>
                                      <p:cBhvr>
                                        <p:cTn id="18" dur="1" fill="hold">
                                          <p:stCondLst>
                                            <p:cond delay="499"/>
                                          </p:stCondLst>
                                        </p:cTn>
                                        <p:tgtEl>
                                          <p:spTgt spid="12"/>
                                        </p:tgtEl>
                                        <p:attrNameLst>
                                          <p:attrName>style.visibility</p:attrName>
                                        </p:attrNameLst>
                                      </p:cBhvr>
                                      <p:to>
                                        <p:strVal val="hidden"/>
                                      </p:to>
                                    </p:set>
                                  </p:childTnLst>
                                </p:cTn>
                              </p:par>
                              <p:par>
                                <p:cTn id="19" presetID="3" presetClass="exit" presetSubtype="10" fill="hold" grpId="0" nodeType="withEffect">
                                  <p:stCondLst>
                                    <p:cond delay="0"/>
                                  </p:stCondLst>
                                  <p:childTnLst>
                                    <p:animEffect transition="out" filter="blinds(horizontal)">
                                      <p:cBhvr>
                                        <p:cTn id="20" dur="500"/>
                                        <p:tgtEl>
                                          <p:spTgt spid="49"/>
                                        </p:tgtEl>
                                      </p:cBhvr>
                                    </p:animEffect>
                                    <p:set>
                                      <p:cBhvr>
                                        <p:cTn id="21" dur="1" fill="hold">
                                          <p:stCondLst>
                                            <p:cond delay="499"/>
                                          </p:stCondLst>
                                        </p:cTn>
                                        <p:tgtEl>
                                          <p:spTgt spid="4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xit" presetSubtype="10" fill="hold" grpId="0" nodeType="clickEffect">
                                  <p:stCondLst>
                                    <p:cond delay="0"/>
                                  </p:stCondLst>
                                  <p:childTnLst>
                                    <p:animEffect transition="out" filter="blinds(horizontal)">
                                      <p:cBhvr>
                                        <p:cTn id="25" dur="500"/>
                                        <p:tgtEl>
                                          <p:spTgt spid="27"/>
                                        </p:tgtEl>
                                      </p:cBhvr>
                                    </p:animEffect>
                                    <p:set>
                                      <p:cBhvr>
                                        <p:cTn id="26" dur="1" fill="hold">
                                          <p:stCondLst>
                                            <p:cond delay="499"/>
                                          </p:stCondLst>
                                        </p:cTn>
                                        <p:tgtEl>
                                          <p:spTgt spid="27"/>
                                        </p:tgtEl>
                                        <p:attrNameLst>
                                          <p:attrName>style.visibility</p:attrName>
                                        </p:attrNameLst>
                                      </p:cBhvr>
                                      <p:to>
                                        <p:strVal val="hidden"/>
                                      </p:to>
                                    </p:set>
                                  </p:childTnLst>
                                </p:cTn>
                              </p:par>
                              <p:par>
                                <p:cTn id="27" presetID="3" presetClass="exit" presetSubtype="10" fill="hold" grpId="0" nodeType="withEffect">
                                  <p:stCondLst>
                                    <p:cond delay="0"/>
                                  </p:stCondLst>
                                  <p:childTnLst>
                                    <p:animEffect transition="out" filter="blinds(horizontal)">
                                      <p:cBhvr>
                                        <p:cTn id="28" dur="500"/>
                                        <p:tgtEl>
                                          <p:spTgt spid="24"/>
                                        </p:tgtEl>
                                      </p:cBhvr>
                                    </p:animEffect>
                                    <p:set>
                                      <p:cBhvr>
                                        <p:cTn id="29" dur="1" fill="hold">
                                          <p:stCondLst>
                                            <p:cond delay="499"/>
                                          </p:stCondLst>
                                        </p:cTn>
                                        <p:tgtEl>
                                          <p:spTgt spid="24"/>
                                        </p:tgtEl>
                                        <p:attrNameLst>
                                          <p:attrName>style.visibility</p:attrName>
                                        </p:attrNameLst>
                                      </p:cBhvr>
                                      <p:to>
                                        <p:strVal val="hidden"/>
                                      </p:to>
                                    </p:set>
                                  </p:childTnLst>
                                </p:cTn>
                              </p:par>
                              <p:par>
                                <p:cTn id="30" presetID="3" presetClass="exit" presetSubtype="10" fill="hold" nodeType="withEffect">
                                  <p:stCondLst>
                                    <p:cond delay="0"/>
                                  </p:stCondLst>
                                  <p:childTnLst>
                                    <p:animEffect transition="out" filter="blinds(horizontal)">
                                      <p:cBhvr>
                                        <p:cTn id="31" dur="500"/>
                                        <p:tgtEl>
                                          <p:spTgt spid="17"/>
                                        </p:tgtEl>
                                      </p:cBhvr>
                                    </p:animEffect>
                                    <p:set>
                                      <p:cBhvr>
                                        <p:cTn id="32" dur="1" fill="hold">
                                          <p:stCondLst>
                                            <p:cond delay="499"/>
                                          </p:stCondLst>
                                        </p:cTn>
                                        <p:tgtEl>
                                          <p:spTgt spid="17"/>
                                        </p:tgtEl>
                                        <p:attrNameLst>
                                          <p:attrName>style.visibility</p:attrName>
                                        </p:attrNameLst>
                                      </p:cBhvr>
                                      <p:to>
                                        <p:strVal val="hidden"/>
                                      </p:to>
                                    </p:set>
                                  </p:childTnLst>
                                </p:cTn>
                              </p:par>
                              <p:par>
                                <p:cTn id="33" presetID="3" presetClass="entr" presetSubtype="1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blinds(horizontal)">
                                      <p:cBhvr>
                                        <p:cTn id="35" dur="500"/>
                                        <p:tgtEl>
                                          <p:spTgt spid="34"/>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blinds(horizontal)">
                                      <p:cBhvr>
                                        <p:cTn id="38" dur="500"/>
                                        <p:tgtEl>
                                          <p:spTgt spid="36"/>
                                        </p:tgtEl>
                                      </p:cBhvr>
                                    </p:animEffect>
                                  </p:childTnLst>
                                </p:cTn>
                              </p:par>
                              <p:par>
                                <p:cTn id="39" presetID="3" presetClass="exit" presetSubtype="10" fill="hold" grpId="0" nodeType="withEffect">
                                  <p:stCondLst>
                                    <p:cond delay="0"/>
                                  </p:stCondLst>
                                  <p:childTnLst>
                                    <p:animEffect transition="out" filter="blinds(horizontal)">
                                      <p:cBhvr>
                                        <p:cTn id="40" dur="500"/>
                                        <p:tgtEl>
                                          <p:spTgt spid="46"/>
                                        </p:tgtEl>
                                      </p:cBhvr>
                                    </p:animEffect>
                                    <p:set>
                                      <p:cBhvr>
                                        <p:cTn id="41" dur="1" fill="hold">
                                          <p:stCondLst>
                                            <p:cond delay="499"/>
                                          </p:stCondLst>
                                        </p:cTn>
                                        <p:tgtEl>
                                          <p:spTgt spid="46"/>
                                        </p:tgtEl>
                                        <p:attrNameLst>
                                          <p:attrName>style.visibility</p:attrName>
                                        </p:attrNameLst>
                                      </p:cBhvr>
                                      <p:to>
                                        <p:strVal val="hidden"/>
                                      </p:to>
                                    </p:set>
                                  </p:childTnLst>
                                </p:cTn>
                              </p:par>
                              <p:par>
                                <p:cTn id="42" presetID="3" presetClass="exit" presetSubtype="10" fill="hold" grpId="0" nodeType="withEffect">
                                  <p:stCondLst>
                                    <p:cond delay="0"/>
                                  </p:stCondLst>
                                  <p:childTnLst>
                                    <p:animEffect transition="out" filter="blinds(horizontal)">
                                      <p:cBhvr>
                                        <p:cTn id="43" dur="500"/>
                                        <p:tgtEl>
                                          <p:spTgt spid="38"/>
                                        </p:tgtEl>
                                      </p:cBhvr>
                                    </p:animEffect>
                                    <p:set>
                                      <p:cBhvr>
                                        <p:cTn id="44" dur="1" fill="hold">
                                          <p:stCondLst>
                                            <p:cond delay="499"/>
                                          </p:stCondLst>
                                        </p:cTn>
                                        <p:tgtEl>
                                          <p:spTgt spid="38"/>
                                        </p:tgtEl>
                                        <p:attrNameLst>
                                          <p:attrName>style.visibility</p:attrName>
                                        </p:attrNameLst>
                                      </p:cBhvr>
                                      <p:to>
                                        <p:strVal val="hidden"/>
                                      </p:to>
                                    </p:set>
                                  </p:childTnLst>
                                </p:cTn>
                              </p:par>
                              <p:par>
                                <p:cTn id="45" presetID="3" presetClass="entr" presetSubtype="10"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blinds(horizontal)">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blinds(horizontal)">
                                      <p:cBhvr>
                                        <p:cTn id="52" dur="500"/>
                                        <p:tgtEl>
                                          <p:spTgt spid="37"/>
                                        </p:tgtEl>
                                      </p:cBhvr>
                                    </p:animEffect>
                                  </p:childTnLst>
                                </p:cTn>
                              </p:par>
                              <p:par>
                                <p:cTn id="53" presetID="3" presetClass="entr" presetSubtype="10" fill="hold"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blinds(horizontal)">
                                      <p:cBhvr>
                                        <p:cTn id="55" dur="500"/>
                                        <p:tgtEl>
                                          <p:spTgt spid="32"/>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blinds(horizontal)">
                                      <p:cBhvr>
                                        <p:cTn id="58" dur="500"/>
                                        <p:tgtEl>
                                          <p:spTgt spid="48"/>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blinds(horizontal)">
                                      <p:cBhvr>
                                        <p:cTn id="61" dur="500"/>
                                        <p:tgtEl>
                                          <p:spTgt spid="47"/>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60"/>
                                        </p:tgtEl>
                                        <p:attrNameLst>
                                          <p:attrName>style.visibility</p:attrName>
                                        </p:attrNameLst>
                                      </p:cBhvr>
                                      <p:to>
                                        <p:strVal val="visible"/>
                                      </p:to>
                                    </p:set>
                                    <p:animEffect transition="in" filter="blinds(horizontal)">
                                      <p:cBhvr>
                                        <p:cTn id="66" dur="500"/>
                                        <p:tgtEl>
                                          <p:spTgt spid="60"/>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blinds(horizontal)">
                                      <p:cBhvr>
                                        <p:cTn id="71" dur="500"/>
                                        <p:tgtEl>
                                          <p:spTgt spid="61"/>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62"/>
                                        </p:tgtEl>
                                        <p:attrNameLst>
                                          <p:attrName>style.visibility</p:attrName>
                                        </p:attrNameLst>
                                      </p:cBhvr>
                                      <p:to>
                                        <p:strVal val="visible"/>
                                      </p:to>
                                    </p:set>
                                    <p:animEffect transition="in" filter="blinds(horizontal)">
                                      <p:cBhvr>
                                        <p:cTn id="74" dur="500"/>
                                        <p:tgtEl>
                                          <p:spTgt spid="62"/>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6"/>
                                        </p:tgtEl>
                                        <p:attrNameLst>
                                          <p:attrName>style.visibility</p:attrName>
                                        </p:attrNameLst>
                                      </p:cBhvr>
                                      <p:to>
                                        <p:strVal val="visible"/>
                                      </p:to>
                                    </p:set>
                                    <p:animEffect transition="in" filter="blinds(horizontal)">
                                      <p:cBhvr>
                                        <p:cTn id="79" dur="500"/>
                                        <p:tgtEl>
                                          <p:spTgt spid="56"/>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57"/>
                                        </p:tgtEl>
                                        <p:attrNameLst>
                                          <p:attrName>style.visibility</p:attrName>
                                        </p:attrNameLst>
                                      </p:cBhvr>
                                      <p:to>
                                        <p:strVal val="visible"/>
                                      </p:to>
                                    </p:set>
                                    <p:animEffect transition="in" filter="blinds(horizontal)">
                                      <p:cBhvr>
                                        <p:cTn id="84" dur="500"/>
                                        <p:tgtEl>
                                          <p:spTgt spid="57"/>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54"/>
                                        </p:tgtEl>
                                        <p:attrNameLst>
                                          <p:attrName>style.visibility</p:attrName>
                                        </p:attrNameLst>
                                      </p:cBhvr>
                                      <p:to>
                                        <p:strVal val="visible"/>
                                      </p:to>
                                    </p:set>
                                    <p:animEffect transition="in" filter="blinds(horizontal)">
                                      <p:cBhvr>
                                        <p:cTn id="89" dur="500"/>
                                        <p:tgtEl>
                                          <p:spTgt spid="54"/>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blinds(horizontal)">
                                      <p:cBhvr>
                                        <p:cTn id="94" dur="500"/>
                                        <p:tgtEl>
                                          <p:spTgt spid="50"/>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53"/>
                                        </p:tgtEl>
                                        <p:attrNameLst>
                                          <p:attrName>style.visibility</p:attrName>
                                        </p:attrNameLst>
                                      </p:cBhvr>
                                      <p:to>
                                        <p:strVal val="visible"/>
                                      </p:to>
                                    </p:set>
                                    <p:animEffect transition="in" filter="blinds(horizontal)">
                                      <p:cBhvr>
                                        <p:cTn id="99" dur="500"/>
                                        <p:tgtEl>
                                          <p:spTgt spid="53"/>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58"/>
                                        </p:tgtEl>
                                        <p:attrNameLst>
                                          <p:attrName>style.visibility</p:attrName>
                                        </p:attrNameLst>
                                      </p:cBhvr>
                                      <p:to>
                                        <p:strVal val="visible"/>
                                      </p:to>
                                    </p:set>
                                    <p:animEffect transition="in" filter="blinds(horizontal)">
                                      <p:cBhvr>
                                        <p:cTn id="104" dur="500"/>
                                        <p:tgtEl>
                                          <p:spTgt spid="58"/>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blinds(horizontal)">
                                      <p:cBhvr>
                                        <p:cTn id="109" dur="500"/>
                                        <p:tgtEl>
                                          <p:spTgt spid="51"/>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55"/>
                                        </p:tgtEl>
                                        <p:attrNameLst>
                                          <p:attrName>style.visibility</p:attrName>
                                        </p:attrNameLst>
                                      </p:cBhvr>
                                      <p:to>
                                        <p:strVal val="visible"/>
                                      </p:to>
                                    </p:set>
                                    <p:animEffect transition="in" filter="blinds(horizontal)">
                                      <p:cBhvr>
                                        <p:cTn id="114" dur="500"/>
                                        <p:tgtEl>
                                          <p:spTgt spid="55"/>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59"/>
                                        </p:tgtEl>
                                        <p:attrNameLst>
                                          <p:attrName>style.visibility</p:attrName>
                                        </p:attrNameLst>
                                      </p:cBhvr>
                                      <p:to>
                                        <p:strVal val="visible"/>
                                      </p:to>
                                    </p:set>
                                    <p:animEffect transition="in" filter="blinds(horizontal)">
                                      <p:cBhvr>
                                        <p:cTn id="119" dur="500"/>
                                        <p:tgtEl>
                                          <p:spTgt spid="59"/>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52"/>
                                        </p:tgtEl>
                                        <p:attrNameLst>
                                          <p:attrName>style.visibility</p:attrName>
                                        </p:attrNameLst>
                                      </p:cBhvr>
                                      <p:to>
                                        <p:strVal val="visible"/>
                                      </p:to>
                                    </p:set>
                                    <p:animEffect transition="in" filter="blinds(horizontal)">
                                      <p:cBhvr>
                                        <p:cTn id="124" dur="500"/>
                                        <p:tgtEl>
                                          <p:spTgt spid="52"/>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63"/>
                                        </p:tgtEl>
                                        <p:attrNameLst>
                                          <p:attrName>style.visibility</p:attrName>
                                        </p:attrNameLst>
                                      </p:cBhvr>
                                      <p:to>
                                        <p:strVal val="visible"/>
                                      </p:to>
                                    </p:set>
                                    <p:animEffect transition="in" filter="blinds(horizontal)">
                                      <p:cBhvr>
                                        <p:cTn id="129"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24" grpId="0"/>
      <p:bldP spid="27" grpId="0"/>
      <p:bldP spid="38" grpId="0"/>
      <p:bldP spid="46" grpId="0"/>
      <p:bldP spid="34" grpId="0"/>
      <p:bldP spid="36" grpId="0"/>
      <p:bldP spid="37" grpId="0" animBg="1"/>
      <p:bldP spid="47" grpId="0"/>
      <p:bldP spid="48" grpId="0"/>
      <p:bldP spid="18" grpId="0"/>
      <p:bldP spid="49" grpId="0"/>
      <p:bldP spid="50" grpId="0"/>
      <p:bldP spid="51" grpId="0"/>
      <p:bldP spid="52" grpId="0"/>
      <p:bldP spid="53" grpId="0" animBg="1"/>
      <p:bldP spid="54" grpId="0"/>
      <p:bldP spid="55" grpId="0" animBg="1"/>
      <p:bldP spid="56" grpId="0"/>
      <p:bldP spid="57" grpId="0" animBg="1"/>
      <p:bldP spid="58" grpId="0"/>
      <p:bldP spid="59" grpId="0"/>
      <p:bldP spid="60" grpId="0"/>
      <p:bldP spid="61" grpId="0" animBg="1"/>
      <p:bldP spid="62" grpId="0"/>
      <p:bldP spid="6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4" name="TextBox 33"/>
              <p:cNvSpPr txBox="1"/>
              <p:nvPr/>
            </p:nvSpPr>
            <p:spPr>
              <a:xfrm>
                <a:off x="7063740" y="3093720"/>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23.</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4</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7063740" y="3093720"/>
                <a:ext cx="659668" cy="31258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5514976" y="1362075"/>
                <a:ext cx="1038225" cy="2518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𝛽</m:t>
                      </m:r>
                      <m:r>
                        <a:rPr lang="en-US" sz="1600" i="1">
                          <a:solidFill>
                            <a:srgbClr val="FF0000"/>
                          </a:solidFill>
                          <a:latin typeface="Cambria Math" panose="02040503050406030204" pitchFamily="18" charset="0"/>
                          <a:ea typeface="Cambria Math" panose="02040503050406030204" pitchFamily="18" charset="0"/>
                        </a:rPr>
                        <m:t>=</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60</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5514976" y="1362075"/>
                <a:ext cx="1038225" cy="251800"/>
              </a:xfrm>
              <a:prstGeom prst="rect">
                <a:avLst/>
              </a:prstGeom>
              <a:blipFill>
                <a:blip r:embed="rId3"/>
                <a:stretch>
                  <a:fillRect b="-28571"/>
                </a:stretch>
              </a:blipFill>
            </p:spPr>
            <p:txBody>
              <a:bodyPr/>
              <a:lstStyle/>
              <a:p>
                <a:r>
                  <a:rPr lang="en-US">
                    <a:noFill/>
                  </a:rPr>
                  <a:t> </a:t>
                </a:r>
              </a:p>
            </p:txBody>
          </p:sp>
        </mc:Fallback>
      </mc:AlternateContent>
      <p:cxnSp>
        <p:nvCxnSpPr>
          <p:cNvPr id="30" name="Straight Arrow Connector 29"/>
          <p:cNvCxnSpPr/>
          <p:nvPr/>
        </p:nvCxnSpPr>
        <p:spPr>
          <a:xfrm flipV="1">
            <a:off x="6741319" y="2705102"/>
            <a:ext cx="1383506" cy="66198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1"/>
                <a:ext cx="3683725" cy="3844066"/>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vertical walls meet at right angles. A smooth sphere slides across a smooth, horizontal floor, bouncing off each wall in turn. Just before the first impact the sphere is moving with speed 4ms</a:t>
                </a:r>
                <a:r>
                  <a:rPr lang="en-US" sz="1400" baseline="30000" dirty="0">
                    <a:latin typeface="Comic Sans MS" panose="030F0702030302020204" pitchFamily="66" charset="0"/>
                  </a:rPr>
                  <a:t>-1</a:t>
                </a:r>
                <a:r>
                  <a:rPr lang="en-US" sz="1400" dirty="0">
                    <a:latin typeface="Comic Sans MS" panose="030F0702030302020204" pitchFamily="66" charset="0"/>
                  </a:rPr>
                  <a:t> at an angle of 30˚ to the wall. The coefficient of restitution between the sphere and both walls is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4</m:t>
                        </m:r>
                      </m:den>
                    </m:f>
                  </m:oMath>
                </a14:m>
                <a:r>
                  <a:rPr lang="en-US" sz="1400" dirty="0">
                    <a:latin typeface="Comic Sans MS" panose="030F0702030302020204" pitchFamily="66" charset="0"/>
                  </a:rPr>
                  <a:t>. Find:</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The direction of motion and speed of the sphere after the first collision</a:t>
                </a:r>
              </a:p>
              <a:p>
                <a:pPr marL="342900" indent="-342900" algn="ctr">
                  <a:buAutoNum type="alphaLcParenR"/>
                </a:pPr>
                <a:r>
                  <a:rPr lang="en-US" sz="1400" dirty="0">
                    <a:latin typeface="Comic Sans MS" panose="030F0702030302020204" pitchFamily="66" charset="0"/>
                  </a:rPr>
                  <a:t>The direction of motion and speed of the sphere after the second collision</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1"/>
                <a:ext cx="3683725" cy="3844066"/>
              </a:xfrm>
              <a:prstGeom prst="rect">
                <a:avLst/>
              </a:prstGeom>
              <a:blipFill>
                <a:blip r:embed="rId4"/>
                <a:stretch>
                  <a:fillRect r="-2062" b="-6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5"/>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6"/>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7"/>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8"/>
                <a:stretch>
                  <a:fillRect l="-1000"/>
                </a:stretch>
              </a:blipFill>
            </p:spPr>
            <p:txBody>
              <a:bodyPr/>
              <a:lstStyle/>
              <a:p>
                <a:r>
                  <a:rPr lang="en-US">
                    <a:noFill/>
                  </a:rPr>
                  <a:t> </a:t>
                </a:r>
              </a:p>
            </p:txBody>
          </p:sp>
        </mc:Fallback>
      </mc:AlternateContent>
      <p:sp>
        <p:nvSpPr>
          <p:cNvPr id="23" name="Arc 22"/>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6" name="Group 25"/>
          <p:cNvGrpSpPr/>
          <p:nvPr/>
        </p:nvGrpSpPr>
        <p:grpSpPr>
          <a:xfrm>
            <a:off x="6020616" y="1160782"/>
            <a:ext cx="2209800" cy="2326004"/>
            <a:chOff x="4635953" y="1443448"/>
            <a:chExt cx="2209800" cy="2326004"/>
          </a:xfrm>
        </p:grpSpPr>
        <p:sp>
          <p:nvSpPr>
            <p:cNvPr id="9" name="Rectangle 8"/>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32" name="Straight Arrow Connector 31"/>
          <p:cNvCxnSpPr/>
          <p:nvPr/>
        </p:nvCxnSpPr>
        <p:spPr>
          <a:xfrm flipH="1" flipV="1">
            <a:off x="7686676" y="1438276"/>
            <a:ext cx="418557" cy="128070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6801397" y="2670268"/>
                <a:ext cx="103560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3.77 </m:t>
                      </m:r>
                      <m:r>
                        <a:rPr lang="en-US" sz="1400" i="1" dirty="0">
                          <a:latin typeface="Cambria Math" panose="02040503050406030204" pitchFamily="18" charset="0"/>
                          <a:ea typeface="Cambria Math" panose="02040503050406030204" pitchFamily="18" charset="0"/>
                        </a:rPr>
                        <m:t>𝑚</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𝑠</m:t>
                          </m:r>
                        </m:e>
                        <m:sup>
                          <m:r>
                            <a:rPr lang="en-US" sz="1400" i="1" dirty="0">
                              <a:latin typeface="Cambria Math" panose="02040503050406030204" pitchFamily="18" charset="0"/>
                              <a:ea typeface="Cambria Math" panose="02040503050406030204" pitchFamily="18" charset="0"/>
                            </a:rPr>
                            <m:t>−1</m:t>
                          </m:r>
                        </m:sup>
                      </m:sSup>
                    </m:oMath>
                  </m:oMathPara>
                </a14:m>
                <a:endParaRPr lang="en-GB" sz="1400"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6801397" y="2670268"/>
                <a:ext cx="1035605" cy="307777"/>
              </a:xfrm>
              <a:prstGeom prst="rect">
                <a:avLst/>
              </a:prstGeom>
              <a:blipFill>
                <a:blip r:embed="rId9"/>
                <a:stretch>
                  <a:fillRect b="-12000"/>
                </a:stretch>
              </a:blipFill>
            </p:spPr>
            <p:txBody>
              <a:bodyPr/>
              <a:lstStyle/>
              <a:p>
                <a:r>
                  <a:rPr lang="en-US">
                    <a:noFill/>
                  </a:rPr>
                  <a:t> </a:t>
                </a:r>
              </a:p>
            </p:txBody>
          </p:sp>
        </mc:Fallback>
      </mc:AlternateContent>
      <p:sp>
        <p:nvSpPr>
          <p:cNvPr id="37" name="Arc 36"/>
          <p:cNvSpPr/>
          <p:nvPr/>
        </p:nvSpPr>
        <p:spPr>
          <a:xfrm rot="7133948">
            <a:off x="7689312" y="2235023"/>
            <a:ext cx="914400" cy="914400"/>
          </a:xfrm>
          <a:prstGeom prst="arc">
            <a:avLst>
              <a:gd name="adj1" fmla="val 7594753"/>
              <a:gd name="adj2" fmla="val 88261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7" name="TextBox 46"/>
              <p:cNvSpPr txBox="1"/>
              <p:nvPr/>
            </p:nvSpPr>
            <p:spPr>
              <a:xfrm>
                <a:off x="7858126" y="1931671"/>
                <a:ext cx="3504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𝛽</m:t>
                      </m:r>
                    </m:oMath>
                  </m:oMathPara>
                </a14:m>
                <a:endParaRPr lang="en-GB" sz="1400" dirty="0">
                  <a:latin typeface="Comic Sans MS" panose="030F0702030302020204" pitchFamily="66" charset="0"/>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7858126" y="1931671"/>
                <a:ext cx="350417" cy="307777"/>
              </a:xfrm>
              <a:prstGeom prst="rect">
                <a:avLst/>
              </a:prstGeom>
              <a:blipFill>
                <a:blip r:embed="rId10"/>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7603945" y="1937387"/>
                <a:ext cx="3406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𝑣</m:t>
                      </m:r>
                    </m:oMath>
                  </m:oMathPara>
                </a14:m>
                <a:endParaRPr lang="en-GB" sz="1400" dirty="0">
                  <a:latin typeface="Comic Sans MS" panose="030F0702030302020204" pitchFamily="66" charset="0"/>
                </a:endParaRPr>
              </a:p>
            </p:txBody>
          </p:sp>
        </mc:Choice>
        <mc:Fallback xmlns="">
          <p:sp>
            <p:nvSpPr>
              <p:cNvPr id="48" name="TextBox 47"/>
              <p:cNvSpPr txBox="1">
                <a:spLocks noRot="1" noChangeAspect="1" noMove="1" noResize="1" noEditPoints="1" noAdjustHandles="1" noChangeArrowheads="1" noChangeShapeType="1" noTextEdit="1"/>
              </p:cNvSpPr>
              <p:nvPr/>
            </p:nvSpPr>
            <p:spPr>
              <a:xfrm>
                <a:off x="7603945" y="1937387"/>
                <a:ext cx="340606" cy="307777"/>
              </a:xfrm>
              <a:prstGeom prst="rect">
                <a:avLst/>
              </a:prstGeom>
              <a:blipFill>
                <a:blip r:embed="rId11"/>
                <a:stretch>
                  <a:fillRect/>
                </a:stretch>
              </a:blipFill>
            </p:spPr>
            <p:txBody>
              <a:bodyPr/>
              <a:lstStyle/>
              <a:p>
                <a:r>
                  <a:rPr lang="en-US">
                    <a:noFill/>
                  </a:rPr>
                  <a:t> </a:t>
                </a:r>
              </a:p>
            </p:txBody>
          </p:sp>
        </mc:Fallback>
      </mc:AlternateContent>
      <p:sp>
        <p:nvSpPr>
          <p:cNvPr id="18" name="TextBox 17"/>
          <p:cNvSpPr txBox="1"/>
          <p:nvPr/>
        </p:nvSpPr>
        <p:spPr>
          <a:xfrm>
            <a:off x="2019302" y="5457826"/>
            <a:ext cx="3238499" cy="830997"/>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For the second part, you should draw a separate diagram which includes the new information</a:t>
            </a:r>
            <a:endParaRPr lang="en-GB" sz="1600" dirty="0">
              <a:solidFill>
                <a:srgbClr val="FF0000"/>
              </a:solidFill>
              <a:latin typeface="Comic Sans MS" panose="030F0702030302020204" pitchFamily="66" charset="0"/>
            </a:endParaRPr>
          </a:p>
        </p:txBody>
      </p:sp>
      <p:sp>
        <p:nvSpPr>
          <p:cNvPr id="61" name="Arc 60"/>
          <p:cNvSpPr/>
          <p:nvPr/>
        </p:nvSpPr>
        <p:spPr>
          <a:xfrm rot="7133948">
            <a:off x="7794086" y="2101673"/>
            <a:ext cx="914400" cy="914400"/>
          </a:xfrm>
          <a:prstGeom prst="arc">
            <a:avLst>
              <a:gd name="adj1" fmla="val 20835931"/>
              <a:gd name="adj2" fmla="val 15472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2" name="TextBox 61"/>
              <p:cNvSpPr txBox="1"/>
              <p:nvPr/>
            </p:nvSpPr>
            <p:spPr>
              <a:xfrm>
                <a:off x="7467600" y="2893695"/>
                <a:ext cx="6596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66.</m:t>
                      </m:r>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6</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7467600" y="2893695"/>
                <a:ext cx="659668" cy="312586"/>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6096000" y="3848101"/>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6096000" y="3848101"/>
                <a:ext cx="1400832" cy="246221"/>
              </a:xfrm>
              <a:prstGeom prst="rect">
                <a:avLst/>
              </a:prstGeom>
              <a:blipFill>
                <a:blip r:embed="rId13"/>
                <a:stretch>
                  <a:fillRect l="-4545" r="-909"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5819776" y="4343401"/>
                <a:ext cx="219092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(60)=3.77</m:t>
                      </m:r>
                      <m:r>
                        <a:rPr lang="en-US" sz="1600" i="1">
                          <a:latin typeface="Cambria Math" panose="02040503050406030204" pitchFamily="18" charset="0"/>
                        </a:rPr>
                        <m:t>𝑐𝑜𝑠</m:t>
                      </m:r>
                      <m:r>
                        <a:rPr lang="en-US" sz="1600" i="1">
                          <a:latin typeface="Cambria Math" panose="02040503050406030204" pitchFamily="18" charset="0"/>
                        </a:rPr>
                        <m:t>66.6</m:t>
                      </m:r>
                    </m:oMath>
                  </m:oMathPara>
                </a14:m>
                <a:endParaRPr lang="en-GB" sz="1600" dirty="0"/>
              </a:p>
            </p:txBody>
          </p:sp>
        </mc:Choice>
        <mc:Fallback xmlns="">
          <p:sp>
            <p:nvSpPr>
              <p:cNvPr id="64" name="TextBox 63"/>
              <p:cNvSpPr txBox="1">
                <a:spLocks noRot="1" noChangeAspect="1" noMove="1" noResize="1" noEditPoints="1" noAdjustHandles="1" noChangeArrowheads="1" noChangeShapeType="1" noTextEdit="1"/>
              </p:cNvSpPr>
              <p:nvPr/>
            </p:nvSpPr>
            <p:spPr>
              <a:xfrm>
                <a:off x="5819776" y="4343401"/>
                <a:ext cx="2190921" cy="246221"/>
              </a:xfrm>
              <a:prstGeom prst="rect">
                <a:avLst/>
              </a:prstGeom>
              <a:blipFill>
                <a:blip r:embed="rId14"/>
                <a:stretch>
                  <a:fillRect l="-575" r="-1724" b="-3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6515101" y="4857751"/>
                <a:ext cx="102989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m:t>
                      </m:r>
                      <m:r>
                        <a:rPr lang="en-US" sz="1600" i="1">
                          <a:latin typeface="Cambria Math" panose="02040503050406030204" pitchFamily="18" charset="0"/>
                          <a:ea typeface="Cambria Math" panose="02040503050406030204" pitchFamily="18" charset="0"/>
                        </a:rPr>
                        <m:t>=3</m:t>
                      </m:r>
                      <m:r>
                        <a:rPr lang="en-US" sz="1600" i="1">
                          <a:latin typeface="Cambria Math" panose="02040503050406030204" pitchFamily="18" charset="0"/>
                          <a:ea typeface="Cambria Math" panose="02040503050406030204" pitchFamily="18" charset="0"/>
                        </a:rPr>
                        <m:t>𝑚</m:t>
                      </m:r>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𝑠</m:t>
                          </m:r>
                        </m:e>
                        <m:sup>
                          <m:r>
                            <a:rPr lang="en-US" sz="1600" i="1">
                              <a:latin typeface="Cambria Math" panose="02040503050406030204" pitchFamily="18" charset="0"/>
                              <a:ea typeface="Cambria Math" panose="02040503050406030204" pitchFamily="18" charset="0"/>
                            </a:rPr>
                            <m:t>−1</m:t>
                          </m:r>
                        </m:sup>
                      </m:sSup>
                    </m:oMath>
                  </m:oMathPara>
                </a14:m>
                <a:endParaRPr lang="en-GB" sz="1600" dirty="0"/>
              </a:p>
            </p:txBody>
          </p:sp>
        </mc:Choice>
        <mc:Fallback xmlns="">
          <p:sp>
            <p:nvSpPr>
              <p:cNvPr id="65" name="TextBox 64"/>
              <p:cNvSpPr txBox="1">
                <a:spLocks noRot="1" noChangeAspect="1" noMove="1" noResize="1" noEditPoints="1" noAdjustHandles="1" noChangeArrowheads="1" noChangeShapeType="1" noTextEdit="1"/>
              </p:cNvSpPr>
              <p:nvPr/>
            </p:nvSpPr>
            <p:spPr>
              <a:xfrm>
                <a:off x="6515101" y="4857751"/>
                <a:ext cx="1029897" cy="246221"/>
              </a:xfrm>
              <a:prstGeom prst="rect">
                <a:avLst/>
              </a:prstGeom>
              <a:blipFill>
                <a:blip r:embed="rId15"/>
                <a:stretch>
                  <a:fillRect l="-2439" b="-5000"/>
                </a:stretch>
              </a:blipFill>
            </p:spPr>
            <p:txBody>
              <a:bodyPr/>
              <a:lstStyle/>
              <a:p>
                <a:r>
                  <a:rPr lang="en-US">
                    <a:noFill/>
                  </a:rPr>
                  <a:t> </a:t>
                </a:r>
              </a:p>
            </p:txBody>
          </p:sp>
        </mc:Fallback>
      </mc:AlternateContent>
      <p:sp>
        <p:nvSpPr>
          <p:cNvPr id="66" name="Arc 65"/>
          <p:cNvSpPr/>
          <p:nvPr/>
        </p:nvSpPr>
        <p:spPr>
          <a:xfrm>
            <a:off x="7946089" y="396813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TextBox 66"/>
          <p:cNvSpPr txBox="1"/>
          <p:nvPr/>
        </p:nvSpPr>
        <p:spPr>
          <a:xfrm>
            <a:off x="8181976" y="3954688"/>
            <a:ext cx="248602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 (remember to use </a:t>
            </a:r>
            <a:r>
              <a:rPr lang="en-US" sz="1400" u="sng" dirty="0">
                <a:solidFill>
                  <a:srgbClr val="FF0000"/>
                </a:solidFill>
                <a:latin typeface="Comic Sans MS" panose="030F0702030302020204" pitchFamily="66" charset="0"/>
              </a:rPr>
              <a:t>exact</a:t>
            </a:r>
            <a:r>
              <a:rPr lang="en-US" sz="1400" dirty="0">
                <a:solidFill>
                  <a:srgbClr val="FF0000"/>
                </a:solidFill>
                <a:latin typeface="Comic Sans MS" panose="030F0702030302020204" pitchFamily="66" charset="0"/>
              </a:rPr>
              <a:t> prior answers)</a:t>
            </a:r>
            <a:endParaRPr lang="en-GB" sz="1400" dirty="0">
              <a:solidFill>
                <a:srgbClr val="FF0000"/>
              </a:solidFill>
              <a:latin typeface="Comic Sans MS" panose="030F0702030302020204" pitchFamily="66" charset="0"/>
            </a:endParaRPr>
          </a:p>
        </p:txBody>
      </p:sp>
      <p:sp>
        <p:nvSpPr>
          <p:cNvPr id="68" name="Arc 67"/>
          <p:cNvSpPr/>
          <p:nvPr/>
        </p:nvSpPr>
        <p:spPr>
          <a:xfrm>
            <a:off x="8069914" y="452058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9" name="TextBox 68"/>
              <p:cNvSpPr txBox="1"/>
              <p:nvPr/>
            </p:nvSpPr>
            <p:spPr>
              <a:xfrm>
                <a:off x="8251716" y="4526188"/>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Divide by </a:t>
                </a:r>
                <a14:m>
                  <m:oMath xmlns:m="http://schemas.openxmlformats.org/officeDocument/2006/math">
                    <m:r>
                      <a:rPr lang="en-US" sz="1400" i="1">
                        <a:solidFill>
                          <a:srgbClr val="FF0000"/>
                        </a:solidFill>
                        <a:latin typeface="Cambria Math" panose="02040503050406030204" pitchFamily="18" charset="0"/>
                      </a:rPr>
                      <m:t>𝑐𝑜𝑠</m:t>
                    </m:r>
                    <m:r>
                      <a:rPr lang="en-US" sz="1400" i="1">
                        <a:solidFill>
                          <a:srgbClr val="FF0000"/>
                        </a:solidFill>
                        <a:latin typeface="Cambria Math" panose="02040503050406030204" pitchFamily="18" charset="0"/>
                      </a:rPr>
                      <m:t>⁡(60)</m:t>
                    </m:r>
                  </m:oMath>
                </a14:m>
                <a:endParaRPr lang="en-GB" sz="1400" i="1" dirty="0">
                  <a:solidFill>
                    <a:srgbClr val="FF0000"/>
                  </a:solidFill>
                  <a:latin typeface="Comic Sans MS" panose="030F0702030302020204" pitchFamily="66" charset="0"/>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8251716" y="4526188"/>
                <a:ext cx="1006585" cy="523220"/>
              </a:xfrm>
              <a:prstGeom prst="rect">
                <a:avLst/>
              </a:prstGeom>
              <a:blipFill>
                <a:blip r:embed="rId16"/>
                <a:stretch>
                  <a:fillRect r="-3750" b="-465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5686426" y="1743076"/>
                <a:ext cx="102989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rPr>
                        <m:t>𝑣</m:t>
                      </m:r>
                      <m:r>
                        <a:rPr lang="en-US" sz="1600" i="1">
                          <a:solidFill>
                            <a:srgbClr val="FF0000"/>
                          </a:solidFill>
                          <a:latin typeface="Cambria Math" panose="02040503050406030204" pitchFamily="18" charset="0"/>
                          <a:ea typeface="Cambria Math" panose="02040503050406030204" pitchFamily="18" charset="0"/>
                        </a:rPr>
                        <m:t>=3</m:t>
                      </m:r>
                      <m:r>
                        <a:rPr lang="en-US" sz="1600" i="1">
                          <a:solidFill>
                            <a:srgbClr val="FF0000"/>
                          </a:solidFill>
                          <a:latin typeface="Cambria Math" panose="02040503050406030204" pitchFamily="18" charset="0"/>
                          <a:ea typeface="Cambria Math" panose="02040503050406030204" pitchFamily="18" charset="0"/>
                        </a:rPr>
                        <m:t>𝑚</m:t>
                      </m:r>
                      <m:sSup>
                        <m:sSupPr>
                          <m:ctrlPr>
                            <a:rPr lang="en-US" sz="1600" i="1">
                              <a:solidFill>
                                <a:srgbClr val="FF0000"/>
                              </a:solidFill>
                              <a:latin typeface="Cambria Math" panose="02040503050406030204" pitchFamily="18" charset="0"/>
                              <a:ea typeface="Cambria Math" panose="02040503050406030204" pitchFamily="18" charset="0"/>
                            </a:rPr>
                          </m:ctrlPr>
                        </m:sSupPr>
                        <m:e>
                          <m:r>
                            <a:rPr lang="en-US" sz="1600" i="1">
                              <a:solidFill>
                                <a:srgbClr val="FF0000"/>
                              </a:solidFill>
                              <a:latin typeface="Cambria Math" panose="02040503050406030204" pitchFamily="18" charset="0"/>
                              <a:ea typeface="Cambria Math" panose="02040503050406030204" pitchFamily="18" charset="0"/>
                            </a:rPr>
                            <m:t>𝑠</m:t>
                          </m:r>
                        </m:e>
                        <m:sup>
                          <m:r>
                            <a:rPr lang="en-US" sz="1600" i="1">
                              <a:solidFill>
                                <a:srgbClr val="FF0000"/>
                              </a:solidFill>
                              <a:latin typeface="Cambria Math" panose="02040503050406030204" pitchFamily="18" charset="0"/>
                              <a:ea typeface="Cambria Math" panose="02040503050406030204" pitchFamily="18" charset="0"/>
                            </a:rPr>
                            <m:t>−1</m:t>
                          </m:r>
                        </m:sup>
                      </m:sSup>
                    </m:oMath>
                  </m:oMathPara>
                </a14:m>
                <a:endParaRPr lang="en-GB" sz="1600" dirty="0">
                  <a:solidFill>
                    <a:srgbClr val="FF0000"/>
                  </a:solidFill>
                </a:endParaRPr>
              </a:p>
            </p:txBody>
          </p:sp>
        </mc:Choice>
        <mc:Fallback xmlns="">
          <p:sp>
            <p:nvSpPr>
              <p:cNvPr id="70" name="TextBox 69"/>
              <p:cNvSpPr txBox="1">
                <a:spLocks noRot="1" noChangeAspect="1" noMove="1" noResize="1" noEditPoints="1" noAdjustHandles="1" noChangeArrowheads="1" noChangeShapeType="1" noTextEdit="1"/>
              </p:cNvSpPr>
              <p:nvPr/>
            </p:nvSpPr>
            <p:spPr>
              <a:xfrm>
                <a:off x="5686426" y="1743076"/>
                <a:ext cx="1029897" cy="246221"/>
              </a:xfrm>
              <a:prstGeom prst="rect">
                <a:avLst/>
              </a:prstGeom>
              <a:blipFill>
                <a:blip r:embed="rId17"/>
                <a:stretch>
                  <a:fillRect l="-2439"/>
                </a:stretch>
              </a:blipFill>
            </p:spPr>
            <p:txBody>
              <a:bodyPr/>
              <a:lstStyle/>
              <a:p>
                <a:r>
                  <a:rPr lang="en-US">
                    <a:noFill/>
                  </a:rPr>
                  <a:t> </a:t>
                </a:r>
              </a:p>
            </p:txBody>
          </p:sp>
        </mc:Fallback>
      </mc:AlternateContent>
    </p:spTree>
    <p:extLst>
      <p:ext uri="{BB962C8B-B14F-4D97-AF65-F5344CB8AC3E}">
        <p14:creationId xmlns:p14="http://schemas.microsoft.com/office/powerpoint/2010/main" val="367950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linds(horizontal)">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blinds(horizontal)">
                                      <p:cBhvr>
                                        <p:cTn id="12" dur="500"/>
                                        <p:tgtEl>
                                          <p:spTgt spid="6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linds(horizontal)">
                                      <p:cBhvr>
                                        <p:cTn id="17" dur="500"/>
                                        <p:tgtEl>
                                          <p:spTgt spid="6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blinds(horizontal)">
                                      <p:cBhvr>
                                        <p:cTn id="22" dur="500"/>
                                        <p:tgtEl>
                                          <p:spTgt spid="6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8"/>
                                        </p:tgtEl>
                                        <p:attrNameLst>
                                          <p:attrName>style.visibility</p:attrName>
                                        </p:attrNameLst>
                                      </p:cBhvr>
                                      <p:to>
                                        <p:strVal val="visible"/>
                                      </p:to>
                                    </p:set>
                                    <p:animEffect transition="in" filter="blinds(horizontal)">
                                      <p:cBhvr>
                                        <p:cTn id="27" dur="500"/>
                                        <p:tgtEl>
                                          <p:spTgt spid="6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blinds(horizontal)">
                                      <p:cBhvr>
                                        <p:cTn id="32" dur="500"/>
                                        <p:tgtEl>
                                          <p:spTgt spid="6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blinds(horizontal)">
                                      <p:cBhvr>
                                        <p:cTn id="37" dur="500"/>
                                        <p:tgtEl>
                                          <p:spTgt spid="6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0"/>
                                        </p:tgtEl>
                                        <p:attrNameLst>
                                          <p:attrName>style.visibility</p:attrName>
                                        </p:attrNameLst>
                                      </p:cBhvr>
                                      <p:to>
                                        <p:strVal val="visible"/>
                                      </p:to>
                                    </p:set>
                                    <p:animEffect transition="in" filter="blinds(horizontal)">
                                      <p:cBhvr>
                                        <p:cTn id="42"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4" grpId="0"/>
      <p:bldP spid="65" grpId="0"/>
      <p:bldP spid="66" grpId="0" animBg="1"/>
      <p:bldP spid="67" grpId="0"/>
      <p:bldP spid="68" grpId="0" animBg="1"/>
      <p:bldP spid="69" grpId="0"/>
      <p:bldP spid="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2"/>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i="1">
                        <a:latin typeface="Cambria Math" panose="02040503050406030204" pitchFamily="18" charset="0"/>
                      </a:rPr>
                      <m:t>𝑢</m:t>
                    </m:r>
                    <m:r>
                      <a:rPr lang="en-US" sz="1400" i="1">
                        <a:latin typeface="Cambria Math" panose="02040503050406030204" pitchFamily="18" charset="0"/>
                      </a:rPr>
                      <m:t>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2</m:t>
                        </m:r>
                      </m:num>
                      <m:den>
                        <m:r>
                          <a:rPr lang="en-US" sz="1400" i="1">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2"/>
                <a:ext cx="3683725" cy="5016181"/>
              </a:xfrm>
              <a:prstGeom prst="rect">
                <a:avLst/>
              </a:prstGeom>
              <a:blipFill>
                <a:blip r:embed="rId2"/>
                <a:stretch>
                  <a:fillRect l="-344" r="-2062" b="-2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151791" y="2712178"/>
                <a:ext cx="34471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𝑢</m:t>
                      </m:r>
                    </m:oMath>
                  </m:oMathPara>
                </a14:m>
                <a:endParaRPr lang="en-GB" sz="1400" dirty="0">
                  <a:latin typeface="Comic Sans MS" panose="030F0702030302020204" pitchFamily="66"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6151791" y="2712178"/>
                <a:ext cx="344710" cy="307777"/>
              </a:xfrm>
              <a:prstGeom prst="rect">
                <a:avLst/>
              </a:prstGeom>
              <a:blipFill>
                <a:blip r:embed="rId7"/>
                <a:stretch>
                  <a:fillRect/>
                </a:stretch>
              </a:blipFill>
            </p:spPr>
            <p:txBody>
              <a:bodyPr/>
              <a:lstStyle/>
              <a:p>
                <a:r>
                  <a:rPr lang="en-US">
                    <a:noFill/>
                  </a:rPr>
                  <a:t> </a:t>
                </a:r>
              </a:p>
            </p:txBody>
          </p:sp>
        </mc:Fallback>
      </mc:AlternateContent>
      <p:cxnSp>
        <p:nvCxnSpPr>
          <p:cNvPr id="14" name="Straight Arrow Connector 13"/>
          <p:cNvCxnSpPr/>
          <p:nvPr/>
        </p:nvCxnSpPr>
        <p:spPr>
          <a:xfrm>
            <a:off x="5651865"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7133948">
            <a:off x="6432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6" name="TextBox 15"/>
              <p:cNvSpPr txBox="1"/>
              <p:nvPr/>
            </p:nvSpPr>
            <p:spPr>
              <a:xfrm>
                <a:off x="6025109" y="3073448"/>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20</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025109" y="3073448"/>
                <a:ext cx="493468" cy="312586"/>
              </a:xfrm>
              <a:prstGeom prst="rect">
                <a:avLst/>
              </a:prstGeom>
              <a:blipFill>
                <a:blip r:embed="rId8"/>
                <a:stretch>
                  <a:fillRect/>
                </a:stretch>
              </a:blipFill>
            </p:spPr>
            <p:txBody>
              <a:bodyPr/>
              <a:lstStyle/>
              <a:p>
                <a:r>
                  <a:rPr lang="en-US">
                    <a:noFill/>
                  </a:rPr>
                  <a:t> </a:t>
                </a:r>
              </a:p>
            </p:txBody>
          </p:sp>
        </mc:Fallback>
      </mc:AlternateContent>
      <p:cxnSp>
        <p:nvCxnSpPr>
          <p:cNvPr id="17" name="Straight Arrow Connector 16"/>
          <p:cNvCxnSpPr/>
          <p:nvPr/>
        </p:nvCxnSpPr>
        <p:spPr>
          <a:xfrm flipV="1">
            <a:off x="6762208" y="2899955"/>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Arc 17"/>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6020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4" name="TextBox 23"/>
              <p:cNvSpPr txBox="1"/>
              <p:nvPr/>
            </p:nvSpPr>
            <p:spPr>
              <a:xfrm>
                <a:off x="7006048" y="2810693"/>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006048" y="2810693"/>
                <a:ext cx="412229" cy="3077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6823168" y="3463836"/>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6823168" y="3463836"/>
                <a:ext cx="462241" cy="307777"/>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8177350" y="2127070"/>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8177350" y="2127070"/>
                <a:ext cx="462241" cy="307777"/>
              </a:xfrm>
              <a:prstGeom prst="rect">
                <a:avLst/>
              </a:prstGeom>
              <a:blipFill>
                <a:blip r:embed="rId11"/>
                <a:stretch>
                  <a:fillRect/>
                </a:stretch>
              </a:blipFill>
            </p:spPr>
            <p:txBody>
              <a:bodyPr/>
              <a:lstStyle/>
              <a:p>
                <a:r>
                  <a:rPr lang="en-US">
                    <a:noFill/>
                  </a:rPr>
                  <a:t> </a:t>
                </a:r>
              </a:p>
            </p:txBody>
          </p:sp>
        </mc:Fallback>
      </mc:AlternateContent>
      <p:sp>
        <p:nvSpPr>
          <p:cNvPr id="27" name="TextBox 26"/>
          <p:cNvSpPr txBox="1"/>
          <p:nvPr/>
        </p:nvSpPr>
        <p:spPr>
          <a:xfrm>
            <a:off x="8591552" y="1195252"/>
            <a:ext cx="2076449"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To find the percentage of kinetic energy lost, we will need to know the final speed of the ball…</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8" name="TextBox 27"/>
              <p:cNvSpPr txBox="1"/>
              <p:nvPr/>
            </p:nvSpPr>
            <p:spPr>
              <a:xfrm>
                <a:off x="5902235" y="3886201"/>
                <a:ext cx="154089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𝑒𝑡𝑎𝑛</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28" name="TextBox 27"/>
              <p:cNvSpPr txBox="1">
                <a:spLocks noRot="1" noChangeAspect="1" noMove="1" noResize="1" noEditPoints="1" noAdjustHandles="1" noChangeArrowheads="1" noChangeShapeType="1" noTextEdit="1"/>
              </p:cNvSpPr>
              <p:nvPr/>
            </p:nvSpPr>
            <p:spPr>
              <a:xfrm>
                <a:off x="5902235" y="3886201"/>
                <a:ext cx="1540896" cy="246221"/>
              </a:xfrm>
              <a:prstGeom prst="rect">
                <a:avLst/>
              </a:prstGeom>
              <a:blipFill>
                <a:blip r:embed="rId12"/>
                <a:stretch>
                  <a:fillRect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5967549" y="4334691"/>
                <a:ext cx="1540896" cy="46102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i="1">
                              <a:latin typeface="Cambria Math" panose="02040503050406030204" pitchFamily="18" charset="0"/>
                              <a:ea typeface="Cambria Math" panose="02040503050406030204" pitchFamily="18" charset="0"/>
                            </a:rPr>
                            <m:t>1</m:t>
                          </m:r>
                        </m:num>
                        <m:den>
                          <m:r>
                            <a:rPr lang="en-US" sz="1600" i="1">
                              <a:latin typeface="Cambria Math" panose="02040503050406030204" pitchFamily="18" charset="0"/>
                              <a:ea typeface="Cambria Math" panose="02040503050406030204" pitchFamily="18" charset="0"/>
                            </a:rPr>
                            <m:t>2</m:t>
                          </m:r>
                        </m:den>
                      </m:f>
                      <m:r>
                        <a:rPr lang="en-US" sz="1600" i="1">
                          <a:latin typeface="Cambria Math" panose="02040503050406030204" pitchFamily="18" charset="0"/>
                          <a:ea typeface="Cambria Math" panose="02040503050406030204" pitchFamily="18" charset="0"/>
                        </a:rPr>
                        <m:t>𝑡𝑎𝑛</m:t>
                      </m:r>
                      <m:r>
                        <a:rPr lang="en-US" sz="1600" i="1">
                          <a:latin typeface="Cambria Math" panose="02040503050406030204" pitchFamily="18" charset="0"/>
                          <a:ea typeface="Cambria Math" panose="02040503050406030204" pitchFamily="18" charset="0"/>
                        </a:rPr>
                        <m:t>20</m:t>
                      </m:r>
                    </m:oMath>
                  </m:oMathPara>
                </a14:m>
                <a:endParaRPr lang="en-GB"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967549" y="4334691"/>
                <a:ext cx="1540896" cy="461024"/>
              </a:xfrm>
              <a:prstGeom prst="rect">
                <a:avLst/>
              </a:prstGeom>
              <a:blipFill>
                <a:blip r:embed="rId13"/>
                <a:stretch>
                  <a:fillRect l="-820" r="-1639" b="-105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5614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i="1">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1</m:t>
                          </m:r>
                        </m:num>
                        <m:den>
                          <m:r>
                            <a:rPr lang="en-US" sz="1200" i="1">
                              <a:solidFill>
                                <a:srgbClr val="FF0000"/>
                              </a:solidFill>
                              <a:latin typeface="Cambria Math" panose="02040503050406030204" pitchFamily="18" charset="0"/>
                              <a:ea typeface="Cambria Math" panose="02040503050406030204" pitchFamily="18" charset="0"/>
                            </a:rPr>
                            <m:t>2</m:t>
                          </m:r>
                        </m:den>
                      </m:f>
                      <m:r>
                        <a:rPr lang="en-US" sz="1200" i="1">
                          <a:solidFill>
                            <a:srgbClr val="FF0000"/>
                          </a:solidFill>
                          <a:latin typeface="Cambria Math" panose="02040503050406030204" pitchFamily="18" charset="0"/>
                          <a:ea typeface="Cambria Math" panose="02040503050406030204" pitchFamily="18" charset="0"/>
                        </a:rPr>
                        <m:t>𝑡𝑎𝑛</m:t>
                      </m:r>
                      <m:r>
                        <a:rPr lang="en-US" sz="1200" i="1">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5614852" y="1221377"/>
                <a:ext cx="1116874" cy="345672"/>
              </a:xfrm>
              <a:prstGeom prst="rect">
                <a:avLst/>
              </a:prstGeom>
              <a:blipFill>
                <a:blip r:embed="rId14"/>
                <a:stretch>
                  <a:fillRect l="-2247" r="-3371" b="-148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5845628" y="5749834"/>
                <a:ext cx="166250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𝑐𝑜𝑠</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𝑢𝑐𝑜𝑠</m:t>
                      </m:r>
                      <m:r>
                        <a:rPr lang="en-US" sz="1600" i="1">
                          <a:latin typeface="Cambria Math" panose="02040503050406030204" pitchFamily="18" charset="0"/>
                        </a:rPr>
                        <m:t>20</m:t>
                      </m:r>
                    </m:oMath>
                  </m:oMathPara>
                </a14:m>
                <a:endParaRPr lang="en-GB" sz="1600" dirty="0"/>
              </a:p>
            </p:txBody>
          </p:sp>
        </mc:Choice>
        <mc:Fallback xmlns="">
          <p:sp>
            <p:nvSpPr>
              <p:cNvPr id="35" name="TextBox 34"/>
              <p:cNvSpPr txBox="1">
                <a:spLocks noRot="1" noChangeAspect="1" noMove="1" noResize="1" noEditPoints="1" noAdjustHandles="1" noChangeArrowheads="1" noChangeShapeType="1" noTextEdit="1"/>
              </p:cNvSpPr>
              <p:nvPr/>
            </p:nvSpPr>
            <p:spPr>
              <a:xfrm>
                <a:off x="5845628" y="5749834"/>
                <a:ext cx="1662506" cy="246221"/>
              </a:xfrm>
              <a:prstGeom prst="rect">
                <a:avLst/>
              </a:prstGeom>
              <a:blipFill>
                <a:blip r:embed="rId15"/>
                <a:stretch>
                  <a:fillRect l="-758" r="-2273"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5910944" y="5301343"/>
                <a:ext cx="147617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sSub>
                        <m:sSubPr>
                          <m:ctrlPr>
                            <a:rPr lang="en-US" sz="1600" i="1" dirty="0">
                              <a:latin typeface="Cambria Math" panose="02040503050406030204" pitchFamily="18" charset="0"/>
                              <a:ea typeface="Cambria Math" panose="02040503050406030204" pitchFamily="18" charset="0"/>
                            </a:rPr>
                          </m:ctrlPr>
                        </m:sSubPr>
                        <m:e>
                          <m:r>
                            <a:rPr lang="en-US" sz="1600" i="1" dirty="0">
                              <a:latin typeface="Cambria Math" panose="02040503050406030204" pitchFamily="18" charset="0"/>
                              <a:ea typeface="Cambria Math" panose="02040503050406030204" pitchFamily="18" charset="0"/>
                            </a:rPr>
                            <m:t>𝛽</m:t>
                          </m:r>
                        </m:e>
                        <m:sub>
                          <m:r>
                            <a:rPr lang="en-US" sz="1600" i="1" dirty="0">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5910944" y="5301343"/>
                <a:ext cx="1476173" cy="246221"/>
              </a:xfrm>
              <a:prstGeom prst="rect">
                <a:avLst/>
              </a:prstGeom>
              <a:blipFill>
                <a:blip r:embed="rId16"/>
                <a:stretch>
                  <a:fillRect l="-847" r="-847" b="-23810"/>
                </a:stretch>
              </a:blipFill>
            </p:spPr>
            <p:txBody>
              <a:bodyPr/>
              <a:lstStyle/>
              <a:p>
                <a:r>
                  <a:rPr lang="en-US">
                    <a:noFill/>
                  </a:rPr>
                  <a:t> </a:t>
                </a:r>
              </a:p>
            </p:txBody>
          </p:sp>
        </mc:Fallback>
      </mc:AlternateContent>
      <p:sp>
        <p:nvSpPr>
          <p:cNvPr id="38" name="Arc 37"/>
          <p:cNvSpPr/>
          <p:nvPr/>
        </p:nvSpPr>
        <p:spPr>
          <a:xfrm>
            <a:off x="7416771" y="4059029"/>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p:cNvSpPr txBox="1"/>
          <p:nvPr/>
        </p:nvSpPr>
        <p:spPr>
          <a:xfrm>
            <a:off x="7511487" y="4055925"/>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40" name="Arc 39"/>
          <p:cNvSpPr/>
          <p:nvPr/>
        </p:nvSpPr>
        <p:spPr>
          <a:xfrm>
            <a:off x="7394999" y="5404503"/>
            <a:ext cx="254936" cy="518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TextBox 40"/>
          <p:cNvSpPr txBox="1"/>
          <p:nvPr/>
        </p:nvSpPr>
        <p:spPr>
          <a:xfrm>
            <a:off x="7489715" y="5401399"/>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2" name="TextBox 41"/>
              <p:cNvSpPr txBox="1"/>
              <p:nvPr/>
            </p:nvSpPr>
            <p:spPr>
              <a:xfrm>
                <a:off x="5449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𝑢𝑐𝑜𝑠</m:t>
                      </m:r>
                      <m:r>
                        <a:rPr lang="en-US" sz="1200" i="1">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2" name="TextBox 41"/>
              <p:cNvSpPr txBox="1">
                <a:spLocks noRot="1" noChangeAspect="1" noMove="1" noResize="1" noEditPoints="1" noAdjustHandles="1" noChangeArrowheads="1" noChangeShapeType="1" noTextEdit="1"/>
              </p:cNvSpPr>
              <p:nvPr/>
            </p:nvSpPr>
            <p:spPr>
              <a:xfrm>
                <a:off x="5449389" y="1704702"/>
                <a:ext cx="1278042" cy="185692"/>
              </a:xfrm>
              <a:prstGeom prst="rect">
                <a:avLst/>
              </a:prstGeom>
              <a:blipFill>
                <a:blip r:embed="rId17"/>
                <a:stretch>
                  <a:fillRect b="-31250"/>
                </a:stretch>
              </a:blipFill>
            </p:spPr>
            <p:txBody>
              <a:bodyPr/>
              <a:lstStyle/>
              <a:p>
                <a:r>
                  <a:rPr lang="en-US">
                    <a:noFill/>
                  </a:rPr>
                  <a:t> </a:t>
                </a:r>
              </a:p>
            </p:txBody>
          </p:sp>
        </mc:Fallback>
      </mc:AlternateContent>
      <p:sp>
        <p:nvSpPr>
          <p:cNvPr id="43" name="TextBox 42"/>
          <p:cNvSpPr txBox="1"/>
          <p:nvPr/>
        </p:nvSpPr>
        <p:spPr>
          <a:xfrm>
            <a:off x="8473986" y="4430486"/>
            <a:ext cx="2076449"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will leave these expressions as they are for now, to avoid potential rounding errors…</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6" name="TextBox 35"/>
              <p:cNvSpPr txBox="1"/>
              <p:nvPr/>
            </p:nvSpPr>
            <p:spPr>
              <a:xfrm>
                <a:off x="7067008" y="3098076"/>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7067008" y="3098076"/>
                <a:ext cx="412229" cy="307777"/>
              </a:xfrm>
              <a:prstGeom prst="rect">
                <a:avLst/>
              </a:prstGeom>
              <a:blipFill>
                <a:blip r:embed="rId18"/>
                <a:stretch>
                  <a:fillRect b="-8000"/>
                </a:stretch>
              </a:blipFill>
            </p:spPr>
            <p:txBody>
              <a:bodyPr/>
              <a:lstStyle/>
              <a:p>
                <a:r>
                  <a:rPr lang="en-US">
                    <a:noFill/>
                  </a:rPr>
                  <a:t> </a:t>
                </a:r>
              </a:p>
            </p:txBody>
          </p:sp>
        </mc:Fallback>
      </mc:AlternateContent>
    </p:spTree>
    <p:extLst>
      <p:ext uri="{BB962C8B-B14F-4D97-AF65-F5344CB8AC3E}">
        <p14:creationId xmlns:p14="http://schemas.microsoft.com/office/powerpoint/2010/main" val="97363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blinds(horizontal)">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linds(horizontal)">
                                      <p:cBhvr>
                                        <p:cTn id="20" dur="500"/>
                                        <p:tgtEl>
                                          <p:spTgt spid="25"/>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linds(horizontal)">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par>
                                <p:cTn id="29" presetID="3" presetClass="entr" presetSubtype="1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linds(horizontal)">
                                      <p:cBhvr>
                                        <p:cTn id="34" dur="500"/>
                                        <p:tgtEl>
                                          <p:spTgt spid="16"/>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par>
                                <p:cTn id="43" presetID="3" presetClass="entr" presetSubtype="1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blinds(horizontal)">
                                      <p:cBhvr>
                                        <p:cTn id="48" dur="500"/>
                                        <p:tgtEl>
                                          <p:spTgt spid="24"/>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blinds(horizontal)">
                                      <p:cBhvr>
                                        <p:cTn id="51" dur="500"/>
                                        <p:tgtEl>
                                          <p:spTgt spid="36"/>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blinds(horizontal)">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blinds(horizontal)">
                                      <p:cBhvr>
                                        <p:cTn id="61" dur="500"/>
                                        <p:tgtEl>
                                          <p:spTgt spid="28"/>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blinds(horizontal)">
                                      <p:cBhvr>
                                        <p:cTn id="66" dur="500"/>
                                        <p:tgtEl>
                                          <p:spTgt spid="38"/>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blinds(horizontal)">
                                      <p:cBhvr>
                                        <p:cTn id="71" dur="500"/>
                                        <p:tgtEl>
                                          <p:spTgt spid="39"/>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blinds(horizontal)">
                                      <p:cBhvr>
                                        <p:cTn id="76" dur="500"/>
                                        <p:tgtEl>
                                          <p:spTgt spid="29"/>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blinds(horizontal)">
                                      <p:cBhvr>
                                        <p:cTn id="81" dur="500"/>
                                        <p:tgtEl>
                                          <p:spTgt spid="37"/>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40"/>
                                        </p:tgtEl>
                                        <p:attrNameLst>
                                          <p:attrName>style.visibility</p:attrName>
                                        </p:attrNameLst>
                                      </p:cBhvr>
                                      <p:to>
                                        <p:strVal val="visible"/>
                                      </p:to>
                                    </p:set>
                                    <p:animEffect transition="in" filter="blinds(horizontal)">
                                      <p:cBhvr>
                                        <p:cTn id="86" dur="500"/>
                                        <p:tgtEl>
                                          <p:spTgt spid="40"/>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blinds(horizontal)">
                                      <p:cBhvr>
                                        <p:cTn id="91" dur="500"/>
                                        <p:tgtEl>
                                          <p:spTgt spid="41"/>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35"/>
                                        </p:tgtEl>
                                        <p:attrNameLst>
                                          <p:attrName>style.visibility</p:attrName>
                                        </p:attrNameLst>
                                      </p:cBhvr>
                                      <p:to>
                                        <p:strVal val="visible"/>
                                      </p:to>
                                    </p:set>
                                    <p:animEffect transition="in" filter="blinds(horizontal)">
                                      <p:cBhvr>
                                        <p:cTn id="96" dur="500"/>
                                        <p:tgtEl>
                                          <p:spTgt spid="35"/>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3"/>
                                        </p:tgtEl>
                                        <p:attrNameLst>
                                          <p:attrName>style.visibility</p:attrName>
                                        </p:attrNameLst>
                                      </p:cBhvr>
                                      <p:to>
                                        <p:strVal val="visible"/>
                                      </p:to>
                                    </p:set>
                                    <p:animEffect transition="in" filter="blinds(horizontal)">
                                      <p:cBhvr>
                                        <p:cTn id="101" dur="500"/>
                                        <p:tgtEl>
                                          <p:spTgt spid="43"/>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blinds(horizontal)">
                                      <p:cBhvr>
                                        <p:cTn id="106" dur="500"/>
                                        <p:tgtEl>
                                          <p:spTgt spid="34"/>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42"/>
                                        </p:tgtEl>
                                        <p:attrNameLst>
                                          <p:attrName>style.visibility</p:attrName>
                                        </p:attrNameLst>
                                      </p:cBhvr>
                                      <p:to>
                                        <p:strVal val="visible"/>
                                      </p:to>
                                    </p:set>
                                    <p:animEffect transition="in" filter="blinds(horizontal)">
                                      <p:cBhvr>
                                        <p:cTn id="11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16" grpId="0"/>
      <p:bldP spid="18" grpId="0" animBg="1"/>
      <p:bldP spid="24" grpId="0"/>
      <p:bldP spid="25" grpId="0"/>
      <p:bldP spid="26" grpId="0"/>
      <p:bldP spid="27" grpId="0"/>
      <p:bldP spid="28" grpId="0"/>
      <p:bldP spid="29" grpId="0"/>
      <p:bldP spid="34" grpId="0"/>
      <p:bldP spid="35" grpId="0"/>
      <p:bldP spid="37" grpId="0"/>
      <p:bldP spid="38" grpId="0" animBg="1"/>
      <p:bldP spid="39" grpId="0"/>
      <p:bldP spid="40" grpId="0" animBg="1"/>
      <p:bldP spid="41" grpId="0"/>
      <p:bldP spid="42" grpId="0"/>
      <p:bldP spid="43" grpId="0"/>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6775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6025109" y="3073448"/>
                <a:ext cx="493468"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i="1" dirty="0">
                              <a:latin typeface="Cambria Math" panose="02040503050406030204" pitchFamily="18" charset="0"/>
                              <a:ea typeface="Cambria Math" panose="02040503050406030204" pitchFamily="18" charset="0"/>
                            </a:rPr>
                          </m:ctrlPr>
                        </m:sSupPr>
                        <m:e>
                          <m:r>
                            <a:rPr lang="en-US" sz="1400" i="1" dirty="0">
                              <a:latin typeface="Cambria Math" panose="02040503050406030204" pitchFamily="18" charset="0"/>
                              <a:ea typeface="Cambria Math" panose="02040503050406030204" pitchFamily="18" charset="0"/>
                            </a:rPr>
                            <m:t>20</m:t>
                          </m:r>
                        </m:e>
                        <m:sup>
                          <m:r>
                            <a:rPr lang="en-US" sz="1400" i="1" dirty="0">
                              <a:latin typeface="Cambria Math" panose="02040503050406030204" pitchFamily="18" charset="0"/>
                              <a:ea typeface="Cambria Math" panose="02040503050406030204" pitchFamily="18" charset="0"/>
                            </a:rPr>
                            <m:t>°</m:t>
                          </m:r>
                        </m:sup>
                      </m:sSup>
                    </m:oMath>
                  </m:oMathPara>
                </a14:m>
                <a:endParaRPr lang="en-GB" sz="1400" dirty="0">
                  <a:latin typeface="Comic Sans MS" panose="030F0702030302020204" pitchFamily="66"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025109" y="3073448"/>
                <a:ext cx="493468" cy="312586"/>
              </a:xfrm>
              <a:prstGeom prst="rect">
                <a:avLst/>
              </a:prstGeom>
              <a:blipFill>
                <a:blip r:embed="rId2"/>
                <a:stretch>
                  <a:fillRect/>
                </a:stretch>
              </a:blipFill>
            </p:spPr>
            <p:txBody>
              <a:bodyPr/>
              <a:lstStyle/>
              <a:p>
                <a:r>
                  <a:rPr lang="en-US">
                    <a:noFill/>
                  </a:rPr>
                  <a:t> </a:t>
                </a:r>
              </a:p>
            </p:txBody>
          </p:sp>
        </mc:Fallback>
      </mc:AlternateContent>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2"/>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i="1">
                        <a:latin typeface="Cambria Math" panose="02040503050406030204" pitchFamily="18" charset="0"/>
                      </a:rPr>
                      <m:t>𝑢</m:t>
                    </m:r>
                    <m:r>
                      <a:rPr lang="en-US" sz="1400" i="1">
                        <a:latin typeface="Cambria Math" panose="02040503050406030204" pitchFamily="18" charset="0"/>
                      </a:rPr>
                      <m:t>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2</m:t>
                        </m:r>
                      </m:num>
                      <m:den>
                        <m:r>
                          <a:rPr lang="en-US" sz="1400" i="1">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2"/>
                <a:ext cx="3683725" cy="5016181"/>
              </a:xfrm>
              <a:prstGeom prst="rect">
                <a:avLst/>
              </a:prstGeom>
              <a:blipFill>
                <a:blip r:embed="rId3"/>
                <a:stretch>
                  <a:fillRect l="-344" r="-2062" b="-2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4"/>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5"/>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6"/>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7"/>
                <a:stretch>
                  <a:fillRect l="-1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151791" y="2712178"/>
                <a:ext cx="34471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a:latin typeface="Cambria Math" panose="02040503050406030204" pitchFamily="18" charset="0"/>
                          <a:ea typeface="Cambria Math" panose="02040503050406030204" pitchFamily="18" charset="0"/>
                        </a:rPr>
                        <m:t>𝑢</m:t>
                      </m:r>
                    </m:oMath>
                  </m:oMathPara>
                </a14:m>
                <a:endParaRPr lang="en-GB" sz="1400" dirty="0">
                  <a:latin typeface="Comic Sans MS" panose="030F0702030302020204" pitchFamily="66"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6151791" y="2712178"/>
                <a:ext cx="344710" cy="307777"/>
              </a:xfrm>
              <a:prstGeom prst="rect">
                <a:avLst/>
              </a:prstGeom>
              <a:blipFill>
                <a:blip r:embed="rId8"/>
                <a:stretch>
                  <a:fillRect/>
                </a:stretch>
              </a:blipFill>
            </p:spPr>
            <p:txBody>
              <a:bodyPr/>
              <a:lstStyle/>
              <a:p>
                <a:r>
                  <a:rPr lang="en-US">
                    <a:noFill/>
                  </a:rPr>
                  <a:t> </a:t>
                </a:r>
              </a:p>
            </p:txBody>
          </p:sp>
        </mc:Fallback>
      </mc:AlternateContent>
      <p:cxnSp>
        <p:nvCxnSpPr>
          <p:cNvPr id="14" name="Straight Arrow Connector 13"/>
          <p:cNvCxnSpPr/>
          <p:nvPr/>
        </p:nvCxnSpPr>
        <p:spPr>
          <a:xfrm>
            <a:off x="5651865" y="2603863"/>
            <a:ext cx="1138647" cy="7678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7133948">
            <a:off x="6432011" y="2939873"/>
            <a:ext cx="914400" cy="914400"/>
          </a:xfrm>
          <a:prstGeom prst="arc">
            <a:avLst>
              <a:gd name="adj1" fmla="val 3756918"/>
              <a:gd name="adj2" fmla="val 5537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7" name="Straight Arrow Connector 16"/>
          <p:cNvCxnSpPr/>
          <p:nvPr/>
        </p:nvCxnSpPr>
        <p:spPr>
          <a:xfrm flipV="1">
            <a:off x="6762208" y="2899955"/>
            <a:ext cx="944879" cy="4572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Arc 17"/>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6020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4" name="TextBox 23"/>
              <p:cNvSpPr txBox="1"/>
              <p:nvPr/>
            </p:nvSpPr>
            <p:spPr>
              <a:xfrm>
                <a:off x="7006048" y="2810693"/>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006048" y="2810693"/>
                <a:ext cx="412229" cy="3077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6823168" y="3463836"/>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6823168" y="3463836"/>
                <a:ext cx="462241" cy="307777"/>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8177350" y="2127070"/>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8177350" y="2127070"/>
                <a:ext cx="462241" cy="307777"/>
              </a:xfrm>
              <a:prstGeom prst="rect">
                <a:avLst/>
              </a:prstGeom>
              <a:blipFill>
                <a:blip r:embed="rId11"/>
                <a:stretch>
                  <a:fillRect/>
                </a:stretch>
              </a:blipFill>
            </p:spPr>
            <p:txBody>
              <a:bodyPr/>
              <a:lstStyle/>
              <a:p>
                <a:r>
                  <a:rPr lang="en-US">
                    <a:noFill/>
                  </a:rPr>
                  <a:t> </a:t>
                </a:r>
              </a:p>
            </p:txBody>
          </p:sp>
        </mc:Fallback>
      </mc:AlternateContent>
      <p:cxnSp>
        <p:nvCxnSpPr>
          <p:cNvPr id="44" name="Straight Arrow Connector 43"/>
          <p:cNvCxnSpPr/>
          <p:nvPr/>
        </p:nvCxnSpPr>
        <p:spPr>
          <a:xfrm flipH="1" flipV="1">
            <a:off x="7654835"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7524207" y="1952898"/>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7524207" y="1952898"/>
                <a:ext cx="416396" cy="307777"/>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7829958" y="1915888"/>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7829958" y="1915888"/>
                <a:ext cx="350417" cy="307777"/>
              </a:xfrm>
              <a:prstGeom prst="rect">
                <a:avLst/>
              </a:prstGeom>
              <a:blipFill>
                <a:blip r:embed="rId13"/>
                <a:stretch>
                  <a:fillRect b="-8000"/>
                </a:stretch>
              </a:blipFill>
            </p:spPr>
            <p:txBody>
              <a:bodyPr/>
              <a:lstStyle/>
              <a:p>
                <a:r>
                  <a:rPr lang="en-US">
                    <a:noFill/>
                  </a:rPr>
                  <a:t> </a:t>
                </a:r>
              </a:p>
            </p:txBody>
          </p:sp>
        </mc:Fallback>
      </mc:AlternateContent>
      <p:sp>
        <p:nvSpPr>
          <p:cNvPr id="47" name="Arc 46"/>
          <p:cNvSpPr/>
          <p:nvPr/>
        </p:nvSpPr>
        <p:spPr>
          <a:xfrm rot="7133948">
            <a:off x="7654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7842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TextBox 30"/>
          <p:cNvSpPr txBox="1"/>
          <p:nvPr/>
        </p:nvSpPr>
        <p:spPr>
          <a:xfrm>
            <a:off x="8447861" y="1931126"/>
            <a:ext cx="2076449"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Update the diagram for the second collision…</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2" name="TextBox 31"/>
              <p:cNvSpPr txBox="1"/>
              <p:nvPr/>
            </p:nvSpPr>
            <p:spPr>
              <a:xfrm>
                <a:off x="7421336" y="2883900"/>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90−</m:t>
                          </m:r>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7421336" y="2883900"/>
                <a:ext cx="834390" cy="307777"/>
              </a:xfrm>
              <a:prstGeom prst="rect">
                <a:avLst/>
              </a:prstGeom>
              <a:blipFill>
                <a:blip r:embed="rId14"/>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610498" y="4260670"/>
                <a:ext cx="237750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2</m:t>
                          </m:r>
                        </m:sub>
                      </m:sSub>
                      <m:r>
                        <a:rPr lang="en-US" sz="1600" i="1">
                          <a:latin typeface="Cambria Math" panose="02040503050406030204" pitchFamily="18" charset="0"/>
                          <a:ea typeface="Cambria Math" panose="02040503050406030204" pitchFamily="18" charset="0"/>
                        </a:rPr>
                        <m:t>𝑐𝑜𝑠</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2</m:t>
                          </m:r>
                        </m:sub>
                      </m:sSub>
                      <m:r>
                        <a:rPr lang="en-US" sz="1600" i="1">
                          <a:latin typeface="Cambria Math" panose="02040503050406030204" pitchFamily="18" charset="0"/>
                          <a:ea typeface="Cambria Math" panose="02040503050406030204" pitchFamily="18" charset="0"/>
                        </a:rPr>
                        <m:t>=</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𝑐𝑜𝑠</m:t>
                      </m:r>
                      <m:d>
                        <m:dPr>
                          <m:ctrlPr>
                            <a:rPr lang="en-US" sz="1600" i="1">
                              <a:latin typeface="Cambria Math" panose="02040503050406030204" pitchFamily="18" charset="0"/>
                              <a:ea typeface="Cambria Math" panose="02040503050406030204" pitchFamily="18" charset="0"/>
                            </a:rPr>
                          </m:ctrlPr>
                        </m:dPr>
                        <m:e>
                          <m:r>
                            <a:rPr lang="en-US" sz="1600" i="1">
                              <a:latin typeface="Cambria Math" panose="02040503050406030204" pitchFamily="18" charset="0"/>
                              <a:ea typeface="Cambria Math" panose="02040503050406030204" pitchFamily="18" charset="0"/>
                            </a:rPr>
                            <m:t>90−</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1</m:t>
                              </m:r>
                            </m:sub>
                          </m:sSub>
                        </m:e>
                      </m:d>
                    </m:oMath>
                  </m:oMathPara>
                </a14:m>
                <a:endParaRPr lang="en-GB" sz="1600" dirty="0"/>
              </a:p>
            </p:txBody>
          </p:sp>
        </mc:Choice>
        <mc:Fallback xmlns="">
          <p:sp>
            <p:nvSpPr>
              <p:cNvPr id="33" name="TextBox 32"/>
              <p:cNvSpPr txBox="1">
                <a:spLocks noRot="1" noChangeAspect="1" noMove="1" noResize="1" noEditPoints="1" noAdjustHandles="1" noChangeArrowheads="1" noChangeShapeType="1" noTextEdit="1"/>
              </p:cNvSpPr>
              <p:nvPr/>
            </p:nvSpPr>
            <p:spPr>
              <a:xfrm>
                <a:off x="5610498" y="4260670"/>
                <a:ext cx="2377509" cy="246221"/>
              </a:xfrm>
              <a:prstGeom prst="rect">
                <a:avLst/>
              </a:prstGeom>
              <a:blipFill>
                <a:blip r:embed="rId15"/>
                <a:stretch>
                  <a:fillRect l="-532"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5784668" y="3833950"/>
                <a:ext cx="140083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ea typeface="Cambria Math" panose="02040503050406030204" pitchFamily="18" charset="0"/>
                        </a:rPr>
                        <m:t>𝑣𝑐𝑜𝑠</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rPr>
                        <m:t>𝑢𝑐𝑜𝑠</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35" name="TextBox 34"/>
              <p:cNvSpPr txBox="1">
                <a:spLocks noRot="1" noChangeAspect="1" noMove="1" noResize="1" noEditPoints="1" noAdjustHandles="1" noChangeArrowheads="1" noChangeShapeType="1" noTextEdit="1"/>
              </p:cNvSpPr>
              <p:nvPr/>
            </p:nvSpPr>
            <p:spPr>
              <a:xfrm>
                <a:off x="5784668" y="3833950"/>
                <a:ext cx="1400832" cy="246221"/>
              </a:xfrm>
              <a:prstGeom prst="rect">
                <a:avLst/>
              </a:prstGeom>
              <a:blipFill>
                <a:blip r:embed="rId16"/>
                <a:stretch>
                  <a:fillRect l="-3571" r="-893"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588727" y="4717870"/>
                <a:ext cx="176900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2</m:t>
                          </m:r>
                        </m:sub>
                      </m:sSub>
                      <m:r>
                        <a:rPr lang="en-US" sz="1600" i="1">
                          <a:latin typeface="Cambria Math" panose="02040503050406030204" pitchFamily="18" charset="0"/>
                          <a:ea typeface="Cambria Math" panose="02040503050406030204" pitchFamily="18" charset="0"/>
                        </a:rPr>
                        <m:t>𝑐𝑜𝑠</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2</m:t>
                          </m:r>
                        </m:sub>
                      </m:sSub>
                      <m:r>
                        <a:rPr lang="en-US" sz="1600" i="1">
                          <a:latin typeface="Cambria Math" panose="02040503050406030204" pitchFamily="18" charset="0"/>
                          <a:ea typeface="Cambria Math" panose="02040503050406030204" pitchFamily="18" charset="0"/>
                        </a:rPr>
                        <m:t>=</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𝑠𝑖𝑛</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1</m:t>
                          </m:r>
                        </m:sub>
                      </m:sSub>
                    </m:oMath>
                  </m:oMathPara>
                </a14:m>
                <a:endParaRPr lang="en-GB"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5588727" y="4717870"/>
                <a:ext cx="1769009" cy="246221"/>
              </a:xfrm>
              <a:prstGeom prst="rect">
                <a:avLst/>
              </a:prstGeom>
              <a:blipFill>
                <a:blip r:embed="rId17"/>
                <a:stretch>
                  <a:fillRect b="-2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7067008" y="3098076"/>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7067008" y="3098076"/>
                <a:ext cx="412229" cy="307777"/>
              </a:xfrm>
              <a:prstGeom prst="rect">
                <a:avLst/>
              </a:prstGeom>
              <a:blipFill>
                <a:blip r:embed="rId18"/>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5614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i="1">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1</m:t>
                          </m:r>
                        </m:num>
                        <m:den>
                          <m:r>
                            <a:rPr lang="en-US" sz="1200" i="1">
                              <a:solidFill>
                                <a:srgbClr val="FF0000"/>
                              </a:solidFill>
                              <a:latin typeface="Cambria Math" panose="02040503050406030204" pitchFamily="18" charset="0"/>
                              <a:ea typeface="Cambria Math" panose="02040503050406030204" pitchFamily="18" charset="0"/>
                            </a:rPr>
                            <m:t>2</m:t>
                          </m:r>
                        </m:den>
                      </m:f>
                      <m:r>
                        <a:rPr lang="en-US" sz="1200" i="1">
                          <a:solidFill>
                            <a:srgbClr val="FF0000"/>
                          </a:solidFill>
                          <a:latin typeface="Cambria Math" panose="02040503050406030204" pitchFamily="18" charset="0"/>
                          <a:ea typeface="Cambria Math" panose="02040503050406030204" pitchFamily="18" charset="0"/>
                        </a:rPr>
                        <m:t>𝑡𝑎𝑛</m:t>
                      </m:r>
                      <m:r>
                        <a:rPr lang="en-US" sz="1200" i="1">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5614852" y="1221377"/>
                <a:ext cx="1116874" cy="345672"/>
              </a:xfrm>
              <a:prstGeom prst="rect">
                <a:avLst/>
              </a:prstGeom>
              <a:blipFill>
                <a:blip r:embed="rId19"/>
                <a:stretch>
                  <a:fillRect l="-2247" r="-3371" b="-148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449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𝑢𝑐𝑜𝑠</m:t>
                      </m:r>
                      <m:r>
                        <a:rPr lang="en-US" sz="1200" i="1">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5449389" y="1704702"/>
                <a:ext cx="1278042" cy="185692"/>
              </a:xfrm>
              <a:prstGeom prst="rect">
                <a:avLst/>
              </a:prstGeom>
              <a:blipFill>
                <a:blip r:embed="rId20"/>
                <a:stretch>
                  <a:fillRect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5453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𝑠𝑖𝑛</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5453743" y="2100943"/>
                <a:ext cx="1283172" cy="184666"/>
              </a:xfrm>
              <a:prstGeom prst="rect">
                <a:avLst/>
              </a:prstGeom>
              <a:blipFill>
                <a:blip r:embed="rId21"/>
                <a:stretch>
                  <a:fillRect r="-980" b="-31250"/>
                </a:stretch>
              </a:blipFill>
            </p:spPr>
            <p:txBody>
              <a:bodyPr/>
              <a:lstStyle/>
              <a:p>
                <a:r>
                  <a:rPr lang="en-US">
                    <a:noFill/>
                  </a:rPr>
                  <a:t> </a:t>
                </a:r>
              </a:p>
            </p:txBody>
          </p:sp>
        </mc:Fallback>
      </mc:AlternateContent>
      <p:sp>
        <p:nvSpPr>
          <p:cNvPr id="49" name="Arc 48"/>
          <p:cNvSpPr/>
          <p:nvPr/>
        </p:nvSpPr>
        <p:spPr>
          <a:xfrm>
            <a:off x="7913160" y="3971109"/>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7999167" y="3951422"/>
            <a:ext cx="100658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51" name="Arc 50"/>
          <p:cNvSpPr/>
          <p:nvPr/>
        </p:nvSpPr>
        <p:spPr>
          <a:xfrm>
            <a:off x="7917515" y="4454435"/>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TextBox 51"/>
          <p:cNvSpPr txBox="1"/>
          <p:nvPr/>
        </p:nvSpPr>
        <p:spPr>
          <a:xfrm>
            <a:off x="8003522" y="4434748"/>
            <a:ext cx="242934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The second part can be rewritten using sine</a:t>
            </a:r>
            <a:endParaRPr lang="en-GB" sz="1400" i="1" dirty="0">
              <a:solidFill>
                <a:srgbClr val="FF0000"/>
              </a:solidFill>
              <a:latin typeface="Comic Sans MS" panose="030F0702030302020204" pitchFamily="66" charset="0"/>
            </a:endParaRPr>
          </a:p>
        </p:txBody>
      </p:sp>
      <p:sp>
        <p:nvSpPr>
          <p:cNvPr id="9" name="Rectangle 8"/>
          <p:cNvSpPr/>
          <p:nvPr/>
        </p:nvSpPr>
        <p:spPr>
          <a:xfrm>
            <a:off x="6792686" y="4258493"/>
            <a:ext cx="1193074"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6797041" y="4724402"/>
            <a:ext cx="535577"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6" name="TextBox 55"/>
              <p:cNvSpPr txBox="1"/>
              <p:nvPr/>
            </p:nvSpPr>
            <p:spPr>
              <a:xfrm>
                <a:off x="5804263" y="5357950"/>
                <a:ext cx="1461747"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𝑣𝑠𝑖𝑛</m:t>
                      </m:r>
                      <m:r>
                        <a:rPr lang="en-US" sz="1600" i="1">
                          <a:latin typeface="Cambria Math" panose="02040503050406030204" pitchFamily="18" charset="0"/>
                          <a:ea typeface="Cambria Math" panose="02040503050406030204" pitchFamily="18" charset="0"/>
                        </a:rPr>
                        <m:t>𝛽</m:t>
                      </m:r>
                      <m:r>
                        <a:rPr lang="en-US" sz="1600" i="1">
                          <a:latin typeface="Cambria Math" panose="02040503050406030204" pitchFamily="18" charset="0"/>
                          <a:ea typeface="Cambria Math" panose="02040503050406030204" pitchFamily="18" charset="0"/>
                        </a:rPr>
                        <m:t>=</m:t>
                      </m:r>
                      <m:r>
                        <a:rPr lang="en-US" sz="1600" i="1">
                          <a:latin typeface="Cambria Math" panose="02040503050406030204" pitchFamily="18" charset="0"/>
                          <a:ea typeface="Cambria Math" panose="02040503050406030204" pitchFamily="18" charset="0"/>
                        </a:rPr>
                        <m:t>𝑒𝑢𝑠𝑖𝑛</m:t>
                      </m:r>
                      <m:r>
                        <a:rPr lang="en-US" sz="1600" i="1">
                          <a:latin typeface="Cambria Math" panose="02040503050406030204" pitchFamily="18" charset="0"/>
                          <a:ea typeface="Cambria Math" panose="02040503050406030204" pitchFamily="18" charset="0"/>
                        </a:rPr>
                        <m:t>𝛼</m:t>
                      </m:r>
                    </m:oMath>
                  </m:oMathPara>
                </a14:m>
                <a:endParaRPr lang="en-GB" sz="1600" dirty="0"/>
              </a:p>
            </p:txBody>
          </p:sp>
        </mc:Choice>
        <mc:Fallback xmlns="">
          <p:sp>
            <p:nvSpPr>
              <p:cNvPr id="56" name="TextBox 55"/>
              <p:cNvSpPr txBox="1">
                <a:spLocks noRot="1" noChangeAspect="1" noMove="1" noResize="1" noEditPoints="1" noAdjustHandles="1" noChangeArrowheads="1" noChangeShapeType="1" noTextEdit="1"/>
              </p:cNvSpPr>
              <p:nvPr/>
            </p:nvSpPr>
            <p:spPr>
              <a:xfrm>
                <a:off x="5804263" y="5357950"/>
                <a:ext cx="1461747" cy="246221"/>
              </a:xfrm>
              <a:prstGeom prst="rect">
                <a:avLst/>
              </a:prstGeom>
              <a:blipFill>
                <a:blip r:embed="rId22"/>
                <a:stretch>
                  <a:fillRect l="-2586" r="-2586"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5634446" y="5719356"/>
                <a:ext cx="2482411" cy="462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𝑣</m:t>
                          </m:r>
                        </m:e>
                        <m:sub>
                          <m:r>
                            <a:rPr lang="en-US" sz="1600" i="1">
                              <a:latin typeface="Cambria Math" panose="02040503050406030204" pitchFamily="18" charset="0"/>
                            </a:rPr>
                            <m:t>2</m:t>
                          </m:r>
                        </m:sub>
                      </m:sSub>
                      <m:r>
                        <a:rPr lang="en-US" sz="1600" i="1">
                          <a:latin typeface="Cambria Math" panose="02040503050406030204" pitchFamily="18" charset="0"/>
                        </a:rPr>
                        <m:t>𝑠𝑖𝑛</m:t>
                      </m:r>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2</m:t>
                          </m:r>
                        </m:sub>
                      </m:sSub>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i="1">
                              <a:latin typeface="Cambria Math" panose="02040503050406030204" pitchFamily="18" charset="0"/>
                              <a:ea typeface="Cambria Math" panose="02040503050406030204" pitchFamily="18" charset="0"/>
                            </a:rPr>
                            <m:t>2</m:t>
                          </m:r>
                        </m:num>
                        <m:den>
                          <m:r>
                            <a:rPr lang="en-US" sz="1600" i="1">
                              <a:latin typeface="Cambria Math" panose="02040503050406030204" pitchFamily="18" charset="0"/>
                              <a:ea typeface="Cambria Math" panose="02040503050406030204" pitchFamily="18" charset="0"/>
                            </a:rPr>
                            <m:t>5</m:t>
                          </m:r>
                        </m:den>
                      </m:f>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𝑠𝑖𝑛</m:t>
                      </m:r>
                      <m:d>
                        <m:dPr>
                          <m:ctrlPr>
                            <a:rPr lang="en-US" sz="1600" i="1">
                              <a:latin typeface="Cambria Math" panose="02040503050406030204" pitchFamily="18" charset="0"/>
                              <a:ea typeface="Cambria Math" panose="02040503050406030204" pitchFamily="18" charset="0"/>
                            </a:rPr>
                          </m:ctrlPr>
                        </m:dPr>
                        <m:e>
                          <m:r>
                            <a:rPr lang="en-US" sz="1600" i="1">
                              <a:latin typeface="Cambria Math" panose="02040503050406030204" pitchFamily="18" charset="0"/>
                              <a:ea typeface="Cambria Math" panose="02040503050406030204" pitchFamily="18" charset="0"/>
                            </a:rPr>
                            <m:t>90−</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1</m:t>
                              </m:r>
                            </m:sub>
                          </m:sSub>
                        </m:e>
                      </m:d>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5634446" y="5719356"/>
                <a:ext cx="2482411" cy="462627"/>
              </a:xfrm>
              <a:prstGeom prst="rect">
                <a:avLst/>
              </a:prstGeom>
              <a:blipFill>
                <a:blip r:embed="rId23"/>
                <a:stretch>
                  <a:fillRect l="-1026" b="-131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5612673" y="6281059"/>
                <a:ext cx="1917000" cy="462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𝑣</m:t>
                          </m:r>
                        </m:e>
                        <m:sub>
                          <m:r>
                            <a:rPr lang="en-US" sz="1600" i="1">
                              <a:latin typeface="Cambria Math" panose="02040503050406030204" pitchFamily="18" charset="0"/>
                            </a:rPr>
                            <m:t>2</m:t>
                          </m:r>
                        </m:sub>
                      </m:sSub>
                      <m:r>
                        <a:rPr lang="en-US" sz="1600" i="1">
                          <a:latin typeface="Cambria Math" panose="02040503050406030204" pitchFamily="18" charset="0"/>
                        </a:rPr>
                        <m:t>𝑠𝑖𝑛</m:t>
                      </m:r>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2</m:t>
                          </m:r>
                        </m:sub>
                      </m:sSub>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i="1">
                              <a:latin typeface="Cambria Math" panose="02040503050406030204" pitchFamily="18" charset="0"/>
                              <a:ea typeface="Cambria Math" panose="02040503050406030204" pitchFamily="18" charset="0"/>
                            </a:rPr>
                            <m:t>2</m:t>
                          </m:r>
                        </m:num>
                        <m:den>
                          <m:r>
                            <a:rPr lang="en-US" sz="1600" i="1">
                              <a:latin typeface="Cambria Math" panose="02040503050406030204" pitchFamily="18" charset="0"/>
                              <a:ea typeface="Cambria Math" panose="02040503050406030204" pitchFamily="18" charset="0"/>
                            </a:rPr>
                            <m:t>5</m:t>
                          </m:r>
                        </m:den>
                      </m:f>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𝑐𝑜𝑠</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1</m:t>
                          </m:r>
                        </m:sub>
                      </m:sSub>
                    </m:oMath>
                  </m:oMathPara>
                </a14:m>
                <a:endParaRPr lang="en-GB" sz="1600" dirty="0"/>
              </a:p>
            </p:txBody>
          </p:sp>
        </mc:Choice>
        <mc:Fallback xmlns="">
          <p:sp>
            <p:nvSpPr>
              <p:cNvPr id="58" name="TextBox 57"/>
              <p:cNvSpPr txBox="1">
                <a:spLocks noRot="1" noChangeAspect="1" noMove="1" noResize="1" noEditPoints="1" noAdjustHandles="1" noChangeArrowheads="1" noChangeShapeType="1" noTextEdit="1"/>
              </p:cNvSpPr>
              <p:nvPr/>
            </p:nvSpPr>
            <p:spPr>
              <a:xfrm>
                <a:off x="5612673" y="6281059"/>
                <a:ext cx="1917000" cy="462627"/>
              </a:xfrm>
              <a:prstGeom prst="rect">
                <a:avLst/>
              </a:prstGeom>
              <a:blipFill>
                <a:blip r:embed="rId24"/>
                <a:stretch>
                  <a:fillRect t="-2703" b="-13514"/>
                </a:stretch>
              </a:blipFill>
            </p:spPr>
            <p:txBody>
              <a:bodyPr/>
              <a:lstStyle/>
              <a:p>
                <a:r>
                  <a:rPr lang="en-US">
                    <a:noFill/>
                  </a:rPr>
                  <a:t> </a:t>
                </a:r>
              </a:p>
            </p:txBody>
          </p:sp>
        </mc:Fallback>
      </mc:AlternateContent>
      <p:sp>
        <p:nvSpPr>
          <p:cNvPr id="59" name="Arc 58"/>
          <p:cNvSpPr/>
          <p:nvPr/>
        </p:nvSpPr>
        <p:spPr>
          <a:xfrm>
            <a:off x="8000247" y="5512527"/>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0" name="TextBox 59"/>
              <p:cNvSpPr txBox="1"/>
              <p:nvPr/>
            </p:nvSpPr>
            <p:spPr>
              <a:xfrm>
                <a:off x="8147214" y="5397046"/>
                <a:ext cx="2590455"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 (remember that </a:t>
                </a:r>
                <a14:m>
                  <m:oMath xmlns:m="http://schemas.openxmlformats.org/officeDocument/2006/math">
                    <m:r>
                      <a:rPr lang="en-US" sz="1400" i="1" dirty="0">
                        <a:solidFill>
                          <a:srgbClr val="FF0000"/>
                        </a:solidFill>
                        <a:latin typeface="Cambria Math" panose="02040503050406030204" pitchFamily="18" charset="0"/>
                      </a:rPr>
                      <m:t>𝑒</m:t>
                    </m:r>
                  </m:oMath>
                </a14:m>
                <a:r>
                  <a:rPr lang="en-US" sz="1400" dirty="0">
                    <a:solidFill>
                      <a:srgbClr val="FF0000"/>
                    </a:solidFill>
                    <a:latin typeface="Comic Sans MS" panose="030F0702030302020204" pitchFamily="66" charset="0"/>
                  </a:rPr>
                  <a:t> is different for this wall)</a:t>
                </a:r>
                <a:endParaRPr lang="en-GB" sz="1400" i="1" dirty="0">
                  <a:solidFill>
                    <a:srgbClr val="FF0000"/>
                  </a:solidFill>
                  <a:latin typeface="Comic Sans MS" panose="030F0702030302020204" pitchFamily="66" charset="0"/>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8147214" y="5397046"/>
                <a:ext cx="2590455" cy="738664"/>
              </a:xfrm>
              <a:prstGeom prst="rect">
                <a:avLst/>
              </a:prstGeom>
              <a:blipFill>
                <a:blip r:embed="rId25"/>
                <a:stretch>
                  <a:fillRect t="-1695" b="-8475"/>
                </a:stretch>
              </a:blipFill>
            </p:spPr>
            <p:txBody>
              <a:bodyPr/>
              <a:lstStyle/>
              <a:p>
                <a:r>
                  <a:rPr lang="en-US">
                    <a:noFill/>
                  </a:rPr>
                  <a:t> </a:t>
                </a:r>
              </a:p>
            </p:txBody>
          </p:sp>
        </mc:Fallback>
      </mc:AlternateContent>
      <p:sp>
        <p:nvSpPr>
          <p:cNvPr id="61" name="Arc 60"/>
          <p:cNvSpPr/>
          <p:nvPr/>
        </p:nvSpPr>
        <p:spPr>
          <a:xfrm>
            <a:off x="7987185" y="6074230"/>
            <a:ext cx="229354" cy="48414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TextBox 61"/>
          <p:cNvSpPr txBox="1"/>
          <p:nvPr/>
        </p:nvSpPr>
        <p:spPr>
          <a:xfrm>
            <a:off x="8073192" y="6054543"/>
            <a:ext cx="242934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The second part can be rewritten using cos</a:t>
            </a:r>
            <a:endParaRPr lang="en-GB" sz="1400" i="1" dirty="0">
              <a:solidFill>
                <a:srgbClr val="FF0000"/>
              </a:solidFill>
              <a:latin typeface="Comic Sans MS" panose="030F0702030302020204" pitchFamily="66" charset="0"/>
            </a:endParaRPr>
          </a:p>
        </p:txBody>
      </p:sp>
      <p:sp>
        <p:nvSpPr>
          <p:cNvPr id="63" name="Rectangle 62"/>
          <p:cNvSpPr/>
          <p:nvPr/>
        </p:nvSpPr>
        <p:spPr>
          <a:xfrm>
            <a:off x="6927669" y="5847807"/>
            <a:ext cx="1193074"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6949442" y="6409509"/>
            <a:ext cx="609599"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5" name="TextBox 64"/>
              <p:cNvSpPr txBox="1"/>
              <p:nvPr/>
            </p:nvSpPr>
            <p:spPr>
              <a:xfrm>
                <a:off x="5477691"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rPr>
                            <m:t>𝑣</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rPr>
                        <m:t>𝑠𝑖𝑛</m:t>
                      </m:r>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2</m:t>
                          </m:r>
                        </m:num>
                        <m:den>
                          <m:r>
                            <a:rPr lang="en-US" sz="1200" i="1">
                              <a:solidFill>
                                <a:srgbClr val="FF0000"/>
                              </a:solidFill>
                              <a:latin typeface="Cambria Math" panose="02040503050406030204" pitchFamily="18" charset="0"/>
                              <a:ea typeface="Cambria Math" panose="02040503050406030204" pitchFamily="18" charset="0"/>
                            </a:rPr>
                            <m:t>5</m:t>
                          </m:r>
                        </m:den>
                      </m:f>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5477691" y="2383973"/>
                <a:ext cx="1393779" cy="346890"/>
              </a:xfrm>
              <a:prstGeom prst="rect">
                <a:avLst/>
              </a:prstGeom>
              <a:blipFill>
                <a:blip r:embed="rId26"/>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7175865" y="2745379"/>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7175865" y="2745379"/>
                <a:ext cx="412229" cy="307777"/>
              </a:xfrm>
              <a:prstGeom prst="rect">
                <a:avLst/>
              </a:prstGeom>
              <a:blipFill>
                <a:blip r:embed="rId2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23731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par>
                                <p:cTn id="13" presetID="3" presetClass="exit" presetSubtype="10" fill="hold" grpId="0" nodeType="withEffect">
                                  <p:stCondLst>
                                    <p:cond delay="0"/>
                                  </p:stCondLst>
                                  <p:childTnLst>
                                    <p:animEffect transition="out" filter="blinds(horizontal)">
                                      <p:cBhvr>
                                        <p:cTn id="14" dur="500"/>
                                        <p:tgtEl>
                                          <p:spTgt spid="16"/>
                                        </p:tgtEl>
                                      </p:cBhvr>
                                    </p:animEffect>
                                    <p:set>
                                      <p:cBhvr>
                                        <p:cTn id="15" dur="1" fill="hold">
                                          <p:stCondLst>
                                            <p:cond delay="499"/>
                                          </p:stCondLst>
                                        </p:cTn>
                                        <p:tgtEl>
                                          <p:spTgt spid="16"/>
                                        </p:tgtEl>
                                        <p:attrNameLst>
                                          <p:attrName>style.visibility</p:attrName>
                                        </p:attrNameLst>
                                      </p:cBhvr>
                                      <p:to>
                                        <p:strVal val="hidden"/>
                                      </p:to>
                                    </p:set>
                                  </p:childTnLst>
                                </p:cTn>
                              </p:par>
                              <p:par>
                                <p:cTn id="16" presetID="3" presetClass="exit" presetSubtype="10" fill="hold" grpId="0" nodeType="withEffect">
                                  <p:stCondLst>
                                    <p:cond delay="0"/>
                                  </p:stCondLst>
                                  <p:childTnLst>
                                    <p:animEffect transition="out" filter="blinds(horizontal)">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par>
                                <p:cTn id="19" presetID="3" presetClass="exit" presetSubtype="10" fill="hold" nodeType="withEffect">
                                  <p:stCondLst>
                                    <p:cond delay="0"/>
                                  </p:stCondLst>
                                  <p:childTnLst>
                                    <p:animEffect transition="out" filter="blinds(horizontal)">
                                      <p:cBhvr>
                                        <p:cTn id="20" dur="500"/>
                                        <p:tgtEl>
                                          <p:spTgt spid="14"/>
                                        </p:tgtEl>
                                      </p:cBhvr>
                                    </p:animEffect>
                                    <p:set>
                                      <p:cBhvr>
                                        <p:cTn id="21" dur="1" fill="hold">
                                          <p:stCondLst>
                                            <p:cond delay="499"/>
                                          </p:stCondLst>
                                        </p:cTn>
                                        <p:tgtEl>
                                          <p:spTgt spid="14"/>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xit" presetSubtype="10" fill="hold" nodeType="clickEffect">
                                  <p:stCondLst>
                                    <p:cond delay="0"/>
                                  </p:stCondLst>
                                  <p:childTnLst>
                                    <p:animEffect transition="out" filter="blinds(horizontal)">
                                      <p:cBhvr>
                                        <p:cTn id="25" dur="500"/>
                                        <p:tgtEl>
                                          <p:spTgt spid="17"/>
                                        </p:tgtEl>
                                      </p:cBhvr>
                                    </p:animEffect>
                                    <p:set>
                                      <p:cBhvr>
                                        <p:cTn id="26" dur="1" fill="hold">
                                          <p:stCondLst>
                                            <p:cond delay="499"/>
                                          </p:stCondLst>
                                        </p:cTn>
                                        <p:tgtEl>
                                          <p:spTgt spid="17"/>
                                        </p:tgtEl>
                                        <p:attrNameLst>
                                          <p:attrName>style.visibility</p:attrName>
                                        </p:attrNameLst>
                                      </p:cBhvr>
                                      <p:to>
                                        <p:strVal val="hidden"/>
                                      </p:to>
                                    </p:set>
                                  </p:childTnLst>
                                </p:cTn>
                              </p:par>
                              <p:par>
                                <p:cTn id="27" presetID="3" presetClass="exit" presetSubtype="10" fill="hold" grpId="0" nodeType="withEffect">
                                  <p:stCondLst>
                                    <p:cond delay="0"/>
                                  </p:stCondLst>
                                  <p:childTnLst>
                                    <p:animEffect transition="out" filter="blinds(horizontal)">
                                      <p:cBhvr>
                                        <p:cTn id="28" dur="500"/>
                                        <p:tgtEl>
                                          <p:spTgt spid="24"/>
                                        </p:tgtEl>
                                      </p:cBhvr>
                                    </p:animEffect>
                                    <p:set>
                                      <p:cBhvr>
                                        <p:cTn id="29" dur="1" fill="hold">
                                          <p:stCondLst>
                                            <p:cond delay="499"/>
                                          </p:stCondLst>
                                        </p:cTn>
                                        <p:tgtEl>
                                          <p:spTgt spid="24"/>
                                        </p:tgtEl>
                                        <p:attrNameLst>
                                          <p:attrName>style.visibility</p:attrName>
                                        </p:attrNameLst>
                                      </p:cBhvr>
                                      <p:to>
                                        <p:strVal val="hidden"/>
                                      </p:to>
                                    </p:set>
                                  </p:childTnLst>
                                </p:cTn>
                              </p:par>
                              <p:par>
                                <p:cTn id="30" presetID="3" presetClass="entr" presetSubtype="10" fill="hold" nodeType="with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blinds(horizontal)">
                                      <p:cBhvr>
                                        <p:cTn id="32" dur="500"/>
                                        <p:tgtEl>
                                          <p:spTgt spid="36"/>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blinds(horizontal)">
                                      <p:cBhvr>
                                        <p:cTn id="35" dur="500"/>
                                        <p:tgtEl>
                                          <p:spTgt spid="66"/>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blinds(horizontal)">
                                      <p:cBhvr>
                                        <p:cTn id="40" dur="500"/>
                                        <p:tgtEl>
                                          <p:spTgt spid="4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blinds(horizontal)">
                                      <p:cBhvr>
                                        <p:cTn id="43" dur="500"/>
                                        <p:tgtEl>
                                          <p:spTgt spid="32"/>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blinds(horizontal)">
                                      <p:cBhvr>
                                        <p:cTn id="48" dur="500"/>
                                        <p:tgtEl>
                                          <p:spTgt spid="44"/>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blinds(horizontal)">
                                      <p:cBhvr>
                                        <p:cTn id="51" dur="500"/>
                                        <p:tgtEl>
                                          <p:spTgt spid="45"/>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blinds(horizontal)">
                                      <p:cBhvr>
                                        <p:cTn id="54" dur="500"/>
                                        <p:tgtEl>
                                          <p:spTgt spid="47"/>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blinds(horizontal)">
                                      <p:cBhvr>
                                        <p:cTn id="57" dur="500"/>
                                        <p:tgtEl>
                                          <p:spTgt spid="4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linds(horizontal)">
                                      <p:cBhvr>
                                        <p:cTn id="62" dur="5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blinds(horizontal)">
                                      <p:cBhvr>
                                        <p:cTn id="67" dur="500"/>
                                        <p:tgtEl>
                                          <p:spTgt spid="4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blinds(horizontal)">
                                      <p:cBhvr>
                                        <p:cTn id="72" dur="500"/>
                                        <p:tgtEl>
                                          <p:spTgt spid="5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blinds(horizontal)">
                                      <p:cBhvr>
                                        <p:cTn id="77" dur="500"/>
                                        <p:tgtEl>
                                          <p:spTgt spid="33"/>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51"/>
                                        </p:tgtEl>
                                        <p:attrNameLst>
                                          <p:attrName>style.visibility</p:attrName>
                                        </p:attrNameLst>
                                      </p:cBhvr>
                                      <p:to>
                                        <p:strVal val="visible"/>
                                      </p:to>
                                    </p:set>
                                    <p:animEffect transition="in" filter="blinds(horizontal)">
                                      <p:cBhvr>
                                        <p:cTn id="82" dur="500"/>
                                        <p:tgtEl>
                                          <p:spTgt spid="5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blinds(horizontal)">
                                      <p:cBhvr>
                                        <p:cTn id="87" dur="500"/>
                                        <p:tgtEl>
                                          <p:spTgt spid="5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8"/>
                                        </p:tgtEl>
                                        <p:attrNameLst>
                                          <p:attrName>style.visibility</p:attrName>
                                        </p:attrNameLst>
                                      </p:cBhvr>
                                      <p:to>
                                        <p:strVal val="visible"/>
                                      </p:to>
                                    </p:set>
                                    <p:animEffect transition="in" filter="blinds(horizontal)">
                                      <p:cBhvr>
                                        <p:cTn id="92" dur="500"/>
                                        <p:tgtEl>
                                          <p:spTgt spid="38"/>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blinds(horizontal)">
                                      <p:cBhvr>
                                        <p:cTn id="97" dur="500"/>
                                        <p:tgtEl>
                                          <p:spTgt spid="9"/>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blinds(horizontal)">
                                      <p:cBhvr>
                                        <p:cTn id="102" dur="500"/>
                                        <p:tgtEl>
                                          <p:spTgt spid="53"/>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xit" presetSubtype="10" fill="hold" grpId="1" nodeType="clickEffect">
                                  <p:stCondLst>
                                    <p:cond delay="0"/>
                                  </p:stCondLst>
                                  <p:childTnLst>
                                    <p:animEffect transition="out" filter="blinds(horizontal)">
                                      <p:cBhvr>
                                        <p:cTn id="106" dur="500"/>
                                        <p:tgtEl>
                                          <p:spTgt spid="9"/>
                                        </p:tgtEl>
                                      </p:cBhvr>
                                    </p:animEffect>
                                    <p:set>
                                      <p:cBhvr>
                                        <p:cTn id="107" dur="1" fill="hold">
                                          <p:stCondLst>
                                            <p:cond delay="499"/>
                                          </p:stCondLst>
                                        </p:cTn>
                                        <p:tgtEl>
                                          <p:spTgt spid="9"/>
                                        </p:tgtEl>
                                        <p:attrNameLst>
                                          <p:attrName>style.visibility</p:attrName>
                                        </p:attrNameLst>
                                      </p:cBhvr>
                                      <p:to>
                                        <p:strVal val="hidden"/>
                                      </p:to>
                                    </p:set>
                                  </p:childTnLst>
                                </p:cTn>
                              </p:par>
                              <p:par>
                                <p:cTn id="108" presetID="3" presetClass="exit" presetSubtype="10" fill="hold" grpId="1" nodeType="withEffect">
                                  <p:stCondLst>
                                    <p:cond delay="0"/>
                                  </p:stCondLst>
                                  <p:childTnLst>
                                    <p:animEffect transition="out" filter="blinds(horizontal)">
                                      <p:cBhvr>
                                        <p:cTn id="109" dur="500"/>
                                        <p:tgtEl>
                                          <p:spTgt spid="53"/>
                                        </p:tgtEl>
                                      </p:cBhvr>
                                    </p:animEffect>
                                    <p:set>
                                      <p:cBhvr>
                                        <p:cTn id="110" dur="1" fill="hold">
                                          <p:stCondLst>
                                            <p:cond delay="499"/>
                                          </p:stCondLst>
                                        </p:cTn>
                                        <p:tgtEl>
                                          <p:spTgt spid="53"/>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blinds(horizontal)">
                                      <p:cBhvr>
                                        <p:cTn id="115" dur="500"/>
                                        <p:tgtEl>
                                          <p:spTgt spid="43"/>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blinds(horizontal)">
                                      <p:cBhvr>
                                        <p:cTn id="120" dur="500"/>
                                        <p:tgtEl>
                                          <p:spTgt spid="56"/>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59"/>
                                        </p:tgtEl>
                                        <p:attrNameLst>
                                          <p:attrName>style.visibility</p:attrName>
                                        </p:attrNameLst>
                                      </p:cBhvr>
                                      <p:to>
                                        <p:strVal val="visible"/>
                                      </p:to>
                                    </p:set>
                                    <p:animEffect transition="in" filter="blinds(horizontal)">
                                      <p:cBhvr>
                                        <p:cTn id="125" dur="500"/>
                                        <p:tgtEl>
                                          <p:spTgt spid="59"/>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60"/>
                                        </p:tgtEl>
                                        <p:attrNameLst>
                                          <p:attrName>style.visibility</p:attrName>
                                        </p:attrNameLst>
                                      </p:cBhvr>
                                      <p:to>
                                        <p:strVal val="visible"/>
                                      </p:to>
                                    </p:set>
                                    <p:animEffect transition="in" filter="blinds(horizontal)">
                                      <p:cBhvr>
                                        <p:cTn id="130" dur="500"/>
                                        <p:tgtEl>
                                          <p:spTgt spid="60"/>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grpId="0" nodeType="clickEffect">
                                  <p:stCondLst>
                                    <p:cond delay="0"/>
                                  </p:stCondLst>
                                  <p:childTnLst>
                                    <p:set>
                                      <p:cBhvr>
                                        <p:cTn id="134" dur="1" fill="hold">
                                          <p:stCondLst>
                                            <p:cond delay="0"/>
                                          </p:stCondLst>
                                        </p:cTn>
                                        <p:tgtEl>
                                          <p:spTgt spid="57"/>
                                        </p:tgtEl>
                                        <p:attrNameLst>
                                          <p:attrName>style.visibility</p:attrName>
                                        </p:attrNameLst>
                                      </p:cBhvr>
                                      <p:to>
                                        <p:strVal val="visible"/>
                                      </p:to>
                                    </p:set>
                                    <p:animEffect transition="in" filter="blinds(horizontal)">
                                      <p:cBhvr>
                                        <p:cTn id="135" dur="500"/>
                                        <p:tgtEl>
                                          <p:spTgt spid="57"/>
                                        </p:tgtEl>
                                      </p:cBhvr>
                                    </p:animEffect>
                                  </p:childTnLst>
                                </p:cTn>
                              </p:par>
                            </p:childTnLst>
                          </p:cTn>
                        </p:par>
                      </p:childTnLst>
                    </p:cTn>
                  </p:par>
                  <p:par>
                    <p:cTn id="136" fill="hold">
                      <p:stCondLst>
                        <p:cond delay="indefinite"/>
                      </p:stCondLst>
                      <p:childTnLst>
                        <p:par>
                          <p:cTn id="137" fill="hold">
                            <p:stCondLst>
                              <p:cond delay="0"/>
                            </p:stCondLst>
                            <p:childTnLst>
                              <p:par>
                                <p:cTn id="138" presetID="3" presetClass="entr" presetSubtype="10" fill="hold" grpId="0" nodeType="clickEffect">
                                  <p:stCondLst>
                                    <p:cond delay="0"/>
                                  </p:stCondLst>
                                  <p:childTnLst>
                                    <p:set>
                                      <p:cBhvr>
                                        <p:cTn id="139" dur="1" fill="hold">
                                          <p:stCondLst>
                                            <p:cond delay="0"/>
                                          </p:stCondLst>
                                        </p:cTn>
                                        <p:tgtEl>
                                          <p:spTgt spid="61"/>
                                        </p:tgtEl>
                                        <p:attrNameLst>
                                          <p:attrName>style.visibility</p:attrName>
                                        </p:attrNameLst>
                                      </p:cBhvr>
                                      <p:to>
                                        <p:strVal val="visible"/>
                                      </p:to>
                                    </p:set>
                                    <p:animEffect transition="in" filter="blinds(horizontal)">
                                      <p:cBhvr>
                                        <p:cTn id="140" dur="500"/>
                                        <p:tgtEl>
                                          <p:spTgt spid="61"/>
                                        </p:tgtEl>
                                      </p:cBhvr>
                                    </p:animEffect>
                                  </p:childTnLst>
                                </p:cTn>
                              </p:par>
                            </p:childTnLst>
                          </p:cTn>
                        </p:par>
                      </p:childTnLst>
                    </p:cTn>
                  </p:par>
                  <p:par>
                    <p:cTn id="141" fill="hold">
                      <p:stCondLst>
                        <p:cond delay="indefinite"/>
                      </p:stCondLst>
                      <p:childTnLst>
                        <p:par>
                          <p:cTn id="142" fill="hold">
                            <p:stCondLst>
                              <p:cond delay="0"/>
                            </p:stCondLst>
                            <p:childTnLst>
                              <p:par>
                                <p:cTn id="143" presetID="3" presetClass="entr" presetSubtype="10" fill="hold" grpId="0" nodeType="clickEffect">
                                  <p:stCondLst>
                                    <p:cond delay="0"/>
                                  </p:stCondLst>
                                  <p:childTnLst>
                                    <p:set>
                                      <p:cBhvr>
                                        <p:cTn id="144" dur="1" fill="hold">
                                          <p:stCondLst>
                                            <p:cond delay="0"/>
                                          </p:stCondLst>
                                        </p:cTn>
                                        <p:tgtEl>
                                          <p:spTgt spid="62"/>
                                        </p:tgtEl>
                                        <p:attrNameLst>
                                          <p:attrName>style.visibility</p:attrName>
                                        </p:attrNameLst>
                                      </p:cBhvr>
                                      <p:to>
                                        <p:strVal val="visible"/>
                                      </p:to>
                                    </p:set>
                                    <p:animEffect transition="in" filter="blinds(horizontal)">
                                      <p:cBhvr>
                                        <p:cTn id="145" dur="500"/>
                                        <p:tgtEl>
                                          <p:spTgt spid="62"/>
                                        </p:tgtEl>
                                      </p:cBhvr>
                                    </p:animEffect>
                                  </p:childTnLst>
                                </p:cTn>
                              </p:par>
                            </p:childTnLst>
                          </p:cTn>
                        </p:par>
                      </p:childTnLst>
                    </p:cTn>
                  </p:par>
                  <p:par>
                    <p:cTn id="146" fill="hold">
                      <p:stCondLst>
                        <p:cond delay="indefinite"/>
                      </p:stCondLst>
                      <p:childTnLst>
                        <p:par>
                          <p:cTn id="147" fill="hold">
                            <p:stCondLst>
                              <p:cond delay="0"/>
                            </p:stCondLst>
                            <p:childTnLst>
                              <p:par>
                                <p:cTn id="148" presetID="3" presetClass="entr" presetSubtype="10" fill="hold" grpId="0" nodeType="clickEffect">
                                  <p:stCondLst>
                                    <p:cond delay="0"/>
                                  </p:stCondLst>
                                  <p:childTnLst>
                                    <p:set>
                                      <p:cBhvr>
                                        <p:cTn id="149" dur="1" fill="hold">
                                          <p:stCondLst>
                                            <p:cond delay="0"/>
                                          </p:stCondLst>
                                        </p:cTn>
                                        <p:tgtEl>
                                          <p:spTgt spid="58"/>
                                        </p:tgtEl>
                                        <p:attrNameLst>
                                          <p:attrName>style.visibility</p:attrName>
                                        </p:attrNameLst>
                                      </p:cBhvr>
                                      <p:to>
                                        <p:strVal val="visible"/>
                                      </p:to>
                                    </p:set>
                                    <p:animEffect transition="in" filter="blinds(horizontal)">
                                      <p:cBhvr>
                                        <p:cTn id="150" dur="500"/>
                                        <p:tgtEl>
                                          <p:spTgt spid="58"/>
                                        </p:tgtEl>
                                      </p:cBhvr>
                                    </p:animEffect>
                                  </p:childTnLst>
                                </p:cTn>
                              </p:par>
                            </p:childTnLst>
                          </p:cTn>
                        </p:par>
                      </p:childTnLst>
                    </p:cTn>
                  </p:par>
                  <p:par>
                    <p:cTn id="151" fill="hold">
                      <p:stCondLst>
                        <p:cond delay="indefinite"/>
                      </p:stCondLst>
                      <p:childTnLst>
                        <p:par>
                          <p:cTn id="152" fill="hold">
                            <p:stCondLst>
                              <p:cond delay="0"/>
                            </p:stCondLst>
                            <p:childTnLst>
                              <p:par>
                                <p:cTn id="153" presetID="3" presetClass="entr" presetSubtype="10" fill="hold" grpId="0" nodeType="click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blinds(horizontal)">
                                      <p:cBhvr>
                                        <p:cTn id="155" dur="500"/>
                                        <p:tgtEl>
                                          <p:spTgt spid="63"/>
                                        </p:tgtEl>
                                      </p:cBhvr>
                                    </p:animEffect>
                                  </p:childTnLst>
                                </p:cTn>
                              </p:par>
                              <p:par>
                                <p:cTn id="156" presetID="3" presetClass="entr" presetSubtype="10" fill="hold" grpId="0" nodeType="withEffect">
                                  <p:stCondLst>
                                    <p:cond delay="0"/>
                                  </p:stCondLst>
                                  <p:childTnLst>
                                    <p:set>
                                      <p:cBhvr>
                                        <p:cTn id="157" dur="1" fill="hold">
                                          <p:stCondLst>
                                            <p:cond delay="0"/>
                                          </p:stCondLst>
                                        </p:cTn>
                                        <p:tgtEl>
                                          <p:spTgt spid="64"/>
                                        </p:tgtEl>
                                        <p:attrNameLst>
                                          <p:attrName>style.visibility</p:attrName>
                                        </p:attrNameLst>
                                      </p:cBhvr>
                                      <p:to>
                                        <p:strVal val="visible"/>
                                      </p:to>
                                    </p:set>
                                    <p:animEffect transition="in" filter="blinds(horizontal)">
                                      <p:cBhvr>
                                        <p:cTn id="158" dur="500"/>
                                        <p:tgtEl>
                                          <p:spTgt spid="64"/>
                                        </p:tgtEl>
                                      </p:cBhvr>
                                    </p:animEffect>
                                  </p:childTnLst>
                                </p:cTn>
                              </p:par>
                            </p:childTnLst>
                          </p:cTn>
                        </p:par>
                      </p:childTnLst>
                    </p:cTn>
                  </p:par>
                  <p:par>
                    <p:cTn id="159" fill="hold">
                      <p:stCondLst>
                        <p:cond delay="indefinite"/>
                      </p:stCondLst>
                      <p:childTnLst>
                        <p:par>
                          <p:cTn id="160" fill="hold">
                            <p:stCondLst>
                              <p:cond delay="0"/>
                            </p:stCondLst>
                            <p:childTnLst>
                              <p:par>
                                <p:cTn id="161" presetID="3" presetClass="exit" presetSubtype="10" fill="hold" grpId="1" nodeType="clickEffect">
                                  <p:stCondLst>
                                    <p:cond delay="0"/>
                                  </p:stCondLst>
                                  <p:childTnLst>
                                    <p:animEffect transition="out" filter="blinds(horizontal)">
                                      <p:cBhvr>
                                        <p:cTn id="162" dur="500"/>
                                        <p:tgtEl>
                                          <p:spTgt spid="63"/>
                                        </p:tgtEl>
                                      </p:cBhvr>
                                    </p:animEffect>
                                    <p:set>
                                      <p:cBhvr>
                                        <p:cTn id="163" dur="1" fill="hold">
                                          <p:stCondLst>
                                            <p:cond delay="499"/>
                                          </p:stCondLst>
                                        </p:cTn>
                                        <p:tgtEl>
                                          <p:spTgt spid="63"/>
                                        </p:tgtEl>
                                        <p:attrNameLst>
                                          <p:attrName>style.visibility</p:attrName>
                                        </p:attrNameLst>
                                      </p:cBhvr>
                                      <p:to>
                                        <p:strVal val="hidden"/>
                                      </p:to>
                                    </p:set>
                                  </p:childTnLst>
                                </p:cTn>
                              </p:par>
                              <p:par>
                                <p:cTn id="164" presetID="3" presetClass="exit" presetSubtype="10" fill="hold" grpId="1" nodeType="withEffect">
                                  <p:stCondLst>
                                    <p:cond delay="0"/>
                                  </p:stCondLst>
                                  <p:childTnLst>
                                    <p:animEffect transition="out" filter="blinds(horizontal)">
                                      <p:cBhvr>
                                        <p:cTn id="165" dur="500"/>
                                        <p:tgtEl>
                                          <p:spTgt spid="64"/>
                                        </p:tgtEl>
                                      </p:cBhvr>
                                    </p:animEffect>
                                    <p:set>
                                      <p:cBhvr>
                                        <p:cTn id="166" dur="1" fill="hold">
                                          <p:stCondLst>
                                            <p:cond delay="499"/>
                                          </p:stCondLst>
                                        </p:cTn>
                                        <p:tgtEl>
                                          <p:spTgt spid="64"/>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65"/>
                                        </p:tgtEl>
                                        <p:attrNameLst>
                                          <p:attrName>style.visibility</p:attrName>
                                        </p:attrNameLst>
                                      </p:cBhvr>
                                      <p:to>
                                        <p:strVal val="visible"/>
                                      </p:to>
                                    </p:set>
                                    <p:animEffect transition="in" filter="blinds(horizontal)">
                                      <p:cBhvr>
                                        <p:cTn id="171"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3" grpId="0"/>
      <p:bldP spid="15" grpId="0" animBg="1"/>
      <p:bldP spid="24" grpId="0"/>
      <p:bldP spid="45" grpId="0"/>
      <p:bldP spid="46" grpId="0"/>
      <p:bldP spid="47" grpId="0" animBg="1"/>
      <p:bldP spid="48" grpId="0" animBg="1"/>
      <p:bldP spid="31" grpId="0"/>
      <p:bldP spid="32" grpId="0"/>
      <p:bldP spid="33" grpId="0"/>
      <p:bldP spid="35" grpId="0"/>
      <p:bldP spid="38" grpId="0"/>
      <p:bldP spid="43" grpId="0"/>
      <p:bldP spid="49" grpId="0" animBg="1"/>
      <p:bldP spid="50" grpId="0"/>
      <p:bldP spid="51" grpId="0" animBg="1"/>
      <p:bldP spid="52" grpId="0"/>
      <p:bldP spid="9" grpId="0" animBg="1"/>
      <p:bldP spid="9" grpId="1" animBg="1"/>
      <p:bldP spid="53" grpId="0" animBg="1"/>
      <p:bldP spid="53" grpId="1" animBg="1"/>
      <p:bldP spid="56" grpId="0"/>
      <p:bldP spid="57" grpId="0"/>
      <p:bldP spid="58" grpId="0"/>
      <p:bldP spid="59" grpId="0" animBg="1"/>
      <p:bldP spid="60" grpId="0"/>
      <p:bldP spid="61" grpId="0" animBg="1"/>
      <p:bldP spid="62" grpId="0"/>
      <p:bldP spid="63" grpId="0" animBg="1"/>
      <p:bldP spid="63" grpId="1" animBg="1"/>
      <p:bldP spid="64" grpId="0" animBg="1"/>
      <p:bldP spid="64" grpId="1" animBg="1"/>
      <p:bldP spid="65" grpId="0"/>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6775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2"/>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i="1">
                        <a:latin typeface="Cambria Math" panose="02040503050406030204" pitchFamily="18" charset="0"/>
                      </a:rPr>
                      <m:t>𝑢</m:t>
                    </m:r>
                    <m:r>
                      <a:rPr lang="en-US" sz="1400" i="1">
                        <a:latin typeface="Cambria Math" panose="02040503050406030204" pitchFamily="18" charset="0"/>
                      </a:rPr>
                      <m:t>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2</m:t>
                        </m:r>
                      </m:num>
                      <m:den>
                        <m:r>
                          <a:rPr lang="en-US" sz="1400" i="1">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2"/>
                <a:ext cx="3683725" cy="5016181"/>
              </a:xfrm>
              <a:prstGeom prst="rect">
                <a:avLst/>
              </a:prstGeom>
              <a:blipFill>
                <a:blip r:embed="rId2"/>
                <a:stretch>
                  <a:fillRect l="-344" r="-2062" b="-2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p:sp>
        <p:nvSpPr>
          <p:cNvPr id="18" name="Arc 17"/>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6020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5" name="TextBox 24"/>
              <p:cNvSpPr txBox="1"/>
              <p:nvPr/>
            </p:nvSpPr>
            <p:spPr>
              <a:xfrm>
                <a:off x="6823168" y="3463836"/>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6823168" y="3463836"/>
                <a:ext cx="462241" cy="307777"/>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8177350" y="2127070"/>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8177350" y="2127070"/>
                <a:ext cx="462241" cy="307777"/>
              </a:xfrm>
              <a:prstGeom prst="rect">
                <a:avLst/>
              </a:prstGeom>
              <a:blipFill>
                <a:blip r:embed="rId8"/>
                <a:stretch>
                  <a:fillRect/>
                </a:stretch>
              </a:blipFill>
            </p:spPr>
            <p:txBody>
              <a:bodyPr/>
              <a:lstStyle/>
              <a:p>
                <a:r>
                  <a:rPr lang="en-US">
                    <a:noFill/>
                  </a:rPr>
                  <a:t> </a:t>
                </a:r>
              </a:p>
            </p:txBody>
          </p:sp>
        </mc:Fallback>
      </mc:AlternateContent>
      <p:cxnSp>
        <p:nvCxnSpPr>
          <p:cNvPr id="44" name="Straight Arrow Connector 43"/>
          <p:cNvCxnSpPr/>
          <p:nvPr/>
        </p:nvCxnSpPr>
        <p:spPr>
          <a:xfrm flipH="1" flipV="1">
            <a:off x="7654835"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7524207" y="1952898"/>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7524207" y="1952898"/>
                <a:ext cx="416396" cy="3077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7829958" y="1915888"/>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7829958" y="1915888"/>
                <a:ext cx="350417" cy="307777"/>
              </a:xfrm>
              <a:prstGeom prst="rect">
                <a:avLst/>
              </a:prstGeom>
              <a:blipFill>
                <a:blip r:embed="rId10"/>
                <a:stretch>
                  <a:fillRect b="-8000"/>
                </a:stretch>
              </a:blipFill>
            </p:spPr>
            <p:txBody>
              <a:bodyPr/>
              <a:lstStyle/>
              <a:p>
                <a:r>
                  <a:rPr lang="en-US">
                    <a:noFill/>
                  </a:rPr>
                  <a:t> </a:t>
                </a:r>
              </a:p>
            </p:txBody>
          </p:sp>
        </mc:Fallback>
      </mc:AlternateContent>
      <p:sp>
        <p:nvSpPr>
          <p:cNvPr id="47" name="Arc 46"/>
          <p:cNvSpPr/>
          <p:nvPr/>
        </p:nvSpPr>
        <p:spPr>
          <a:xfrm rot="7133948">
            <a:off x="7654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7842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TextBox 31"/>
              <p:cNvSpPr txBox="1"/>
              <p:nvPr/>
            </p:nvSpPr>
            <p:spPr>
              <a:xfrm>
                <a:off x="7421336" y="2883900"/>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90−</m:t>
                          </m:r>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7421336" y="2883900"/>
                <a:ext cx="834390" cy="307777"/>
              </a:xfrm>
              <a:prstGeom prst="rect">
                <a:avLst/>
              </a:prstGeom>
              <a:blipFill>
                <a:blip r:embed="rId11"/>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7067008" y="3098076"/>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7067008" y="3098076"/>
                <a:ext cx="412229" cy="307777"/>
              </a:xfrm>
              <a:prstGeom prst="rect">
                <a:avLst/>
              </a:prstGeom>
              <a:blipFill>
                <a:blip r:embed="rId12"/>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5614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i="1">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1</m:t>
                          </m:r>
                        </m:num>
                        <m:den>
                          <m:r>
                            <a:rPr lang="en-US" sz="1200" i="1">
                              <a:solidFill>
                                <a:srgbClr val="FF0000"/>
                              </a:solidFill>
                              <a:latin typeface="Cambria Math" panose="02040503050406030204" pitchFamily="18" charset="0"/>
                              <a:ea typeface="Cambria Math" panose="02040503050406030204" pitchFamily="18" charset="0"/>
                            </a:rPr>
                            <m:t>2</m:t>
                          </m:r>
                        </m:den>
                      </m:f>
                      <m:r>
                        <a:rPr lang="en-US" sz="1200" i="1">
                          <a:solidFill>
                            <a:srgbClr val="FF0000"/>
                          </a:solidFill>
                          <a:latin typeface="Cambria Math" panose="02040503050406030204" pitchFamily="18" charset="0"/>
                          <a:ea typeface="Cambria Math" panose="02040503050406030204" pitchFamily="18" charset="0"/>
                        </a:rPr>
                        <m:t>𝑡𝑎𝑛</m:t>
                      </m:r>
                      <m:r>
                        <a:rPr lang="en-US" sz="1200" i="1">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5614852" y="1221377"/>
                <a:ext cx="1116874" cy="345672"/>
              </a:xfrm>
              <a:prstGeom prst="rect">
                <a:avLst/>
              </a:prstGeom>
              <a:blipFill>
                <a:blip r:embed="rId13"/>
                <a:stretch>
                  <a:fillRect l="-2247" r="-3371" b="-148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449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𝑢𝑐𝑜𝑠</m:t>
                      </m:r>
                      <m:r>
                        <a:rPr lang="en-US" sz="1200" i="1">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5449389" y="1704702"/>
                <a:ext cx="1278042" cy="185692"/>
              </a:xfrm>
              <a:prstGeom prst="rect">
                <a:avLst/>
              </a:prstGeom>
              <a:blipFill>
                <a:blip r:embed="rId14"/>
                <a:stretch>
                  <a:fillRect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5453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𝑠𝑖𝑛</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5453743" y="2100943"/>
                <a:ext cx="1283172" cy="184666"/>
              </a:xfrm>
              <a:prstGeom prst="rect">
                <a:avLst/>
              </a:prstGeom>
              <a:blipFill>
                <a:blip r:embed="rId15"/>
                <a:stretch>
                  <a:fillRect r="-980"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5477691"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rPr>
                            <m:t>𝑣</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rPr>
                        <m:t>𝑠𝑖𝑛</m:t>
                      </m:r>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2</m:t>
                          </m:r>
                        </m:num>
                        <m:den>
                          <m:r>
                            <a:rPr lang="en-US" sz="1200" i="1">
                              <a:solidFill>
                                <a:srgbClr val="FF0000"/>
                              </a:solidFill>
                              <a:latin typeface="Cambria Math" panose="02040503050406030204" pitchFamily="18" charset="0"/>
                              <a:ea typeface="Cambria Math" panose="02040503050406030204" pitchFamily="18" charset="0"/>
                            </a:rPr>
                            <m:t>5</m:t>
                          </m:r>
                        </m:den>
                      </m:f>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5477691" y="2383973"/>
                <a:ext cx="1393779" cy="346890"/>
              </a:xfrm>
              <a:prstGeom prst="rect">
                <a:avLst/>
              </a:prstGeom>
              <a:blipFill>
                <a:blip r:embed="rId16"/>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7175865" y="2745379"/>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7175865" y="2745379"/>
                <a:ext cx="412229" cy="307777"/>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608322" y="4302034"/>
                <a:ext cx="1882503" cy="6667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600" i="1">
                              <a:latin typeface="Cambria Math" panose="02040503050406030204" pitchFamily="18" charset="0"/>
                            </a:rPr>
                          </m:ctrlPr>
                        </m:fPr>
                        <m:num>
                          <m:sSub>
                            <m:sSubPr>
                              <m:ctrlPr>
                                <a:rPr lang="en-GB" sz="1600" i="1">
                                  <a:latin typeface="Cambria Math" panose="02040503050406030204" pitchFamily="18" charset="0"/>
                                </a:rPr>
                              </m:ctrlPr>
                            </m:sSubPr>
                            <m:e>
                              <m:r>
                                <a:rPr lang="en-US" sz="1600" i="1">
                                  <a:latin typeface="Cambria Math" panose="02040503050406030204" pitchFamily="18" charset="0"/>
                                </a:rPr>
                                <m:t>𝑣</m:t>
                              </m:r>
                            </m:e>
                            <m:sub>
                              <m:r>
                                <a:rPr lang="en-US" sz="1600" i="1">
                                  <a:latin typeface="Cambria Math" panose="02040503050406030204" pitchFamily="18" charset="0"/>
                                </a:rPr>
                                <m:t>2</m:t>
                              </m:r>
                            </m:sub>
                          </m:sSub>
                          <m:r>
                            <a:rPr lang="en-US" sz="1600" i="1">
                              <a:latin typeface="Cambria Math" panose="02040503050406030204" pitchFamily="18" charset="0"/>
                            </a:rPr>
                            <m:t>𝑠𝑖𝑛</m:t>
                          </m:r>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2</m:t>
                              </m:r>
                            </m:sub>
                          </m:sSub>
                        </m:num>
                        <m:den>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2</m:t>
                              </m:r>
                            </m:sub>
                          </m:sSub>
                          <m:r>
                            <a:rPr lang="en-US" sz="1600" i="1">
                              <a:latin typeface="Cambria Math" panose="02040503050406030204" pitchFamily="18" charset="0"/>
                              <a:ea typeface="Cambria Math" panose="02040503050406030204" pitchFamily="18" charset="0"/>
                            </a:rPr>
                            <m:t>𝑐𝑜𝑠</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2</m:t>
                              </m:r>
                            </m:sub>
                          </m:sSub>
                        </m:den>
                      </m:f>
                      <m:r>
                        <a:rPr lang="en-US" sz="1600" i="1">
                          <a:latin typeface="Cambria Math" panose="02040503050406030204" pitchFamily="18" charset="0"/>
                        </a:rPr>
                        <m:t>=</m:t>
                      </m:r>
                      <m:f>
                        <m:fPr>
                          <m:ctrlPr>
                            <a:rPr lang="en-US" sz="1600" i="1">
                              <a:latin typeface="Cambria Math" panose="02040503050406030204" pitchFamily="18" charset="0"/>
                            </a:rPr>
                          </m:ctrlPr>
                        </m:fPr>
                        <m:num>
                          <m:f>
                            <m:fPr>
                              <m:ctrlPr>
                                <a:rPr lang="en-US" sz="1600" i="1">
                                  <a:latin typeface="Cambria Math" panose="02040503050406030204" pitchFamily="18" charset="0"/>
                                </a:rPr>
                              </m:ctrlPr>
                            </m:fPr>
                            <m:num>
                              <m:r>
                                <a:rPr lang="en-US" sz="1600" i="1">
                                  <a:latin typeface="Cambria Math" panose="02040503050406030204" pitchFamily="18" charset="0"/>
                                </a:rPr>
                                <m:t>2</m:t>
                              </m:r>
                            </m:num>
                            <m:den>
                              <m:r>
                                <a:rPr lang="en-US" sz="1600" i="1">
                                  <a:latin typeface="Cambria Math" panose="02040503050406030204" pitchFamily="18" charset="0"/>
                                </a:rPr>
                                <m:t>5</m:t>
                              </m:r>
                            </m:den>
                          </m:f>
                          <m:sSub>
                            <m:sSubPr>
                              <m:ctrlPr>
                                <a:rPr lang="en-US" sz="1600" i="1">
                                  <a:latin typeface="Cambria Math" panose="02040503050406030204" pitchFamily="18" charset="0"/>
                                </a:rPr>
                              </m:ctrlPr>
                            </m:sSubPr>
                            <m:e>
                              <m:r>
                                <a:rPr lang="en-US" sz="1600" i="1">
                                  <a:latin typeface="Cambria Math" panose="02040503050406030204" pitchFamily="18" charset="0"/>
                                </a:rPr>
                                <m:t>𝑣</m:t>
                              </m:r>
                            </m:e>
                            <m:sub>
                              <m:r>
                                <a:rPr lang="en-US" sz="1600" i="1">
                                  <a:latin typeface="Cambria Math" panose="02040503050406030204" pitchFamily="18" charset="0"/>
                                </a:rPr>
                                <m:t>1</m:t>
                              </m:r>
                            </m:sub>
                          </m:sSub>
                          <m:r>
                            <a:rPr lang="en-US" sz="1600" i="1">
                              <a:latin typeface="Cambria Math" panose="02040503050406030204" pitchFamily="18" charset="0"/>
                            </a:rPr>
                            <m:t>𝑐𝑜𝑠</m:t>
                          </m:r>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1</m:t>
                              </m:r>
                            </m:sub>
                          </m:sSub>
                        </m:num>
                        <m:den>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𝑣</m:t>
                              </m:r>
                            </m:e>
                            <m:sub>
                              <m:r>
                                <a:rPr lang="en-US" sz="1600" i="1">
                                  <a:latin typeface="Cambria Math" panose="02040503050406030204" pitchFamily="18" charset="0"/>
                                  <a:ea typeface="Cambria Math" panose="02040503050406030204" pitchFamily="18" charset="0"/>
                                </a:rPr>
                                <m:t>1</m:t>
                              </m:r>
                            </m:sub>
                          </m:sSub>
                          <m:r>
                            <a:rPr lang="en-US" sz="1600" i="1">
                              <a:latin typeface="Cambria Math" panose="02040503050406030204" pitchFamily="18" charset="0"/>
                              <a:ea typeface="Cambria Math" panose="02040503050406030204" pitchFamily="18" charset="0"/>
                            </a:rPr>
                            <m:t>𝑠𝑖𝑛</m:t>
                          </m:r>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ea typeface="Cambria Math" panose="02040503050406030204" pitchFamily="18" charset="0"/>
                                </a:rPr>
                                <m:t>1</m:t>
                              </m:r>
                            </m:sub>
                          </m:sSub>
                        </m:den>
                      </m:f>
                    </m:oMath>
                  </m:oMathPara>
                </a14:m>
                <a:endParaRPr lang="en-GB"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5608322" y="4302034"/>
                <a:ext cx="1882503" cy="666721"/>
              </a:xfrm>
              <a:prstGeom prst="rect">
                <a:avLst/>
              </a:prstGeom>
              <a:blipFill>
                <a:blip r:embed="rId18"/>
                <a:stretch>
                  <a:fillRect l="-671" t="-1887" b="-1509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5769431" y="5116285"/>
                <a:ext cx="1560107" cy="462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2</m:t>
                          </m:r>
                        </m:sub>
                      </m:sSub>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2</m:t>
                          </m:r>
                        </m:num>
                        <m:den>
                          <m:r>
                            <a:rPr lang="en-US" sz="1600" i="1">
                              <a:latin typeface="Cambria Math" panose="02040503050406030204" pitchFamily="18" charset="0"/>
                            </a:rPr>
                            <m:t>5</m:t>
                          </m:r>
                        </m:den>
                      </m:f>
                      <m:r>
                        <a:rPr lang="en-US" sz="1600" i="1">
                          <a:latin typeface="Cambria Math" panose="02040503050406030204" pitchFamily="18" charset="0"/>
                        </a:rPr>
                        <m:t>𝑡𝑎𝑛</m:t>
                      </m:r>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1</m:t>
                          </m:r>
                        </m:sub>
                      </m:sSub>
                    </m:oMath>
                  </m:oMathPara>
                </a14:m>
                <a:endParaRPr lang="en-GB" sz="1600" dirty="0"/>
              </a:p>
            </p:txBody>
          </p:sp>
        </mc:Choice>
        <mc:Fallback xmlns="">
          <p:sp>
            <p:nvSpPr>
              <p:cNvPr id="67" name="TextBox 66"/>
              <p:cNvSpPr txBox="1">
                <a:spLocks noRot="1" noChangeAspect="1" noMove="1" noResize="1" noEditPoints="1" noAdjustHandles="1" noChangeArrowheads="1" noChangeShapeType="1" noTextEdit="1"/>
              </p:cNvSpPr>
              <p:nvPr/>
            </p:nvSpPr>
            <p:spPr>
              <a:xfrm>
                <a:off x="5769431" y="5116285"/>
                <a:ext cx="1560107" cy="462627"/>
              </a:xfrm>
              <a:prstGeom prst="rect">
                <a:avLst/>
              </a:prstGeom>
              <a:blipFill>
                <a:blip r:embed="rId19"/>
                <a:stretch>
                  <a:fillRect t="-2703" b="-135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5799912" y="5704113"/>
                <a:ext cx="1876539" cy="4678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𝑡𝑎𝑛</m:t>
                      </m:r>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2</m:t>
                          </m:r>
                        </m:sub>
                      </m:sSub>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2</m:t>
                          </m:r>
                        </m:num>
                        <m:den>
                          <m:r>
                            <a:rPr lang="en-US" sz="1600" i="1">
                              <a:latin typeface="Cambria Math" panose="02040503050406030204" pitchFamily="18" charset="0"/>
                            </a:rPr>
                            <m:t>5</m:t>
                          </m:r>
                        </m:den>
                      </m:f>
                      <m:d>
                        <m:dPr>
                          <m:ctrlPr>
                            <a:rPr lang="en-US" sz="1600" i="1">
                              <a:latin typeface="Cambria Math" panose="02040503050406030204" pitchFamily="18" charset="0"/>
                            </a:rPr>
                          </m:ctrlPr>
                        </m:dPr>
                        <m:e>
                          <m:f>
                            <m:fPr>
                              <m:ctrlPr>
                                <a:rPr lang="en-US"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2</m:t>
                              </m:r>
                            </m:den>
                          </m:f>
                          <m:r>
                            <a:rPr lang="en-US" sz="1600" i="1">
                              <a:latin typeface="Cambria Math" panose="02040503050406030204" pitchFamily="18" charset="0"/>
                            </a:rPr>
                            <m:t>𝑡𝑎𝑛</m:t>
                          </m:r>
                          <m:r>
                            <a:rPr lang="en-US" sz="1600" i="1">
                              <a:latin typeface="Cambria Math" panose="02040503050406030204" pitchFamily="18" charset="0"/>
                            </a:rPr>
                            <m:t>20</m:t>
                          </m:r>
                        </m:e>
                      </m:d>
                    </m:oMath>
                  </m:oMathPara>
                </a14:m>
                <a:endParaRPr lang="en-GB" sz="1600" dirty="0"/>
              </a:p>
            </p:txBody>
          </p:sp>
        </mc:Choice>
        <mc:Fallback xmlns="">
          <p:sp>
            <p:nvSpPr>
              <p:cNvPr id="68" name="TextBox 67"/>
              <p:cNvSpPr txBox="1">
                <a:spLocks noRot="1" noChangeAspect="1" noMove="1" noResize="1" noEditPoints="1" noAdjustHandles="1" noChangeArrowheads="1" noChangeShapeType="1" noTextEdit="1"/>
              </p:cNvSpPr>
              <p:nvPr/>
            </p:nvSpPr>
            <p:spPr>
              <a:xfrm>
                <a:off x="5799912" y="5704113"/>
                <a:ext cx="1876539" cy="467820"/>
              </a:xfrm>
              <a:prstGeom prst="rect">
                <a:avLst/>
              </a:prstGeom>
              <a:blipFill>
                <a:blip r:embed="rId20"/>
                <a:stretch>
                  <a:fillRect l="-1351" t="-2632" b="-105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6126483" y="643127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𝛽</m:t>
                          </m:r>
                        </m:e>
                        <m:sub>
                          <m:r>
                            <a:rPr lang="en-US" sz="1600" i="1">
                              <a:latin typeface="Cambria Math" panose="02040503050406030204" pitchFamily="18" charset="0"/>
                            </a:rPr>
                            <m:t>2</m:t>
                          </m:r>
                        </m:sub>
                      </m:sSub>
                      <m:r>
                        <a:rPr lang="en-US" sz="1600" i="1">
                          <a:latin typeface="Cambria Math" panose="02040503050406030204" pitchFamily="18" charset="0"/>
                        </a:rPr>
                        <m:t>=65.</m:t>
                      </m:r>
                      <m:sSup>
                        <m:sSupPr>
                          <m:ctrlPr>
                            <a:rPr lang="en-US" sz="1600" i="1">
                              <a:latin typeface="Cambria Math" panose="02040503050406030204" pitchFamily="18" charset="0"/>
                            </a:rPr>
                          </m:ctrlPr>
                        </m:sSupPr>
                        <m:e>
                          <m:r>
                            <a:rPr lang="en-US" sz="1600" i="1">
                              <a:latin typeface="Cambria Math" panose="02040503050406030204" pitchFamily="18" charset="0"/>
                            </a:rPr>
                            <m:t>5</m:t>
                          </m:r>
                        </m:e>
                        <m:sup>
                          <m:r>
                            <a:rPr lang="en-US" sz="1600" i="1">
                              <a:latin typeface="Cambria Math" panose="02040503050406030204" pitchFamily="18" charset="0"/>
                              <a:ea typeface="Cambria Math" panose="02040503050406030204" pitchFamily="18" charset="0"/>
                            </a:rPr>
                            <m:t>°</m:t>
                          </m:r>
                        </m:sup>
                      </m:sSup>
                    </m:oMath>
                  </m:oMathPara>
                </a14:m>
                <a:endParaRPr lang="en-GB" sz="1600" dirty="0"/>
              </a:p>
            </p:txBody>
          </p:sp>
        </mc:Choice>
        <mc:Fallback xmlns="">
          <p:sp>
            <p:nvSpPr>
              <p:cNvPr id="69" name="TextBox 68"/>
              <p:cNvSpPr txBox="1">
                <a:spLocks noRot="1" noChangeAspect="1" noMove="1" noResize="1" noEditPoints="1" noAdjustHandles="1" noChangeArrowheads="1" noChangeShapeType="1" noTextEdit="1"/>
              </p:cNvSpPr>
              <p:nvPr/>
            </p:nvSpPr>
            <p:spPr>
              <a:xfrm>
                <a:off x="6126483" y="6431279"/>
                <a:ext cx="1003415" cy="251800"/>
              </a:xfrm>
              <a:prstGeom prst="rect">
                <a:avLst/>
              </a:prstGeom>
              <a:blipFill>
                <a:blip r:embed="rId21"/>
                <a:stretch>
                  <a:fillRect l="-5000" r="-1250" b="-28571"/>
                </a:stretch>
              </a:blipFill>
            </p:spPr>
            <p:txBody>
              <a:bodyPr/>
              <a:lstStyle/>
              <a:p>
                <a:r>
                  <a:rPr lang="en-US">
                    <a:noFill/>
                  </a:rPr>
                  <a:t> </a:t>
                </a:r>
              </a:p>
            </p:txBody>
          </p:sp>
        </mc:Fallback>
      </mc:AlternateContent>
      <p:sp>
        <p:nvSpPr>
          <p:cNvPr id="70" name="Arc 69"/>
          <p:cNvSpPr/>
          <p:nvPr/>
        </p:nvSpPr>
        <p:spPr>
          <a:xfrm>
            <a:off x="7442899" y="4789714"/>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1" name="TextBox 70"/>
              <p:cNvSpPr txBox="1"/>
              <p:nvPr/>
            </p:nvSpPr>
            <p:spPr>
              <a:xfrm>
                <a:off x="5434149" y="3794667"/>
                <a:ext cx="5103223"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can divide one of the new equations by the other to form an equation for </a:t>
                </a:r>
                <a14:m>
                  <m:oMath xmlns:m="http://schemas.openxmlformats.org/officeDocument/2006/math">
                    <m:sSub>
                      <m:sSubPr>
                        <m:ctrlPr>
                          <a:rPr lang="en-US" sz="1400" i="1">
                            <a:solidFill>
                              <a:srgbClr val="FF0000"/>
                            </a:solidFill>
                            <a:latin typeface="Cambria Math" panose="02040503050406030204" pitchFamily="18" charset="0"/>
                          </a:rPr>
                        </m:ctrlPr>
                      </m:sSubPr>
                      <m:e>
                        <m:r>
                          <a:rPr lang="en-US" sz="1400" i="1">
                            <a:solidFill>
                              <a:srgbClr val="FF0000"/>
                            </a:solidFill>
                            <a:latin typeface="Cambria Math" panose="02040503050406030204" pitchFamily="18" charset="0"/>
                            <a:ea typeface="Cambria Math" panose="02040503050406030204" pitchFamily="18" charset="0"/>
                          </a:rPr>
                          <m:t>𝛽</m:t>
                        </m:r>
                      </m:e>
                      <m:sub>
                        <m:r>
                          <a:rPr lang="en-US" sz="1400" i="1">
                            <a:solidFill>
                              <a:srgbClr val="FF0000"/>
                            </a:solidFill>
                            <a:latin typeface="Cambria Math" panose="02040503050406030204" pitchFamily="18" charset="0"/>
                          </a:rPr>
                          <m:t>2</m:t>
                        </m:r>
                      </m:sub>
                    </m:sSub>
                  </m:oMath>
                </a14:m>
                <a:endParaRPr lang="en-GB" sz="1400" i="1" dirty="0">
                  <a:solidFill>
                    <a:srgbClr val="FF0000"/>
                  </a:solidFill>
                  <a:latin typeface="Comic Sans MS" panose="030F0702030302020204" pitchFamily="66" charset="0"/>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5434149" y="3794667"/>
                <a:ext cx="5103223" cy="523220"/>
              </a:xfrm>
              <a:prstGeom prst="rect">
                <a:avLst/>
              </a:prstGeom>
              <a:blipFill>
                <a:blip r:embed="rId22"/>
                <a:stretch>
                  <a:fillRect b="-11905"/>
                </a:stretch>
              </a:blipFill>
            </p:spPr>
            <p:txBody>
              <a:bodyPr/>
              <a:lstStyle/>
              <a:p>
                <a:r>
                  <a:rPr lang="en-US">
                    <a:noFill/>
                  </a:rPr>
                  <a:t> </a:t>
                </a:r>
              </a:p>
            </p:txBody>
          </p:sp>
        </mc:Fallback>
      </mc:AlternateContent>
      <p:sp>
        <p:nvSpPr>
          <p:cNvPr id="72" name="Arc 71"/>
          <p:cNvSpPr/>
          <p:nvPr/>
        </p:nvSpPr>
        <p:spPr>
          <a:xfrm>
            <a:off x="7664968" y="5421086"/>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Arc 72"/>
          <p:cNvSpPr/>
          <p:nvPr/>
        </p:nvSpPr>
        <p:spPr>
          <a:xfrm>
            <a:off x="7590945" y="6026332"/>
            <a:ext cx="220645" cy="531222"/>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Rectangle 73"/>
          <p:cNvSpPr/>
          <p:nvPr/>
        </p:nvSpPr>
        <p:spPr>
          <a:xfrm>
            <a:off x="5434149" y="2046516"/>
            <a:ext cx="1314994" cy="27867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p:cNvSpPr/>
          <p:nvPr/>
        </p:nvSpPr>
        <p:spPr>
          <a:xfrm>
            <a:off x="5473337" y="2373086"/>
            <a:ext cx="1406434" cy="404948"/>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TextBox 75"/>
          <p:cNvSpPr txBox="1"/>
          <p:nvPr/>
        </p:nvSpPr>
        <p:spPr>
          <a:xfrm>
            <a:off x="7559041" y="4774381"/>
            <a:ext cx="1820091"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can simplify a lot here!</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7" name="TextBox 76"/>
              <p:cNvSpPr txBox="1"/>
              <p:nvPr/>
            </p:nvSpPr>
            <p:spPr>
              <a:xfrm>
                <a:off x="7720149" y="5449295"/>
                <a:ext cx="220762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already have an expression for </a:t>
                </a:r>
                <a14:m>
                  <m:oMath xmlns:m="http://schemas.openxmlformats.org/officeDocument/2006/math">
                    <m:r>
                      <a:rPr lang="en-US" sz="1400" i="1">
                        <a:solidFill>
                          <a:srgbClr val="FF0000"/>
                        </a:solidFill>
                        <a:latin typeface="Cambria Math" panose="02040503050406030204" pitchFamily="18" charset="0"/>
                      </a:rPr>
                      <m:t>𝑡𝑎𝑛</m:t>
                    </m:r>
                    <m:sSub>
                      <m:sSubPr>
                        <m:ctrlPr>
                          <a:rPr lang="en-US" sz="1400" i="1">
                            <a:solidFill>
                              <a:srgbClr val="FF0000"/>
                            </a:solidFill>
                            <a:latin typeface="Cambria Math" panose="02040503050406030204" pitchFamily="18" charset="0"/>
                          </a:rPr>
                        </m:ctrlPr>
                      </m:sSubPr>
                      <m:e>
                        <m:r>
                          <a:rPr lang="en-US" sz="1400" i="1">
                            <a:solidFill>
                              <a:srgbClr val="FF0000"/>
                            </a:solidFill>
                            <a:latin typeface="Cambria Math" panose="02040503050406030204" pitchFamily="18" charset="0"/>
                            <a:ea typeface="Cambria Math" panose="02040503050406030204" pitchFamily="18" charset="0"/>
                          </a:rPr>
                          <m:t>𝛽</m:t>
                        </m:r>
                      </m:e>
                      <m:sub>
                        <m:r>
                          <a:rPr lang="en-US" sz="1400" i="1">
                            <a:solidFill>
                              <a:srgbClr val="FF0000"/>
                            </a:solidFill>
                            <a:latin typeface="Cambria Math" panose="02040503050406030204" pitchFamily="18" charset="0"/>
                          </a:rPr>
                          <m:t>1</m:t>
                        </m:r>
                      </m:sub>
                    </m:sSub>
                  </m:oMath>
                </a14:m>
                <a:endParaRPr lang="en-GB" sz="1400" i="1" dirty="0">
                  <a:solidFill>
                    <a:srgbClr val="FF0000"/>
                  </a:solidFill>
                  <a:latin typeface="Comic Sans MS" panose="030F0702030302020204" pitchFamily="66" charset="0"/>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7720149" y="5449295"/>
                <a:ext cx="2207622" cy="523220"/>
              </a:xfrm>
              <a:prstGeom prst="rect">
                <a:avLst/>
              </a:prstGeom>
              <a:blipFill>
                <a:blip r:embed="rId23"/>
                <a:stretch>
                  <a:fillRect b="-11905"/>
                </a:stretch>
              </a:blipFill>
            </p:spPr>
            <p:txBody>
              <a:bodyPr/>
              <a:lstStyle/>
              <a:p>
                <a:r>
                  <a:rPr lang="en-US">
                    <a:noFill/>
                  </a:rPr>
                  <a:t> </a:t>
                </a:r>
              </a:p>
            </p:txBody>
          </p:sp>
        </mc:Fallback>
      </mc:AlternateContent>
      <p:sp>
        <p:nvSpPr>
          <p:cNvPr id="78" name="TextBox 77"/>
          <p:cNvSpPr txBox="1"/>
          <p:nvPr/>
        </p:nvSpPr>
        <p:spPr>
          <a:xfrm>
            <a:off x="7759337" y="6159045"/>
            <a:ext cx="101890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a:t>
            </a:r>
            <a:endParaRPr lang="en-GB" sz="1400" i="1" dirty="0">
              <a:solidFill>
                <a:srgbClr val="FF0000"/>
              </a:solidFill>
              <a:latin typeface="Comic Sans MS" panose="030F0702030302020204" pitchFamily="66" charset="0"/>
            </a:endParaRPr>
          </a:p>
        </p:txBody>
      </p:sp>
      <p:sp>
        <p:nvSpPr>
          <p:cNvPr id="79" name="Rectangle 78"/>
          <p:cNvSpPr/>
          <p:nvPr/>
        </p:nvSpPr>
        <p:spPr>
          <a:xfrm>
            <a:off x="5577841" y="1197431"/>
            <a:ext cx="1197429" cy="404947"/>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80" name="TextBox 79"/>
              <p:cNvSpPr txBox="1"/>
              <p:nvPr/>
            </p:nvSpPr>
            <p:spPr>
              <a:xfrm>
                <a:off x="8917580" y="128015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solidFill>
                                <a:srgbClr val="FF0000"/>
                              </a:solidFill>
                              <a:latin typeface="Cambria Math" panose="02040503050406030204" pitchFamily="18" charset="0"/>
                            </a:rPr>
                          </m:ctrlPr>
                        </m:sSubPr>
                        <m:e>
                          <m:r>
                            <a:rPr lang="en-US" sz="1600" i="1">
                              <a:solidFill>
                                <a:srgbClr val="FF0000"/>
                              </a:solidFill>
                              <a:latin typeface="Cambria Math" panose="02040503050406030204" pitchFamily="18" charset="0"/>
                              <a:ea typeface="Cambria Math" panose="02040503050406030204" pitchFamily="18" charset="0"/>
                            </a:rPr>
                            <m:t>𝛽</m:t>
                          </m:r>
                        </m:e>
                        <m:sub>
                          <m:r>
                            <a:rPr lang="en-US" sz="1600" i="1">
                              <a:solidFill>
                                <a:srgbClr val="FF0000"/>
                              </a:solidFill>
                              <a:latin typeface="Cambria Math" panose="02040503050406030204" pitchFamily="18" charset="0"/>
                            </a:rPr>
                            <m:t>2</m:t>
                          </m:r>
                        </m:sub>
                      </m:sSub>
                      <m:r>
                        <a:rPr lang="en-US" sz="1600" i="1">
                          <a:solidFill>
                            <a:srgbClr val="FF0000"/>
                          </a:solidFill>
                          <a:latin typeface="Cambria Math" panose="02040503050406030204" pitchFamily="18" charset="0"/>
                        </a:rPr>
                        <m:t>=65.</m:t>
                      </m:r>
                      <m:sSup>
                        <m:sSupPr>
                          <m:ctrlPr>
                            <a:rPr lang="en-US" sz="1600" i="1">
                              <a:solidFill>
                                <a:srgbClr val="FF0000"/>
                              </a:solidFill>
                              <a:latin typeface="Cambria Math" panose="02040503050406030204" pitchFamily="18" charset="0"/>
                            </a:rPr>
                          </m:ctrlPr>
                        </m:sSupPr>
                        <m:e>
                          <m:r>
                            <a:rPr lang="en-US" sz="1600" i="1">
                              <a:solidFill>
                                <a:srgbClr val="FF0000"/>
                              </a:solidFill>
                              <a:latin typeface="Cambria Math" panose="02040503050406030204" pitchFamily="18" charset="0"/>
                            </a:rPr>
                            <m:t>5</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8917580" y="1280159"/>
                <a:ext cx="1003415" cy="251800"/>
              </a:xfrm>
              <a:prstGeom prst="rect">
                <a:avLst/>
              </a:prstGeom>
              <a:blipFill>
                <a:blip r:embed="rId24"/>
                <a:stretch>
                  <a:fillRect l="-6250" r="-1250" b="-28571"/>
                </a:stretch>
              </a:blipFill>
            </p:spPr>
            <p:txBody>
              <a:bodyPr/>
              <a:lstStyle/>
              <a:p>
                <a:r>
                  <a:rPr lang="en-US">
                    <a:noFill/>
                  </a:rPr>
                  <a:t> </a:t>
                </a:r>
              </a:p>
            </p:txBody>
          </p:sp>
        </mc:Fallback>
      </mc:AlternateContent>
    </p:spTree>
    <p:extLst>
      <p:ext uri="{BB962C8B-B14F-4D97-AF65-F5344CB8AC3E}">
        <p14:creationId xmlns:p14="http://schemas.microsoft.com/office/powerpoint/2010/main" val="334008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blinds(horizontal)">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blinds(horizontal)">
                                      <p:cBhvr>
                                        <p:cTn id="12" dur="500"/>
                                        <p:tgtEl>
                                          <p:spTgt spid="7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4"/>
                                        </p:tgtEl>
                                        <p:attrNameLst>
                                          <p:attrName>style.visibility</p:attrName>
                                        </p:attrNameLst>
                                      </p:cBhvr>
                                      <p:to>
                                        <p:strVal val="visible"/>
                                      </p:to>
                                    </p:set>
                                    <p:animEffect transition="in" filter="blinds(horizontal)">
                                      <p:cBhvr>
                                        <p:cTn id="17" dur="500"/>
                                        <p:tgtEl>
                                          <p:spTgt spid="7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1" nodeType="clickEffect">
                                  <p:stCondLst>
                                    <p:cond delay="0"/>
                                  </p:stCondLst>
                                  <p:childTnLst>
                                    <p:animEffect transition="out" filter="blinds(horizontal)">
                                      <p:cBhvr>
                                        <p:cTn id="26" dur="500"/>
                                        <p:tgtEl>
                                          <p:spTgt spid="75"/>
                                        </p:tgtEl>
                                      </p:cBhvr>
                                    </p:animEffect>
                                    <p:set>
                                      <p:cBhvr>
                                        <p:cTn id="27" dur="1" fill="hold">
                                          <p:stCondLst>
                                            <p:cond delay="499"/>
                                          </p:stCondLst>
                                        </p:cTn>
                                        <p:tgtEl>
                                          <p:spTgt spid="75"/>
                                        </p:tgtEl>
                                        <p:attrNameLst>
                                          <p:attrName>style.visibility</p:attrName>
                                        </p:attrNameLst>
                                      </p:cBhvr>
                                      <p:to>
                                        <p:strVal val="hidden"/>
                                      </p:to>
                                    </p:set>
                                  </p:childTnLst>
                                </p:cTn>
                              </p:par>
                              <p:par>
                                <p:cTn id="28" presetID="3" presetClass="exit" presetSubtype="10" fill="hold" grpId="1" nodeType="withEffect">
                                  <p:stCondLst>
                                    <p:cond delay="0"/>
                                  </p:stCondLst>
                                  <p:childTnLst>
                                    <p:animEffect transition="out" filter="blinds(horizontal)">
                                      <p:cBhvr>
                                        <p:cTn id="29" dur="500"/>
                                        <p:tgtEl>
                                          <p:spTgt spid="74"/>
                                        </p:tgtEl>
                                      </p:cBhvr>
                                    </p:animEffect>
                                    <p:set>
                                      <p:cBhvr>
                                        <p:cTn id="30" dur="1" fill="hold">
                                          <p:stCondLst>
                                            <p:cond delay="499"/>
                                          </p:stCondLst>
                                        </p:cTn>
                                        <p:tgtEl>
                                          <p:spTgt spid="7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70"/>
                                        </p:tgtEl>
                                        <p:attrNameLst>
                                          <p:attrName>style.visibility</p:attrName>
                                        </p:attrNameLst>
                                      </p:cBhvr>
                                      <p:to>
                                        <p:strVal val="visible"/>
                                      </p:to>
                                    </p:set>
                                    <p:animEffect transition="in" filter="blinds(horizontal)">
                                      <p:cBhvr>
                                        <p:cTn id="35" dur="500"/>
                                        <p:tgtEl>
                                          <p:spTgt spid="70"/>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6"/>
                                        </p:tgtEl>
                                        <p:attrNameLst>
                                          <p:attrName>style.visibility</p:attrName>
                                        </p:attrNameLst>
                                      </p:cBhvr>
                                      <p:to>
                                        <p:strVal val="visible"/>
                                      </p:to>
                                    </p:set>
                                    <p:animEffect transition="in" filter="blinds(horizontal)">
                                      <p:cBhvr>
                                        <p:cTn id="40" dur="500"/>
                                        <p:tgtEl>
                                          <p:spTgt spid="76"/>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blinds(horizontal)">
                                      <p:cBhvr>
                                        <p:cTn id="45" dur="500"/>
                                        <p:tgtEl>
                                          <p:spTgt spid="6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72"/>
                                        </p:tgtEl>
                                        <p:attrNameLst>
                                          <p:attrName>style.visibility</p:attrName>
                                        </p:attrNameLst>
                                      </p:cBhvr>
                                      <p:to>
                                        <p:strVal val="visible"/>
                                      </p:to>
                                    </p:set>
                                    <p:animEffect transition="in" filter="blinds(horizontal)">
                                      <p:cBhvr>
                                        <p:cTn id="50" dur="500"/>
                                        <p:tgtEl>
                                          <p:spTgt spid="72"/>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blinds(horizontal)">
                                      <p:cBhvr>
                                        <p:cTn id="55" dur="500"/>
                                        <p:tgtEl>
                                          <p:spTgt spid="77"/>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79"/>
                                        </p:tgtEl>
                                        <p:attrNameLst>
                                          <p:attrName>style.visibility</p:attrName>
                                        </p:attrNameLst>
                                      </p:cBhvr>
                                      <p:to>
                                        <p:strVal val="visible"/>
                                      </p:to>
                                    </p:set>
                                    <p:animEffect transition="in" filter="blinds(horizontal)">
                                      <p:cBhvr>
                                        <p:cTn id="60" dur="500"/>
                                        <p:tgtEl>
                                          <p:spTgt spid="79"/>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68"/>
                                        </p:tgtEl>
                                        <p:attrNameLst>
                                          <p:attrName>style.visibility</p:attrName>
                                        </p:attrNameLst>
                                      </p:cBhvr>
                                      <p:to>
                                        <p:strVal val="visible"/>
                                      </p:to>
                                    </p:set>
                                    <p:animEffect transition="in" filter="blinds(horizontal)">
                                      <p:cBhvr>
                                        <p:cTn id="65" dur="500"/>
                                        <p:tgtEl>
                                          <p:spTgt spid="68"/>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xit" presetSubtype="10" fill="hold" grpId="1" nodeType="clickEffect">
                                  <p:stCondLst>
                                    <p:cond delay="0"/>
                                  </p:stCondLst>
                                  <p:childTnLst>
                                    <p:animEffect transition="out" filter="blinds(horizontal)">
                                      <p:cBhvr>
                                        <p:cTn id="69" dur="500"/>
                                        <p:tgtEl>
                                          <p:spTgt spid="79"/>
                                        </p:tgtEl>
                                      </p:cBhvr>
                                    </p:animEffect>
                                    <p:set>
                                      <p:cBhvr>
                                        <p:cTn id="70" dur="1" fill="hold">
                                          <p:stCondLst>
                                            <p:cond delay="499"/>
                                          </p:stCondLst>
                                        </p:cTn>
                                        <p:tgtEl>
                                          <p:spTgt spid="79"/>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73"/>
                                        </p:tgtEl>
                                        <p:attrNameLst>
                                          <p:attrName>style.visibility</p:attrName>
                                        </p:attrNameLst>
                                      </p:cBhvr>
                                      <p:to>
                                        <p:strVal val="visible"/>
                                      </p:to>
                                    </p:set>
                                    <p:animEffect transition="in" filter="blinds(horizontal)">
                                      <p:cBhvr>
                                        <p:cTn id="75" dur="500"/>
                                        <p:tgtEl>
                                          <p:spTgt spid="73"/>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78"/>
                                        </p:tgtEl>
                                        <p:attrNameLst>
                                          <p:attrName>style.visibility</p:attrName>
                                        </p:attrNameLst>
                                      </p:cBhvr>
                                      <p:to>
                                        <p:strVal val="visible"/>
                                      </p:to>
                                    </p:set>
                                    <p:animEffect transition="in" filter="blinds(horizontal)">
                                      <p:cBhvr>
                                        <p:cTn id="80" dur="500"/>
                                        <p:tgtEl>
                                          <p:spTgt spid="78"/>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69"/>
                                        </p:tgtEl>
                                        <p:attrNameLst>
                                          <p:attrName>style.visibility</p:attrName>
                                        </p:attrNameLst>
                                      </p:cBhvr>
                                      <p:to>
                                        <p:strVal val="visible"/>
                                      </p:to>
                                    </p:set>
                                    <p:animEffect transition="in" filter="blinds(horizontal)">
                                      <p:cBhvr>
                                        <p:cTn id="85" dur="500"/>
                                        <p:tgtEl>
                                          <p:spTgt spid="69"/>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80"/>
                                        </p:tgtEl>
                                        <p:attrNameLst>
                                          <p:attrName>style.visibility</p:attrName>
                                        </p:attrNameLst>
                                      </p:cBhvr>
                                      <p:to>
                                        <p:strVal val="visible"/>
                                      </p:to>
                                    </p:set>
                                    <p:animEffect transition="in" filter="blinds(horizontal)">
                                      <p:cBhvr>
                                        <p:cTn id="90"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7" grpId="0"/>
      <p:bldP spid="68" grpId="0"/>
      <p:bldP spid="69" grpId="0"/>
      <p:bldP spid="70" grpId="0" animBg="1"/>
      <p:bldP spid="71" grpId="0"/>
      <p:bldP spid="72" grpId="0" animBg="1"/>
      <p:bldP spid="73" grpId="0" animBg="1"/>
      <p:bldP spid="74" grpId="0" animBg="1"/>
      <p:bldP spid="74" grpId="1" animBg="1"/>
      <p:bldP spid="75" grpId="0" animBg="1"/>
      <p:bldP spid="75" grpId="1" animBg="1"/>
      <p:bldP spid="76" grpId="0"/>
      <p:bldP spid="77" grpId="0"/>
      <p:bldP spid="78" grpId="0"/>
      <p:bldP spid="79" grpId="0" animBg="1"/>
      <p:bldP spid="79" grpId="1" animBg="1"/>
      <p:bldP spid="8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6775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2"/>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i="1">
                        <a:latin typeface="Cambria Math" panose="02040503050406030204" pitchFamily="18" charset="0"/>
                      </a:rPr>
                      <m:t>𝑢</m:t>
                    </m:r>
                    <m:r>
                      <a:rPr lang="en-US" sz="1400" i="1">
                        <a:latin typeface="Cambria Math" panose="02040503050406030204" pitchFamily="18" charset="0"/>
                      </a:rPr>
                      <m:t>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2</m:t>
                        </m:r>
                      </m:num>
                      <m:den>
                        <m:r>
                          <a:rPr lang="en-US" sz="1400" i="1">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2"/>
                <a:ext cx="3683725" cy="5016181"/>
              </a:xfrm>
              <a:prstGeom prst="rect">
                <a:avLst/>
              </a:prstGeom>
              <a:blipFill>
                <a:blip r:embed="rId2"/>
                <a:stretch>
                  <a:fillRect l="-344" r="-2062" b="-2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p:sp>
        <p:nvSpPr>
          <p:cNvPr id="18" name="Arc 17"/>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6020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5" name="TextBox 24"/>
              <p:cNvSpPr txBox="1"/>
              <p:nvPr/>
            </p:nvSpPr>
            <p:spPr>
              <a:xfrm>
                <a:off x="6823168" y="3463836"/>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6823168" y="3463836"/>
                <a:ext cx="462241" cy="307777"/>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8177350" y="2127070"/>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8177350" y="2127070"/>
                <a:ext cx="462241" cy="307777"/>
              </a:xfrm>
              <a:prstGeom prst="rect">
                <a:avLst/>
              </a:prstGeom>
              <a:blipFill>
                <a:blip r:embed="rId8"/>
                <a:stretch>
                  <a:fillRect/>
                </a:stretch>
              </a:blipFill>
            </p:spPr>
            <p:txBody>
              <a:bodyPr/>
              <a:lstStyle/>
              <a:p>
                <a:r>
                  <a:rPr lang="en-US">
                    <a:noFill/>
                  </a:rPr>
                  <a:t> </a:t>
                </a:r>
              </a:p>
            </p:txBody>
          </p:sp>
        </mc:Fallback>
      </mc:AlternateContent>
      <p:cxnSp>
        <p:nvCxnSpPr>
          <p:cNvPr id="44" name="Straight Arrow Connector 43"/>
          <p:cNvCxnSpPr/>
          <p:nvPr/>
        </p:nvCxnSpPr>
        <p:spPr>
          <a:xfrm flipH="1" flipV="1">
            <a:off x="7654835"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7524207" y="1952898"/>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7524207" y="1952898"/>
                <a:ext cx="416396" cy="3077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7829958" y="1915888"/>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7829958" y="1915888"/>
                <a:ext cx="350417" cy="307777"/>
              </a:xfrm>
              <a:prstGeom prst="rect">
                <a:avLst/>
              </a:prstGeom>
              <a:blipFill>
                <a:blip r:embed="rId10"/>
                <a:stretch>
                  <a:fillRect b="-8000"/>
                </a:stretch>
              </a:blipFill>
            </p:spPr>
            <p:txBody>
              <a:bodyPr/>
              <a:lstStyle/>
              <a:p>
                <a:r>
                  <a:rPr lang="en-US">
                    <a:noFill/>
                  </a:rPr>
                  <a:t> </a:t>
                </a:r>
              </a:p>
            </p:txBody>
          </p:sp>
        </mc:Fallback>
      </mc:AlternateContent>
      <p:sp>
        <p:nvSpPr>
          <p:cNvPr id="47" name="Arc 46"/>
          <p:cNvSpPr/>
          <p:nvPr/>
        </p:nvSpPr>
        <p:spPr>
          <a:xfrm rot="7133948">
            <a:off x="7654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7842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TextBox 31"/>
              <p:cNvSpPr txBox="1"/>
              <p:nvPr/>
            </p:nvSpPr>
            <p:spPr>
              <a:xfrm>
                <a:off x="7421336" y="2883900"/>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90−</m:t>
                          </m:r>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7421336" y="2883900"/>
                <a:ext cx="834390" cy="307777"/>
              </a:xfrm>
              <a:prstGeom prst="rect">
                <a:avLst/>
              </a:prstGeom>
              <a:blipFill>
                <a:blip r:embed="rId11"/>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7067008" y="3098076"/>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7067008" y="3098076"/>
                <a:ext cx="412229" cy="307777"/>
              </a:xfrm>
              <a:prstGeom prst="rect">
                <a:avLst/>
              </a:prstGeom>
              <a:blipFill>
                <a:blip r:embed="rId12"/>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5614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i="1">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1</m:t>
                          </m:r>
                        </m:num>
                        <m:den>
                          <m:r>
                            <a:rPr lang="en-US" sz="1200" i="1">
                              <a:solidFill>
                                <a:srgbClr val="FF0000"/>
                              </a:solidFill>
                              <a:latin typeface="Cambria Math" panose="02040503050406030204" pitchFamily="18" charset="0"/>
                              <a:ea typeface="Cambria Math" panose="02040503050406030204" pitchFamily="18" charset="0"/>
                            </a:rPr>
                            <m:t>2</m:t>
                          </m:r>
                        </m:den>
                      </m:f>
                      <m:r>
                        <a:rPr lang="en-US" sz="1200" i="1">
                          <a:solidFill>
                            <a:srgbClr val="FF0000"/>
                          </a:solidFill>
                          <a:latin typeface="Cambria Math" panose="02040503050406030204" pitchFamily="18" charset="0"/>
                          <a:ea typeface="Cambria Math" panose="02040503050406030204" pitchFamily="18" charset="0"/>
                        </a:rPr>
                        <m:t>𝑡𝑎𝑛</m:t>
                      </m:r>
                      <m:r>
                        <a:rPr lang="en-US" sz="1200" i="1">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5614852" y="1221377"/>
                <a:ext cx="1116874" cy="345672"/>
              </a:xfrm>
              <a:prstGeom prst="rect">
                <a:avLst/>
              </a:prstGeom>
              <a:blipFill>
                <a:blip r:embed="rId13"/>
                <a:stretch>
                  <a:fillRect l="-2247" r="-3371" b="-148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449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𝑢𝑐𝑜𝑠</m:t>
                      </m:r>
                      <m:r>
                        <a:rPr lang="en-US" sz="1200" i="1">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5449389" y="1704702"/>
                <a:ext cx="1278042" cy="185692"/>
              </a:xfrm>
              <a:prstGeom prst="rect">
                <a:avLst/>
              </a:prstGeom>
              <a:blipFill>
                <a:blip r:embed="rId14"/>
                <a:stretch>
                  <a:fillRect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5453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𝑠𝑖𝑛</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5453743" y="2100943"/>
                <a:ext cx="1283172" cy="184666"/>
              </a:xfrm>
              <a:prstGeom prst="rect">
                <a:avLst/>
              </a:prstGeom>
              <a:blipFill>
                <a:blip r:embed="rId15"/>
                <a:stretch>
                  <a:fillRect r="-980"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5477691"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rPr>
                            <m:t>𝑣</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rPr>
                        <m:t>𝑠𝑖𝑛</m:t>
                      </m:r>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2</m:t>
                          </m:r>
                        </m:num>
                        <m:den>
                          <m:r>
                            <a:rPr lang="en-US" sz="1200" i="1">
                              <a:solidFill>
                                <a:srgbClr val="FF0000"/>
                              </a:solidFill>
                              <a:latin typeface="Cambria Math" panose="02040503050406030204" pitchFamily="18" charset="0"/>
                              <a:ea typeface="Cambria Math" panose="02040503050406030204" pitchFamily="18" charset="0"/>
                            </a:rPr>
                            <m:t>5</m:t>
                          </m:r>
                        </m:den>
                      </m:f>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5477691" y="2383973"/>
                <a:ext cx="1393779" cy="346890"/>
              </a:xfrm>
              <a:prstGeom prst="rect">
                <a:avLst/>
              </a:prstGeom>
              <a:blipFill>
                <a:blip r:embed="rId16"/>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7175865" y="2745379"/>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7175865" y="2745379"/>
                <a:ext cx="412229" cy="307777"/>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8917580" y="128015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solidFill>
                                <a:srgbClr val="FF0000"/>
                              </a:solidFill>
                              <a:latin typeface="Cambria Math" panose="02040503050406030204" pitchFamily="18" charset="0"/>
                            </a:rPr>
                          </m:ctrlPr>
                        </m:sSubPr>
                        <m:e>
                          <m:r>
                            <a:rPr lang="en-US" sz="1600" i="1">
                              <a:solidFill>
                                <a:srgbClr val="FF0000"/>
                              </a:solidFill>
                              <a:latin typeface="Cambria Math" panose="02040503050406030204" pitchFamily="18" charset="0"/>
                              <a:ea typeface="Cambria Math" panose="02040503050406030204" pitchFamily="18" charset="0"/>
                            </a:rPr>
                            <m:t>𝛽</m:t>
                          </m:r>
                        </m:e>
                        <m:sub>
                          <m:r>
                            <a:rPr lang="en-US" sz="1600" i="1">
                              <a:solidFill>
                                <a:srgbClr val="FF0000"/>
                              </a:solidFill>
                              <a:latin typeface="Cambria Math" panose="02040503050406030204" pitchFamily="18" charset="0"/>
                            </a:rPr>
                            <m:t>2</m:t>
                          </m:r>
                        </m:sub>
                      </m:sSub>
                      <m:r>
                        <a:rPr lang="en-US" sz="1600" i="1">
                          <a:solidFill>
                            <a:srgbClr val="FF0000"/>
                          </a:solidFill>
                          <a:latin typeface="Cambria Math" panose="02040503050406030204" pitchFamily="18" charset="0"/>
                        </a:rPr>
                        <m:t>=65.</m:t>
                      </m:r>
                      <m:sSup>
                        <m:sSupPr>
                          <m:ctrlPr>
                            <a:rPr lang="en-US" sz="1600" i="1">
                              <a:solidFill>
                                <a:srgbClr val="FF0000"/>
                              </a:solidFill>
                              <a:latin typeface="Cambria Math" panose="02040503050406030204" pitchFamily="18" charset="0"/>
                            </a:rPr>
                          </m:ctrlPr>
                        </m:sSupPr>
                        <m:e>
                          <m:r>
                            <a:rPr lang="en-US" sz="1600" i="1">
                              <a:solidFill>
                                <a:srgbClr val="FF0000"/>
                              </a:solidFill>
                              <a:latin typeface="Cambria Math" panose="02040503050406030204" pitchFamily="18" charset="0"/>
                            </a:rPr>
                            <m:t>5</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8917580" y="1280159"/>
                <a:ext cx="1003415" cy="251800"/>
              </a:xfrm>
              <a:prstGeom prst="rect">
                <a:avLst/>
              </a:prstGeom>
              <a:blipFill>
                <a:blip r:embed="rId18"/>
                <a:stretch>
                  <a:fillRect l="-6250" r="-1250"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5952308" y="3938453"/>
                <a:ext cx="1625573" cy="4047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𝑣</m:t>
                          </m:r>
                        </m:e>
                        <m:sub>
                          <m:r>
                            <a:rPr lang="en-US" sz="1400" i="1">
                              <a:latin typeface="Cambria Math" panose="02040503050406030204" pitchFamily="18" charset="0"/>
                            </a:rPr>
                            <m:t>2</m:t>
                          </m:r>
                        </m:sub>
                      </m:sSub>
                      <m:r>
                        <a:rPr lang="en-US" sz="1400" i="1">
                          <a:latin typeface="Cambria Math" panose="02040503050406030204" pitchFamily="18" charset="0"/>
                        </a:rPr>
                        <m:t>𝑠𝑖𝑛</m:t>
                      </m:r>
                      <m:sSub>
                        <m:sSubPr>
                          <m:ctrlPr>
                            <a:rPr lang="en-US" sz="1400" i="1">
                              <a:latin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𝛽</m:t>
                          </m:r>
                        </m:e>
                        <m:sub>
                          <m:r>
                            <a:rPr lang="en-US" sz="1400" i="1">
                              <a:latin typeface="Cambria Math" panose="02040503050406030204" pitchFamily="18" charset="0"/>
                            </a:rPr>
                            <m:t>2</m:t>
                          </m:r>
                        </m:sub>
                      </m:sSub>
                      <m:r>
                        <a:rPr lang="en-US" sz="1400" i="1">
                          <a:latin typeface="Cambria Math" panose="02040503050406030204" pitchFamily="18" charset="0"/>
                          <a:ea typeface="Cambria Math" panose="02040503050406030204" pitchFamily="18" charset="0"/>
                        </a:rPr>
                        <m:t>=</m:t>
                      </m:r>
                      <m:f>
                        <m:fPr>
                          <m:ctrlPr>
                            <a:rPr lang="en-US" sz="1400" i="1">
                              <a:latin typeface="Cambria Math" panose="02040503050406030204" pitchFamily="18" charset="0"/>
                              <a:ea typeface="Cambria Math" panose="02040503050406030204" pitchFamily="18" charset="0"/>
                            </a:rPr>
                          </m:ctrlPr>
                        </m:fPr>
                        <m:num>
                          <m:r>
                            <a:rPr lang="en-US" sz="1400" i="1">
                              <a:latin typeface="Cambria Math" panose="02040503050406030204" pitchFamily="18" charset="0"/>
                              <a:ea typeface="Cambria Math" panose="02040503050406030204" pitchFamily="18" charset="0"/>
                            </a:rPr>
                            <m:t>2</m:t>
                          </m:r>
                        </m:num>
                        <m:den>
                          <m:r>
                            <a:rPr lang="en-US" sz="1400" i="1">
                              <a:latin typeface="Cambria Math" panose="02040503050406030204" pitchFamily="18" charset="0"/>
                              <a:ea typeface="Cambria Math" panose="02040503050406030204" pitchFamily="18" charset="0"/>
                            </a:rPr>
                            <m:t>5</m:t>
                          </m:r>
                        </m:den>
                      </m:f>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𝑣</m:t>
                          </m:r>
                        </m:e>
                        <m:sub>
                          <m:r>
                            <a:rPr lang="en-US" sz="1400" i="1">
                              <a:latin typeface="Cambria Math" panose="02040503050406030204" pitchFamily="18" charset="0"/>
                              <a:ea typeface="Cambria Math" panose="02040503050406030204" pitchFamily="18" charset="0"/>
                            </a:rPr>
                            <m:t>1</m:t>
                          </m:r>
                        </m:sub>
                      </m:sSub>
                      <m:r>
                        <a:rPr lang="en-US" sz="1400" i="1">
                          <a:latin typeface="Cambria Math" panose="02040503050406030204" pitchFamily="18" charset="0"/>
                          <a:ea typeface="Cambria Math" panose="02040503050406030204" pitchFamily="18" charset="0"/>
                        </a:rPr>
                        <m:t>𝑐𝑜𝑠</m:t>
                      </m:r>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𝛽</m:t>
                          </m:r>
                        </m:e>
                        <m:sub>
                          <m:r>
                            <a:rPr lang="en-US" sz="1400" i="1">
                              <a:latin typeface="Cambria Math" panose="02040503050406030204" pitchFamily="18" charset="0"/>
                              <a:ea typeface="Cambria Math" panose="02040503050406030204" pitchFamily="18" charset="0"/>
                            </a:rPr>
                            <m:t>1</m:t>
                          </m:r>
                        </m:sub>
                      </m:sSub>
                    </m:oMath>
                  </m:oMathPara>
                </a14:m>
                <a:endParaRPr lang="en-GB" sz="1400" dirty="0"/>
              </a:p>
            </p:txBody>
          </p:sp>
        </mc:Choice>
        <mc:Fallback xmlns="">
          <p:sp>
            <p:nvSpPr>
              <p:cNvPr id="30" name="TextBox 29"/>
              <p:cNvSpPr txBox="1">
                <a:spLocks noRot="1" noChangeAspect="1" noMove="1" noResize="1" noEditPoints="1" noAdjustHandles="1" noChangeArrowheads="1" noChangeShapeType="1" noTextEdit="1"/>
              </p:cNvSpPr>
              <p:nvPr/>
            </p:nvSpPr>
            <p:spPr>
              <a:xfrm>
                <a:off x="5952308" y="3938453"/>
                <a:ext cx="1625573" cy="404726"/>
              </a:xfrm>
              <a:prstGeom prst="rect">
                <a:avLst/>
              </a:prstGeom>
              <a:blipFill>
                <a:blip r:embed="rId19"/>
                <a:stretch>
                  <a:fillRect l="-775" t="-3030" b="-121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5651861" y="4500156"/>
                <a:ext cx="2025106" cy="4047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𝑣</m:t>
                          </m:r>
                        </m:e>
                        <m:sub>
                          <m:r>
                            <a:rPr lang="en-US" sz="1400" i="1">
                              <a:latin typeface="Cambria Math" panose="02040503050406030204" pitchFamily="18" charset="0"/>
                            </a:rPr>
                            <m:t>2</m:t>
                          </m:r>
                        </m:sub>
                      </m:sSub>
                      <m:r>
                        <a:rPr lang="en-US" sz="1400" i="1">
                          <a:latin typeface="Cambria Math" panose="02040503050406030204" pitchFamily="18" charset="0"/>
                        </a:rPr>
                        <m:t>𝑠𝑖𝑛</m:t>
                      </m:r>
                      <m:d>
                        <m:dPr>
                          <m:ctrlPr>
                            <a:rPr lang="en-US" sz="1400" i="1">
                              <a:latin typeface="Cambria Math" panose="02040503050406030204" pitchFamily="18" charset="0"/>
                            </a:rPr>
                          </m:ctrlPr>
                        </m:dPr>
                        <m:e>
                          <m:r>
                            <a:rPr lang="en-US" sz="1400" i="1">
                              <a:latin typeface="Cambria Math" panose="02040503050406030204" pitchFamily="18" charset="0"/>
                            </a:rPr>
                            <m:t>65.5</m:t>
                          </m:r>
                        </m:e>
                      </m:d>
                      <m:r>
                        <a:rPr lang="en-US" sz="1400" i="1">
                          <a:latin typeface="Cambria Math" panose="02040503050406030204" pitchFamily="18" charset="0"/>
                          <a:ea typeface="Cambria Math" panose="02040503050406030204" pitchFamily="18" charset="0"/>
                        </a:rPr>
                        <m:t>=</m:t>
                      </m:r>
                      <m:f>
                        <m:fPr>
                          <m:ctrlPr>
                            <a:rPr lang="en-US" sz="1400" i="1">
                              <a:latin typeface="Cambria Math" panose="02040503050406030204" pitchFamily="18" charset="0"/>
                              <a:ea typeface="Cambria Math" panose="02040503050406030204" pitchFamily="18" charset="0"/>
                            </a:rPr>
                          </m:ctrlPr>
                        </m:fPr>
                        <m:num>
                          <m:r>
                            <a:rPr lang="en-US" sz="1400" i="1">
                              <a:latin typeface="Cambria Math" panose="02040503050406030204" pitchFamily="18" charset="0"/>
                              <a:ea typeface="Cambria Math" panose="02040503050406030204" pitchFamily="18" charset="0"/>
                            </a:rPr>
                            <m:t>2</m:t>
                          </m:r>
                        </m:num>
                        <m:den>
                          <m:r>
                            <a:rPr lang="en-US" sz="1400" i="1">
                              <a:latin typeface="Cambria Math" panose="02040503050406030204" pitchFamily="18" charset="0"/>
                              <a:ea typeface="Cambria Math" panose="02040503050406030204" pitchFamily="18" charset="0"/>
                            </a:rPr>
                            <m:t>5</m:t>
                          </m:r>
                        </m:den>
                      </m:f>
                      <m:d>
                        <m:dPr>
                          <m:ctrlPr>
                            <a:rPr lang="en-US" sz="1400" i="1">
                              <a:latin typeface="Cambria Math" panose="02040503050406030204" pitchFamily="18" charset="0"/>
                              <a:ea typeface="Cambria Math" panose="02040503050406030204" pitchFamily="18" charset="0"/>
                            </a:rPr>
                          </m:ctrlPr>
                        </m:dPr>
                        <m:e>
                          <m:r>
                            <a:rPr lang="en-US" sz="1400" i="1">
                              <a:latin typeface="Cambria Math" panose="02040503050406030204" pitchFamily="18" charset="0"/>
                              <a:ea typeface="Cambria Math" panose="02040503050406030204" pitchFamily="18" charset="0"/>
                            </a:rPr>
                            <m:t>𝑢𝑐𝑜𝑠</m:t>
                          </m:r>
                          <m:r>
                            <a:rPr lang="en-US" sz="1400" i="1">
                              <a:latin typeface="Cambria Math" panose="02040503050406030204" pitchFamily="18" charset="0"/>
                              <a:ea typeface="Cambria Math" panose="02040503050406030204" pitchFamily="18" charset="0"/>
                            </a:rPr>
                            <m:t>20</m:t>
                          </m:r>
                        </m:e>
                      </m:d>
                    </m:oMath>
                  </m:oMathPara>
                </a14:m>
                <a:endParaRPr lang="en-GB" sz="1400" dirty="0"/>
              </a:p>
            </p:txBody>
          </p:sp>
        </mc:Choice>
        <mc:Fallback xmlns="">
          <p:sp>
            <p:nvSpPr>
              <p:cNvPr id="31" name="TextBox 30"/>
              <p:cNvSpPr txBox="1">
                <a:spLocks noRot="1" noChangeAspect="1" noMove="1" noResize="1" noEditPoints="1" noAdjustHandles="1" noChangeArrowheads="1" noChangeShapeType="1" noTextEdit="1"/>
              </p:cNvSpPr>
              <p:nvPr/>
            </p:nvSpPr>
            <p:spPr>
              <a:xfrm>
                <a:off x="5651861" y="4500156"/>
                <a:ext cx="2025106" cy="404726"/>
              </a:xfrm>
              <a:prstGeom prst="rect">
                <a:avLst/>
              </a:prstGeom>
              <a:blipFill>
                <a:blip r:embed="rId20"/>
                <a:stretch>
                  <a:fillRect l="-625" t="-3030" b="-121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6379028" y="5122819"/>
                <a:ext cx="105233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𝑣</m:t>
                          </m:r>
                        </m:e>
                        <m:sub>
                          <m:r>
                            <a:rPr lang="en-US" sz="1400" i="1">
                              <a:latin typeface="Cambria Math" panose="02040503050406030204" pitchFamily="18" charset="0"/>
                            </a:rPr>
                            <m:t>2</m:t>
                          </m:r>
                        </m:sub>
                      </m:sSub>
                      <m:r>
                        <a:rPr lang="en-US" sz="1400" i="1">
                          <a:latin typeface="Cambria Math" panose="02040503050406030204" pitchFamily="18" charset="0"/>
                          <a:ea typeface="Cambria Math" panose="02040503050406030204" pitchFamily="18" charset="0"/>
                        </a:rPr>
                        <m:t>=0.413…</m:t>
                      </m:r>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6379028" y="5122819"/>
                <a:ext cx="1052339" cy="215444"/>
              </a:xfrm>
              <a:prstGeom prst="rect">
                <a:avLst/>
              </a:prstGeom>
              <a:blipFill>
                <a:blip r:embed="rId21"/>
                <a:stretch>
                  <a:fillRect l="-1190" b="-11111"/>
                </a:stretch>
              </a:blipFill>
            </p:spPr>
            <p:txBody>
              <a:bodyPr/>
              <a:lstStyle/>
              <a:p>
                <a:r>
                  <a:rPr lang="en-US">
                    <a:noFill/>
                  </a:rPr>
                  <a:t> </a:t>
                </a:r>
              </a:p>
            </p:txBody>
          </p:sp>
        </mc:Fallback>
      </mc:AlternateContent>
      <p:sp>
        <p:nvSpPr>
          <p:cNvPr id="34" name="Arc 33"/>
          <p:cNvSpPr/>
          <p:nvPr/>
        </p:nvSpPr>
        <p:spPr>
          <a:xfrm>
            <a:off x="7634487" y="4171405"/>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7820299" y="4304120"/>
            <a:ext cx="139337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 in values…</a:t>
            </a:r>
            <a:endParaRPr lang="en-GB" sz="1400" i="1" dirty="0">
              <a:solidFill>
                <a:srgbClr val="FF0000"/>
              </a:solidFill>
              <a:latin typeface="Comic Sans MS" panose="030F0702030302020204" pitchFamily="66" charset="0"/>
            </a:endParaRPr>
          </a:p>
        </p:txBody>
      </p:sp>
      <p:sp>
        <p:nvSpPr>
          <p:cNvPr id="37" name="Arc 36"/>
          <p:cNvSpPr/>
          <p:nvPr/>
        </p:nvSpPr>
        <p:spPr>
          <a:xfrm>
            <a:off x="7586590" y="4794068"/>
            <a:ext cx="198874" cy="439784"/>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Rectangle 37"/>
          <p:cNvSpPr/>
          <p:nvPr/>
        </p:nvSpPr>
        <p:spPr>
          <a:xfrm>
            <a:off x="5447213" y="1685110"/>
            <a:ext cx="1310639"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6374675" y="4049488"/>
            <a:ext cx="235132"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6910252" y="4045134"/>
            <a:ext cx="674915"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6940731" y="4606837"/>
            <a:ext cx="696686"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6109063" y="4593774"/>
            <a:ext cx="457200" cy="239485"/>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p:cNvSpPr/>
          <p:nvPr/>
        </p:nvSpPr>
        <p:spPr>
          <a:xfrm>
            <a:off x="8874035" y="1271452"/>
            <a:ext cx="1045028" cy="287382"/>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p:cNvSpPr txBox="1"/>
          <p:nvPr/>
        </p:nvSpPr>
        <p:spPr>
          <a:xfrm>
            <a:off x="7685316" y="4630690"/>
            <a:ext cx="2982685"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(make sure you store the exact value in your calculator…)</a:t>
            </a:r>
            <a:endParaRPr lang="en-GB" sz="1400" i="1"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4" name="TextBox 53"/>
              <p:cNvSpPr txBox="1"/>
              <p:nvPr/>
            </p:nvSpPr>
            <p:spPr>
              <a:xfrm>
                <a:off x="8917577" y="1695997"/>
                <a:ext cx="120468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solidFill>
                                <a:srgbClr val="FF0000"/>
                              </a:solidFill>
                              <a:latin typeface="Cambria Math" panose="02040503050406030204" pitchFamily="18" charset="0"/>
                            </a:rPr>
                          </m:ctrlPr>
                        </m:sSubPr>
                        <m:e>
                          <m:r>
                            <a:rPr lang="en-US" sz="1600" i="1">
                              <a:solidFill>
                                <a:srgbClr val="FF0000"/>
                              </a:solidFill>
                              <a:latin typeface="Cambria Math" panose="02040503050406030204" pitchFamily="18" charset="0"/>
                            </a:rPr>
                            <m:t>𝑣</m:t>
                          </m:r>
                        </m:e>
                        <m:sub>
                          <m:r>
                            <a:rPr lang="en-US" sz="1600" i="1">
                              <a:solidFill>
                                <a:srgbClr val="FF0000"/>
                              </a:solidFill>
                              <a:latin typeface="Cambria Math" panose="02040503050406030204" pitchFamily="18" charset="0"/>
                            </a:rPr>
                            <m:t>2</m:t>
                          </m:r>
                        </m:sub>
                      </m:sSub>
                      <m:r>
                        <a:rPr lang="en-US" sz="1600" i="1">
                          <a:solidFill>
                            <a:srgbClr val="FF0000"/>
                          </a:solidFill>
                          <a:latin typeface="Cambria Math" panose="02040503050406030204" pitchFamily="18" charset="0"/>
                          <a:ea typeface="Cambria Math" panose="02040503050406030204" pitchFamily="18" charset="0"/>
                        </a:rPr>
                        <m:t>=0.413…</m:t>
                      </m:r>
                    </m:oMath>
                  </m:oMathPara>
                </a14:m>
                <a:endParaRPr lang="en-GB" sz="16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8917577" y="1695997"/>
                <a:ext cx="1204689" cy="246221"/>
              </a:xfrm>
              <a:prstGeom prst="rect">
                <a:avLst/>
              </a:prstGeom>
              <a:blipFill>
                <a:blip r:embed="rId22"/>
                <a:stretch>
                  <a:fillRect l="-1042" b="-15000"/>
                </a:stretch>
              </a:blipFill>
            </p:spPr>
            <p:txBody>
              <a:bodyPr/>
              <a:lstStyle/>
              <a:p>
                <a:r>
                  <a:rPr lang="en-US">
                    <a:noFill/>
                  </a:rPr>
                  <a:t> </a:t>
                </a:r>
              </a:p>
            </p:txBody>
          </p:sp>
        </mc:Fallback>
      </mc:AlternateContent>
    </p:spTree>
    <p:extLst>
      <p:ext uri="{BB962C8B-B14F-4D97-AF65-F5344CB8AC3E}">
        <p14:creationId xmlns:p14="http://schemas.microsoft.com/office/powerpoint/2010/main" val="35170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blinds(horizontal)">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linds(horizontal)">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blinds(horizontal)">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blinds(horizontal)">
                                      <p:cBhvr>
                                        <p:cTn id="32" dur="500"/>
                                        <p:tgtEl>
                                          <p:spTgt spid="5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blinds(horizontal)">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1" nodeType="clickEffect">
                                  <p:stCondLst>
                                    <p:cond delay="0"/>
                                  </p:stCondLst>
                                  <p:childTnLst>
                                    <p:animEffect transition="out" filter="blinds(horizontal)">
                                      <p:cBhvr>
                                        <p:cTn id="41" dur="500"/>
                                        <p:tgtEl>
                                          <p:spTgt spid="42"/>
                                        </p:tgtEl>
                                      </p:cBhvr>
                                    </p:animEffect>
                                    <p:set>
                                      <p:cBhvr>
                                        <p:cTn id="42" dur="1" fill="hold">
                                          <p:stCondLst>
                                            <p:cond delay="499"/>
                                          </p:stCondLst>
                                        </p:cTn>
                                        <p:tgtEl>
                                          <p:spTgt spid="42"/>
                                        </p:tgtEl>
                                        <p:attrNameLst>
                                          <p:attrName>style.visibility</p:attrName>
                                        </p:attrNameLst>
                                      </p:cBhvr>
                                      <p:to>
                                        <p:strVal val="hidden"/>
                                      </p:to>
                                    </p:set>
                                  </p:childTnLst>
                                </p:cTn>
                              </p:par>
                              <p:par>
                                <p:cTn id="43" presetID="3" presetClass="exit" presetSubtype="10" fill="hold" grpId="1" nodeType="withEffect">
                                  <p:stCondLst>
                                    <p:cond delay="0"/>
                                  </p:stCondLst>
                                  <p:childTnLst>
                                    <p:animEffect transition="out" filter="blinds(horizontal)">
                                      <p:cBhvr>
                                        <p:cTn id="44" dur="500"/>
                                        <p:tgtEl>
                                          <p:spTgt spid="51"/>
                                        </p:tgtEl>
                                      </p:cBhvr>
                                    </p:animEffect>
                                    <p:set>
                                      <p:cBhvr>
                                        <p:cTn id="45" dur="1" fill="hold">
                                          <p:stCondLst>
                                            <p:cond delay="499"/>
                                          </p:stCondLst>
                                        </p:cTn>
                                        <p:tgtEl>
                                          <p:spTgt spid="51"/>
                                        </p:tgtEl>
                                        <p:attrNameLst>
                                          <p:attrName>style.visibility</p:attrName>
                                        </p:attrNameLst>
                                      </p:cBhvr>
                                      <p:to>
                                        <p:strVal val="hidden"/>
                                      </p:to>
                                    </p:set>
                                  </p:childTnLst>
                                </p:cTn>
                              </p:par>
                              <p:par>
                                <p:cTn id="46" presetID="3" presetClass="exit" presetSubtype="10" fill="hold" grpId="1" nodeType="withEffect">
                                  <p:stCondLst>
                                    <p:cond delay="0"/>
                                  </p:stCondLst>
                                  <p:childTnLst>
                                    <p:animEffect transition="out" filter="blinds(horizontal)">
                                      <p:cBhvr>
                                        <p:cTn id="47" dur="500"/>
                                        <p:tgtEl>
                                          <p:spTgt spid="52"/>
                                        </p:tgtEl>
                                      </p:cBhvr>
                                    </p:animEffect>
                                    <p:set>
                                      <p:cBhvr>
                                        <p:cTn id="48" dur="1" fill="hold">
                                          <p:stCondLst>
                                            <p:cond delay="499"/>
                                          </p:stCondLst>
                                        </p:cTn>
                                        <p:tgtEl>
                                          <p:spTgt spid="52"/>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49"/>
                                        </p:tgtEl>
                                        <p:attrNameLst>
                                          <p:attrName>style.visibility</p:attrName>
                                        </p:attrNameLst>
                                      </p:cBhvr>
                                      <p:to>
                                        <p:strVal val="visible"/>
                                      </p:to>
                                    </p:set>
                                    <p:animEffect transition="in" filter="blinds(horizontal)">
                                      <p:cBhvr>
                                        <p:cTn id="53" dur="500"/>
                                        <p:tgtEl>
                                          <p:spTgt spid="49"/>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blinds(horizontal)">
                                      <p:cBhvr>
                                        <p:cTn id="58" dur="500"/>
                                        <p:tgtEl>
                                          <p:spTgt spid="50"/>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blinds(horizontal)">
                                      <p:cBhvr>
                                        <p:cTn id="63" dur="500"/>
                                        <p:tgtEl>
                                          <p:spTgt spid="38"/>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xit" presetSubtype="10" fill="hold" grpId="1" nodeType="clickEffect">
                                  <p:stCondLst>
                                    <p:cond delay="0"/>
                                  </p:stCondLst>
                                  <p:childTnLst>
                                    <p:animEffect transition="out" filter="blinds(horizontal)">
                                      <p:cBhvr>
                                        <p:cTn id="67" dur="500"/>
                                        <p:tgtEl>
                                          <p:spTgt spid="49"/>
                                        </p:tgtEl>
                                      </p:cBhvr>
                                    </p:animEffect>
                                    <p:set>
                                      <p:cBhvr>
                                        <p:cTn id="68" dur="1" fill="hold">
                                          <p:stCondLst>
                                            <p:cond delay="499"/>
                                          </p:stCondLst>
                                        </p:cTn>
                                        <p:tgtEl>
                                          <p:spTgt spid="49"/>
                                        </p:tgtEl>
                                        <p:attrNameLst>
                                          <p:attrName>style.visibility</p:attrName>
                                        </p:attrNameLst>
                                      </p:cBhvr>
                                      <p:to>
                                        <p:strVal val="hidden"/>
                                      </p:to>
                                    </p:set>
                                  </p:childTnLst>
                                </p:cTn>
                              </p:par>
                              <p:par>
                                <p:cTn id="69" presetID="3" presetClass="exit" presetSubtype="10" fill="hold" grpId="1" nodeType="withEffect">
                                  <p:stCondLst>
                                    <p:cond delay="0"/>
                                  </p:stCondLst>
                                  <p:childTnLst>
                                    <p:animEffect transition="out" filter="blinds(horizontal)">
                                      <p:cBhvr>
                                        <p:cTn id="70" dur="500"/>
                                        <p:tgtEl>
                                          <p:spTgt spid="50"/>
                                        </p:tgtEl>
                                      </p:cBhvr>
                                    </p:animEffect>
                                    <p:set>
                                      <p:cBhvr>
                                        <p:cTn id="71" dur="1" fill="hold">
                                          <p:stCondLst>
                                            <p:cond delay="499"/>
                                          </p:stCondLst>
                                        </p:cTn>
                                        <p:tgtEl>
                                          <p:spTgt spid="50"/>
                                        </p:tgtEl>
                                        <p:attrNameLst>
                                          <p:attrName>style.visibility</p:attrName>
                                        </p:attrNameLst>
                                      </p:cBhvr>
                                      <p:to>
                                        <p:strVal val="hidden"/>
                                      </p:to>
                                    </p:set>
                                  </p:childTnLst>
                                </p:cTn>
                              </p:par>
                              <p:par>
                                <p:cTn id="72" presetID="3" presetClass="exit" presetSubtype="10" fill="hold" grpId="1" nodeType="withEffect">
                                  <p:stCondLst>
                                    <p:cond delay="0"/>
                                  </p:stCondLst>
                                  <p:childTnLst>
                                    <p:animEffect transition="out" filter="blinds(horizontal)">
                                      <p:cBhvr>
                                        <p:cTn id="73" dur="500"/>
                                        <p:tgtEl>
                                          <p:spTgt spid="38"/>
                                        </p:tgtEl>
                                      </p:cBhvr>
                                    </p:animEffect>
                                    <p:set>
                                      <p:cBhvr>
                                        <p:cTn id="74" dur="1" fill="hold">
                                          <p:stCondLst>
                                            <p:cond delay="499"/>
                                          </p:stCondLst>
                                        </p:cTn>
                                        <p:tgtEl>
                                          <p:spTgt spid="38"/>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blinds(horizontal)">
                                      <p:cBhvr>
                                        <p:cTn id="79" dur="500"/>
                                        <p:tgtEl>
                                          <p:spTgt spid="37"/>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blinds(horizontal)">
                                      <p:cBhvr>
                                        <p:cTn id="84" dur="500"/>
                                        <p:tgtEl>
                                          <p:spTgt spid="5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blinds(horizontal)">
                                      <p:cBhvr>
                                        <p:cTn id="89" dur="500"/>
                                        <p:tgtEl>
                                          <p:spTgt spid="33"/>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4"/>
                                        </p:tgtEl>
                                        <p:attrNameLst>
                                          <p:attrName>style.visibility</p:attrName>
                                        </p:attrNameLst>
                                      </p:cBhvr>
                                      <p:to>
                                        <p:strVal val="visible"/>
                                      </p:to>
                                    </p:set>
                                    <p:animEffect transition="in" filter="blinds(horizontal)">
                                      <p:cBhvr>
                                        <p:cTn id="9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p:bldP spid="34" grpId="0" animBg="1"/>
      <p:bldP spid="35" grpId="0"/>
      <p:bldP spid="37" grpId="0" animBg="1"/>
      <p:bldP spid="38" grpId="0" animBg="1"/>
      <p:bldP spid="38" grpId="1" animBg="1"/>
      <p:bldP spid="42" grpId="0" animBg="1"/>
      <p:bldP spid="42" grpId="1" animBg="1"/>
      <p:bldP spid="49" grpId="0" animBg="1"/>
      <p:bldP spid="49" grpId="1" animBg="1"/>
      <p:bldP spid="50" grpId="0" animBg="1"/>
      <p:bldP spid="50" grpId="1" animBg="1"/>
      <p:bldP spid="51" grpId="0" animBg="1"/>
      <p:bldP spid="51" grpId="1" animBg="1"/>
      <p:bldP spid="52" grpId="0" animBg="1"/>
      <p:bldP spid="52" grpId="1" animBg="1"/>
      <p:bldP spid="53" grpId="0"/>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V="1">
            <a:off x="6775270" y="2708366"/>
            <a:ext cx="1332410" cy="6444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sz="3600" dirty="0">
                <a:latin typeface="Comic Sans MS" pitchFamily="66" charset="0"/>
              </a:rPr>
              <a:t>Elastic Collisions in two dimensions</a:t>
            </a:r>
          </a:p>
        </p:txBody>
      </p:sp>
      <p:sp>
        <p:nvSpPr>
          <p:cNvPr id="3" name="TextBox 2"/>
          <p:cNvSpPr txBox="1"/>
          <p:nvPr/>
        </p:nvSpPr>
        <p:spPr>
          <a:xfrm>
            <a:off x="10173954" y="6488668"/>
            <a:ext cx="471604" cy="369332"/>
          </a:xfrm>
          <a:prstGeom prst="rect">
            <a:avLst/>
          </a:prstGeom>
          <a:noFill/>
        </p:spPr>
        <p:txBody>
          <a:bodyPr wrap="none" rtlCol="0">
            <a:spAutoFit/>
          </a:bodyPr>
          <a:lstStyle/>
          <a:p>
            <a:r>
              <a:rPr lang="en-US" dirty="0">
                <a:latin typeface="Comic Sans MS" panose="030F0702030302020204" pitchFamily="66" charset="0"/>
              </a:rPr>
              <a:t>5B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TextBox 3"/>
              <p:cNvSpPr txBox="1"/>
              <p:nvPr/>
            </p:nvSpPr>
            <p:spPr>
              <a:xfrm>
                <a:off x="1715589" y="1576252"/>
                <a:ext cx="3683725" cy="5016181"/>
              </a:xfrm>
              <a:prstGeom prst="rect">
                <a:avLst/>
              </a:prstGeom>
              <a:noFill/>
            </p:spPr>
            <p:txBody>
              <a:bodyPr wrap="square" rtlCol="0">
                <a:spAutoFit/>
              </a:bodyPr>
              <a:lstStyle/>
              <a:p>
                <a:pPr algn="ctr"/>
                <a:r>
                  <a:rPr lang="en-US" sz="1400" b="1" dirty="0">
                    <a:latin typeface="Comic Sans MS" panose="030F0702030302020204" pitchFamily="66" charset="0"/>
                  </a:rPr>
                  <a:t>You need to be able to solve problems involving successive oblique impacts of a sphere with multiple plane surfaces</a:t>
                </a:r>
              </a:p>
              <a:p>
                <a:pPr algn="ctr"/>
                <a:endParaRPr lang="en-US" sz="1400" dirty="0">
                  <a:latin typeface="Comic Sans MS" panose="030F0702030302020204" pitchFamily="66" charset="0"/>
                </a:endParaRPr>
              </a:p>
              <a:p>
                <a:pPr algn="ctr"/>
                <a:r>
                  <a:rPr lang="en-US" sz="1400" dirty="0">
                    <a:latin typeface="Comic Sans MS" panose="030F0702030302020204" pitchFamily="66" charset="0"/>
                  </a:rPr>
                  <a:t>Two cushions of a snooker table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meet at right angles. A snooker ball travels across the table and collides with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then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The cushions are modelled as smooth. Just before the first impact, the ball is moving with speed </a:t>
                </a:r>
                <a14:m>
                  <m:oMath xmlns:m="http://schemas.openxmlformats.org/officeDocument/2006/math">
                    <m:r>
                      <a:rPr lang="en-US" sz="1400" i="1">
                        <a:latin typeface="Cambria Math" panose="02040503050406030204" pitchFamily="18" charset="0"/>
                      </a:rPr>
                      <m:t>𝑢</m:t>
                    </m:r>
                    <m:r>
                      <a:rPr lang="en-US" sz="1400" i="1">
                        <a:latin typeface="Cambria Math" panose="02040503050406030204" pitchFamily="18" charset="0"/>
                      </a:rPr>
                      <m:t> </m:t>
                    </m:r>
                    <m:sSup>
                      <m:sSupPr>
                        <m:ctrlPr>
                          <a:rPr lang="en-US" sz="1400" i="1">
                            <a:latin typeface="Cambria Math" panose="02040503050406030204" pitchFamily="18" charset="0"/>
                          </a:rPr>
                        </m:ctrlPr>
                      </m:sSupPr>
                      <m:e>
                        <m:r>
                          <a:rPr lang="en-US" sz="1400" i="1">
                            <a:latin typeface="Cambria Math" panose="02040503050406030204" pitchFamily="18" charset="0"/>
                          </a:rPr>
                          <m:t>𝑚𝑠</m:t>
                        </m:r>
                      </m:e>
                      <m:sup>
                        <m:r>
                          <a:rPr lang="en-US" sz="1400" i="1">
                            <a:latin typeface="Cambria Math" panose="02040503050406030204" pitchFamily="18" charset="0"/>
                          </a:rPr>
                          <m:t>−1</m:t>
                        </m:r>
                      </m:sup>
                    </m:sSup>
                  </m:oMath>
                </a14:m>
                <a:r>
                  <a:rPr lang="en-US" sz="1400" dirty="0">
                    <a:latin typeface="Comic Sans MS" panose="030F0702030302020204" pitchFamily="66" charset="0"/>
                  </a:rPr>
                  <a:t> at an angle of </a:t>
                </a:r>
                <a14:m>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20</m:t>
                        </m:r>
                      </m:e>
                      <m:sup>
                        <m:r>
                          <a:rPr lang="en-US" sz="1400" i="1">
                            <a:latin typeface="Cambria Math" panose="02040503050406030204" pitchFamily="18" charset="0"/>
                            <a:ea typeface="Cambria Math" panose="02040503050406030204" pitchFamily="18" charset="0"/>
                          </a:rPr>
                          <m:t>°</m:t>
                        </m:r>
                      </m:sup>
                    </m:sSup>
                  </m:oMath>
                </a14:m>
                <a:r>
                  <a:rPr lang="en-US" sz="1400" dirty="0">
                    <a:latin typeface="Comic Sans MS" panose="030F0702030302020204" pitchFamily="66" charset="0"/>
                  </a:rPr>
                  <a:t> to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The coefficients of restitution between the ball and the cushions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1</m:t>
                        </m:r>
                      </m:sub>
                    </m:sSub>
                  </m:oMath>
                </a14:m>
                <a:r>
                  <a:rPr lang="en-US" sz="1400" dirty="0">
                    <a:latin typeface="Comic Sans MS" panose="030F0702030302020204" pitchFamily="66" charset="0"/>
                  </a:rPr>
                  <a:t> and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𝑊</m:t>
                        </m:r>
                      </m:e>
                      <m:sub>
                        <m:r>
                          <a:rPr lang="en-US" sz="1400" i="1">
                            <a:latin typeface="Cambria Math" panose="02040503050406030204" pitchFamily="18" charset="0"/>
                          </a:rPr>
                          <m:t>2</m:t>
                        </m:r>
                      </m:sub>
                    </m:sSub>
                  </m:oMath>
                </a14:m>
                <a:r>
                  <a:rPr lang="en-US" sz="1400" dirty="0">
                    <a:latin typeface="Comic Sans MS" panose="030F0702030302020204" pitchFamily="66" charset="0"/>
                  </a:rPr>
                  <a:t> are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2</m:t>
                        </m:r>
                      </m:den>
                    </m:f>
                  </m:oMath>
                </a14:m>
                <a:r>
                  <a:rPr lang="en-US" sz="1400" dirty="0">
                    <a:latin typeface="Comic Sans MS" panose="030F0702030302020204" pitchFamily="66" charset="0"/>
                  </a:rPr>
                  <a:t> and </a:t>
                </a:r>
                <a14:m>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2</m:t>
                        </m:r>
                      </m:num>
                      <m:den>
                        <m:r>
                          <a:rPr lang="en-US" sz="1400" i="1">
                            <a:latin typeface="Cambria Math" panose="02040503050406030204" pitchFamily="18" charset="0"/>
                          </a:rPr>
                          <m:t>5</m:t>
                        </m:r>
                      </m:den>
                    </m:f>
                  </m:oMath>
                </a14:m>
                <a:r>
                  <a:rPr lang="en-US" sz="1400" dirty="0">
                    <a:latin typeface="Comic Sans MS" panose="030F0702030302020204" pitchFamily="66" charset="0"/>
                  </a:rPr>
                  <a:t> respectively.</a:t>
                </a:r>
              </a:p>
              <a:p>
                <a:pPr algn="ctr"/>
                <a:endParaRPr lang="en-US" sz="1400" dirty="0">
                  <a:latin typeface="Comic Sans MS" panose="030F0702030302020204" pitchFamily="66" charset="0"/>
                </a:endParaRPr>
              </a:p>
              <a:p>
                <a:pPr marL="342900" indent="-342900" algn="ctr">
                  <a:buAutoNum type="alphaLcParenR"/>
                </a:pPr>
                <a:r>
                  <a:rPr lang="en-US" sz="1400" dirty="0">
                    <a:latin typeface="Comic Sans MS" panose="030F0702030302020204" pitchFamily="66" charset="0"/>
                  </a:rPr>
                  <a:t>Find the percentage of the ball’s original kinetic energy that is lost in the collisions</a:t>
                </a:r>
              </a:p>
              <a:p>
                <a:pPr marL="342900" indent="-342900" algn="ctr">
                  <a:buAutoNum type="alphaLcParenR"/>
                </a:pPr>
                <a:r>
                  <a:rPr lang="en-US" sz="1400" dirty="0">
                    <a:latin typeface="Comic Sans MS" panose="030F0702030302020204" pitchFamily="66" charset="0"/>
                  </a:rPr>
                  <a:t>In reality the cushions may not be smooth. What effect will the model have had on the calculation of the kinetic energy remaining?</a:t>
                </a:r>
              </a:p>
            </p:txBody>
          </p:sp>
        </mc:Choice>
        <mc:Fallback xmlns="">
          <p:sp>
            <p:nvSpPr>
              <p:cNvPr id="4" name="TextBox 3"/>
              <p:cNvSpPr txBox="1">
                <a:spLocks noRot="1" noChangeAspect="1" noMove="1" noResize="1" noEditPoints="1" noAdjustHandles="1" noChangeArrowheads="1" noChangeShapeType="1" noTextEdit="1"/>
              </p:cNvSpPr>
              <p:nvPr/>
            </p:nvSpPr>
            <p:spPr>
              <a:xfrm>
                <a:off x="1715589" y="1576252"/>
                <a:ext cx="3683725" cy="5016181"/>
              </a:xfrm>
              <a:prstGeom prst="rect">
                <a:avLst/>
              </a:prstGeom>
              <a:blipFill>
                <a:blip r:embed="rId2"/>
                <a:stretch>
                  <a:fillRect l="-344" r="-2062" b="-2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00201" y="76201"/>
                <a:ext cx="157690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𝑣𝑐𝑜𝑠</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rPr>
                        <m:t>𝑢𝑐𝑜𝑠</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1600201" y="76201"/>
                <a:ext cx="1576907" cy="276999"/>
              </a:xfrm>
              <a:prstGeom prst="rect">
                <a:avLst/>
              </a:prstGeom>
              <a:blipFill>
                <a:blip r:embed="rId3"/>
                <a:stretch>
                  <a:fillRect l="-4000" r="-800"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57601" y="76201"/>
                <a:ext cx="164583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𝑣𝑠𝑖𝑛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𝑒𝑢𝑠𝑖𝑛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3657601" y="76201"/>
                <a:ext cx="1645835" cy="276999"/>
              </a:xfrm>
              <a:prstGeom prst="rect">
                <a:avLst/>
              </a:prstGeom>
              <a:blipFill>
                <a:blip r:embed="rId4"/>
                <a:stretch>
                  <a:fillRect l="-3077" r="-1538"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715000" y="76201"/>
                <a:ext cx="15408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𝑡𝑎𝑛</m:t>
                      </m:r>
                      <m:r>
                        <a:rPr lang="en-US" i="1">
                          <a:latin typeface="Cambria Math" panose="02040503050406030204" pitchFamily="18" charset="0"/>
                          <a:ea typeface="Cambria Math" panose="02040503050406030204" pitchFamily="18" charset="0"/>
                        </a:rPr>
                        <m:t>𝛽</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𝑒𝑡𝑎𝑛</m:t>
                      </m:r>
                      <m:r>
                        <a:rPr lang="en-US" i="1">
                          <a:latin typeface="Cambria Math" panose="02040503050406030204" pitchFamily="18" charset="0"/>
                          <a:ea typeface="Cambria Math" panose="02040503050406030204" pitchFamily="18" charset="0"/>
                        </a:rPr>
                        <m:t>𝛼</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5715000" y="76201"/>
                <a:ext cx="1540896" cy="276999"/>
              </a:xfrm>
              <a:prstGeom prst="rect">
                <a:avLst/>
              </a:prstGeom>
              <a:blipFill>
                <a:blip r:embed="rId5"/>
                <a:stretch>
                  <a:fillRect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327473" y="84339"/>
                <a:ext cx="1250279" cy="4582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𝑐𝑜𝑠</m:t>
                      </m:r>
                      <m:r>
                        <a:rPr lang="en-US" sz="1600" i="1">
                          <a:latin typeface="Cambria Math" panose="02040503050406030204" pitchFamily="18" charset="0"/>
                          <a:ea typeface="Cambria Math" panose="02040503050406030204" pitchFamily="18" charset="0"/>
                        </a:rPr>
                        <m:t>𝜃</m:t>
                      </m:r>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r>
                            <a:rPr lang="en-US" sz="1600" b="1" i="1">
                              <a:latin typeface="Cambria Math" panose="02040503050406030204" pitchFamily="18" charset="0"/>
                              <a:ea typeface="Cambria Math" panose="02040503050406030204" pitchFamily="18" charset="0"/>
                            </a:rPr>
                            <m:t>𝒖</m:t>
                          </m:r>
                          <m:r>
                            <a:rPr lang="en-US" sz="1600" i="1">
                              <a:latin typeface="Cambria Math" panose="02040503050406030204" pitchFamily="18" charset="0"/>
                              <a:ea typeface="Cambria Math" panose="02040503050406030204" pitchFamily="18" charset="0"/>
                            </a:rPr>
                            <m:t>.</m:t>
                          </m:r>
                          <m:r>
                            <a:rPr lang="en-US" sz="1600" b="1" i="1">
                              <a:latin typeface="Cambria Math" panose="02040503050406030204" pitchFamily="18" charset="0"/>
                              <a:ea typeface="Cambria Math" panose="02040503050406030204" pitchFamily="18" charset="0"/>
                            </a:rPr>
                            <m:t>𝒗</m:t>
                          </m:r>
                        </m:num>
                        <m:den>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𝒖</m:t>
                              </m:r>
                            </m:e>
                          </m:d>
                          <m:d>
                            <m:dPr>
                              <m:begChr m:val="|"/>
                              <m:endChr m:val="|"/>
                              <m:ctrlPr>
                                <a:rPr lang="en-US" sz="1600" i="1">
                                  <a:latin typeface="Cambria Math" panose="02040503050406030204" pitchFamily="18" charset="0"/>
                                  <a:ea typeface="Cambria Math" panose="02040503050406030204" pitchFamily="18" charset="0"/>
                                </a:rPr>
                              </m:ctrlPr>
                            </m:dPr>
                            <m:e>
                              <m:r>
                                <a:rPr lang="en-US" sz="1600" b="1" i="1">
                                  <a:latin typeface="Cambria Math" panose="02040503050406030204" pitchFamily="18" charset="0"/>
                                  <a:ea typeface="Cambria Math" panose="02040503050406030204" pitchFamily="18" charset="0"/>
                                </a:rPr>
                                <m:t>𝒗</m:t>
                              </m:r>
                            </m:e>
                          </m:d>
                        </m:den>
                      </m:f>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9327473" y="84339"/>
                <a:ext cx="1250279" cy="458267"/>
              </a:xfrm>
              <a:prstGeom prst="rect">
                <a:avLst/>
              </a:prstGeom>
              <a:blipFill>
                <a:blip r:embed="rId6"/>
                <a:stretch>
                  <a:fillRect l="-1000"/>
                </a:stretch>
              </a:blipFill>
            </p:spPr>
            <p:txBody>
              <a:bodyPr/>
              <a:lstStyle/>
              <a:p>
                <a:r>
                  <a:rPr lang="en-US">
                    <a:noFill/>
                  </a:rPr>
                  <a:t> </a:t>
                </a:r>
              </a:p>
            </p:txBody>
          </p:sp>
        </mc:Fallback>
      </mc:AlternateContent>
      <p:sp>
        <p:nvSpPr>
          <p:cNvPr id="18" name="Arc 17"/>
          <p:cNvSpPr/>
          <p:nvPr/>
        </p:nvSpPr>
        <p:spPr>
          <a:xfrm rot="7133948">
            <a:off x="6223006" y="2931164"/>
            <a:ext cx="914400" cy="914400"/>
          </a:xfrm>
          <a:prstGeom prst="arc">
            <a:avLst>
              <a:gd name="adj1" fmla="val 13026810"/>
              <a:gd name="adj2" fmla="val 1439584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0" name="Group 19"/>
          <p:cNvGrpSpPr/>
          <p:nvPr/>
        </p:nvGrpSpPr>
        <p:grpSpPr>
          <a:xfrm>
            <a:off x="6020616" y="1160782"/>
            <a:ext cx="2209800" cy="2326004"/>
            <a:chOff x="4635953" y="1443448"/>
            <a:chExt cx="2209800" cy="2326004"/>
          </a:xfrm>
        </p:grpSpPr>
        <p:sp>
          <p:nvSpPr>
            <p:cNvPr id="21" name="Rectangle 20"/>
            <p:cNvSpPr/>
            <p:nvPr/>
          </p:nvSpPr>
          <p:spPr>
            <a:xfrm rot="5400000">
              <a:off x="5680573" y="249065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635953" y="3654063"/>
              <a:ext cx="2209800" cy="11538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a:spLocks noChangeAspect="1"/>
            </p:cNvSpPr>
            <p:nvPr/>
          </p:nvSpPr>
          <p:spPr>
            <a:xfrm>
              <a:off x="6592252" y="3515858"/>
              <a:ext cx="139337" cy="139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5" name="TextBox 24"/>
              <p:cNvSpPr txBox="1"/>
              <p:nvPr/>
            </p:nvSpPr>
            <p:spPr>
              <a:xfrm>
                <a:off x="6823168" y="3463836"/>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6823168" y="3463836"/>
                <a:ext cx="462241" cy="307777"/>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8177350" y="2127070"/>
                <a:ext cx="4622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𝑊</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8177350" y="2127070"/>
                <a:ext cx="462241" cy="307777"/>
              </a:xfrm>
              <a:prstGeom prst="rect">
                <a:avLst/>
              </a:prstGeom>
              <a:blipFill>
                <a:blip r:embed="rId8"/>
                <a:stretch>
                  <a:fillRect/>
                </a:stretch>
              </a:blipFill>
            </p:spPr>
            <p:txBody>
              <a:bodyPr/>
              <a:lstStyle/>
              <a:p>
                <a:r>
                  <a:rPr lang="en-US">
                    <a:noFill/>
                  </a:rPr>
                  <a:t> </a:t>
                </a:r>
              </a:p>
            </p:txBody>
          </p:sp>
        </mc:Fallback>
      </mc:AlternateContent>
      <p:cxnSp>
        <p:nvCxnSpPr>
          <p:cNvPr id="44" name="Straight Arrow Connector 43"/>
          <p:cNvCxnSpPr/>
          <p:nvPr/>
        </p:nvCxnSpPr>
        <p:spPr>
          <a:xfrm flipH="1" flipV="1">
            <a:off x="7654835" y="1480457"/>
            <a:ext cx="439785" cy="12235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p:cNvSpPr txBox="1"/>
              <p:nvPr/>
            </p:nvSpPr>
            <p:spPr>
              <a:xfrm>
                <a:off x="7524207" y="1952898"/>
                <a:ext cx="41639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5" name="TextBox 44"/>
              <p:cNvSpPr txBox="1">
                <a:spLocks noRot="1" noChangeAspect="1" noMove="1" noResize="1" noEditPoints="1" noAdjustHandles="1" noChangeArrowheads="1" noChangeShapeType="1" noTextEdit="1"/>
              </p:cNvSpPr>
              <p:nvPr/>
            </p:nvSpPr>
            <p:spPr>
              <a:xfrm>
                <a:off x="7524207" y="1952898"/>
                <a:ext cx="416396" cy="3077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7829958" y="1915888"/>
                <a:ext cx="350417"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2</m:t>
                          </m:r>
                        </m:sub>
                      </m:sSub>
                    </m:oMath>
                  </m:oMathPara>
                </a14:m>
                <a:endParaRPr lang="en-GB" sz="1400" dirty="0">
                  <a:latin typeface="Comic Sans MS" panose="030F0702030302020204" pitchFamily="66" charset="0"/>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7829958" y="1915888"/>
                <a:ext cx="350417" cy="307777"/>
              </a:xfrm>
              <a:prstGeom prst="rect">
                <a:avLst/>
              </a:prstGeom>
              <a:blipFill>
                <a:blip r:embed="rId10"/>
                <a:stretch>
                  <a:fillRect b="-8000"/>
                </a:stretch>
              </a:blipFill>
            </p:spPr>
            <p:txBody>
              <a:bodyPr/>
              <a:lstStyle/>
              <a:p>
                <a:r>
                  <a:rPr lang="en-US">
                    <a:noFill/>
                  </a:rPr>
                  <a:t> </a:t>
                </a:r>
              </a:p>
            </p:txBody>
          </p:sp>
        </mc:Fallback>
      </mc:AlternateContent>
      <p:sp>
        <p:nvSpPr>
          <p:cNvPr id="47" name="Arc 46"/>
          <p:cNvSpPr/>
          <p:nvPr/>
        </p:nvSpPr>
        <p:spPr>
          <a:xfrm rot="7133948">
            <a:off x="7654931" y="2329502"/>
            <a:ext cx="914400" cy="914400"/>
          </a:xfrm>
          <a:prstGeom prst="arc">
            <a:avLst>
              <a:gd name="adj1" fmla="val 7916414"/>
              <a:gd name="adj2" fmla="val 906534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rot="7133948">
            <a:off x="7842166" y="2081309"/>
            <a:ext cx="914400" cy="914400"/>
          </a:xfrm>
          <a:prstGeom prst="arc">
            <a:avLst>
              <a:gd name="adj1" fmla="val 21348328"/>
              <a:gd name="adj2" fmla="val 159751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TextBox 31"/>
              <p:cNvSpPr txBox="1"/>
              <p:nvPr/>
            </p:nvSpPr>
            <p:spPr>
              <a:xfrm>
                <a:off x="7421336" y="2883900"/>
                <a:ext cx="83439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90−</m:t>
                          </m:r>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7421336" y="2883900"/>
                <a:ext cx="834390" cy="307777"/>
              </a:xfrm>
              <a:prstGeom prst="rect">
                <a:avLst/>
              </a:prstGeom>
              <a:blipFill>
                <a:blip r:embed="rId11"/>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7067008" y="3098076"/>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𝛽</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7067008" y="3098076"/>
                <a:ext cx="412229" cy="307777"/>
              </a:xfrm>
              <a:prstGeom prst="rect">
                <a:avLst/>
              </a:prstGeom>
              <a:blipFill>
                <a:blip r:embed="rId12"/>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5614852" y="1221377"/>
                <a:ext cx="1116874" cy="34567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200" i="1">
                          <a:solidFill>
                            <a:srgbClr val="FF0000"/>
                          </a:solidFill>
                          <a:latin typeface="Cambria Math" panose="02040503050406030204" pitchFamily="18" charset="0"/>
                        </a:rPr>
                        <m:t>𝑡𝑎𝑛</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1</m:t>
                          </m:r>
                        </m:num>
                        <m:den>
                          <m:r>
                            <a:rPr lang="en-US" sz="1200" i="1">
                              <a:solidFill>
                                <a:srgbClr val="FF0000"/>
                              </a:solidFill>
                              <a:latin typeface="Cambria Math" panose="02040503050406030204" pitchFamily="18" charset="0"/>
                              <a:ea typeface="Cambria Math" panose="02040503050406030204" pitchFamily="18" charset="0"/>
                            </a:rPr>
                            <m:t>2</m:t>
                          </m:r>
                        </m:den>
                      </m:f>
                      <m:r>
                        <a:rPr lang="en-US" sz="1200" i="1">
                          <a:solidFill>
                            <a:srgbClr val="FF0000"/>
                          </a:solidFill>
                          <a:latin typeface="Cambria Math" panose="02040503050406030204" pitchFamily="18" charset="0"/>
                          <a:ea typeface="Cambria Math" panose="02040503050406030204" pitchFamily="18" charset="0"/>
                        </a:rPr>
                        <m:t>𝑡𝑎𝑛</m:t>
                      </m:r>
                      <m:r>
                        <a:rPr lang="en-US" sz="1200" i="1">
                          <a:solidFill>
                            <a:srgbClr val="FF0000"/>
                          </a:solidFill>
                          <a:latin typeface="Cambria Math" panose="02040503050406030204" pitchFamily="18" charset="0"/>
                          <a:ea typeface="Cambria Math" panose="02040503050406030204" pitchFamily="18" charset="0"/>
                        </a:rPr>
                        <m:t>20</m:t>
                      </m:r>
                    </m:oMath>
                  </m:oMathPara>
                </a14:m>
                <a:endParaRPr lang="en-GB" sz="12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5614852" y="1221377"/>
                <a:ext cx="1116874" cy="345672"/>
              </a:xfrm>
              <a:prstGeom prst="rect">
                <a:avLst/>
              </a:prstGeom>
              <a:blipFill>
                <a:blip r:embed="rId13"/>
                <a:stretch>
                  <a:fillRect l="-2247" r="-3371" b="-148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449389" y="1704702"/>
                <a:ext cx="1278042" cy="1856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dirty="0">
                              <a:solidFill>
                                <a:srgbClr val="FF0000"/>
                              </a:solidFill>
                              <a:latin typeface="Cambria Math" panose="02040503050406030204" pitchFamily="18" charset="0"/>
                              <a:ea typeface="Cambria Math" panose="02040503050406030204" pitchFamily="18" charset="0"/>
                            </a:rPr>
                          </m:ctrlPr>
                        </m:sSubPr>
                        <m:e>
                          <m:r>
                            <a:rPr lang="en-US" sz="1200" i="1" dirty="0">
                              <a:solidFill>
                                <a:srgbClr val="FF0000"/>
                              </a:solidFill>
                              <a:latin typeface="Cambria Math" panose="02040503050406030204" pitchFamily="18" charset="0"/>
                              <a:ea typeface="Cambria Math" panose="02040503050406030204" pitchFamily="18" charset="0"/>
                            </a:rPr>
                            <m:t>𝛽</m:t>
                          </m:r>
                        </m:e>
                        <m:sub>
                          <m:r>
                            <a:rPr lang="en-US" sz="1200" i="1" dirty="0">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m:t>
                      </m:r>
                      <m:r>
                        <a:rPr lang="en-US" sz="1200" i="1">
                          <a:solidFill>
                            <a:srgbClr val="FF0000"/>
                          </a:solidFill>
                          <a:latin typeface="Cambria Math" panose="02040503050406030204" pitchFamily="18" charset="0"/>
                        </a:rPr>
                        <m:t>𝑢𝑐𝑜𝑠</m:t>
                      </m:r>
                      <m:r>
                        <a:rPr lang="en-US" sz="1200" i="1">
                          <a:solidFill>
                            <a:srgbClr val="FF0000"/>
                          </a:solidFill>
                          <a:latin typeface="Cambria Math" panose="02040503050406030204" pitchFamily="18" charset="0"/>
                        </a:rPr>
                        <m:t>20</m:t>
                      </m:r>
                    </m:oMath>
                  </m:oMathPara>
                </a14:m>
                <a:endParaRPr lang="en-GB" sz="1200" dirty="0">
                  <a:solidFill>
                    <a:srgbClr val="FF000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5449389" y="1704702"/>
                <a:ext cx="1278042" cy="185692"/>
              </a:xfrm>
              <a:prstGeom prst="rect">
                <a:avLst/>
              </a:prstGeom>
              <a:blipFill>
                <a:blip r:embed="rId14"/>
                <a:stretch>
                  <a:fillRect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5453743" y="2100943"/>
                <a:ext cx="128317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𝑠𝑖𝑛</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5453743" y="2100943"/>
                <a:ext cx="1283172" cy="184666"/>
              </a:xfrm>
              <a:prstGeom prst="rect">
                <a:avLst/>
              </a:prstGeom>
              <a:blipFill>
                <a:blip r:embed="rId15"/>
                <a:stretch>
                  <a:fillRect r="-980"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5477691" y="2383973"/>
                <a:ext cx="1393779" cy="3468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rPr>
                            <m:t>𝑣</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rPr>
                        <m:t>𝑠𝑖𝑛</m:t>
                      </m:r>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rPr>
                            <m:t>2</m:t>
                          </m:r>
                        </m:sub>
                      </m:sSub>
                      <m:r>
                        <a:rPr lang="en-US" sz="1200" i="1">
                          <a:solidFill>
                            <a:srgbClr val="FF0000"/>
                          </a:solidFill>
                          <a:latin typeface="Cambria Math" panose="02040503050406030204" pitchFamily="18" charset="0"/>
                          <a:ea typeface="Cambria Math" panose="02040503050406030204" pitchFamily="18" charset="0"/>
                        </a:rPr>
                        <m:t>=</m:t>
                      </m:r>
                      <m:f>
                        <m:fPr>
                          <m:ctrlPr>
                            <a:rPr lang="en-US" sz="1200" i="1">
                              <a:solidFill>
                                <a:srgbClr val="FF0000"/>
                              </a:solidFill>
                              <a:latin typeface="Cambria Math" panose="02040503050406030204" pitchFamily="18" charset="0"/>
                              <a:ea typeface="Cambria Math" panose="02040503050406030204" pitchFamily="18" charset="0"/>
                            </a:rPr>
                          </m:ctrlPr>
                        </m:fPr>
                        <m:num>
                          <m:r>
                            <a:rPr lang="en-US" sz="1200" i="1">
                              <a:solidFill>
                                <a:srgbClr val="FF0000"/>
                              </a:solidFill>
                              <a:latin typeface="Cambria Math" panose="02040503050406030204" pitchFamily="18" charset="0"/>
                              <a:ea typeface="Cambria Math" panose="02040503050406030204" pitchFamily="18" charset="0"/>
                            </a:rPr>
                            <m:t>2</m:t>
                          </m:r>
                        </m:num>
                        <m:den>
                          <m:r>
                            <a:rPr lang="en-US" sz="1200" i="1">
                              <a:solidFill>
                                <a:srgbClr val="FF0000"/>
                              </a:solidFill>
                              <a:latin typeface="Cambria Math" panose="02040503050406030204" pitchFamily="18" charset="0"/>
                              <a:ea typeface="Cambria Math" panose="02040503050406030204" pitchFamily="18" charset="0"/>
                            </a:rPr>
                            <m:t>5</m:t>
                          </m:r>
                        </m:den>
                      </m:f>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𝑣</m:t>
                          </m:r>
                        </m:e>
                        <m:sub>
                          <m:r>
                            <a:rPr lang="en-US" sz="1200" i="1">
                              <a:solidFill>
                                <a:srgbClr val="FF0000"/>
                              </a:solidFill>
                              <a:latin typeface="Cambria Math" panose="02040503050406030204" pitchFamily="18" charset="0"/>
                              <a:ea typeface="Cambria Math" panose="02040503050406030204" pitchFamily="18" charset="0"/>
                            </a:rPr>
                            <m:t>1</m:t>
                          </m:r>
                        </m:sub>
                      </m:sSub>
                      <m:r>
                        <a:rPr lang="en-US" sz="1200" i="1">
                          <a:solidFill>
                            <a:srgbClr val="FF0000"/>
                          </a:solidFill>
                          <a:latin typeface="Cambria Math" panose="02040503050406030204" pitchFamily="18" charset="0"/>
                          <a:ea typeface="Cambria Math" panose="02040503050406030204" pitchFamily="18" charset="0"/>
                        </a:rPr>
                        <m:t>𝑐𝑜𝑠</m:t>
                      </m:r>
                      <m:sSub>
                        <m:sSubPr>
                          <m:ctrlPr>
                            <a:rPr lang="en-US" sz="1200" i="1">
                              <a:solidFill>
                                <a:srgbClr val="FF0000"/>
                              </a:solidFill>
                              <a:latin typeface="Cambria Math" panose="02040503050406030204" pitchFamily="18" charset="0"/>
                              <a:ea typeface="Cambria Math" panose="02040503050406030204" pitchFamily="18" charset="0"/>
                            </a:rPr>
                          </m:ctrlPr>
                        </m:sSubPr>
                        <m:e>
                          <m:r>
                            <a:rPr lang="en-US" sz="1200" i="1">
                              <a:solidFill>
                                <a:srgbClr val="FF0000"/>
                              </a:solidFill>
                              <a:latin typeface="Cambria Math" panose="02040503050406030204" pitchFamily="18" charset="0"/>
                              <a:ea typeface="Cambria Math" panose="02040503050406030204" pitchFamily="18" charset="0"/>
                            </a:rPr>
                            <m:t>𝛽</m:t>
                          </m:r>
                        </m:e>
                        <m:sub>
                          <m:r>
                            <a:rPr lang="en-US" sz="1200" i="1">
                              <a:solidFill>
                                <a:srgbClr val="FF0000"/>
                              </a:solidFill>
                              <a:latin typeface="Cambria Math" panose="02040503050406030204" pitchFamily="18" charset="0"/>
                              <a:ea typeface="Cambria Math" panose="02040503050406030204" pitchFamily="18" charset="0"/>
                            </a:rPr>
                            <m:t>1</m:t>
                          </m:r>
                        </m:sub>
                      </m:sSub>
                    </m:oMath>
                  </m:oMathPara>
                </a14:m>
                <a:endParaRPr lang="en-GB" sz="1200"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5477691" y="2383973"/>
                <a:ext cx="1393779" cy="346890"/>
              </a:xfrm>
              <a:prstGeom prst="rect">
                <a:avLst/>
              </a:prstGeom>
              <a:blipFill>
                <a:blip r:embed="rId16"/>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7175865" y="2745379"/>
                <a:ext cx="41222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i="1" dirty="0">
                              <a:latin typeface="Cambria Math" panose="02040503050406030204" pitchFamily="18" charset="0"/>
                              <a:ea typeface="Cambria Math" panose="02040503050406030204" pitchFamily="18" charset="0"/>
                            </a:rPr>
                          </m:ctrlPr>
                        </m:sSubPr>
                        <m:e>
                          <m:r>
                            <a:rPr lang="en-US" sz="1400" i="1" dirty="0">
                              <a:latin typeface="Cambria Math" panose="02040503050406030204" pitchFamily="18" charset="0"/>
                              <a:ea typeface="Cambria Math" panose="02040503050406030204" pitchFamily="18" charset="0"/>
                            </a:rPr>
                            <m:t>𝑣</m:t>
                          </m:r>
                        </m:e>
                        <m:sub>
                          <m:r>
                            <a:rPr lang="en-US" sz="1400" i="1" dirty="0">
                              <a:latin typeface="Cambria Math" panose="02040503050406030204" pitchFamily="18" charset="0"/>
                              <a:ea typeface="Cambria Math" panose="02040503050406030204" pitchFamily="18" charset="0"/>
                            </a:rPr>
                            <m:t>1</m:t>
                          </m:r>
                        </m:sub>
                      </m:sSub>
                    </m:oMath>
                  </m:oMathPara>
                </a14:m>
                <a:endParaRPr lang="en-GB" sz="1400" dirty="0">
                  <a:latin typeface="Comic Sans MS" panose="030F0702030302020204" pitchFamily="66" charset="0"/>
                </a:endParaRPr>
              </a:p>
            </p:txBody>
          </p:sp>
        </mc:Choice>
        <mc:Fallback xmlns="">
          <p:sp>
            <p:nvSpPr>
              <p:cNvPr id="66" name="TextBox 65"/>
              <p:cNvSpPr txBox="1">
                <a:spLocks noRot="1" noChangeAspect="1" noMove="1" noResize="1" noEditPoints="1" noAdjustHandles="1" noChangeArrowheads="1" noChangeShapeType="1" noTextEdit="1"/>
              </p:cNvSpPr>
              <p:nvPr/>
            </p:nvSpPr>
            <p:spPr>
              <a:xfrm>
                <a:off x="7175865" y="2745379"/>
                <a:ext cx="412229" cy="307777"/>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8917580" y="1280159"/>
                <a:ext cx="1003415"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solidFill>
                                <a:srgbClr val="FF0000"/>
                              </a:solidFill>
                              <a:latin typeface="Cambria Math" panose="02040503050406030204" pitchFamily="18" charset="0"/>
                            </a:rPr>
                          </m:ctrlPr>
                        </m:sSubPr>
                        <m:e>
                          <m:r>
                            <a:rPr lang="en-US" sz="1600" i="1">
                              <a:solidFill>
                                <a:srgbClr val="FF0000"/>
                              </a:solidFill>
                              <a:latin typeface="Cambria Math" panose="02040503050406030204" pitchFamily="18" charset="0"/>
                              <a:ea typeface="Cambria Math" panose="02040503050406030204" pitchFamily="18" charset="0"/>
                            </a:rPr>
                            <m:t>𝛽</m:t>
                          </m:r>
                        </m:e>
                        <m:sub>
                          <m:r>
                            <a:rPr lang="en-US" sz="1600" i="1">
                              <a:solidFill>
                                <a:srgbClr val="FF0000"/>
                              </a:solidFill>
                              <a:latin typeface="Cambria Math" panose="02040503050406030204" pitchFamily="18" charset="0"/>
                            </a:rPr>
                            <m:t>2</m:t>
                          </m:r>
                        </m:sub>
                      </m:sSub>
                      <m:r>
                        <a:rPr lang="en-US" sz="1600" i="1">
                          <a:solidFill>
                            <a:srgbClr val="FF0000"/>
                          </a:solidFill>
                          <a:latin typeface="Cambria Math" panose="02040503050406030204" pitchFamily="18" charset="0"/>
                        </a:rPr>
                        <m:t>=65.</m:t>
                      </m:r>
                      <m:sSup>
                        <m:sSupPr>
                          <m:ctrlPr>
                            <a:rPr lang="en-US" sz="1600" i="1">
                              <a:solidFill>
                                <a:srgbClr val="FF0000"/>
                              </a:solidFill>
                              <a:latin typeface="Cambria Math" panose="02040503050406030204" pitchFamily="18" charset="0"/>
                            </a:rPr>
                          </m:ctrlPr>
                        </m:sSupPr>
                        <m:e>
                          <m:r>
                            <a:rPr lang="en-US" sz="1600" i="1">
                              <a:solidFill>
                                <a:srgbClr val="FF0000"/>
                              </a:solidFill>
                              <a:latin typeface="Cambria Math" panose="02040503050406030204" pitchFamily="18" charset="0"/>
                            </a:rPr>
                            <m:t>5</m:t>
                          </m:r>
                        </m:e>
                        <m:sup>
                          <m:r>
                            <a:rPr lang="en-US" sz="1600" i="1">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8917580" y="1280159"/>
                <a:ext cx="1003415" cy="251800"/>
              </a:xfrm>
              <a:prstGeom prst="rect">
                <a:avLst/>
              </a:prstGeom>
              <a:blipFill>
                <a:blip r:embed="rId18"/>
                <a:stretch>
                  <a:fillRect l="-6250" r="-1250"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8917577" y="1695997"/>
                <a:ext cx="1204689"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solidFill>
                                <a:srgbClr val="FF0000"/>
                              </a:solidFill>
                              <a:latin typeface="Cambria Math" panose="02040503050406030204" pitchFamily="18" charset="0"/>
                            </a:rPr>
                          </m:ctrlPr>
                        </m:sSubPr>
                        <m:e>
                          <m:r>
                            <a:rPr lang="en-US" sz="1600" i="1">
                              <a:solidFill>
                                <a:srgbClr val="FF0000"/>
                              </a:solidFill>
                              <a:latin typeface="Cambria Math" panose="02040503050406030204" pitchFamily="18" charset="0"/>
                            </a:rPr>
                            <m:t>𝑣</m:t>
                          </m:r>
                        </m:e>
                        <m:sub>
                          <m:r>
                            <a:rPr lang="en-US" sz="1600" i="1">
                              <a:solidFill>
                                <a:srgbClr val="FF0000"/>
                              </a:solidFill>
                              <a:latin typeface="Cambria Math" panose="02040503050406030204" pitchFamily="18" charset="0"/>
                            </a:rPr>
                            <m:t>2</m:t>
                          </m:r>
                        </m:sub>
                      </m:sSub>
                      <m:r>
                        <a:rPr lang="en-US" sz="1600" i="1">
                          <a:solidFill>
                            <a:srgbClr val="FF0000"/>
                          </a:solidFill>
                          <a:latin typeface="Cambria Math" panose="02040503050406030204" pitchFamily="18" charset="0"/>
                          <a:ea typeface="Cambria Math" panose="02040503050406030204" pitchFamily="18" charset="0"/>
                        </a:rPr>
                        <m:t>=0.413…</m:t>
                      </m:r>
                    </m:oMath>
                  </m:oMathPara>
                </a14:m>
                <a:endParaRPr lang="en-GB" sz="1600" dirty="0">
                  <a:solidFill>
                    <a:srgbClr val="FF0000"/>
                  </a:solidFill>
                </a:endParaRPr>
              </a:p>
            </p:txBody>
          </p:sp>
        </mc:Choice>
        <mc:Fallback xmlns="">
          <p:sp>
            <p:nvSpPr>
              <p:cNvPr id="55" name="TextBox 54"/>
              <p:cNvSpPr txBox="1">
                <a:spLocks noRot="1" noChangeAspect="1" noMove="1" noResize="1" noEditPoints="1" noAdjustHandles="1" noChangeArrowheads="1" noChangeShapeType="1" noTextEdit="1"/>
              </p:cNvSpPr>
              <p:nvPr/>
            </p:nvSpPr>
            <p:spPr>
              <a:xfrm>
                <a:off x="8917577" y="1695997"/>
                <a:ext cx="1204689" cy="246221"/>
              </a:xfrm>
              <a:prstGeom prst="rect">
                <a:avLst/>
              </a:prstGeom>
              <a:blipFill>
                <a:blip r:embed="rId19"/>
                <a:stretch>
                  <a:fillRect l="-1042" b="-15000"/>
                </a:stretch>
              </a:blipFill>
            </p:spPr>
            <p:txBody>
              <a:bodyPr/>
              <a:lstStyle/>
              <a:p>
                <a:r>
                  <a:rPr lang="en-US">
                    <a:noFill/>
                  </a:rPr>
                  <a:t> </a:t>
                </a:r>
              </a:p>
            </p:txBody>
          </p:sp>
        </mc:Fallback>
      </mc:AlternateContent>
      <p:sp>
        <p:nvSpPr>
          <p:cNvPr id="9" name="TextBox 8"/>
          <p:cNvSpPr txBox="1"/>
          <p:nvPr/>
        </p:nvSpPr>
        <p:spPr>
          <a:xfrm>
            <a:off x="6078584" y="3953691"/>
            <a:ext cx="1164101" cy="338554"/>
          </a:xfrm>
          <a:prstGeom prst="rect">
            <a:avLst/>
          </a:prstGeom>
          <a:noFill/>
        </p:spPr>
        <p:txBody>
          <a:bodyPr wrap="none" rtlCol="0">
            <a:spAutoFit/>
          </a:bodyPr>
          <a:lstStyle/>
          <a:p>
            <a:r>
              <a:rPr lang="en-US" sz="1600" u="sng" dirty="0">
                <a:latin typeface="Comic Sans MS" panose="030F0702030302020204" pitchFamily="66" charset="0"/>
              </a:rPr>
              <a:t>KE Before</a:t>
            </a:r>
            <a:endParaRPr lang="en-GB" sz="1600" u="sng" dirty="0">
              <a:latin typeface="Comic Sans MS" panose="030F0702030302020204" pitchFamily="66" charset="0"/>
            </a:endParaRPr>
          </a:p>
        </p:txBody>
      </p:sp>
      <p:sp>
        <p:nvSpPr>
          <p:cNvPr id="56" name="TextBox 55"/>
          <p:cNvSpPr txBox="1"/>
          <p:nvPr/>
        </p:nvSpPr>
        <p:spPr>
          <a:xfrm>
            <a:off x="8347167" y="3958045"/>
            <a:ext cx="1061509" cy="338554"/>
          </a:xfrm>
          <a:prstGeom prst="rect">
            <a:avLst/>
          </a:prstGeom>
          <a:noFill/>
        </p:spPr>
        <p:txBody>
          <a:bodyPr wrap="none" rtlCol="0">
            <a:spAutoFit/>
          </a:bodyPr>
          <a:lstStyle/>
          <a:p>
            <a:r>
              <a:rPr lang="en-US" sz="1600" u="sng" dirty="0">
                <a:latin typeface="Comic Sans MS" panose="030F0702030302020204" pitchFamily="66" charset="0"/>
              </a:rPr>
              <a:t>KE After</a:t>
            </a:r>
            <a:endParaRPr lang="en-GB" sz="1600" u="sng"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0" name="TextBox 9"/>
              <p:cNvSpPr txBox="1"/>
              <p:nvPr/>
            </p:nvSpPr>
            <p:spPr>
              <a:xfrm>
                <a:off x="6374675" y="4371702"/>
                <a:ext cx="586827"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2</m:t>
                          </m:r>
                        </m:den>
                      </m:f>
                      <m:r>
                        <a:rPr lang="en-US" sz="1600" i="1">
                          <a:latin typeface="Cambria Math" panose="02040503050406030204" pitchFamily="18" charset="0"/>
                        </a:rPr>
                        <m:t>𝑚</m:t>
                      </m:r>
                      <m:sSup>
                        <m:sSupPr>
                          <m:ctrlPr>
                            <a:rPr lang="en-US" sz="1600" i="1">
                              <a:latin typeface="Cambria Math" panose="02040503050406030204" pitchFamily="18" charset="0"/>
                            </a:rPr>
                          </m:ctrlPr>
                        </m:sSupPr>
                        <m:e>
                          <m:r>
                            <a:rPr lang="en-US" sz="1600" i="1">
                              <a:latin typeface="Cambria Math" panose="02040503050406030204" pitchFamily="18" charset="0"/>
                            </a:rPr>
                            <m:t>𝑢</m:t>
                          </m:r>
                        </m:e>
                        <m:sup>
                          <m:r>
                            <a:rPr lang="en-US" sz="1600" i="1">
                              <a:latin typeface="Cambria Math" panose="02040503050406030204" pitchFamily="18" charset="0"/>
                            </a:rPr>
                            <m:t>2</m:t>
                          </m:r>
                        </m:sup>
                      </m:sSup>
                    </m:oMath>
                  </m:oMathPara>
                </a14:m>
                <a:endParaRPr lang="en-GB"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6374675" y="4371702"/>
                <a:ext cx="586827" cy="461024"/>
              </a:xfrm>
              <a:prstGeom prst="rect">
                <a:avLst/>
              </a:prstGeom>
              <a:blipFill>
                <a:blip r:embed="rId20"/>
                <a:stretch>
                  <a:fillRect l="-6383" r="-2128" b="-78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8286207" y="4393473"/>
                <a:ext cx="1253677"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2</m:t>
                          </m:r>
                        </m:den>
                      </m:f>
                      <m:r>
                        <a:rPr lang="en-US" sz="1600" i="1">
                          <a:latin typeface="Cambria Math" panose="02040503050406030204" pitchFamily="18" charset="0"/>
                        </a:rPr>
                        <m:t>𝑚</m:t>
                      </m:r>
                      <m:sSup>
                        <m:sSupPr>
                          <m:ctrlPr>
                            <a:rPr lang="en-US" sz="1600" i="1">
                              <a:latin typeface="Cambria Math" panose="02040503050406030204" pitchFamily="18" charset="0"/>
                            </a:rPr>
                          </m:ctrlPr>
                        </m:sSupPr>
                        <m:e>
                          <m:r>
                            <a:rPr lang="en-US" sz="1600" i="1">
                              <a:latin typeface="Cambria Math" panose="02040503050406030204" pitchFamily="18" charset="0"/>
                            </a:rPr>
                            <m:t>(0.413</m:t>
                          </m:r>
                          <m:r>
                            <a:rPr lang="en-US" sz="1600" i="1">
                              <a:latin typeface="Cambria Math" panose="02040503050406030204" pitchFamily="18" charset="0"/>
                            </a:rPr>
                            <m:t>𝑢</m:t>
                          </m:r>
                          <m:r>
                            <a:rPr lang="en-US" sz="1600" i="1">
                              <a:latin typeface="Cambria Math" panose="02040503050406030204" pitchFamily="18" charset="0"/>
                            </a:rPr>
                            <m:t>)</m:t>
                          </m:r>
                        </m:e>
                        <m:sup>
                          <m:r>
                            <a:rPr lang="en-US" sz="1600" i="1">
                              <a:latin typeface="Cambria Math" panose="02040503050406030204" pitchFamily="18" charset="0"/>
                            </a:rPr>
                            <m:t>2</m:t>
                          </m:r>
                        </m:sup>
                      </m:sSup>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8286207" y="4393473"/>
                <a:ext cx="1253677" cy="461024"/>
              </a:xfrm>
              <a:prstGeom prst="rect">
                <a:avLst/>
              </a:prstGeom>
              <a:blipFill>
                <a:blip r:embed="rId21"/>
                <a:stretch>
                  <a:fillRect l="-3000" t="-2703" r="-1000" b="-108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8072846" y="5033552"/>
                <a:ext cx="1464568" cy="4610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m:t>
                      </m:r>
                      <m:f>
                        <m:fPr>
                          <m:ctrlPr>
                            <a:rPr lang="en-GB"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2</m:t>
                          </m:r>
                        </m:den>
                      </m:f>
                      <m:r>
                        <a:rPr lang="en-US" sz="1600" i="1">
                          <a:latin typeface="Cambria Math" panose="02040503050406030204" pitchFamily="18" charset="0"/>
                        </a:rPr>
                        <m:t>𝑚</m:t>
                      </m:r>
                      <m:sSup>
                        <m:sSupPr>
                          <m:ctrlPr>
                            <a:rPr lang="en-US" sz="1600" i="1">
                              <a:latin typeface="Cambria Math" panose="02040503050406030204" pitchFamily="18" charset="0"/>
                            </a:rPr>
                          </m:ctrlPr>
                        </m:sSupPr>
                        <m:e>
                          <m:r>
                            <a:rPr lang="en-US" sz="1600" i="1">
                              <a:latin typeface="Cambria Math" panose="02040503050406030204" pitchFamily="18" charset="0"/>
                            </a:rPr>
                            <m:t>𝑢</m:t>
                          </m:r>
                        </m:e>
                        <m:sup>
                          <m:r>
                            <a:rPr lang="en-US" sz="1600" i="1">
                              <a:latin typeface="Cambria Math" panose="02040503050406030204" pitchFamily="18" charset="0"/>
                            </a:rPr>
                            <m:t>2</m:t>
                          </m:r>
                        </m:sup>
                      </m:sSup>
                      <m:r>
                        <a:rPr lang="en-US" sz="1600" i="1">
                          <a:latin typeface="Cambria Math" panose="02040503050406030204" pitchFamily="18" charset="0"/>
                        </a:rPr>
                        <m:t>(0.171)</m:t>
                      </m:r>
                    </m:oMath>
                  </m:oMathPara>
                </a14:m>
                <a:endParaRPr lang="en-GB" sz="1600" dirty="0"/>
              </a:p>
            </p:txBody>
          </p:sp>
        </mc:Choice>
        <mc:Fallback xmlns="">
          <p:sp>
            <p:nvSpPr>
              <p:cNvPr id="58" name="TextBox 57"/>
              <p:cNvSpPr txBox="1">
                <a:spLocks noRot="1" noChangeAspect="1" noMove="1" noResize="1" noEditPoints="1" noAdjustHandles="1" noChangeArrowheads="1" noChangeShapeType="1" noTextEdit="1"/>
              </p:cNvSpPr>
              <p:nvPr/>
            </p:nvSpPr>
            <p:spPr>
              <a:xfrm>
                <a:off x="8072846" y="5033552"/>
                <a:ext cx="1464568" cy="461024"/>
              </a:xfrm>
              <a:prstGeom prst="rect">
                <a:avLst/>
              </a:prstGeom>
              <a:blipFill>
                <a:blip r:embed="rId22"/>
                <a:stretch>
                  <a:fillRect l="-1739" t="-2703" r="-4348" b="-10811"/>
                </a:stretch>
              </a:blipFill>
            </p:spPr>
            <p:txBody>
              <a:bodyPr/>
              <a:lstStyle/>
              <a:p>
                <a:r>
                  <a:rPr lang="en-US">
                    <a:noFill/>
                  </a:rPr>
                  <a:t> </a:t>
                </a:r>
              </a:p>
            </p:txBody>
          </p:sp>
        </mc:Fallback>
      </mc:AlternateContent>
      <p:sp>
        <p:nvSpPr>
          <p:cNvPr id="60" name="Arc 59"/>
          <p:cNvSpPr/>
          <p:nvPr/>
        </p:nvSpPr>
        <p:spPr>
          <a:xfrm>
            <a:off x="9489414" y="4693918"/>
            <a:ext cx="211937" cy="574765"/>
          </a:xfrm>
          <a:prstGeom prst="arc">
            <a:avLst>
              <a:gd name="adj1" fmla="val 16200000"/>
              <a:gd name="adj2" fmla="val 533788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1" name="TextBox 60"/>
          <p:cNvSpPr txBox="1"/>
          <p:nvPr/>
        </p:nvSpPr>
        <p:spPr>
          <a:xfrm>
            <a:off x="9666518" y="4495707"/>
            <a:ext cx="1001483"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the squared part</a:t>
            </a:r>
            <a:endParaRPr lang="en-GB" sz="1400" i="1" dirty="0">
              <a:solidFill>
                <a:srgbClr val="FF0000"/>
              </a:solidFill>
              <a:latin typeface="Comic Sans MS" panose="030F0702030302020204" pitchFamily="66" charset="0"/>
            </a:endParaRPr>
          </a:p>
        </p:txBody>
      </p:sp>
      <p:sp>
        <p:nvSpPr>
          <p:cNvPr id="62" name="TextBox 61"/>
          <p:cNvSpPr txBox="1"/>
          <p:nvPr/>
        </p:nvSpPr>
        <p:spPr>
          <a:xfrm>
            <a:off x="5447215" y="5658300"/>
            <a:ext cx="5107575"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So this is the original KE, multiplied by 0.17</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rPr>
              <a:t>--&gt; Therefore 83% of the kinetic energy has been lost!</a:t>
            </a:r>
          </a:p>
        </p:txBody>
      </p:sp>
    </p:spTree>
    <p:extLst>
      <p:ext uri="{BB962C8B-B14F-4D97-AF65-F5344CB8AC3E}">
        <p14:creationId xmlns:p14="http://schemas.microsoft.com/office/powerpoint/2010/main" val="311825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blinds(horizontal)">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blinds(horizontal)">
                                      <p:cBhvr>
                                        <p:cTn id="22" dur="500"/>
                                        <p:tgtEl>
                                          <p:spTgt spid="5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0"/>
                                        </p:tgtEl>
                                        <p:attrNameLst>
                                          <p:attrName>style.visibility</p:attrName>
                                        </p:attrNameLst>
                                      </p:cBhvr>
                                      <p:to>
                                        <p:strVal val="visible"/>
                                      </p:to>
                                    </p:set>
                                    <p:animEffect transition="in" filter="blinds(horizontal)">
                                      <p:cBhvr>
                                        <p:cTn id="27" dur="500"/>
                                        <p:tgtEl>
                                          <p:spTgt spid="6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blinds(horizontal)">
                                      <p:cBhvr>
                                        <p:cTn id="32" dur="500"/>
                                        <p:tgtEl>
                                          <p:spTgt spid="6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blinds(horizontal)">
                                      <p:cBhvr>
                                        <p:cTn id="37" dur="500"/>
                                        <p:tgtEl>
                                          <p:spTgt spid="5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2">
                                            <p:txEl>
                                              <p:pRg st="0" end="0"/>
                                            </p:txEl>
                                          </p:spTgt>
                                        </p:tgtEl>
                                        <p:attrNameLst>
                                          <p:attrName>style.visibility</p:attrName>
                                        </p:attrNameLst>
                                      </p:cBhvr>
                                      <p:to>
                                        <p:strVal val="visible"/>
                                      </p:to>
                                    </p:set>
                                    <p:animEffect transition="in" filter="blinds(horizontal)">
                                      <p:cBhvr>
                                        <p:cTn id="42" dur="500"/>
                                        <p:tgtEl>
                                          <p:spTgt spid="6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2">
                                            <p:txEl>
                                              <p:pRg st="2" end="2"/>
                                            </p:txEl>
                                          </p:spTgt>
                                        </p:tgtEl>
                                        <p:attrNameLst>
                                          <p:attrName>style.visibility</p:attrName>
                                        </p:attrNameLst>
                                      </p:cBhvr>
                                      <p:to>
                                        <p:strVal val="visible"/>
                                      </p:to>
                                    </p:set>
                                    <p:animEffect transition="in" filter="blinds(horizontal)">
                                      <p:cBhvr>
                                        <p:cTn id="47" dur="500"/>
                                        <p:tgtEl>
                                          <p:spTgt spid="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6" grpId="0"/>
      <p:bldP spid="10" grpId="0"/>
      <p:bldP spid="57" grpId="0"/>
      <p:bldP spid="58" grpId="0"/>
      <p:bldP spid="60" grpId="0" animBg="1"/>
      <p:bldP spid="6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1507</Words>
  <Application>Microsoft Office PowerPoint</Application>
  <PresentationFormat>Widescreen</PresentationFormat>
  <Paragraphs>383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Cambria Math</vt:lpstr>
      <vt:lpstr>Comic Sans MS</vt:lpstr>
      <vt:lpstr>Wingdings</vt:lpstr>
      <vt:lpstr>Office Theme</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Elastic Collisions in two dimensions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Elastic Collisions in two dimensions</dc:title>
  <dc:creator>Richard Lawton</dc:creator>
  <cp:lastModifiedBy>Richard Lawton</cp:lastModifiedBy>
  <cp:revision>3</cp:revision>
  <dcterms:created xsi:type="dcterms:W3CDTF">2019-08-06T16:32:53Z</dcterms:created>
  <dcterms:modified xsi:type="dcterms:W3CDTF">2019-08-26T06:36:53Z</dcterms:modified>
</cp:coreProperties>
</file>