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6"/>
  </p:notesMasterIdLst>
  <p:sldIdLst>
    <p:sldId id="256" r:id="rId3"/>
    <p:sldId id="259" r:id="rId4"/>
    <p:sldId id="258" r:id="rId5"/>
    <p:sldId id="273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2" r:id="rId15"/>
    <p:sldId id="291" r:id="rId16"/>
    <p:sldId id="293" r:id="rId17"/>
    <p:sldId id="294" r:id="rId18"/>
    <p:sldId id="295" r:id="rId19"/>
    <p:sldId id="296" r:id="rId20"/>
    <p:sldId id="297" r:id="rId21"/>
    <p:sldId id="298" r:id="rId22"/>
    <p:sldId id="299" r:id="rId23"/>
    <p:sldId id="300" r:id="rId24"/>
    <p:sldId id="624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CCCC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54" autoAdjust="0"/>
    <p:restoredTop sz="94379" autoAdjust="0"/>
  </p:normalViewPr>
  <p:slideViewPr>
    <p:cSldViewPr snapToGrid="0">
      <p:cViewPr varScale="1">
        <p:scale>
          <a:sx n="59" d="100"/>
          <a:sy n="59" d="100"/>
        </p:scale>
        <p:origin x="168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C72753-C8A1-4EBE-963F-559366E40101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7CCA4D-365B-423F-B3B1-B977C82496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3124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0008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815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793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4292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3380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9679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6802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9523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4809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6645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72284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326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8659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96553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60952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3783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7CCA4D-365B-423F-B3B1-B977C8249622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56247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7934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0667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2683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7962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965592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38472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9087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9756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40327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06067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68588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75956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9421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1529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2566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413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365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3977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4381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01463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38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0777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/>
            </a:gs>
            <a:gs pos="7000">
              <a:schemeClr val="accent6">
                <a:lumMod val="20000"/>
                <a:lumOff val="80000"/>
              </a:schemeClr>
            </a:gs>
            <a:gs pos="95000">
              <a:schemeClr val="accent6">
                <a:lumMod val="20000"/>
                <a:lumOff val="80000"/>
              </a:schemeClr>
            </a:gs>
            <a:gs pos="100000">
              <a:schemeClr val="accent6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C350-365A-4F35-859D-17F134836970}" type="datetimeFigureOut">
              <a:rPr lang="en-GB" smtClean="0"/>
              <a:t>22/06/2021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5662A-1E8C-41A9-AAAB-2F6E2B9C335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9973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AFE4D-3339-4F90-AB07-DAB31D79E32A}" type="datetimeFigureOut">
              <a:rPr lang="en-GB" smtClean="0"/>
              <a:pPr/>
              <a:t>22/06/2021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77B05-5D28-4021-9BD2-A7A72850B65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69418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56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57.png"/><Relationship Id="rId9" Type="http://schemas.openxmlformats.org/officeDocument/2006/relationships/image" Target="../media/image6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1.png"/><Relationship Id="rId3" Type="http://schemas.openxmlformats.org/officeDocument/2006/relationships/image" Target="../media/image10.png"/><Relationship Id="rId7" Type="http://schemas.openxmlformats.org/officeDocument/2006/relationships/image" Target="../media/image7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73.png"/><Relationship Id="rId4" Type="http://schemas.openxmlformats.org/officeDocument/2006/relationships/image" Target="../media/image56.png"/><Relationship Id="rId9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4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78.png"/><Relationship Id="rId4" Type="http://schemas.openxmlformats.org/officeDocument/2006/relationships/image" Target="../media/image56.png"/><Relationship Id="rId9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3" Type="http://schemas.openxmlformats.org/officeDocument/2006/relationships/image" Target="../media/image79.png"/><Relationship Id="rId7" Type="http://schemas.openxmlformats.org/officeDocument/2006/relationships/image" Target="../media/image8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83.png"/><Relationship Id="rId4" Type="http://schemas.openxmlformats.org/officeDocument/2006/relationships/image" Target="../media/image56.png"/><Relationship Id="rId9" Type="http://schemas.openxmlformats.org/officeDocument/2006/relationships/image" Target="../media/image8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4.png"/><Relationship Id="rId7" Type="http://schemas.openxmlformats.org/officeDocument/2006/relationships/image" Target="../media/image80.png"/><Relationship Id="rId12" Type="http://schemas.openxmlformats.org/officeDocument/2006/relationships/image" Target="../media/image8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88.png"/><Relationship Id="rId5" Type="http://schemas.openxmlformats.org/officeDocument/2006/relationships/image" Target="../media/image57.png"/><Relationship Id="rId10" Type="http://schemas.openxmlformats.org/officeDocument/2006/relationships/image" Target="../media/image87.png"/><Relationship Id="rId4" Type="http://schemas.openxmlformats.org/officeDocument/2006/relationships/image" Target="../media/image56.png"/><Relationship Id="rId9" Type="http://schemas.openxmlformats.org/officeDocument/2006/relationships/image" Target="../media/image8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image" Target="../media/image90.png"/><Relationship Id="rId21" Type="http://schemas.openxmlformats.org/officeDocument/2006/relationships/image" Target="../media/image104.png"/><Relationship Id="rId7" Type="http://schemas.openxmlformats.org/officeDocument/2006/relationships/image" Target="../media/image7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94.png"/><Relationship Id="rId5" Type="http://schemas.openxmlformats.org/officeDocument/2006/relationships/image" Target="../media/image57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4" Type="http://schemas.openxmlformats.org/officeDocument/2006/relationships/image" Target="../media/image56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image" Target="../media/image112.png"/><Relationship Id="rId3" Type="http://schemas.openxmlformats.org/officeDocument/2006/relationships/image" Target="../media/image105.png"/><Relationship Id="rId7" Type="http://schemas.openxmlformats.org/officeDocument/2006/relationships/image" Target="../media/image106.png"/><Relationship Id="rId12" Type="http://schemas.openxmlformats.org/officeDocument/2006/relationships/image" Target="../media/image1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110.png"/><Relationship Id="rId5" Type="http://schemas.openxmlformats.org/officeDocument/2006/relationships/image" Target="../media/image57.png"/><Relationship Id="rId15" Type="http://schemas.openxmlformats.org/officeDocument/2006/relationships/image" Target="../media/image114.png"/><Relationship Id="rId10" Type="http://schemas.openxmlformats.org/officeDocument/2006/relationships/image" Target="../media/image109.png"/><Relationship Id="rId4" Type="http://schemas.openxmlformats.org/officeDocument/2006/relationships/image" Target="../media/image56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7.png"/><Relationship Id="rId13" Type="http://schemas.openxmlformats.org/officeDocument/2006/relationships/image" Target="../media/image119.png"/><Relationship Id="rId3" Type="http://schemas.openxmlformats.org/officeDocument/2006/relationships/image" Target="../media/image115.png"/><Relationship Id="rId7" Type="http://schemas.openxmlformats.org/officeDocument/2006/relationships/image" Target="../media/image116.png"/><Relationship Id="rId12" Type="http://schemas.openxmlformats.org/officeDocument/2006/relationships/image" Target="../media/image118.pn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110.png"/><Relationship Id="rId5" Type="http://schemas.openxmlformats.org/officeDocument/2006/relationships/image" Target="../media/image57.png"/><Relationship Id="rId15" Type="http://schemas.openxmlformats.org/officeDocument/2006/relationships/image" Target="../media/image120.png"/><Relationship Id="rId10" Type="http://schemas.openxmlformats.org/officeDocument/2006/relationships/image" Target="../media/image109.png"/><Relationship Id="rId4" Type="http://schemas.openxmlformats.org/officeDocument/2006/relationships/image" Target="../media/image56.png"/><Relationship Id="rId9" Type="http://schemas.openxmlformats.org/officeDocument/2006/relationships/image" Target="../media/image108.png"/><Relationship Id="rId14" Type="http://schemas.openxmlformats.org/officeDocument/2006/relationships/image" Target="../media/image113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13" Type="http://schemas.openxmlformats.org/officeDocument/2006/relationships/image" Target="../media/image127.png"/><Relationship Id="rId18" Type="http://schemas.openxmlformats.org/officeDocument/2006/relationships/image" Target="../media/image132.png"/><Relationship Id="rId21" Type="http://schemas.openxmlformats.org/officeDocument/2006/relationships/image" Target="../media/image135.png"/><Relationship Id="rId7" Type="http://schemas.openxmlformats.org/officeDocument/2006/relationships/image" Target="../media/image121.png"/><Relationship Id="rId12" Type="http://schemas.openxmlformats.org/officeDocument/2006/relationships/image" Target="../media/image126.png"/><Relationship Id="rId17" Type="http://schemas.openxmlformats.org/officeDocument/2006/relationships/image" Target="../media/image131.png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30.png"/><Relationship Id="rId20" Type="http://schemas.openxmlformats.org/officeDocument/2006/relationships/image" Target="../media/image13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125.png"/><Relationship Id="rId5" Type="http://schemas.openxmlformats.org/officeDocument/2006/relationships/image" Target="../media/image57.png"/><Relationship Id="rId15" Type="http://schemas.openxmlformats.org/officeDocument/2006/relationships/image" Target="../media/image129.png"/><Relationship Id="rId10" Type="http://schemas.openxmlformats.org/officeDocument/2006/relationships/image" Target="../media/image124.png"/><Relationship Id="rId19" Type="http://schemas.openxmlformats.org/officeDocument/2006/relationships/image" Target="../media/image133.png"/><Relationship Id="rId4" Type="http://schemas.openxmlformats.org/officeDocument/2006/relationships/image" Target="../media/image56.png"/><Relationship Id="rId9" Type="http://schemas.openxmlformats.org/officeDocument/2006/relationships/image" Target="../media/image123.png"/><Relationship Id="rId14" Type="http://schemas.openxmlformats.org/officeDocument/2006/relationships/image" Target="../media/image1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png"/><Relationship Id="rId13" Type="http://schemas.openxmlformats.org/officeDocument/2006/relationships/image" Target="../media/image141.png"/><Relationship Id="rId18" Type="http://schemas.openxmlformats.org/officeDocument/2006/relationships/image" Target="../media/image143.png"/><Relationship Id="rId21" Type="http://schemas.openxmlformats.org/officeDocument/2006/relationships/image" Target="../media/image146.png"/><Relationship Id="rId7" Type="http://schemas.openxmlformats.org/officeDocument/2006/relationships/image" Target="../media/image136.png"/><Relationship Id="rId12" Type="http://schemas.openxmlformats.org/officeDocument/2006/relationships/image" Target="../media/image140.png"/><Relationship Id="rId17" Type="http://schemas.openxmlformats.org/officeDocument/2006/relationships/image" Target="../media/image142.png"/><Relationship Id="rId2" Type="http://schemas.openxmlformats.org/officeDocument/2006/relationships/notesSlide" Target="../notesSlides/notesSlide15.xml"/><Relationship Id="rId16" Type="http://schemas.openxmlformats.org/officeDocument/2006/relationships/image" Target="../media/image128.pn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139.png"/><Relationship Id="rId5" Type="http://schemas.openxmlformats.org/officeDocument/2006/relationships/image" Target="../media/image57.png"/><Relationship Id="rId15" Type="http://schemas.openxmlformats.org/officeDocument/2006/relationships/image" Target="../media/image127.png"/><Relationship Id="rId10" Type="http://schemas.openxmlformats.org/officeDocument/2006/relationships/image" Target="../media/image138.png"/><Relationship Id="rId19" Type="http://schemas.openxmlformats.org/officeDocument/2006/relationships/image" Target="../media/image144.png"/><Relationship Id="rId4" Type="http://schemas.openxmlformats.org/officeDocument/2006/relationships/image" Target="../media/image56.png"/><Relationship Id="rId9" Type="http://schemas.openxmlformats.org/officeDocument/2006/relationships/image" Target="../media/image108.png"/><Relationship Id="rId14" Type="http://schemas.openxmlformats.org/officeDocument/2006/relationships/image" Target="../media/image12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18" Type="http://schemas.openxmlformats.org/officeDocument/2006/relationships/image" Target="../media/image159.png"/><Relationship Id="rId3" Type="http://schemas.openxmlformats.org/officeDocument/2006/relationships/image" Target="../media/image147.png"/><Relationship Id="rId21" Type="http://schemas.openxmlformats.org/officeDocument/2006/relationships/image" Target="../media/image162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17" Type="http://schemas.openxmlformats.org/officeDocument/2006/relationships/image" Target="../media/image158.png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57.png"/><Relationship Id="rId20" Type="http://schemas.openxmlformats.org/officeDocument/2006/relationships/image" Target="../media/image16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152.png"/><Relationship Id="rId5" Type="http://schemas.openxmlformats.org/officeDocument/2006/relationships/image" Target="../media/image57.png"/><Relationship Id="rId15" Type="http://schemas.openxmlformats.org/officeDocument/2006/relationships/image" Target="../media/image156.png"/><Relationship Id="rId10" Type="http://schemas.openxmlformats.org/officeDocument/2006/relationships/image" Target="../media/image151.png"/><Relationship Id="rId19" Type="http://schemas.openxmlformats.org/officeDocument/2006/relationships/image" Target="../media/image160.png"/><Relationship Id="rId4" Type="http://schemas.openxmlformats.org/officeDocument/2006/relationships/image" Target="../media/image56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67.png"/><Relationship Id="rId3" Type="http://schemas.openxmlformats.org/officeDocument/2006/relationships/image" Target="../media/image147.png"/><Relationship Id="rId7" Type="http://schemas.openxmlformats.org/officeDocument/2006/relationships/image" Target="../media/image163.png"/><Relationship Id="rId12" Type="http://schemas.openxmlformats.org/officeDocument/2006/relationships/image" Target="../media/image16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165.png"/><Relationship Id="rId5" Type="http://schemas.openxmlformats.org/officeDocument/2006/relationships/image" Target="../media/image57.png"/><Relationship Id="rId15" Type="http://schemas.openxmlformats.org/officeDocument/2006/relationships/image" Target="../media/image169.png"/><Relationship Id="rId10" Type="http://schemas.openxmlformats.org/officeDocument/2006/relationships/image" Target="../media/image164.png"/><Relationship Id="rId4" Type="http://schemas.openxmlformats.org/officeDocument/2006/relationships/image" Target="../media/image56.png"/><Relationship Id="rId9" Type="http://schemas.openxmlformats.org/officeDocument/2006/relationships/image" Target="../media/image150.png"/><Relationship Id="rId14" Type="http://schemas.openxmlformats.org/officeDocument/2006/relationships/image" Target="../media/image16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k12.org/book/ck-12-algebra-ii-with-trigonometry-concepts/section/10.0/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0.png"/><Relationship Id="rId5" Type="http://schemas.openxmlformats.org/officeDocument/2006/relationships/image" Target="../media/image25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4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image" Target="../media/image23.png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39.png"/><Relationship Id="rId5" Type="http://schemas.openxmlformats.org/officeDocument/2006/relationships/image" Target="../media/image25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24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16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22.png"/><Relationship Id="rId5" Type="http://schemas.openxmlformats.org/officeDocument/2006/relationships/image" Target="../media/image13.png"/><Relationship Id="rId15" Type="http://schemas.openxmlformats.org/officeDocument/2006/relationships/image" Target="../media/image51.png"/><Relationship Id="rId10" Type="http://schemas.openxmlformats.org/officeDocument/2006/relationships/image" Target="../media/image25.png"/><Relationship Id="rId19" Type="http://schemas.openxmlformats.org/officeDocument/2006/relationships/image" Target="../media/image55.png"/><Relationship Id="rId4" Type="http://schemas.openxmlformats.org/officeDocument/2006/relationships/image" Target="../media/image14.png"/><Relationship Id="rId9" Type="http://schemas.openxmlformats.org/officeDocument/2006/relationships/image" Target="../media/image47.png"/><Relationship Id="rId1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951BC11E-75C5-4612-8041-02DDC84458DD}"/>
              </a:ext>
            </a:extLst>
          </p:cNvPr>
          <p:cNvSpPr/>
          <p:nvPr/>
        </p:nvSpPr>
        <p:spPr>
          <a:xfrm>
            <a:off x="1163758" y="1251984"/>
            <a:ext cx="7008970" cy="302390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9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Hyperbolic </a:t>
            </a:r>
          </a:p>
          <a:p>
            <a:pPr algn="ctr"/>
            <a:r>
              <a:rPr lang="en-US" altLang="ja-JP" sz="9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Functions</a:t>
            </a:r>
            <a:endParaRPr lang="ja-JP" altLang="en-US" sz="80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D70DD23-DBB1-48AE-BCF2-1500DD51E942}"/>
              </a:ext>
            </a:extLst>
          </p:cNvPr>
          <p:cNvSpPr txBox="1"/>
          <p:nvPr/>
        </p:nvSpPr>
        <p:spPr>
          <a:xfrm>
            <a:off x="2229429" y="4600826"/>
            <a:ext cx="472065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>
                <a:latin typeface="Arial Black" panose="020B0A04020102020204" pitchFamily="34" charset="0"/>
              </a:rPr>
              <a:t>Twitter: @Owen134866</a:t>
            </a:r>
          </a:p>
          <a:p>
            <a:pPr algn="ctr"/>
            <a:endParaRPr lang="en-US" dirty="0">
              <a:latin typeface="Arial Black" panose="020B0A04020102020204" pitchFamily="34" charset="0"/>
            </a:endParaRPr>
          </a:p>
          <a:p>
            <a:pPr algn="ctr"/>
            <a:r>
              <a:rPr lang="en-US" dirty="0">
                <a:latin typeface="Arial Black" panose="020B0A04020102020204" pitchFamily="34" charset="0"/>
              </a:rPr>
              <a:t>www.mathsfreeresourcelibrary.com</a:t>
            </a:r>
            <a:endParaRPr lang="en-GB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1763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define hyperbolic functions using trigonometry and exponential functions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You can then use the above to describe hyperbolic tan…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EB6531A-0856-423B-BA8B-18F1D529BCF7}"/>
                  </a:ext>
                </a:extLst>
              </p:cNvPr>
              <p:cNvSpPr txBox="1"/>
              <p:nvPr/>
            </p:nvSpPr>
            <p:spPr>
              <a:xfrm>
                <a:off x="4081462" y="1547812"/>
                <a:ext cx="1211934" cy="4090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𝑠𝑖𝑛h𝑥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𝑐𝑜𝑠h𝑥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4EB6531A-0856-423B-BA8B-18F1D529B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1462" y="1547812"/>
                <a:ext cx="1211934" cy="409086"/>
              </a:xfrm>
              <a:prstGeom prst="rect">
                <a:avLst/>
              </a:prstGeom>
              <a:blipFill>
                <a:blip r:embed="rId5"/>
                <a:stretch>
                  <a:fillRect l="-3535" t="-1493" r="-2525" b="-134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4C9365A7-CB9A-4783-81EA-59ADF290A331}"/>
                  </a:ext>
                </a:extLst>
              </p:cNvPr>
              <p:cNvSpPr txBox="1"/>
              <p:nvPr/>
            </p:nvSpPr>
            <p:spPr>
              <a:xfrm>
                <a:off x="4595812" y="2205037"/>
                <a:ext cx="930448" cy="72481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4C9365A7-CB9A-4783-81EA-59ADF290A3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812" y="2205037"/>
                <a:ext cx="930448" cy="72481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89AF42A0-22E6-4837-A13A-200CDBADC620}"/>
                  </a:ext>
                </a:extLst>
              </p:cNvPr>
              <p:cNvSpPr txBox="1"/>
              <p:nvPr/>
            </p:nvSpPr>
            <p:spPr>
              <a:xfrm>
                <a:off x="4595812" y="3109912"/>
                <a:ext cx="912494" cy="41832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89AF42A0-22E6-4837-A13A-200CDBADC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812" y="3109912"/>
                <a:ext cx="912494" cy="418320"/>
              </a:xfrm>
              <a:prstGeom prst="rect">
                <a:avLst/>
              </a:prstGeom>
              <a:blipFill>
                <a:blip r:embed="rId7"/>
                <a:stretch>
                  <a:fillRect l="-2000" b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4BE094F-B20F-47D3-9941-686F060213AC}"/>
                  </a:ext>
                </a:extLst>
              </p:cNvPr>
              <p:cNvSpPr txBox="1"/>
              <p:nvPr/>
            </p:nvSpPr>
            <p:spPr>
              <a:xfrm>
                <a:off x="4614862" y="3814762"/>
                <a:ext cx="801117" cy="4358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34BE094F-B20F-47D3-9941-686F06021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4862" y="3814762"/>
                <a:ext cx="801117" cy="4358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円弧 46">
            <a:extLst>
              <a:ext uri="{FF2B5EF4-FFF2-40B4-BE49-F238E27FC236}">
                <a16:creationId xmlns:a16="http://schemas.microsoft.com/office/drawing/2014/main" id="{0AF47330-C1C6-492B-8527-93D5F22532C6}"/>
              </a:ext>
            </a:extLst>
          </p:cNvPr>
          <p:cNvSpPr/>
          <p:nvPr/>
        </p:nvSpPr>
        <p:spPr>
          <a:xfrm>
            <a:off x="5527671" y="1847850"/>
            <a:ext cx="244480" cy="71178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28D2AC7F-238C-44C4-AAE8-7BE4C336F296}"/>
              </a:ext>
            </a:extLst>
          </p:cNvPr>
          <p:cNvSpPr txBox="1"/>
          <p:nvPr/>
        </p:nvSpPr>
        <p:spPr>
          <a:xfrm>
            <a:off x="5756214" y="1924818"/>
            <a:ext cx="16066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Replace using the relationships above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2" name="円弧 51">
            <a:extLst>
              <a:ext uri="{FF2B5EF4-FFF2-40B4-BE49-F238E27FC236}">
                <a16:creationId xmlns:a16="http://schemas.microsoft.com/office/drawing/2014/main" id="{61769329-12D2-45B8-BEF4-8F67935EF7BC}"/>
              </a:ext>
            </a:extLst>
          </p:cNvPr>
          <p:cNvSpPr/>
          <p:nvPr/>
        </p:nvSpPr>
        <p:spPr>
          <a:xfrm>
            <a:off x="5537196" y="2609850"/>
            <a:ext cx="244480" cy="71178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円弧 52">
            <a:extLst>
              <a:ext uri="{FF2B5EF4-FFF2-40B4-BE49-F238E27FC236}">
                <a16:creationId xmlns:a16="http://schemas.microsoft.com/office/drawing/2014/main" id="{00C2F29F-04F4-489B-A093-D20145A2704B}"/>
              </a:ext>
            </a:extLst>
          </p:cNvPr>
          <p:cNvSpPr/>
          <p:nvPr/>
        </p:nvSpPr>
        <p:spPr>
          <a:xfrm>
            <a:off x="5537196" y="3371850"/>
            <a:ext cx="244480" cy="71178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38933F2F-8E2F-412E-A737-9E49DC23BCDC}"/>
              </a:ext>
            </a:extLst>
          </p:cNvPr>
          <p:cNvSpPr txBox="1"/>
          <p:nvPr/>
        </p:nvSpPr>
        <p:spPr>
          <a:xfrm>
            <a:off x="5765739" y="2667768"/>
            <a:ext cx="1797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numerator and denominator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3EDDBD23-40C4-4DA7-82DC-4C22AB28D878}"/>
                  </a:ext>
                </a:extLst>
              </p:cNvPr>
              <p:cNvSpPr txBox="1"/>
              <p:nvPr/>
            </p:nvSpPr>
            <p:spPr>
              <a:xfrm>
                <a:off x="5832415" y="3467868"/>
                <a:ext cx="1501836" cy="477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Multiply all terms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3EDDBD23-40C4-4DA7-82DC-4C22AB28D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2415" y="3467868"/>
                <a:ext cx="1501836" cy="477503"/>
              </a:xfrm>
              <a:prstGeom prst="rect">
                <a:avLst/>
              </a:prstGeom>
              <a:blipFill>
                <a:blip r:embed="rId9"/>
                <a:stretch>
                  <a:fillRect t="-1282" r="-813" b="-6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正方形/長方形 56">
            <a:extLst>
              <a:ext uri="{FF2B5EF4-FFF2-40B4-BE49-F238E27FC236}">
                <a16:creationId xmlns:a16="http://schemas.microsoft.com/office/drawing/2014/main" id="{E276FF58-8A00-4791-87A5-8B5FC3C3C01B}"/>
              </a:ext>
            </a:extLst>
          </p:cNvPr>
          <p:cNvSpPr/>
          <p:nvPr/>
        </p:nvSpPr>
        <p:spPr>
          <a:xfrm>
            <a:off x="4788299" y="2169388"/>
            <a:ext cx="717151" cy="3928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763F55CF-B118-4BF1-8BD5-F8E064EF18DD}"/>
              </a:ext>
            </a:extLst>
          </p:cNvPr>
          <p:cNvSpPr/>
          <p:nvPr/>
        </p:nvSpPr>
        <p:spPr>
          <a:xfrm>
            <a:off x="4778774" y="2569438"/>
            <a:ext cx="717151" cy="3928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8DDD43F1-0E80-4EF0-8D31-1B3DB22DA284}"/>
              </a:ext>
            </a:extLst>
          </p:cNvPr>
          <p:cNvSpPr/>
          <p:nvPr/>
        </p:nvSpPr>
        <p:spPr>
          <a:xfrm>
            <a:off x="4778775" y="1769338"/>
            <a:ext cx="536176" cy="2404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06EA0D8B-43E1-4BB3-9DF2-55151497529C}"/>
              </a:ext>
            </a:extLst>
          </p:cNvPr>
          <p:cNvSpPr/>
          <p:nvPr/>
        </p:nvSpPr>
        <p:spPr>
          <a:xfrm>
            <a:off x="4769250" y="1512163"/>
            <a:ext cx="536176" cy="240437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A9DD21F4-6541-4863-A06F-927EFC95BACC}"/>
              </a:ext>
            </a:extLst>
          </p:cNvPr>
          <p:cNvSpPr/>
          <p:nvPr/>
        </p:nvSpPr>
        <p:spPr>
          <a:xfrm>
            <a:off x="0" y="0"/>
            <a:ext cx="1409700" cy="4095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E765D1C6-F9DD-488C-A068-950C419F319C}"/>
              </a:ext>
            </a:extLst>
          </p:cNvPr>
          <p:cNvSpPr/>
          <p:nvPr/>
        </p:nvSpPr>
        <p:spPr>
          <a:xfrm>
            <a:off x="-1" y="419100"/>
            <a:ext cx="1438275" cy="409575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2703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4" grpId="0"/>
      <p:bldP spid="45" grpId="0"/>
      <p:bldP spid="46" grpId="0"/>
      <p:bldP spid="47" grpId="0" animBg="1"/>
      <p:bldP spid="48" grpId="0"/>
      <p:bldP spid="52" grpId="0" animBg="1"/>
      <p:bldP spid="53" grpId="0" animBg="1"/>
      <p:bldP spid="54" grpId="0"/>
      <p:bldP spid="55" grpId="0"/>
      <p:bldP spid="56" grpId="0" animBg="1"/>
      <p:bldP spid="57" grpId="0" animBg="1"/>
      <p:bldP spid="57" grpId="1" animBg="1"/>
      <p:bldP spid="58" grpId="0" animBg="1"/>
      <p:bldP spid="58" grpId="1" animBg="1"/>
      <p:bldP spid="59" grpId="0" animBg="1"/>
      <p:bldP spid="59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define hyperbolic functions using trigonometry and exponential functions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Make sure you know how to say them!</a:t>
            </a: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(although if you check online you will find a variety of different ways that are used…)</a:t>
            </a: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3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4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56A35BB-B82A-433F-815C-591DC10120B9}"/>
                  </a:ext>
                </a:extLst>
              </p:cNvPr>
              <p:cNvSpPr txBox="1"/>
              <p:nvPr/>
            </p:nvSpPr>
            <p:spPr>
              <a:xfrm>
                <a:off x="2181225" y="4057650"/>
                <a:ext cx="1405449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56A35BB-B82A-433F-815C-591DC10120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225" y="4057650"/>
                <a:ext cx="1405449" cy="413318"/>
              </a:xfrm>
              <a:prstGeom prst="rect">
                <a:avLst/>
              </a:prstGeom>
              <a:blipFill>
                <a:blip r:embed="rId6"/>
                <a:stretch>
                  <a:fillRect l="-3043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B8C1BDF-7F12-4068-8F36-DD141B16BB46}"/>
                  </a:ext>
                </a:extLst>
              </p:cNvPr>
              <p:cNvSpPr txBox="1"/>
              <p:nvPr/>
            </p:nvSpPr>
            <p:spPr>
              <a:xfrm>
                <a:off x="2171700" y="4800600"/>
                <a:ext cx="1426288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8B8C1BDF-7F12-4068-8F36-DD141B16BB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700" y="4800600"/>
                <a:ext cx="1426288" cy="413318"/>
              </a:xfrm>
              <a:prstGeom prst="rect">
                <a:avLst/>
              </a:prstGeom>
              <a:blipFill>
                <a:blip r:embed="rId7"/>
                <a:stretch>
                  <a:fillRect l="-2564" b="-134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38A6B69F-2CEA-4A90-AC15-B55B17A5B576}"/>
                  </a:ext>
                </a:extLst>
              </p:cNvPr>
              <p:cNvSpPr txBox="1"/>
              <p:nvPr/>
            </p:nvSpPr>
            <p:spPr>
              <a:xfrm>
                <a:off x="2181225" y="5519737"/>
                <a:ext cx="1324530" cy="43582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38A6B69F-2CEA-4A90-AC15-B55B17A5B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81225" y="5519737"/>
                <a:ext cx="1324530" cy="43582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2337FFC5-D7F0-4D78-B9DE-1C7E7F8F9D1E}"/>
              </a:ext>
            </a:extLst>
          </p:cNvPr>
          <p:cNvSpPr txBox="1"/>
          <p:nvPr/>
        </p:nvSpPr>
        <p:spPr>
          <a:xfrm>
            <a:off x="1114425" y="4029075"/>
            <a:ext cx="93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(Shine or </a:t>
            </a:r>
            <a:r>
              <a:rPr lang="en-US" sz="1400" dirty="0" err="1">
                <a:latin typeface="Comic Sans MS" panose="030F0702030302020204" pitchFamily="66" charset="0"/>
              </a:rPr>
              <a:t>sinch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E3995AF6-F16E-406C-A7C5-B84B82BEBFE1}"/>
              </a:ext>
            </a:extLst>
          </p:cNvPr>
          <p:cNvSpPr txBox="1"/>
          <p:nvPr/>
        </p:nvSpPr>
        <p:spPr>
          <a:xfrm>
            <a:off x="1152525" y="4895850"/>
            <a:ext cx="93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(</a:t>
            </a:r>
            <a:r>
              <a:rPr lang="en-US" sz="1400" dirty="0" err="1">
                <a:latin typeface="Comic Sans MS" panose="030F0702030302020204" pitchFamily="66" charset="0"/>
              </a:rPr>
              <a:t>cosh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F7E725BD-7556-43A8-948F-DAFA824FAB5F}"/>
              </a:ext>
            </a:extLst>
          </p:cNvPr>
          <p:cNvSpPr txBox="1"/>
          <p:nvPr/>
        </p:nvSpPr>
        <p:spPr>
          <a:xfrm>
            <a:off x="1152525" y="5610225"/>
            <a:ext cx="93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(</a:t>
            </a:r>
            <a:r>
              <a:rPr lang="en-US" sz="1400" dirty="0" err="1">
                <a:latin typeface="Comic Sans MS" panose="030F0702030302020204" pitchFamily="66" charset="0"/>
              </a:rPr>
              <a:t>tanch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88D45218-73BC-4A4E-8C54-DF33C02D5B3E}"/>
                  </a:ext>
                </a:extLst>
              </p:cNvPr>
              <p:cNvSpPr txBox="1"/>
              <p:nvPr/>
            </p:nvSpPr>
            <p:spPr>
              <a:xfrm>
                <a:off x="6019800" y="4048125"/>
                <a:ext cx="1595245" cy="40472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𝑐𝑜𝑠𝑒𝑐h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88D45218-73BC-4A4E-8C54-DF33C02D5B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800" y="4048125"/>
                <a:ext cx="1595245" cy="404726"/>
              </a:xfrm>
              <a:prstGeom prst="rect">
                <a:avLst/>
              </a:prstGeom>
              <a:blipFill>
                <a:blip r:embed="rId9"/>
                <a:stretch>
                  <a:fillRect l="-2682" b="-1060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4AD7525C-D4A8-45F4-8DE1-7FB58EDFAD6E}"/>
                  </a:ext>
                </a:extLst>
              </p:cNvPr>
              <p:cNvSpPr txBox="1"/>
              <p:nvPr/>
            </p:nvSpPr>
            <p:spPr>
              <a:xfrm>
                <a:off x="6181725" y="4791075"/>
                <a:ext cx="1415709" cy="40831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𝑠𝑒𝑐h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4AD7525C-D4A8-45F4-8DE1-7FB58EDFAD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1725" y="4791075"/>
                <a:ext cx="1415709" cy="408317"/>
              </a:xfrm>
              <a:prstGeom prst="rect">
                <a:avLst/>
              </a:prstGeom>
              <a:blipFill>
                <a:blip r:embed="rId10"/>
                <a:stretch>
                  <a:fillRect l="-2586" b="-1194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8E6BB4B-2BD2-4A98-AFF6-0663FA28D1E7}"/>
                  </a:ext>
                </a:extLst>
              </p:cNvPr>
              <p:cNvSpPr txBox="1"/>
              <p:nvPr/>
            </p:nvSpPr>
            <p:spPr>
              <a:xfrm>
                <a:off x="6191250" y="5510212"/>
                <a:ext cx="1302088" cy="43582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𝑐𝑜𝑡h𝑥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8E6BB4B-2BD2-4A98-AFF6-0663FA28D1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1250" y="5510212"/>
                <a:ext cx="1302088" cy="4358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829F68A-9882-4E97-8A45-E87913E800D7}"/>
              </a:ext>
            </a:extLst>
          </p:cNvPr>
          <p:cNvSpPr txBox="1"/>
          <p:nvPr/>
        </p:nvSpPr>
        <p:spPr>
          <a:xfrm>
            <a:off x="4943475" y="4133850"/>
            <a:ext cx="10287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(</a:t>
            </a:r>
            <a:r>
              <a:rPr lang="en-US" sz="1400" dirty="0" err="1">
                <a:latin typeface="Comic Sans MS" panose="030F0702030302020204" pitchFamily="66" charset="0"/>
              </a:rPr>
              <a:t>cosetch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008BFDBD-0D15-48C6-8D58-17ACA3D65FB2}"/>
              </a:ext>
            </a:extLst>
          </p:cNvPr>
          <p:cNvSpPr txBox="1"/>
          <p:nvPr/>
        </p:nvSpPr>
        <p:spPr>
          <a:xfrm>
            <a:off x="4991100" y="4857750"/>
            <a:ext cx="93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(</a:t>
            </a:r>
            <a:r>
              <a:rPr lang="en-US" sz="1400" dirty="0" err="1">
                <a:latin typeface="Comic Sans MS" panose="030F0702030302020204" pitchFamily="66" charset="0"/>
              </a:rPr>
              <a:t>setch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3B17CF8A-939F-488D-A1EA-345B1EFEBEBC}"/>
              </a:ext>
            </a:extLst>
          </p:cNvPr>
          <p:cNvSpPr txBox="1"/>
          <p:nvPr/>
        </p:nvSpPr>
        <p:spPr>
          <a:xfrm>
            <a:off x="4991100" y="5600700"/>
            <a:ext cx="9334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latin typeface="Comic Sans MS" panose="030F0702030302020204" pitchFamily="66" charset="0"/>
              </a:rPr>
              <a:t>(</a:t>
            </a:r>
            <a:r>
              <a:rPr lang="en-US" sz="1400" dirty="0" err="1">
                <a:latin typeface="Comic Sans MS" panose="030F0702030302020204" pitchFamily="66" charset="0"/>
              </a:rPr>
              <a:t>coth</a:t>
            </a:r>
            <a:r>
              <a:rPr lang="en-US" sz="1400" dirty="0">
                <a:latin typeface="Comic Sans MS" panose="030F0702030302020204" pitchFamily="66" charset="0"/>
              </a:rPr>
              <a:t>)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97CF20B-B7C1-4500-BA77-E8126C1A1A0F}"/>
              </a:ext>
            </a:extLst>
          </p:cNvPr>
          <p:cNvSpPr/>
          <p:nvPr/>
        </p:nvSpPr>
        <p:spPr>
          <a:xfrm>
            <a:off x="5019675" y="4000501"/>
            <a:ext cx="2667000" cy="1990724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9AF64F7-5AED-4C79-8659-C908E6C1CE76}"/>
              </a:ext>
            </a:extLst>
          </p:cNvPr>
          <p:cNvSpPr txBox="1"/>
          <p:nvPr/>
        </p:nvSpPr>
        <p:spPr>
          <a:xfrm>
            <a:off x="3924301" y="3352800"/>
            <a:ext cx="47434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You will not need these directly in this chapter or for your exam, but if you are confident you can use them!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0B7F4684-2C9A-46CF-800F-404C0B38C56D}"/>
              </a:ext>
            </a:extLst>
          </p:cNvPr>
          <p:cNvSpPr txBox="1"/>
          <p:nvPr/>
        </p:nvSpPr>
        <p:spPr>
          <a:xfrm>
            <a:off x="923648" y="6078245"/>
            <a:ext cx="2955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00FF"/>
                </a:solidFill>
                <a:latin typeface="Comic Sans MS" panose="030F0702030302020204" pitchFamily="66" charset="0"/>
              </a:rPr>
              <a:t>You do not get given these in the formula booklet…</a:t>
            </a:r>
            <a:endParaRPr lang="en-GB" sz="1400" dirty="0">
              <a:solidFill>
                <a:srgbClr val="0000FF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111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4" grpId="0"/>
      <p:bldP spid="28" grpId="0"/>
      <p:bldP spid="29" grpId="0"/>
      <p:bldP spid="36" grpId="0"/>
      <p:bldP spid="37" grpId="0"/>
      <p:bldP spid="38" grpId="0"/>
      <p:bldP spid="39" grpId="0"/>
      <p:bldP spid="40" grpId="0"/>
      <p:bldP spid="41" grpId="0"/>
      <p:bldP spid="5" grpId="0" animBg="1"/>
      <p:bldP spid="6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define hyperbolic functions using trigonometry and exponential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Find, to 2 decimal places, the value of: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  <a:blipFill>
                <a:blip r:embed="rId3"/>
                <a:stretch>
                  <a:fillRect t="-809" r="-2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4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5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43EDCA6-91EF-4FA8-B0D4-2826BDA20589}"/>
                  </a:ext>
                </a:extLst>
              </p:cNvPr>
              <p:cNvSpPr txBox="1"/>
              <p:nvPr/>
            </p:nvSpPr>
            <p:spPr>
              <a:xfrm>
                <a:off x="4040820" y="1697115"/>
                <a:ext cx="1405449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43EDCA6-91EF-4FA8-B0D4-2826BDA20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820" y="1697115"/>
                <a:ext cx="1405449" cy="413318"/>
              </a:xfrm>
              <a:prstGeom prst="rect">
                <a:avLst/>
              </a:prstGeom>
              <a:blipFill>
                <a:blip r:embed="rId7"/>
                <a:stretch>
                  <a:fillRect l="-3043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EBC3EAE-20A1-4C62-99D3-FC188C420B3F}"/>
                  </a:ext>
                </a:extLst>
              </p:cNvPr>
              <p:cNvSpPr txBox="1"/>
              <p:nvPr/>
            </p:nvSpPr>
            <p:spPr>
              <a:xfrm>
                <a:off x="4042300" y="2399930"/>
                <a:ext cx="1404294" cy="43082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EBC3EAE-20A1-4C62-99D3-FC188C420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300" y="2399930"/>
                <a:ext cx="1404294" cy="430824"/>
              </a:xfrm>
              <a:prstGeom prst="rect">
                <a:avLst/>
              </a:prstGeom>
              <a:blipFill>
                <a:blip r:embed="rId8"/>
                <a:stretch>
                  <a:fillRect l="-2609" r="-435" b="-1285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BC94BDA-23CE-4582-BF3E-AC4B508BB028}"/>
                  </a:ext>
                </a:extLst>
              </p:cNvPr>
              <p:cNvSpPr txBox="1"/>
              <p:nvPr/>
            </p:nvSpPr>
            <p:spPr>
              <a:xfrm>
                <a:off x="4548328" y="3252186"/>
                <a:ext cx="659027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0.02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BC94BDA-23CE-4582-BF3E-AC4B508BB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328" y="3252186"/>
                <a:ext cx="659027" cy="215444"/>
              </a:xfrm>
              <a:prstGeom prst="rect">
                <a:avLst/>
              </a:prstGeom>
              <a:blipFill>
                <a:blip r:embed="rId9"/>
                <a:stretch>
                  <a:fillRect l="-1852" r="-5556" b="-27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円弧 11">
            <a:extLst>
              <a:ext uri="{FF2B5EF4-FFF2-40B4-BE49-F238E27FC236}">
                <a16:creationId xmlns:a16="http://schemas.microsoft.com/office/drawing/2014/main" id="{81E616C6-FD89-4E4E-BFAB-EB9A39AF319E}"/>
              </a:ext>
            </a:extLst>
          </p:cNvPr>
          <p:cNvSpPr/>
          <p:nvPr/>
        </p:nvSpPr>
        <p:spPr>
          <a:xfrm>
            <a:off x="5492808" y="1942545"/>
            <a:ext cx="244480" cy="71178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7949E73-BF81-46E9-BC08-77A7A272CBE5}"/>
                  </a:ext>
                </a:extLst>
              </p:cNvPr>
              <p:cNvSpPr txBox="1"/>
              <p:nvPr/>
            </p:nvSpPr>
            <p:spPr>
              <a:xfrm>
                <a:off x="5619351" y="2145096"/>
                <a:ext cx="12519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=3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7949E73-BF81-46E9-BC08-77A7A272C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351" y="2145096"/>
                <a:ext cx="1251965" cy="276999"/>
              </a:xfrm>
              <a:prstGeom prst="rect">
                <a:avLst/>
              </a:prstGeom>
              <a:blipFill>
                <a:blip r:embed="rId10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弧 13">
            <a:extLst>
              <a:ext uri="{FF2B5EF4-FFF2-40B4-BE49-F238E27FC236}">
                <a16:creationId xmlns:a16="http://schemas.microsoft.com/office/drawing/2014/main" id="{C15835AF-A756-4186-89C6-D319C9DCB070}"/>
              </a:ext>
            </a:extLst>
          </p:cNvPr>
          <p:cNvSpPr/>
          <p:nvPr/>
        </p:nvSpPr>
        <p:spPr>
          <a:xfrm>
            <a:off x="5404031" y="2661636"/>
            <a:ext cx="244480" cy="71178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BE38EF2-EDB2-452A-AEC7-03048268EC22}"/>
              </a:ext>
            </a:extLst>
          </p:cNvPr>
          <p:cNvSpPr txBox="1"/>
          <p:nvPr/>
        </p:nvSpPr>
        <p:spPr>
          <a:xfrm>
            <a:off x="5557208" y="2864187"/>
            <a:ext cx="1251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9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define hyperbolic functions using trigonometry and exponential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Find, to 2 decimal places, the value of: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func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  <a:blipFill>
                <a:blip r:embed="rId3"/>
                <a:stretch>
                  <a:fillRect t="-809" r="-2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4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5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43EDCA6-91EF-4FA8-B0D4-2826BDA20589}"/>
                  </a:ext>
                </a:extLst>
              </p:cNvPr>
              <p:cNvSpPr txBox="1"/>
              <p:nvPr/>
            </p:nvSpPr>
            <p:spPr>
              <a:xfrm>
                <a:off x="4040820" y="1697115"/>
                <a:ext cx="1426288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43EDCA6-91EF-4FA8-B0D4-2826BDA20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820" y="1697115"/>
                <a:ext cx="1426288" cy="413318"/>
              </a:xfrm>
              <a:prstGeom prst="rect">
                <a:avLst/>
              </a:prstGeom>
              <a:blipFill>
                <a:blip r:embed="rId7"/>
                <a:stretch>
                  <a:fillRect l="-1709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EBC3EAE-20A1-4C62-99D3-FC188C420B3F}"/>
                  </a:ext>
                </a:extLst>
              </p:cNvPr>
              <p:cNvSpPr txBox="1"/>
              <p:nvPr/>
            </p:nvSpPr>
            <p:spPr>
              <a:xfrm>
                <a:off x="4042300" y="2399930"/>
                <a:ext cx="1422890" cy="43037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EBC3EAE-20A1-4C62-99D3-FC188C420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2300" y="2399930"/>
                <a:ext cx="1422890" cy="430374"/>
              </a:xfrm>
              <a:prstGeom prst="rect">
                <a:avLst/>
              </a:prstGeom>
              <a:blipFill>
                <a:blip r:embed="rId8"/>
                <a:stretch>
                  <a:fillRect l="-2564" r="-427" b="-1285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BC94BDA-23CE-4582-BF3E-AC4B508BB028}"/>
                  </a:ext>
                </a:extLst>
              </p:cNvPr>
              <p:cNvSpPr txBox="1"/>
              <p:nvPr/>
            </p:nvSpPr>
            <p:spPr>
              <a:xfrm>
                <a:off x="4548328" y="3252186"/>
                <a:ext cx="559640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.54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BC94BDA-23CE-4582-BF3E-AC4B508BB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328" y="3252186"/>
                <a:ext cx="559640" cy="215444"/>
              </a:xfrm>
              <a:prstGeom prst="rect">
                <a:avLst/>
              </a:prstGeom>
              <a:blipFill>
                <a:blip r:embed="rId9"/>
                <a:stretch>
                  <a:fillRect l="-2174" r="-7609" b="-555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円弧 11">
            <a:extLst>
              <a:ext uri="{FF2B5EF4-FFF2-40B4-BE49-F238E27FC236}">
                <a16:creationId xmlns:a16="http://schemas.microsoft.com/office/drawing/2014/main" id="{81E616C6-FD89-4E4E-BFAB-EB9A39AF319E}"/>
              </a:ext>
            </a:extLst>
          </p:cNvPr>
          <p:cNvSpPr/>
          <p:nvPr/>
        </p:nvSpPr>
        <p:spPr>
          <a:xfrm>
            <a:off x="5492808" y="1942545"/>
            <a:ext cx="244480" cy="71178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7949E73-BF81-46E9-BC08-77A7A272CBE5}"/>
                  </a:ext>
                </a:extLst>
              </p:cNvPr>
              <p:cNvSpPr txBox="1"/>
              <p:nvPr/>
            </p:nvSpPr>
            <p:spPr>
              <a:xfrm>
                <a:off x="5619351" y="2145096"/>
                <a:ext cx="12519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7949E73-BF81-46E9-BC08-77A7A272C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9351" y="2145096"/>
                <a:ext cx="1251965" cy="276999"/>
              </a:xfrm>
              <a:prstGeom prst="rect">
                <a:avLst/>
              </a:prstGeom>
              <a:blipFill>
                <a:blip r:embed="rId10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弧 13">
            <a:extLst>
              <a:ext uri="{FF2B5EF4-FFF2-40B4-BE49-F238E27FC236}">
                <a16:creationId xmlns:a16="http://schemas.microsoft.com/office/drawing/2014/main" id="{C15835AF-A756-4186-89C6-D319C9DCB070}"/>
              </a:ext>
            </a:extLst>
          </p:cNvPr>
          <p:cNvSpPr/>
          <p:nvPr/>
        </p:nvSpPr>
        <p:spPr>
          <a:xfrm>
            <a:off x="5404031" y="2661636"/>
            <a:ext cx="244480" cy="71178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BE38EF2-EDB2-452A-AEC7-03048268EC22}"/>
              </a:ext>
            </a:extLst>
          </p:cNvPr>
          <p:cNvSpPr txBox="1"/>
          <p:nvPr/>
        </p:nvSpPr>
        <p:spPr>
          <a:xfrm>
            <a:off x="5557208" y="2864187"/>
            <a:ext cx="1251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9296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define hyperbolic functions using trigonometry and exponential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Find, to 2 decimal places, the value of: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</m:func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  <a:blipFill>
                <a:blip r:embed="rId3"/>
                <a:stretch>
                  <a:fillRect t="-809" r="-2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4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5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43EDCA6-91EF-4FA8-B0D4-2826BDA20589}"/>
                  </a:ext>
                </a:extLst>
              </p:cNvPr>
              <p:cNvSpPr txBox="1"/>
              <p:nvPr/>
            </p:nvSpPr>
            <p:spPr>
              <a:xfrm>
                <a:off x="4040820" y="1697115"/>
                <a:ext cx="1324530" cy="43582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443EDCA6-91EF-4FA8-B0D4-2826BDA205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820" y="1697115"/>
                <a:ext cx="1324530" cy="4358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EBC3EAE-20A1-4C62-99D3-FC188C420B3F}"/>
                  </a:ext>
                </a:extLst>
              </p:cNvPr>
              <p:cNvSpPr txBox="1"/>
              <p:nvPr/>
            </p:nvSpPr>
            <p:spPr>
              <a:xfrm>
                <a:off x="3900257" y="2399930"/>
                <a:ext cx="1672509" cy="44903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0.8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(0.8)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(0.8)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7EBC3EAE-20A1-4C62-99D3-FC188C420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00257" y="2399930"/>
                <a:ext cx="1672509" cy="449034"/>
              </a:xfrm>
              <a:prstGeom prst="rect">
                <a:avLst/>
              </a:prstGeom>
              <a:blipFill>
                <a:blip r:embed="rId8"/>
                <a:stretch>
                  <a:fillRect b="-137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BC94BDA-23CE-4582-BF3E-AC4B508BB028}"/>
                  </a:ext>
                </a:extLst>
              </p:cNvPr>
              <p:cNvSpPr txBox="1"/>
              <p:nvPr/>
            </p:nvSpPr>
            <p:spPr>
              <a:xfrm>
                <a:off x="4548328" y="3252186"/>
                <a:ext cx="559640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.66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CBC94BDA-23CE-4582-BF3E-AC4B508BB0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328" y="3252186"/>
                <a:ext cx="559640" cy="215444"/>
              </a:xfrm>
              <a:prstGeom prst="rect">
                <a:avLst/>
              </a:prstGeom>
              <a:blipFill>
                <a:blip r:embed="rId9"/>
                <a:stretch>
                  <a:fillRect l="-2174" r="-6522" b="-27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円弧 11">
            <a:extLst>
              <a:ext uri="{FF2B5EF4-FFF2-40B4-BE49-F238E27FC236}">
                <a16:creationId xmlns:a16="http://schemas.microsoft.com/office/drawing/2014/main" id="{81E616C6-FD89-4E4E-BFAB-EB9A39AF319E}"/>
              </a:ext>
            </a:extLst>
          </p:cNvPr>
          <p:cNvSpPr/>
          <p:nvPr/>
        </p:nvSpPr>
        <p:spPr>
          <a:xfrm>
            <a:off x="5670361" y="1951423"/>
            <a:ext cx="244480" cy="71178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7949E73-BF81-46E9-BC08-77A7A272CBE5}"/>
                  </a:ext>
                </a:extLst>
              </p:cNvPr>
              <p:cNvSpPr txBox="1"/>
              <p:nvPr/>
            </p:nvSpPr>
            <p:spPr>
              <a:xfrm>
                <a:off x="5796904" y="2153974"/>
                <a:ext cx="125196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=0.8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3" name="テキスト ボックス 12">
                <a:extLst>
                  <a:ext uri="{FF2B5EF4-FFF2-40B4-BE49-F238E27FC236}">
                    <a16:creationId xmlns:a16="http://schemas.microsoft.com/office/drawing/2014/main" id="{97949E73-BF81-46E9-BC08-77A7A272C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904" y="2153974"/>
                <a:ext cx="1251965" cy="276999"/>
              </a:xfrm>
              <a:prstGeom prst="rect">
                <a:avLst/>
              </a:prstGeom>
              <a:blipFill>
                <a:blip r:embed="rId10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円弧 13">
            <a:extLst>
              <a:ext uri="{FF2B5EF4-FFF2-40B4-BE49-F238E27FC236}">
                <a16:creationId xmlns:a16="http://schemas.microsoft.com/office/drawing/2014/main" id="{C15835AF-A756-4186-89C6-D319C9DCB070}"/>
              </a:ext>
            </a:extLst>
          </p:cNvPr>
          <p:cNvSpPr/>
          <p:nvPr/>
        </p:nvSpPr>
        <p:spPr>
          <a:xfrm>
            <a:off x="5581584" y="2670514"/>
            <a:ext cx="244480" cy="71178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9BE38EF2-EDB2-452A-AEC7-03048268EC22}"/>
              </a:ext>
            </a:extLst>
          </p:cNvPr>
          <p:cNvSpPr txBox="1"/>
          <p:nvPr/>
        </p:nvSpPr>
        <p:spPr>
          <a:xfrm>
            <a:off x="5734761" y="2873065"/>
            <a:ext cx="12519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2403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2" grpId="0" animBg="1"/>
      <p:bldP spid="13" grpId="0"/>
      <p:bldP spid="14" grpId="0" animBg="1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define hyperbolic functions using trigonometry and exponential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exact value of: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  <a:blipFill>
                <a:blip r:embed="rId3"/>
                <a:stretch>
                  <a:fillRect t="-809" r="-2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4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5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9239FB4-3695-4984-9B60-2C9CDB27AC69}"/>
                  </a:ext>
                </a:extLst>
              </p:cNvPr>
              <p:cNvSpPr txBox="1"/>
              <p:nvPr/>
            </p:nvSpPr>
            <p:spPr>
              <a:xfrm>
                <a:off x="4040820" y="1697115"/>
                <a:ext cx="1324530" cy="43582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89239FB4-3695-4984-9B60-2C9CDB27AC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40820" y="1697115"/>
                <a:ext cx="1324530" cy="43582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AAF13E86-424F-4386-B1B8-7570C3810BF2}"/>
                  </a:ext>
                </a:extLst>
              </p:cNvPr>
              <p:cNvSpPr txBox="1"/>
              <p:nvPr/>
            </p:nvSpPr>
            <p:spPr>
              <a:xfrm>
                <a:off x="3749336" y="2399930"/>
                <a:ext cx="1733873" cy="440313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d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AAF13E86-424F-4386-B1B8-7570C3810B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9336" y="2399930"/>
                <a:ext cx="1733873" cy="44031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円弧 18">
            <a:extLst>
              <a:ext uri="{FF2B5EF4-FFF2-40B4-BE49-F238E27FC236}">
                <a16:creationId xmlns:a16="http://schemas.microsoft.com/office/drawing/2014/main" id="{783A2FF3-F5C3-4142-B404-8EAFA88C3763}"/>
              </a:ext>
            </a:extLst>
          </p:cNvPr>
          <p:cNvSpPr/>
          <p:nvPr/>
        </p:nvSpPr>
        <p:spPr>
          <a:xfrm>
            <a:off x="5670361" y="1951423"/>
            <a:ext cx="244480" cy="71178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AB6F1CE-BBC5-465C-A9CB-09DDED7DBDF4}"/>
                  </a:ext>
                </a:extLst>
              </p:cNvPr>
              <p:cNvSpPr txBox="1"/>
              <p:nvPr/>
            </p:nvSpPr>
            <p:spPr>
              <a:xfrm>
                <a:off x="5867925" y="2038564"/>
                <a:ext cx="81695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𝑙𝑛</m:t>
                    </m:r>
                    <m:r>
                      <a:rPr lang="en-US" sz="1200" b="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AAB6F1CE-BBC5-465C-A9CB-09DDED7DBD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925" y="2038564"/>
                <a:ext cx="816959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円弧 20">
            <a:extLst>
              <a:ext uri="{FF2B5EF4-FFF2-40B4-BE49-F238E27FC236}">
                <a16:creationId xmlns:a16="http://schemas.microsoft.com/office/drawing/2014/main" id="{77786BEF-837B-4BCD-BE98-5E70F5A04F72}"/>
              </a:ext>
            </a:extLst>
          </p:cNvPr>
          <p:cNvSpPr/>
          <p:nvPr/>
        </p:nvSpPr>
        <p:spPr>
          <a:xfrm>
            <a:off x="5581584" y="2670514"/>
            <a:ext cx="244480" cy="71178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72709E97-7E00-42D9-8F97-4FB1F7912F4C}"/>
              </a:ext>
            </a:extLst>
          </p:cNvPr>
          <p:cNvSpPr txBox="1"/>
          <p:nvPr/>
        </p:nvSpPr>
        <p:spPr>
          <a:xfrm>
            <a:off x="5770271" y="2784288"/>
            <a:ext cx="9945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Use the power law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E7E6B12-281E-402D-9D05-A39CF5A43322}"/>
                  </a:ext>
                </a:extLst>
              </p:cNvPr>
              <p:cNvSpPr txBox="1"/>
              <p:nvPr/>
            </p:nvSpPr>
            <p:spPr>
              <a:xfrm>
                <a:off x="4557203" y="3074633"/>
                <a:ext cx="928010" cy="48160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𝑙𝑛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EE7E6B12-281E-402D-9D05-A39CF5A433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203" y="3074633"/>
                <a:ext cx="928010" cy="481607"/>
              </a:xfrm>
              <a:prstGeom prst="rect">
                <a:avLst/>
              </a:prstGeom>
              <a:blipFill>
                <a:blip r:embed="rId10"/>
                <a:stretch>
                  <a:fillRect b="-126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A61E81A-8195-47A5-B081-F32DFD34F0AE}"/>
                  </a:ext>
                </a:extLst>
              </p:cNvPr>
              <p:cNvSpPr txBox="1"/>
              <p:nvPr/>
            </p:nvSpPr>
            <p:spPr>
              <a:xfrm>
                <a:off x="4548326" y="3784846"/>
                <a:ext cx="720582" cy="43582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A61E81A-8195-47A5-B081-F32DFD34F0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326" y="3784846"/>
                <a:ext cx="720582" cy="43582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64F6DA4E-2076-4917-8821-8D0E6C1E76B5}"/>
                  </a:ext>
                </a:extLst>
              </p:cNvPr>
              <p:cNvSpPr txBox="1"/>
              <p:nvPr/>
            </p:nvSpPr>
            <p:spPr>
              <a:xfrm>
                <a:off x="4548326" y="4503937"/>
                <a:ext cx="423386" cy="40767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64F6DA4E-2076-4917-8821-8D0E6C1E76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326" y="4503937"/>
                <a:ext cx="423386" cy="407676"/>
              </a:xfrm>
              <a:prstGeom prst="rect">
                <a:avLst/>
              </a:prstGeom>
              <a:blipFill>
                <a:blip r:embed="rId12"/>
                <a:stretch>
                  <a:fillRect l="-2857" t="-1493" r="-8571" b="-134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円弧 25">
            <a:extLst>
              <a:ext uri="{FF2B5EF4-FFF2-40B4-BE49-F238E27FC236}">
                <a16:creationId xmlns:a16="http://schemas.microsoft.com/office/drawing/2014/main" id="{EE1B3BDC-0FA8-40E9-9EA7-BCD57BC02D54}"/>
              </a:ext>
            </a:extLst>
          </p:cNvPr>
          <p:cNvSpPr/>
          <p:nvPr/>
        </p:nvSpPr>
        <p:spPr>
          <a:xfrm>
            <a:off x="5458776" y="3373330"/>
            <a:ext cx="240688" cy="683766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円弧 26">
            <a:extLst>
              <a:ext uri="{FF2B5EF4-FFF2-40B4-BE49-F238E27FC236}">
                <a16:creationId xmlns:a16="http://schemas.microsoft.com/office/drawing/2014/main" id="{E184D658-8F40-4A32-8F6A-34F3A53FE66D}"/>
              </a:ext>
            </a:extLst>
          </p:cNvPr>
          <p:cNvSpPr/>
          <p:nvPr/>
        </p:nvSpPr>
        <p:spPr>
          <a:xfrm>
            <a:off x="5245712" y="4056911"/>
            <a:ext cx="205177" cy="674888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B2B326DC-088C-46E2-AC79-E88414EF73AB}"/>
              </a:ext>
            </a:extLst>
          </p:cNvPr>
          <p:cNvSpPr txBox="1"/>
          <p:nvPr/>
        </p:nvSpPr>
        <p:spPr>
          <a:xfrm>
            <a:off x="5574963" y="3547768"/>
            <a:ext cx="994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5BA0400C-A32A-447B-808B-FDDE51062A51}"/>
              </a:ext>
            </a:extLst>
          </p:cNvPr>
          <p:cNvSpPr txBox="1"/>
          <p:nvPr/>
        </p:nvSpPr>
        <p:spPr>
          <a:xfrm>
            <a:off x="5432920" y="4275738"/>
            <a:ext cx="994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4" name="直線コネクタ 3">
            <a:extLst>
              <a:ext uri="{FF2B5EF4-FFF2-40B4-BE49-F238E27FC236}">
                <a16:creationId xmlns:a16="http://schemas.microsoft.com/office/drawing/2014/main" id="{E76EC82E-2D65-4289-B2AD-98EB34E70670}"/>
              </a:ext>
            </a:extLst>
          </p:cNvPr>
          <p:cNvCxnSpPr>
            <a:cxnSpLocks/>
            <a:endCxn id="23" idx="0"/>
          </p:cNvCxnSpPr>
          <p:nvPr/>
        </p:nvCxnSpPr>
        <p:spPr>
          <a:xfrm flipV="1">
            <a:off x="4758431" y="3074633"/>
            <a:ext cx="262777" cy="20122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FB7BCCF9-4BB0-487A-AA19-5D2E9B9CDE01}"/>
              </a:ext>
            </a:extLst>
          </p:cNvPr>
          <p:cNvCxnSpPr>
            <a:cxnSpLocks/>
          </p:cNvCxnSpPr>
          <p:nvPr/>
        </p:nvCxnSpPr>
        <p:spPr>
          <a:xfrm flipV="1">
            <a:off x="4742155" y="3369076"/>
            <a:ext cx="262777" cy="201228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3165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9" grpId="0" animBg="1"/>
      <p:bldP spid="20" grpId="0"/>
      <p:bldP spid="21" grpId="0" animBg="1"/>
      <p:bldP spid="22" grpId="0"/>
      <p:bldP spid="23" grpId="0"/>
      <p:bldP spid="24" grpId="0"/>
      <p:bldP spid="25" grpId="0"/>
      <p:bldP spid="26" grpId="0" animBg="1"/>
      <p:bldP spid="27" grpId="0" animBg="1"/>
      <p:bldP spid="28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define hyperbolic functions using trigonometry and exponential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</a:rPr>
                  <a:t>Find the value of </a:t>
                </a:r>
                <a14:m>
                  <m:oMath xmlns:m="http://schemas.openxmlformats.org/officeDocument/2006/math">
                    <m:r>
                      <a:rPr lang="en-US" sz="1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 for which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1400" dirty="0">
                    <a:latin typeface="Comic Sans MS" panose="030F0702030302020204" pitchFamily="66" charset="0"/>
                  </a:rPr>
                  <a:t>. Give your answer to 2 decimal places.</a:t>
                </a: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  <a:blipFill>
                <a:blip r:embed="rId3"/>
                <a:stretch>
                  <a:fillRect t="-809" r="-2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4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5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809A54E5-AD37-4551-9488-139E5F3813BA}"/>
                  </a:ext>
                </a:extLst>
              </p:cNvPr>
              <p:cNvSpPr txBox="1"/>
              <p:nvPr/>
            </p:nvSpPr>
            <p:spPr>
              <a:xfrm>
                <a:off x="3943167" y="1368641"/>
                <a:ext cx="1405449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809A54E5-AD37-4551-9488-139E5F381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167" y="1368641"/>
                <a:ext cx="1405449" cy="413318"/>
              </a:xfrm>
              <a:prstGeom prst="rect">
                <a:avLst/>
              </a:prstGeom>
              <a:blipFill>
                <a:blip r:embed="rId7"/>
                <a:stretch>
                  <a:fillRect l="-3043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63D8684-52D2-4FA5-83DA-C418F81D3482}"/>
                  </a:ext>
                </a:extLst>
              </p:cNvPr>
              <p:cNvSpPr txBox="1"/>
              <p:nvPr/>
            </p:nvSpPr>
            <p:spPr>
              <a:xfrm>
                <a:off x="4289396" y="1990078"/>
                <a:ext cx="1061765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63D8684-52D2-4FA5-83DA-C418F81D34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9396" y="1990078"/>
                <a:ext cx="1061765" cy="413318"/>
              </a:xfrm>
              <a:prstGeom prst="rect">
                <a:avLst/>
              </a:prstGeom>
              <a:blipFill>
                <a:blip r:embed="rId8"/>
                <a:stretch>
                  <a:fillRect l="-4023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777D17A7-E1F9-4210-8682-63FE845E85E0}"/>
                  </a:ext>
                </a:extLst>
              </p:cNvPr>
              <p:cNvSpPr txBox="1"/>
              <p:nvPr/>
            </p:nvSpPr>
            <p:spPr>
              <a:xfrm>
                <a:off x="4191741" y="2673659"/>
                <a:ext cx="1161152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777D17A7-E1F9-4210-8682-63FE845E85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741" y="2673659"/>
                <a:ext cx="1161152" cy="215444"/>
              </a:xfrm>
              <a:prstGeom prst="rect">
                <a:avLst/>
              </a:prstGeom>
              <a:blipFill>
                <a:blip r:embed="rId9"/>
                <a:stretch>
                  <a:fillRect l="-3158" b="-5714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C21569EC-C3A4-4940-BA47-23CE78E68DB6}"/>
                  </a:ext>
                </a:extLst>
              </p:cNvPr>
              <p:cNvSpPr txBox="1"/>
              <p:nvPr/>
            </p:nvSpPr>
            <p:spPr>
              <a:xfrm>
                <a:off x="4005310" y="3197441"/>
                <a:ext cx="1241301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C21569EC-C3A4-4940-BA47-23CE78E68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05310" y="3197441"/>
                <a:ext cx="1241301" cy="215444"/>
              </a:xfrm>
              <a:prstGeom prst="rect">
                <a:avLst/>
              </a:prstGeom>
              <a:blipFill>
                <a:blip r:embed="rId10"/>
                <a:stretch>
                  <a:fillRect l="-2941" r="-2451" b="-857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0F71590-5B46-47A8-BD8C-7A32EEDB4F24}"/>
                  </a:ext>
                </a:extLst>
              </p:cNvPr>
              <p:cNvSpPr txBox="1"/>
              <p:nvPr/>
            </p:nvSpPr>
            <p:spPr>
              <a:xfrm>
                <a:off x="4308630" y="3740458"/>
                <a:ext cx="1555106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10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D0F71590-5B46-47A8-BD8C-7A32EEDB4F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8630" y="3740458"/>
                <a:ext cx="1555106" cy="215444"/>
              </a:xfrm>
              <a:prstGeom prst="rect">
                <a:avLst/>
              </a:prstGeom>
              <a:blipFill>
                <a:blip r:embed="rId11"/>
                <a:stretch>
                  <a:fillRect l="-2353" r="-1961" b="-857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58DEBC0-ABE0-4CFB-8715-7E0DA9B52C4D}"/>
                  </a:ext>
                </a:extLst>
              </p:cNvPr>
              <p:cNvSpPr txBox="1"/>
              <p:nvPr/>
            </p:nvSpPr>
            <p:spPr>
              <a:xfrm>
                <a:off x="4327865" y="4292353"/>
                <a:ext cx="1397498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0=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958DEBC0-ABE0-4CFB-8715-7E0DA9B52C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7865" y="4292353"/>
                <a:ext cx="1397498" cy="215444"/>
              </a:xfrm>
              <a:prstGeom prst="rect">
                <a:avLst/>
              </a:prstGeom>
              <a:blipFill>
                <a:blip r:embed="rId12"/>
                <a:stretch>
                  <a:fillRect l="-2620" r="-2620" b="-2857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円弧 36">
            <a:extLst>
              <a:ext uri="{FF2B5EF4-FFF2-40B4-BE49-F238E27FC236}">
                <a16:creationId xmlns:a16="http://schemas.microsoft.com/office/drawing/2014/main" id="{42C91306-6565-422C-8298-F9E322344833}"/>
              </a:ext>
            </a:extLst>
          </p:cNvPr>
          <p:cNvSpPr/>
          <p:nvPr/>
        </p:nvSpPr>
        <p:spPr>
          <a:xfrm>
            <a:off x="5343365" y="1588920"/>
            <a:ext cx="320588" cy="550599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619D700-1F6F-49A3-852B-E231C2CC334C}"/>
                  </a:ext>
                </a:extLst>
              </p:cNvPr>
              <p:cNvSpPr txBox="1"/>
              <p:nvPr/>
            </p:nvSpPr>
            <p:spPr>
              <a:xfrm>
                <a:off x="5708127" y="1665703"/>
                <a:ext cx="134962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 in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A619D700-1F6F-49A3-852B-E231C2CC33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08127" y="1665703"/>
                <a:ext cx="1349621" cy="276999"/>
              </a:xfrm>
              <a:prstGeom prst="rect">
                <a:avLst/>
              </a:prstGeom>
              <a:blipFill>
                <a:blip r:embed="rId13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円弧 38">
            <a:extLst>
              <a:ext uri="{FF2B5EF4-FFF2-40B4-BE49-F238E27FC236}">
                <a16:creationId xmlns:a16="http://schemas.microsoft.com/office/drawing/2014/main" id="{6F559763-152C-434C-9A5F-9F1A46E974B0}"/>
              </a:ext>
            </a:extLst>
          </p:cNvPr>
          <p:cNvSpPr/>
          <p:nvPr/>
        </p:nvSpPr>
        <p:spPr>
          <a:xfrm>
            <a:off x="5307854" y="2228112"/>
            <a:ext cx="320588" cy="550599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円弧 39">
            <a:extLst>
              <a:ext uri="{FF2B5EF4-FFF2-40B4-BE49-F238E27FC236}">
                <a16:creationId xmlns:a16="http://schemas.microsoft.com/office/drawing/2014/main" id="{BCFB2865-10C1-40E5-8BFA-49D11E820BE4}"/>
              </a:ext>
            </a:extLst>
          </p:cNvPr>
          <p:cNvSpPr/>
          <p:nvPr/>
        </p:nvSpPr>
        <p:spPr>
          <a:xfrm>
            <a:off x="5236833" y="2796283"/>
            <a:ext cx="320588" cy="550599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円弧 40">
            <a:extLst>
              <a:ext uri="{FF2B5EF4-FFF2-40B4-BE49-F238E27FC236}">
                <a16:creationId xmlns:a16="http://schemas.microsoft.com/office/drawing/2014/main" id="{DBB67BA2-2CE1-48A7-B10F-28A732D6B712}"/>
              </a:ext>
            </a:extLst>
          </p:cNvPr>
          <p:cNvSpPr/>
          <p:nvPr/>
        </p:nvSpPr>
        <p:spPr>
          <a:xfrm>
            <a:off x="5733982" y="3302310"/>
            <a:ext cx="320588" cy="550599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円弧 41">
            <a:extLst>
              <a:ext uri="{FF2B5EF4-FFF2-40B4-BE49-F238E27FC236}">
                <a16:creationId xmlns:a16="http://schemas.microsoft.com/office/drawing/2014/main" id="{92AFC686-52BE-4D74-97D4-D9C402F27D78}"/>
              </a:ext>
            </a:extLst>
          </p:cNvPr>
          <p:cNvSpPr/>
          <p:nvPr/>
        </p:nvSpPr>
        <p:spPr>
          <a:xfrm>
            <a:off x="5716227" y="3879359"/>
            <a:ext cx="320588" cy="550599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20ECBAA9-E4FC-46EF-8D71-8364FBD9F599}"/>
              </a:ext>
            </a:extLst>
          </p:cNvPr>
          <p:cNvSpPr txBox="1"/>
          <p:nvPr/>
        </p:nvSpPr>
        <p:spPr>
          <a:xfrm>
            <a:off x="5574963" y="2358161"/>
            <a:ext cx="2006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Multiply both sides by 2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C3421C60-C720-4EF5-8C11-9F2BF9AF9239}"/>
                  </a:ext>
                </a:extLst>
              </p:cNvPr>
              <p:cNvSpPr txBox="1"/>
              <p:nvPr/>
            </p:nvSpPr>
            <p:spPr>
              <a:xfrm>
                <a:off x="5486187" y="2935210"/>
                <a:ext cx="2113099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Multiply both sides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C3421C60-C720-4EF5-8C11-9F2BF9AF9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187" y="2935210"/>
                <a:ext cx="2113099" cy="276999"/>
              </a:xfrm>
              <a:prstGeom prst="rect">
                <a:avLst/>
              </a:prstGeom>
              <a:blipFill>
                <a:blip r:embed="rId14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DD20B0CF-9F8B-4838-BD54-F19A2C644280}"/>
                  </a:ext>
                </a:extLst>
              </p:cNvPr>
              <p:cNvSpPr txBox="1"/>
              <p:nvPr/>
            </p:nvSpPr>
            <p:spPr>
              <a:xfrm>
                <a:off x="6080992" y="3432359"/>
                <a:ext cx="123421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DD20B0CF-9F8B-4838-BD54-F19A2C644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80992" y="3432359"/>
                <a:ext cx="1234210" cy="276999"/>
              </a:xfrm>
              <a:prstGeom prst="rect">
                <a:avLst/>
              </a:prstGeom>
              <a:blipFill>
                <a:blip r:embed="rId15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0DE47988-13C0-4833-A0D4-9CEDF1EA402A}"/>
                  </a:ext>
                </a:extLst>
              </p:cNvPr>
              <p:cNvSpPr txBox="1"/>
              <p:nvPr/>
            </p:nvSpPr>
            <p:spPr>
              <a:xfrm>
                <a:off x="6036603" y="4000530"/>
                <a:ext cx="95012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0DE47988-13C0-4833-A0D4-9CEDF1EA4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6603" y="4000530"/>
                <a:ext cx="950123" cy="276999"/>
              </a:xfrm>
              <a:prstGeom prst="rect">
                <a:avLst/>
              </a:prstGeom>
              <a:blipFill>
                <a:blip r:embed="rId16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7EA4320D-3A8A-4BE5-A128-4D5F1F09838B}"/>
                  </a:ext>
                </a:extLst>
              </p:cNvPr>
              <p:cNvSpPr txBox="1"/>
              <p:nvPr/>
            </p:nvSpPr>
            <p:spPr>
              <a:xfrm>
                <a:off x="4311589" y="4773227"/>
                <a:ext cx="1009059" cy="24083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=5±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26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7EA4320D-3A8A-4BE5-A128-4D5F1F0983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1589" y="4773227"/>
                <a:ext cx="1009059" cy="240835"/>
              </a:xfrm>
              <a:prstGeom prst="rect">
                <a:avLst/>
              </a:prstGeom>
              <a:blipFill>
                <a:blip r:embed="rId17"/>
                <a:stretch>
                  <a:fillRect l="-3614" r="-3012" b="-2250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円弧 47">
            <a:extLst>
              <a:ext uri="{FF2B5EF4-FFF2-40B4-BE49-F238E27FC236}">
                <a16:creationId xmlns:a16="http://schemas.microsoft.com/office/drawing/2014/main" id="{1B3B70FB-B77E-4C3F-85A2-554651C85130}"/>
              </a:ext>
            </a:extLst>
          </p:cNvPr>
          <p:cNvSpPr/>
          <p:nvPr/>
        </p:nvSpPr>
        <p:spPr>
          <a:xfrm>
            <a:off x="5602297" y="4422377"/>
            <a:ext cx="283598" cy="469220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029D53A9-121B-4DD7-B7B7-68CB2BC9A1CB}"/>
              </a:ext>
            </a:extLst>
          </p:cNvPr>
          <p:cNvSpPr txBox="1"/>
          <p:nvPr/>
        </p:nvSpPr>
        <p:spPr>
          <a:xfrm>
            <a:off x="5805783" y="4382270"/>
            <a:ext cx="2787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Solve using your preferred method (or one which you do not prefer…)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AC10C6B5-C79C-463D-8860-B71D2C7BFBE2}"/>
                  </a:ext>
                </a:extLst>
              </p:cNvPr>
              <p:cNvSpPr txBox="1"/>
              <p:nvPr/>
            </p:nvSpPr>
            <p:spPr>
              <a:xfrm>
                <a:off x="4224292" y="5289611"/>
                <a:ext cx="1096519" cy="240835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=5+</m:t>
                      </m:r>
                      <m:rad>
                        <m:radPr>
                          <m:degHide m:val="on"/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26</m:t>
                          </m:r>
                        </m:e>
                      </m:ra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AC10C6B5-C79C-463D-8860-B71D2C7BF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4292" y="5289611"/>
                <a:ext cx="1096519" cy="240835"/>
              </a:xfrm>
              <a:prstGeom prst="rect">
                <a:avLst/>
              </a:prstGeom>
              <a:blipFill>
                <a:blip r:embed="rId18"/>
                <a:stretch>
                  <a:fillRect l="-2222" r="-2778" b="-769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円弧 52">
            <a:extLst>
              <a:ext uri="{FF2B5EF4-FFF2-40B4-BE49-F238E27FC236}">
                <a16:creationId xmlns:a16="http://schemas.microsoft.com/office/drawing/2014/main" id="{1DFC324B-BA48-44BF-AFCA-DE38C00230B2}"/>
              </a:ext>
            </a:extLst>
          </p:cNvPr>
          <p:cNvSpPr/>
          <p:nvPr/>
        </p:nvSpPr>
        <p:spPr>
          <a:xfrm>
            <a:off x="5337446" y="4929884"/>
            <a:ext cx="283598" cy="469220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B928FE67-2438-4A31-9F1D-09A9154F2893}"/>
                  </a:ext>
                </a:extLst>
              </p:cNvPr>
              <p:cNvSpPr txBox="1"/>
              <p:nvPr/>
            </p:nvSpPr>
            <p:spPr>
              <a:xfrm>
                <a:off x="5566087" y="4923808"/>
                <a:ext cx="2086465" cy="4775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Remember there is only a solution 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positive</a:t>
                </a:r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B928FE67-2438-4A31-9F1D-09A9154F2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66087" y="4923808"/>
                <a:ext cx="2086465" cy="477503"/>
              </a:xfrm>
              <a:prstGeom prst="rect">
                <a:avLst/>
              </a:prstGeom>
              <a:blipFill>
                <a:blip r:embed="rId19"/>
                <a:stretch>
                  <a:fillRect t="-1282" b="-641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58A81599-4EDE-44E9-80B8-EA278042FF11}"/>
                  </a:ext>
                </a:extLst>
              </p:cNvPr>
              <p:cNvSpPr txBox="1"/>
              <p:nvPr/>
            </p:nvSpPr>
            <p:spPr>
              <a:xfrm>
                <a:off x="4323427" y="5752729"/>
                <a:ext cx="1329723" cy="25808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𝑙𝑛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5+</m:t>
                          </m:r>
                          <m:rad>
                            <m:radPr>
                              <m:degHide m:val="on"/>
                              <m:ctrlP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26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5" name="テキスト ボックス 54">
                <a:extLst>
                  <a:ext uri="{FF2B5EF4-FFF2-40B4-BE49-F238E27FC236}">
                    <a16:creationId xmlns:a16="http://schemas.microsoft.com/office/drawing/2014/main" id="{58A81599-4EDE-44E9-80B8-EA278042FF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3427" y="5752729"/>
                <a:ext cx="1329723" cy="258084"/>
              </a:xfrm>
              <a:prstGeom prst="rect">
                <a:avLst/>
              </a:prstGeom>
              <a:blipFill>
                <a:blip r:embed="rId20"/>
                <a:stretch>
                  <a:fillRect l="-1376" b="-2381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F6929315-BC49-4E02-9C66-339F461E5014}"/>
                  </a:ext>
                </a:extLst>
              </p:cNvPr>
              <p:cNvSpPr txBox="1"/>
              <p:nvPr/>
            </p:nvSpPr>
            <p:spPr>
              <a:xfrm>
                <a:off x="4342662" y="6269113"/>
                <a:ext cx="711157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=2.31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F6929315-BC49-4E02-9C66-339F461E50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2662" y="6269113"/>
                <a:ext cx="711157" cy="215444"/>
              </a:xfrm>
              <a:prstGeom prst="rect">
                <a:avLst/>
              </a:prstGeom>
              <a:blipFill>
                <a:blip r:embed="rId21"/>
                <a:stretch>
                  <a:fillRect l="-2564" r="-4274" b="-2778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円弧 57">
            <a:extLst>
              <a:ext uri="{FF2B5EF4-FFF2-40B4-BE49-F238E27FC236}">
                <a16:creationId xmlns:a16="http://schemas.microsoft.com/office/drawing/2014/main" id="{3D321595-2ED1-47FC-B9D4-5AFAF009A028}"/>
              </a:ext>
            </a:extLst>
          </p:cNvPr>
          <p:cNvSpPr/>
          <p:nvPr/>
        </p:nvSpPr>
        <p:spPr>
          <a:xfrm>
            <a:off x="5569745" y="5393003"/>
            <a:ext cx="283598" cy="469220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円弧 58">
            <a:extLst>
              <a:ext uri="{FF2B5EF4-FFF2-40B4-BE49-F238E27FC236}">
                <a16:creationId xmlns:a16="http://schemas.microsoft.com/office/drawing/2014/main" id="{3600C781-D772-47EB-8A2C-9060F53F1203}"/>
              </a:ext>
            </a:extLst>
          </p:cNvPr>
          <p:cNvSpPr/>
          <p:nvPr/>
        </p:nvSpPr>
        <p:spPr>
          <a:xfrm>
            <a:off x="5507601" y="5890152"/>
            <a:ext cx="283598" cy="469220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066D0356-0FD1-4278-9B94-BEC242A59A5F}"/>
              </a:ext>
            </a:extLst>
          </p:cNvPr>
          <p:cNvSpPr txBox="1"/>
          <p:nvPr/>
        </p:nvSpPr>
        <p:spPr>
          <a:xfrm>
            <a:off x="5761396" y="5509734"/>
            <a:ext cx="20864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Take natural logarithms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BDA8E681-3F4A-4107-91B5-B240CDC57307}"/>
              </a:ext>
            </a:extLst>
          </p:cNvPr>
          <p:cNvSpPr txBox="1"/>
          <p:nvPr/>
        </p:nvSpPr>
        <p:spPr>
          <a:xfrm>
            <a:off x="5734762" y="5980252"/>
            <a:ext cx="8613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8221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3" grpId="0"/>
      <p:bldP spid="34" grpId="0"/>
      <p:bldP spid="35" grpId="0"/>
      <p:bldP spid="36" grpId="0"/>
      <p:bldP spid="37" grpId="0" animBg="1"/>
      <p:bldP spid="38" grpId="0"/>
      <p:bldP spid="39" grpId="0" animBg="1"/>
      <p:bldP spid="40" grpId="0" animBg="1"/>
      <p:bldP spid="41" grpId="0" animBg="1"/>
      <p:bldP spid="42" grpId="0" animBg="1"/>
      <p:bldP spid="43" grpId="0"/>
      <p:bldP spid="44" grpId="0"/>
      <p:bldP spid="45" grpId="0"/>
      <p:bldP spid="46" grpId="0"/>
      <p:bldP spid="47" grpId="0"/>
      <p:bldP spid="48" grpId="0" animBg="1"/>
      <p:bldP spid="49" grpId="0"/>
      <p:bldP spid="52" grpId="0"/>
      <p:bldP spid="53" grpId="0" animBg="1"/>
      <p:bldP spid="54" grpId="0"/>
      <p:bldP spid="55" grpId="0"/>
      <p:bldP spid="57" grpId="0"/>
      <p:bldP spid="58" grpId="0" animBg="1"/>
      <p:bldP spid="59" grpId="0" animBg="1"/>
      <p:bldP spid="60" grpId="0"/>
      <p:bldP spid="6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define hyperbolic functions using trigonometry and exponential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You can also sketch hyperbolic functions…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Starting with the function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sinh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func>
                  </m:oMath>
                </a14:m>
                <a:endParaRPr lang="en-US" sz="1400" b="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You can think of this as the mean of the graphs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p>
                    </m:sSup>
                  </m:oMath>
                </a14:m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  <a:blipFill>
                <a:blip r:embed="rId3"/>
                <a:stretch>
                  <a:fillRect t="-809" r="-2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4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5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08A958E-1825-4FE9-A047-C46BB78874D6}"/>
                  </a:ext>
                </a:extLst>
              </p:cNvPr>
              <p:cNvSpPr txBox="1"/>
              <p:nvPr/>
            </p:nvSpPr>
            <p:spPr>
              <a:xfrm>
                <a:off x="1182211" y="4049697"/>
                <a:ext cx="1066446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08A958E-1825-4FE9-A047-C46BB7887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211" y="4049697"/>
                <a:ext cx="1066446" cy="413318"/>
              </a:xfrm>
              <a:prstGeom prst="rect">
                <a:avLst/>
              </a:prstGeom>
              <a:blipFill>
                <a:blip r:embed="rId7"/>
                <a:stretch>
                  <a:fillRect l="-4000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1FB9F2F-2375-4183-87C7-F2DC1D2648D4}"/>
                  </a:ext>
                </a:extLst>
              </p:cNvPr>
              <p:cNvSpPr txBox="1"/>
              <p:nvPr/>
            </p:nvSpPr>
            <p:spPr>
              <a:xfrm>
                <a:off x="1192568" y="4663736"/>
                <a:ext cx="1499128" cy="41671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1FB9F2F-2375-4183-87C7-F2DC1D264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68" y="4663736"/>
                <a:ext cx="1499128" cy="416717"/>
              </a:xfrm>
              <a:prstGeom prst="rect">
                <a:avLst/>
              </a:prstGeom>
              <a:blipFill>
                <a:blip r:embed="rId8"/>
                <a:stretch>
                  <a:fillRect l="-2846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円弧 10">
            <a:extLst>
              <a:ext uri="{FF2B5EF4-FFF2-40B4-BE49-F238E27FC236}">
                <a16:creationId xmlns:a16="http://schemas.microsoft.com/office/drawing/2014/main" id="{3FE9D36A-FC17-4FFD-BA4A-A9D9D7FD750D}"/>
              </a:ext>
            </a:extLst>
          </p:cNvPr>
          <p:cNvSpPr/>
          <p:nvPr/>
        </p:nvSpPr>
        <p:spPr>
          <a:xfrm>
            <a:off x="2684501" y="4314548"/>
            <a:ext cx="262885" cy="588886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A9F97B5-7C1E-4981-86D5-A018DBF90C12}"/>
              </a:ext>
            </a:extLst>
          </p:cNvPr>
          <p:cNvSpPr txBox="1"/>
          <p:nvPr/>
        </p:nvSpPr>
        <p:spPr>
          <a:xfrm>
            <a:off x="2893908" y="4337883"/>
            <a:ext cx="1198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differently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DBB628F2-3B5D-447A-A25A-D217488FD912}"/>
              </a:ext>
            </a:extLst>
          </p:cNvPr>
          <p:cNvCxnSpPr>
            <a:cxnSpLocks/>
          </p:cNvCxnSpPr>
          <p:nvPr/>
        </p:nvCxnSpPr>
        <p:spPr>
          <a:xfrm flipV="1">
            <a:off x="6173035" y="1604209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AD010D61-2E17-4AB4-A575-C18C2C865213}"/>
              </a:ext>
            </a:extLst>
          </p:cNvPr>
          <p:cNvCxnSpPr>
            <a:cxnSpLocks/>
          </p:cNvCxnSpPr>
          <p:nvPr/>
        </p:nvCxnSpPr>
        <p:spPr>
          <a:xfrm rot="5400000" flipV="1">
            <a:off x="6245537" y="1712222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A0D41FA-9677-4130-9727-0C23EBC3F051}"/>
                  </a:ext>
                </a:extLst>
              </p:cNvPr>
              <p:cNvSpPr txBox="1"/>
              <p:nvPr/>
            </p:nvSpPr>
            <p:spPr>
              <a:xfrm>
                <a:off x="7575704" y="285151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A0D41FA-9677-4130-9727-0C23EBC3F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704" y="2851519"/>
                <a:ext cx="141705" cy="215444"/>
              </a:xfrm>
              <a:prstGeom prst="rect">
                <a:avLst/>
              </a:prstGeom>
              <a:blipFill>
                <a:blip r:embed="rId9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065434E-88EB-4590-BF1E-6F30D894EC94}"/>
                  </a:ext>
                </a:extLst>
              </p:cNvPr>
              <p:cNvSpPr txBox="1"/>
              <p:nvPr/>
            </p:nvSpPr>
            <p:spPr>
              <a:xfrm>
                <a:off x="6137522" y="135119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065434E-88EB-4590-BF1E-6F30D894E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522" y="1351194"/>
                <a:ext cx="144142" cy="215444"/>
              </a:xfrm>
              <a:prstGeom prst="rect">
                <a:avLst/>
              </a:prstGeom>
              <a:blipFill>
                <a:blip r:embed="rId10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円弧 1">
            <a:extLst>
              <a:ext uri="{FF2B5EF4-FFF2-40B4-BE49-F238E27FC236}">
                <a16:creationId xmlns:a16="http://schemas.microsoft.com/office/drawing/2014/main" id="{91846692-1B93-48CD-BD18-8D0F8982786A}"/>
              </a:ext>
            </a:extLst>
          </p:cNvPr>
          <p:cNvSpPr/>
          <p:nvPr/>
        </p:nvSpPr>
        <p:spPr>
          <a:xfrm rot="5400000">
            <a:off x="2787588" y="-1961967"/>
            <a:ext cx="4767309" cy="4998129"/>
          </a:xfrm>
          <a:prstGeom prst="arc">
            <a:avLst>
              <a:gd name="adj1" fmla="val 17753620"/>
              <a:gd name="adj2" fmla="val 22548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円弧 16">
            <a:extLst>
              <a:ext uri="{FF2B5EF4-FFF2-40B4-BE49-F238E27FC236}">
                <a16:creationId xmlns:a16="http://schemas.microsoft.com/office/drawing/2014/main" id="{9BE4F897-2B04-40CB-BCB7-366764F08C44}"/>
              </a:ext>
            </a:extLst>
          </p:cNvPr>
          <p:cNvSpPr/>
          <p:nvPr/>
        </p:nvSpPr>
        <p:spPr>
          <a:xfrm rot="16200000">
            <a:off x="4881033" y="2938580"/>
            <a:ext cx="4767309" cy="4998129"/>
          </a:xfrm>
          <a:prstGeom prst="arc">
            <a:avLst>
              <a:gd name="adj1" fmla="val 17753620"/>
              <a:gd name="adj2" fmla="val 225488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3E4A4FE-D56E-4C25-B5D5-2D4AD4DBBDD0}"/>
                  </a:ext>
                </a:extLst>
              </p:cNvPr>
              <p:cNvSpPr txBox="1"/>
              <p:nvPr/>
            </p:nvSpPr>
            <p:spPr>
              <a:xfrm>
                <a:off x="7251827" y="1281995"/>
                <a:ext cx="95061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3E4A4FE-D56E-4C25-B5D5-2D4AD4DBB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27" y="1281995"/>
                <a:ext cx="95061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E07E25D-448A-47B3-AEC3-8E3699395712}"/>
                  </a:ext>
                </a:extLst>
              </p:cNvPr>
              <p:cNvSpPr txBox="1"/>
              <p:nvPr/>
            </p:nvSpPr>
            <p:spPr>
              <a:xfrm>
                <a:off x="4128381" y="4097623"/>
                <a:ext cx="95061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E07E25D-448A-47B3-AEC3-8E3699395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381" y="4097623"/>
                <a:ext cx="950613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フリーフォーム: 図形 4">
            <a:extLst>
              <a:ext uri="{FF2B5EF4-FFF2-40B4-BE49-F238E27FC236}">
                <a16:creationId xmlns:a16="http://schemas.microsoft.com/office/drawing/2014/main" id="{66B8FE57-B4D1-4EA5-95B4-22E962BCE8EE}"/>
              </a:ext>
            </a:extLst>
          </p:cNvPr>
          <p:cNvSpPr/>
          <p:nvPr/>
        </p:nvSpPr>
        <p:spPr>
          <a:xfrm>
            <a:off x="6183517" y="2335794"/>
            <a:ext cx="1222218" cy="651850"/>
          </a:xfrm>
          <a:custGeom>
            <a:avLst/>
            <a:gdLst>
              <a:gd name="connsiteX0" fmla="*/ 1222218 w 1222218"/>
              <a:gd name="connsiteY0" fmla="*/ 0 h 651850"/>
              <a:gd name="connsiteX1" fmla="*/ 579422 w 1222218"/>
              <a:gd name="connsiteY1" fmla="*/ 434566 h 651850"/>
              <a:gd name="connsiteX2" fmla="*/ 0 w 1222218"/>
              <a:gd name="connsiteY2" fmla="*/ 651850 h 65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2218" h="651850">
                <a:moveTo>
                  <a:pt x="1222218" y="0"/>
                </a:moveTo>
                <a:cubicBezTo>
                  <a:pt x="1002671" y="162962"/>
                  <a:pt x="783125" y="325924"/>
                  <a:pt x="579422" y="434566"/>
                </a:cubicBezTo>
                <a:cubicBezTo>
                  <a:pt x="375719" y="543208"/>
                  <a:pt x="187859" y="597529"/>
                  <a:pt x="0" y="65185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フリーフォーム: 図形 21">
            <a:extLst>
              <a:ext uri="{FF2B5EF4-FFF2-40B4-BE49-F238E27FC236}">
                <a16:creationId xmlns:a16="http://schemas.microsoft.com/office/drawing/2014/main" id="{6E04C81F-FC04-4D3F-B3B1-9FEC0E475407}"/>
              </a:ext>
            </a:extLst>
          </p:cNvPr>
          <p:cNvSpPr/>
          <p:nvPr/>
        </p:nvSpPr>
        <p:spPr>
          <a:xfrm rot="10800000">
            <a:off x="4968844" y="2986135"/>
            <a:ext cx="1222218" cy="651850"/>
          </a:xfrm>
          <a:custGeom>
            <a:avLst/>
            <a:gdLst>
              <a:gd name="connsiteX0" fmla="*/ 1222218 w 1222218"/>
              <a:gd name="connsiteY0" fmla="*/ 0 h 651850"/>
              <a:gd name="connsiteX1" fmla="*/ 579422 w 1222218"/>
              <a:gd name="connsiteY1" fmla="*/ 434566 h 651850"/>
              <a:gd name="connsiteX2" fmla="*/ 0 w 1222218"/>
              <a:gd name="connsiteY2" fmla="*/ 651850 h 651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22218" h="651850">
                <a:moveTo>
                  <a:pt x="1222218" y="0"/>
                </a:moveTo>
                <a:cubicBezTo>
                  <a:pt x="1002671" y="162962"/>
                  <a:pt x="783125" y="325924"/>
                  <a:pt x="579422" y="434566"/>
                </a:cubicBezTo>
                <a:cubicBezTo>
                  <a:pt x="375719" y="543208"/>
                  <a:pt x="187859" y="597529"/>
                  <a:pt x="0" y="651850"/>
                </a:cubicBezTo>
              </a:path>
            </a:pathLst>
          </a:custGeom>
          <a:noFill/>
          <a:ln w="25400">
            <a:solidFill>
              <a:schemeClr val="tx1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E3DE3E5-AE6C-48D1-BB9B-4B8F8C465CCC}"/>
                  </a:ext>
                </a:extLst>
              </p:cNvPr>
              <p:cNvSpPr txBox="1"/>
              <p:nvPr/>
            </p:nvSpPr>
            <p:spPr>
              <a:xfrm>
                <a:off x="7306147" y="2015326"/>
                <a:ext cx="1937441" cy="4458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200" b="1" i="0" smtClean="0">
                              <a:latin typeface="Cambria Math" panose="02040503050406030204" pitchFamily="18" charset="0"/>
                            </a:rPr>
                            <m:t>𝐬𝐢𝐧𝐡</m:t>
                          </m:r>
                        </m:fName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2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E3DE3E5-AE6C-48D1-BB9B-4B8F8C465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147" y="2015326"/>
                <a:ext cx="1937441" cy="445891"/>
              </a:xfrm>
              <a:prstGeom prst="rect">
                <a:avLst/>
              </a:prstGeom>
              <a:blipFill>
                <a:blip r:embed="rId13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A96A12C-40B0-4CD9-B04A-9CEBF4F004B4}"/>
                  </a:ext>
                </a:extLst>
              </p:cNvPr>
              <p:cNvSpPr txBox="1"/>
              <p:nvPr/>
            </p:nvSpPr>
            <p:spPr>
              <a:xfrm flipH="1">
                <a:off x="5920516" y="2504213"/>
                <a:ext cx="30826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A96A12C-40B0-4CD9-B04A-9CEBF4F00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920516" y="2504213"/>
                <a:ext cx="308268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686CEB9-5C64-4B5A-89F7-CE4B2881B6EB}"/>
                  </a:ext>
                </a:extLst>
              </p:cNvPr>
              <p:cNvSpPr txBox="1"/>
              <p:nvPr/>
            </p:nvSpPr>
            <p:spPr>
              <a:xfrm flipH="1">
                <a:off x="5811873" y="3328077"/>
                <a:ext cx="39880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1686CEB9-5C64-4B5A-89F7-CE4B2881B6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5811873" y="3328077"/>
                <a:ext cx="398803" cy="307777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71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/>
      <p:bldP spid="15" grpId="0"/>
      <p:bldP spid="16" grpId="0"/>
      <p:bldP spid="2" grpId="0" animBg="1"/>
      <p:bldP spid="17" grpId="0" animBg="1"/>
      <p:bldP spid="19" grpId="0"/>
      <p:bldP spid="20" grpId="0"/>
      <p:bldP spid="5" grpId="0" animBg="1"/>
      <p:bldP spid="22" grpId="0" animBg="1"/>
      <p:bldP spid="23" grpId="0"/>
      <p:bldP spid="24" grpId="0"/>
      <p:bldP spid="2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define hyperbolic functions using trigonometry and exponential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You can also sketch hyperbolic functions…</a:t>
                </a: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Now let’s look at the function for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cosh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func>
                  </m:oMath>
                </a14:m>
                <a:endParaRPr lang="en-US" sz="1400" b="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You can think of this as the mean of the graphs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𝑒</m:t>
                        </m:r>
                      </m:e>
                      <m:sup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−</m:t>
                        </m:r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sup>
                    </m:sSup>
                  </m:oMath>
                </a14:m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  <a:blipFill>
                <a:blip r:embed="rId3"/>
                <a:stretch>
                  <a:fillRect t="-809" r="-2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4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5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08A958E-1825-4FE9-A047-C46BB78874D6}"/>
                  </a:ext>
                </a:extLst>
              </p:cNvPr>
              <p:cNvSpPr txBox="1"/>
              <p:nvPr/>
            </p:nvSpPr>
            <p:spPr>
              <a:xfrm>
                <a:off x="1182211" y="4049697"/>
                <a:ext cx="1066446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608A958E-1825-4FE9-A047-C46BB78874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2211" y="4049697"/>
                <a:ext cx="1066446" cy="413318"/>
              </a:xfrm>
              <a:prstGeom prst="rect">
                <a:avLst/>
              </a:prstGeom>
              <a:blipFill>
                <a:blip r:embed="rId7"/>
                <a:stretch>
                  <a:fillRect l="-4000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1FB9F2F-2375-4183-87C7-F2DC1D2648D4}"/>
                  </a:ext>
                </a:extLst>
              </p:cNvPr>
              <p:cNvSpPr txBox="1"/>
              <p:nvPr/>
            </p:nvSpPr>
            <p:spPr>
              <a:xfrm>
                <a:off x="1192568" y="4663736"/>
                <a:ext cx="1364476" cy="416717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" name="テキスト ボックス 8">
                <a:extLst>
                  <a:ext uri="{FF2B5EF4-FFF2-40B4-BE49-F238E27FC236}">
                    <a16:creationId xmlns:a16="http://schemas.microsoft.com/office/drawing/2014/main" id="{E1FB9F2F-2375-4183-87C7-F2DC1D2648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2568" y="4663736"/>
                <a:ext cx="1364476" cy="416717"/>
              </a:xfrm>
              <a:prstGeom prst="rect">
                <a:avLst/>
              </a:prstGeom>
              <a:blipFill>
                <a:blip r:embed="rId8"/>
                <a:stretch>
                  <a:fillRect l="-3139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円弧 10">
            <a:extLst>
              <a:ext uri="{FF2B5EF4-FFF2-40B4-BE49-F238E27FC236}">
                <a16:creationId xmlns:a16="http://schemas.microsoft.com/office/drawing/2014/main" id="{3FE9D36A-FC17-4FFD-BA4A-A9D9D7FD750D}"/>
              </a:ext>
            </a:extLst>
          </p:cNvPr>
          <p:cNvSpPr/>
          <p:nvPr/>
        </p:nvSpPr>
        <p:spPr>
          <a:xfrm>
            <a:off x="2684501" y="4314548"/>
            <a:ext cx="262885" cy="588886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A9F97B5-7C1E-4981-86D5-A018DBF90C12}"/>
              </a:ext>
            </a:extLst>
          </p:cNvPr>
          <p:cNvSpPr txBox="1"/>
          <p:nvPr/>
        </p:nvSpPr>
        <p:spPr>
          <a:xfrm>
            <a:off x="2893908" y="4337883"/>
            <a:ext cx="11986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differently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DBB628F2-3B5D-447A-A25A-D217488FD912}"/>
              </a:ext>
            </a:extLst>
          </p:cNvPr>
          <p:cNvCxnSpPr>
            <a:cxnSpLocks/>
          </p:cNvCxnSpPr>
          <p:nvPr/>
        </p:nvCxnSpPr>
        <p:spPr>
          <a:xfrm flipV="1">
            <a:off x="6173035" y="1604209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矢印コネクタ 13">
            <a:extLst>
              <a:ext uri="{FF2B5EF4-FFF2-40B4-BE49-F238E27FC236}">
                <a16:creationId xmlns:a16="http://schemas.microsoft.com/office/drawing/2014/main" id="{AD010D61-2E17-4AB4-A575-C18C2C865213}"/>
              </a:ext>
            </a:extLst>
          </p:cNvPr>
          <p:cNvCxnSpPr>
            <a:cxnSpLocks/>
          </p:cNvCxnSpPr>
          <p:nvPr/>
        </p:nvCxnSpPr>
        <p:spPr>
          <a:xfrm rot="5400000" flipV="1">
            <a:off x="6245537" y="1712222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A0D41FA-9677-4130-9727-0C23EBC3F051}"/>
                  </a:ext>
                </a:extLst>
              </p:cNvPr>
              <p:cNvSpPr txBox="1"/>
              <p:nvPr/>
            </p:nvSpPr>
            <p:spPr>
              <a:xfrm>
                <a:off x="7575704" y="285151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AA0D41FA-9677-4130-9727-0C23EBC3F0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5704" y="2851519"/>
                <a:ext cx="141705" cy="215444"/>
              </a:xfrm>
              <a:prstGeom prst="rect">
                <a:avLst/>
              </a:prstGeom>
              <a:blipFill>
                <a:blip r:embed="rId9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065434E-88EB-4590-BF1E-6F30D894EC94}"/>
                  </a:ext>
                </a:extLst>
              </p:cNvPr>
              <p:cNvSpPr txBox="1"/>
              <p:nvPr/>
            </p:nvSpPr>
            <p:spPr>
              <a:xfrm>
                <a:off x="6137522" y="135119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3065434E-88EB-4590-BF1E-6F30D894EC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7522" y="1351194"/>
                <a:ext cx="144142" cy="215444"/>
              </a:xfrm>
              <a:prstGeom prst="rect">
                <a:avLst/>
              </a:prstGeom>
              <a:blipFill>
                <a:blip r:embed="rId10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円弧 1">
            <a:extLst>
              <a:ext uri="{FF2B5EF4-FFF2-40B4-BE49-F238E27FC236}">
                <a16:creationId xmlns:a16="http://schemas.microsoft.com/office/drawing/2014/main" id="{91846692-1B93-48CD-BD18-8D0F8982786A}"/>
              </a:ext>
            </a:extLst>
          </p:cNvPr>
          <p:cNvSpPr/>
          <p:nvPr/>
        </p:nvSpPr>
        <p:spPr>
          <a:xfrm rot="5400000">
            <a:off x="2787588" y="-1961967"/>
            <a:ext cx="4767309" cy="4998129"/>
          </a:xfrm>
          <a:prstGeom prst="arc">
            <a:avLst>
              <a:gd name="adj1" fmla="val 17753620"/>
              <a:gd name="adj2" fmla="val 225488"/>
            </a:avLst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円弧 16">
            <a:extLst>
              <a:ext uri="{FF2B5EF4-FFF2-40B4-BE49-F238E27FC236}">
                <a16:creationId xmlns:a16="http://schemas.microsoft.com/office/drawing/2014/main" id="{9BE4F897-2B04-40CB-BCB7-366764F08C44}"/>
              </a:ext>
            </a:extLst>
          </p:cNvPr>
          <p:cNvSpPr/>
          <p:nvPr/>
        </p:nvSpPr>
        <p:spPr>
          <a:xfrm rot="16200000" flipH="1">
            <a:off x="4810011" y="-1961894"/>
            <a:ext cx="4767309" cy="4998129"/>
          </a:xfrm>
          <a:prstGeom prst="arc">
            <a:avLst>
              <a:gd name="adj1" fmla="val 17753620"/>
              <a:gd name="adj2" fmla="val 225488"/>
            </a:avLst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3E4A4FE-D56E-4C25-B5D5-2D4AD4DBBDD0}"/>
                  </a:ext>
                </a:extLst>
              </p:cNvPr>
              <p:cNvSpPr txBox="1"/>
              <p:nvPr/>
            </p:nvSpPr>
            <p:spPr>
              <a:xfrm>
                <a:off x="7251827" y="1281995"/>
                <a:ext cx="95061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9" name="テキスト ボックス 18">
                <a:extLst>
                  <a:ext uri="{FF2B5EF4-FFF2-40B4-BE49-F238E27FC236}">
                    <a16:creationId xmlns:a16="http://schemas.microsoft.com/office/drawing/2014/main" id="{E3E4A4FE-D56E-4C25-B5D5-2D4AD4DBBDD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1827" y="1281995"/>
                <a:ext cx="950613" cy="30777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E07E25D-448A-47B3-AEC3-8E3699395712}"/>
                  </a:ext>
                </a:extLst>
              </p:cNvPr>
              <p:cNvSpPr txBox="1"/>
              <p:nvPr/>
            </p:nvSpPr>
            <p:spPr>
              <a:xfrm>
                <a:off x="4527876" y="1310034"/>
                <a:ext cx="950613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𝒆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r>
                            <a:rPr lang="en-US" sz="1400" b="1" i="1" smtClean="0">
                              <a:solidFill>
                                <a:srgbClr val="0000FF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0" name="テキスト ボックス 19">
                <a:extLst>
                  <a:ext uri="{FF2B5EF4-FFF2-40B4-BE49-F238E27FC236}">
                    <a16:creationId xmlns:a16="http://schemas.microsoft.com/office/drawing/2014/main" id="{4E07E25D-448A-47B3-AEC3-8E36993957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7876" y="1310034"/>
                <a:ext cx="950613" cy="307777"/>
              </a:xfrm>
              <a:prstGeom prst="rect">
                <a:avLst/>
              </a:prstGeom>
              <a:blipFill>
                <a:blip r:embed="rId12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E3DE3E5-AE6C-48D1-BB9B-4B8F8C465CCC}"/>
                  </a:ext>
                </a:extLst>
              </p:cNvPr>
              <p:cNvSpPr txBox="1"/>
              <p:nvPr/>
            </p:nvSpPr>
            <p:spPr>
              <a:xfrm>
                <a:off x="7306147" y="2015326"/>
                <a:ext cx="1937441" cy="4458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2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2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2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p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r>
                            <a:rPr lang="en-US" sz="12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12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1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200" b="1" i="0" smtClean="0">
                              <a:latin typeface="Cambria Math" panose="02040503050406030204" pitchFamily="18" charset="0"/>
                            </a:rPr>
                            <m:t>𝐜𝐨𝐬𝐡</m:t>
                          </m:r>
                        </m:fName>
                        <m:e>
                          <m:r>
                            <a:rPr lang="en-US" sz="12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2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3E3DE3E5-AE6C-48D1-BB9B-4B8F8C465C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6147" y="2015326"/>
                <a:ext cx="1937441" cy="445891"/>
              </a:xfrm>
              <a:prstGeom prst="rect">
                <a:avLst/>
              </a:prstGeom>
              <a:blipFill>
                <a:blip r:embed="rId13"/>
                <a:stretch>
                  <a:fillRect b="-137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A96A12C-40B0-4CD9-B04A-9CEBF4F004B4}"/>
                  </a:ext>
                </a:extLst>
              </p:cNvPr>
              <p:cNvSpPr txBox="1"/>
              <p:nvPr/>
            </p:nvSpPr>
            <p:spPr>
              <a:xfrm flipH="1">
                <a:off x="6098069" y="2406558"/>
                <a:ext cx="308268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DA96A12C-40B0-4CD9-B04A-9CEBF4F004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6098069" y="2406558"/>
                <a:ext cx="308268" cy="30777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円弧 27">
            <a:extLst>
              <a:ext uri="{FF2B5EF4-FFF2-40B4-BE49-F238E27FC236}">
                <a16:creationId xmlns:a16="http://schemas.microsoft.com/office/drawing/2014/main" id="{30A2661C-02BE-4A01-8944-1ADDA822FD0A}"/>
              </a:ext>
            </a:extLst>
          </p:cNvPr>
          <p:cNvSpPr/>
          <p:nvPr/>
        </p:nvSpPr>
        <p:spPr>
          <a:xfrm rot="5400000">
            <a:off x="2594496" y="-3337264"/>
            <a:ext cx="7127291" cy="4998129"/>
          </a:xfrm>
          <a:prstGeom prst="arc">
            <a:avLst>
              <a:gd name="adj1" fmla="val 20347841"/>
              <a:gd name="adj2" fmla="val 21568428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円弧 28">
            <a:extLst>
              <a:ext uri="{FF2B5EF4-FFF2-40B4-BE49-F238E27FC236}">
                <a16:creationId xmlns:a16="http://schemas.microsoft.com/office/drawing/2014/main" id="{E8172A94-3085-49A3-80C9-28F5E8F3F133}"/>
              </a:ext>
            </a:extLst>
          </p:cNvPr>
          <p:cNvSpPr/>
          <p:nvPr/>
        </p:nvSpPr>
        <p:spPr>
          <a:xfrm rot="16200000" flipH="1">
            <a:off x="2631486" y="-3335784"/>
            <a:ext cx="7127291" cy="4998129"/>
          </a:xfrm>
          <a:prstGeom prst="arc">
            <a:avLst>
              <a:gd name="adj1" fmla="val 20347841"/>
              <a:gd name="adj2" fmla="val 21568428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5440F5E-266E-443C-A065-2ACBD784254F}"/>
                  </a:ext>
                </a:extLst>
              </p:cNvPr>
              <p:cNvSpPr txBox="1"/>
              <p:nvPr/>
            </p:nvSpPr>
            <p:spPr>
              <a:xfrm>
                <a:off x="4646010" y="4240888"/>
                <a:ext cx="33977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latin typeface="Comic Sans MS" panose="030F0702030302020204" pitchFamily="66" charset="0"/>
                  </a:rPr>
                  <a:t>The shape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400" dirty="0">
                    <a:latin typeface="Comic Sans MS" panose="030F0702030302020204" pitchFamily="66" charset="0"/>
                  </a:rPr>
                  <a:t> is a catenary!</a:t>
                </a:r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F5440F5E-266E-443C-A065-2ACBD78425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010" y="4240888"/>
                <a:ext cx="3397725" cy="307777"/>
              </a:xfrm>
              <a:prstGeom prst="rect">
                <a:avLst/>
              </a:prstGeom>
              <a:blipFill>
                <a:blip r:embed="rId15"/>
                <a:stretch>
                  <a:fillRect l="-538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Picture 2" descr="Catenary - Wikipedia">
            <a:extLst>
              <a:ext uri="{FF2B5EF4-FFF2-40B4-BE49-F238E27FC236}">
                <a16:creationId xmlns:a16="http://schemas.microsoft.com/office/drawing/2014/main" id="{AB1022FA-1628-4DF4-8A8D-0B99898DA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0272" y="4571997"/>
            <a:ext cx="2565646" cy="1924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75A86C51-9213-4C31-B991-0DC1BF8F26C9}"/>
              </a:ext>
            </a:extLst>
          </p:cNvPr>
          <p:cNvSpPr txBox="1"/>
          <p:nvPr/>
        </p:nvSpPr>
        <p:spPr>
          <a:xfrm>
            <a:off x="7664418" y="5039878"/>
            <a:ext cx="123988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omic Sans MS" panose="030F0702030302020204" pitchFamily="66" charset="0"/>
              </a:rPr>
              <a:t>(Catenary comes from the </a:t>
            </a:r>
            <a:r>
              <a:rPr lang="en-US" sz="1050" dirty="0" err="1">
                <a:latin typeface="Comic Sans MS" panose="030F0702030302020204" pitchFamily="66" charset="0"/>
              </a:rPr>
              <a:t>latin</a:t>
            </a:r>
            <a:r>
              <a:rPr lang="en-US" sz="1050" dirty="0">
                <a:latin typeface="Comic Sans MS" panose="030F0702030302020204" pitchFamily="66" charset="0"/>
              </a:rPr>
              <a:t> word </a:t>
            </a:r>
            <a:r>
              <a:rPr lang="en-GB" sz="1050" i="1" dirty="0" err="1"/>
              <a:t>catēna</a:t>
            </a:r>
            <a:r>
              <a:rPr lang="en-US" sz="1050" dirty="0">
                <a:latin typeface="Comic Sans MS" panose="030F0702030302020204" pitchFamily="66" charset="0"/>
              </a:rPr>
              <a:t>, meaning ‘chain’)</a:t>
            </a:r>
            <a:endParaRPr lang="en-GB" sz="105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563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/>
      <p:bldP spid="15" grpId="0"/>
      <p:bldP spid="16" grpId="0"/>
      <p:bldP spid="2" grpId="0" animBg="1"/>
      <p:bldP spid="17" grpId="0" animBg="1"/>
      <p:bldP spid="19" grpId="0"/>
      <p:bldP spid="20" grpId="0"/>
      <p:bldP spid="23" grpId="0"/>
      <p:bldP spid="24" grpId="0"/>
      <p:bldP spid="28" grpId="0" animBg="1"/>
      <p:bldP spid="29" grpId="0" animBg="1"/>
      <p:bldP spid="7" grpId="0"/>
      <p:bldP spid="3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define hyperbolic functions using trigonometry and exponential functions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4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5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図 3">
            <a:extLst>
              <a:ext uri="{FF2B5EF4-FFF2-40B4-BE49-F238E27FC236}">
                <a16:creationId xmlns:a16="http://schemas.microsoft.com/office/drawing/2014/main" id="{A14B8BA8-25A6-498B-B3E3-72495EBDB30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43115" t="18920" r="24100" b="14966"/>
          <a:stretch/>
        </p:blipFill>
        <p:spPr>
          <a:xfrm>
            <a:off x="280657" y="2534971"/>
            <a:ext cx="3476531" cy="39435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4B98439-E087-465A-ACDE-D4E44879B0EE}"/>
                  </a:ext>
                </a:extLst>
              </p:cNvPr>
              <p:cNvSpPr txBox="1"/>
              <p:nvPr/>
            </p:nvSpPr>
            <p:spPr>
              <a:xfrm>
                <a:off x="2833734" y="2236206"/>
                <a:ext cx="1064586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𝐬𝐢𝐧𝐡</m:t>
                          </m:r>
                        </m:fName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4B98439-E087-465A-ACDE-D4E44879B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734" y="2236206"/>
                <a:ext cx="1064586" cy="307777"/>
              </a:xfrm>
              <a:prstGeom prst="rect">
                <a:avLst/>
              </a:prstGeom>
              <a:blipFill>
                <a:blip r:embed="rId8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9F8DA8C-CB53-4E1C-A4D9-7583660D84B1}"/>
                  </a:ext>
                </a:extLst>
              </p:cNvPr>
              <p:cNvSpPr txBox="1"/>
              <p:nvPr/>
            </p:nvSpPr>
            <p:spPr>
              <a:xfrm>
                <a:off x="5720283" y="1265977"/>
                <a:ext cx="1405449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69F8DA8C-CB53-4E1C-A4D9-7583660D8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283" y="1265977"/>
                <a:ext cx="1405449" cy="413318"/>
              </a:xfrm>
              <a:prstGeom prst="rect">
                <a:avLst/>
              </a:prstGeom>
              <a:blipFill>
                <a:blip r:embed="rId9"/>
                <a:stretch>
                  <a:fillRect l="-2597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BF3D5AE4-5025-4B7D-9BEC-98B1762CA2E4}"/>
              </a:ext>
            </a:extLst>
          </p:cNvPr>
          <p:cNvCxnSpPr>
            <a:cxnSpLocks/>
          </p:cNvCxnSpPr>
          <p:nvPr/>
        </p:nvCxnSpPr>
        <p:spPr>
          <a:xfrm flipH="1">
            <a:off x="5857592" y="3037315"/>
            <a:ext cx="646897" cy="4392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CC7DD7A5-3A8C-4130-8434-1520C7C822C6}"/>
                  </a:ext>
                </a:extLst>
              </p:cNvPr>
              <p:cNvSpPr txBox="1"/>
              <p:nvPr/>
            </p:nvSpPr>
            <p:spPr>
              <a:xfrm>
                <a:off x="6209171" y="1845399"/>
                <a:ext cx="912493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CC7DD7A5-3A8C-4130-8434-1520C7C822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171" y="1845399"/>
                <a:ext cx="912493" cy="413318"/>
              </a:xfrm>
              <a:prstGeom prst="rect">
                <a:avLst/>
              </a:prstGeom>
              <a:blipFill>
                <a:blip r:embed="rId10"/>
                <a:stretch>
                  <a:fillRect l="-2013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CD176B1D-CBE6-4B35-AE13-BCF82E205654}"/>
                  </a:ext>
                </a:extLst>
              </p:cNvPr>
              <p:cNvSpPr txBox="1"/>
              <p:nvPr/>
            </p:nvSpPr>
            <p:spPr>
              <a:xfrm>
                <a:off x="6218224" y="2461034"/>
                <a:ext cx="917302" cy="41472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CD176B1D-CBE6-4B35-AE13-BCF82E2056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224" y="2461034"/>
                <a:ext cx="917302" cy="414729"/>
              </a:xfrm>
              <a:prstGeom prst="rect">
                <a:avLst/>
              </a:prstGeom>
              <a:blipFill>
                <a:blip r:embed="rId11"/>
                <a:stretch>
                  <a:fillRect l="-1325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2974AE2-24B7-4BAF-A20E-4970571CB34D}"/>
                  </a:ext>
                </a:extLst>
              </p:cNvPr>
              <p:cNvSpPr txBox="1"/>
              <p:nvPr/>
            </p:nvSpPr>
            <p:spPr>
              <a:xfrm>
                <a:off x="4535785" y="2996697"/>
                <a:ext cx="16231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72974AE2-24B7-4BAF-A20E-4970571CB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785" y="2996697"/>
                <a:ext cx="1623137" cy="307777"/>
              </a:xfrm>
              <a:prstGeom prst="rect">
                <a:avLst/>
              </a:prstGeom>
              <a:blipFill>
                <a:blip r:embed="rId12"/>
                <a:stretch>
                  <a:fillRect l="-1128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92BF679F-A909-42B0-9969-7B94CD787FE0}"/>
                  </a:ext>
                </a:extLst>
              </p:cNvPr>
              <p:cNvSpPr txBox="1"/>
              <p:nvPr/>
            </p:nvSpPr>
            <p:spPr>
              <a:xfrm>
                <a:off x="5447170" y="3600262"/>
                <a:ext cx="416140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92BF679F-A909-42B0-9969-7B94CD787F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170" y="3600262"/>
                <a:ext cx="416140" cy="413318"/>
              </a:xfrm>
              <a:prstGeom prst="rect">
                <a:avLst/>
              </a:prstGeom>
              <a:blipFill>
                <a:blip r:embed="rId13"/>
                <a:stretch>
                  <a:fillRect l="-5882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直線矢印コネクタ 35">
            <a:extLst>
              <a:ext uri="{FF2B5EF4-FFF2-40B4-BE49-F238E27FC236}">
                <a16:creationId xmlns:a16="http://schemas.microsoft.com/office/drawing/2014/main" id="{B32AB3D8-60B9-429F-B9C2-239AA7DFD0AB}"/>
              </a:ext>
            </a:extLst>
          </p:cNvPr>
          <p:cNvCxnSpPr>
            <a:cxnSpLocks/>
          </p:cNvCxnSpPr>
          <p:nvPr/>
        </p:nvCxnSpPr>
        <p:spPr>
          <a:xfrm>
            <a:off x="6915338" y="3026753"/>
            <a:ext cx="646897" cy="4392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BC6F502C-AC9F-454B-84D3-13ADF83DD230}"/>
                  </a:ext>
                </a:extLst>
              </p:cNvPr>
              <p:cNvSpPr txBox="1"/>
              <p:nvPr/>
            </p:nvSpPr>
            <p:spPr>
              <a:xfrm>
                <a:off x="7224663" y="2996696"/>
                <a:ext cx="17048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BC6F502C-AC9F-454B-84D3-13ADF83DD2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663" y="2996696"/>
                <a:ext cx="1704890" cy="307777"/>
              </a:xfrm>
              <a:prstGeom prst="rect">
                <a:avLst/>
              </a:prstGeom>
              <a:blipFill>
                <a:blip r:embed="rId14"/>
                <a:stretch>
                  <a:fillRect l="-1071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6DCD98E-0A6E-4628-8513-87BE5F4F7518}"/>
                  </a:ext>
                </a:extLst>
              </p:cNvPr>
              <p:cNvSpPr txBox="1"/>
              <p:nvPr/>
            </p:nvSpPr>
            <p:spPr>
              <a:xfrm>
                <a:off x="7194489" y="3591209"/>
                <a:ext cx="675954" cy="40472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B6DCD98E-0A6E-4628-8513-87BE5F4F75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489" y="3591209"/>
                <a:ext cx="675954" cy="404726"/>
              </a:xfrm>
              <a:prstGeom prst="rect">
                <a:avLst/>
              </a:prstGeom>
              <a:blipFill>
                <a:blip r:embed="rId15"/>
                <a:stretch>
                  <a:fillRect l="-2703" b="-1194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E52A89F2-68B9-48EF-B910-13B9FE81770B}"/>
                  </a:ext>
                </a:extLst>
              </p:cNvPr>
              <p:cNvSpPr txBox="1"/>
              <p:nvPr/>
            </p:nvSpPr>
            <p:spPr>
              <a:xfrm>
                <a:off x="7203543" y="4170630"/>
                <a:ext cx="671146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9" name="テキスト ボックス 38">
                <a:extLst>
                  <a:ext uri="{FF2B5EF4-FFF2-40B4-BE49-F238E27FC236}">
                    <a16:creationId xmlns:a16="http://schemas.microsoft.com/office/drawing/2014/main" id="{E52A89F2-68B9-48EF-B910-13B9FE8177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543" y="4170630"/>
                <a:ext cx="671146" cy="413318"/>
              </a:xfrm>
              <a:prstGeom prst="rect">
                <a:avLst/>
              </a:prstGeom>
              <a:blipFill>
                <a:blip r:embed="rId16"/>
                <a:stretch>
                  <a:fillRect l="-3636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円弧 39">
            <a:extLst>
              <a:ext uri="{FF2B5EF4-FFF2-40B4-BE49-F238E27FC236}">
                <a16:creationId xmlns:a16="http://schemas.microsoft.com/office/drawing/2014/main" id="{61E8DE64-3397-41BD-BBF8-D50FC8FEF94C}"/>
              </a:ext>
            </a:extLst>
          </p:cNvPr>
          <p:cNvSpPr/>
          <p:nvPr/>
        </p:nvSpPr>
        <p:spPr>
          <a:xfrm>
            <a:off x="7036363" y="1498384"/>
            <a:ext cx="320588" cy="550599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テキスト ボックス 40">
            <a:extLst>
              <a:ext uri="{FF2B5EF4-FFF2-40B4-BE49-F238E27FC236}">
                <a16:creationId xmlns:a16="http://schemas.microsoft.com/office/drawing/2014/main" id="{61EED4DE-08AF-446F-B6DD-1B1353356C4F}"/>
              </a:ext>
            </a:extLst>
          </p:cNvPr>
          <p:cNvSpPr txBox="1"/>
          <p:nvPr/>
        </p:nvSpPr>
        <p:spPr>
          <a:xfrm>
            <a:off x="7337751" y="1611381"/>
            <a:ext cx="873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Separate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42" name="円弧 41">
            <a:extLst>
              <a:ext uri="{FF2B5EF4-FFF2-40B4-BE49-F238E27FC236}">
                <a16:creationId xmlns:a16="http://schemas.microsoft.com/office/drawing/2014/main" id="{B954D5B6-42D6-419D-AC44-209C2E1D2C41}"/>
              </a:ext>
            </a:extLst>
          </p:cNvPr>
          <p:cNvSpPr/>
          <p:nvPr/>
        </p:nvSpPr>
        <p:spPr>
          <a:xfrm>
            <a:off x="7080121" y="2121565"/>
            <a:ext cx="320588" cy="550599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D55EEE0-B60F-4199-B7CC-74EF867083BB}"/>
              </a:ext>
            </a:extLst>
          </p:cNvPr>
          <p:cNvSpPr txBox="1"/>
          <p:nvPr/>
        </p:nvSpPr>
        <p:spPr>
          <a:xfrm>
            <a:off x="7319644" y="2199856"/>
            <a:ext cx="873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49739DC1-6713-4741-97D2-0D5A8BD19D86}"/>
                  </a:ext>
                </a:extLst>
              </p:cNvPr>
              <p:cNvSpPr txBox="1"/>
              <p:nvPr/>
            </p:nvSpPr>
            <p:spPr>
              <a:xfrm>
                <a:off x="4237022" y="4662400"/>
                <a:ext cx="4816444" cy="555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as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→±∞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 sides of the graph tend towards the graphs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(left)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(right)</a:t>
                </a: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49739DC1-6713-4741-97D2-0D5A8BD19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022" y="4662400"/>
                <a:ext cx="4816444" cy="555665"/>
              </a:xfrm>
              <a:prstGeom prst="rect">
                <a:avLst/>
              </a:prstGeom>
              <a:blipFill>
                <a:blip r:embed="rId17"/>
                <a:stretch>
                  <a:fillRect t="-1099"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D7791DA0-94B2-4554-A43C-9F5131950545}"/>
                  </a:ext>
                </a:extLst>
              </p:cNvPr>
              <p:cNvSpPr txBox="1"/>
              <p:nvPr/>
            </p:nvSpPr>
            <p:spPr>
              <a:xfrm>
                <a:off x="5584481" y="5330848"/>
                <a:ext cx="23463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Also, for any value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(−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sinh</m:t>
                          </m:r>
                        </m:fName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(same as for the sine graph)</a:t>
                </a:r>
              </a:p>
            </p:txBody>
          </p:sp>
        </mc:Choice>
        <mc:Fallback xmlns="">
          <p:sp>
            <p:nvSpPr>
              <p:cNvPr id="45" name="テキスト ボックス 44">
                <a:extLst>
                  <a:ext uri="{FF2B5EF4-FFF2-40B4-BE49-F238E27FC236}">
                    <a16:creationId xmlns:a16="http://schemas.microsoft.com/office/drawing/2014/main" id="{D7791DA0-94B2-4554-A43C-9F51319505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481" y="5330848"/>
                <a:ext cx="2346355" cy="646331"/>
              </a:xfrm>
              <a:prstGeom prst="rect">
                <a:avLst/>
              </a:prstGeom>
              <a:blipFill>
                <a:blip r:embed="rId18"/>
                <a:stretch>
                  <a:fillRect b="-5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7FDB8DC9-8148-4EDD-B257-67A6DB17E8EE}"/>
                  </a:ext>
                </a:extLst>
              </p:cNvPr>
              <p:cNvSpPr txBox="1"/>
              <p:nvPr/>
            </p:nvSpPr>
            <p:spPr>
              <a:xfrm>
                <a:off x="4479959" y="6093974"/>
                <a:ext cx="4410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means that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an </a:t>
                </a:r>
                <a:r>
                  <a:rPr lang="en-GB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odd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function (has rotational symmetry about the origin)</a:t>
                </a:r>
              </a:p>
            </p:txBody>
          </p:sp>
        </mc:Choice>
        <mc:Fallback xmlns="">
          <p:sp>
            <p:nvSpPr>
              <p:cNvPr id="46" name="テキスト ボックス 45">
                <a:extLst>
                  <a:ext uri="{FF2B5EF4-FFF2-40B4-BE49-F238E27FC236}">
                    <a16:creationId xmlns:a16="http://schemas.microsoft.com/office/drawing/2014/main" id="{7FDB8DC9-8148-4EDD-B257-67A6DB17E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959" y="6093974"/>
                <a:ext cx="4410544" cy="461665"/>
              </a:xfrm>
              <a:prstGeom prst="rect">
                <a:avLst/>
              </a:prstGeom>
              <a:blipFill>
                <a:blip r:embed="rId19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4D532339-22C9-4453-BF0F-0EF31068923A}"/>
                  </a:ext>
                </a:extLst>
              </p:cNvPr>
              <p:cNvSpPr txBox="1"/>
              <p:nvPr/>
            </p:nvSpPr>
            <p:spPr>
              <a:xfrm>
                <a:off x="1926881" y="2289019"/>
                <a:ext cx="144142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4D532339-22C9-4453-BF0F-0EF310689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881" y="2289019"/>
                <a:ext cx="144142" cy="215444"/>
              </a:xfrm>
              <a:prstGeom prst="rect">
                <a:avLst/>
              </a:prstGeom>
              <a:blipFill>
                <a:blip r:embed="rId20"/>
                <a:stretch>
                  <a:fillRect l="-29167" r="-25000" b="-2222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40DC1CF2-ED90-4773-B20E-4E6A281B53C3}"/>
                  </a:ext>
                </a:extLst>
              </p:cNvPr>
              <p:cNvSpPr txBox="1"/>
              <p:nvPr/>
            </p:nvSpPr>
            <p:spPr>
              <a:xfrm>
                <a:off x="3791894" y="4353207"/>
                <a:ext cx="144142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40DC1CF2-ED90-4773-B20E-4E6A281B5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1894" y="4353207"/>
                <a:ext cx="144142" cy="215444"/>
              </a:xfrm>
              <a:prstGeom prst="rect">
                <a:avLst/>
              </a:prstGeom>
              <a:blipFill>
                <a:blip r:embed="rId21"/>
                <a:stretch>
                  <a:fillRect l="-16667" r="-8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59473C2-0A44-4E09-AF42-0E6F88A0B159}"/>
              </a:ext>
            </a:extLst>
          </p:cNvPr>
          <p:cNvSpPr txBox="1"/>
          <p:nvPr/>
        </p:nvSpPr>
        <p:spPr>
          <a:xfrm>
            <a:off x="147657" y="6483936"/>
            <a:ext cx="1237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Comic Sans MS" panose="030F0702030302020204" pitchFamily="66" charset="0"/>
                <a:sym typeface="Wingdings" panose="05000000000000000000" pitchFamily="2" charset="2"/>
              </a:rPr>
              <a:t>(Drawn using Desmos)</a:t>
            </a:r>
            <a:endParaRPr lang="en-GB" sz="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89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3" grpId="0"/>
      <p:bldP spid="34" grpId="0"/>
      <p:bldP spid="21" grpId="0"/>
      <p:bldP spid="35" grpId="0"/>
      <p:bldP spid="37" grpId="0"/>
      <p:bldP spid="38" grpId="0"/>
      <p:bldP spid="39" grpId="0"/>
      <p:bldP spid="40" grpId="0" animBg="1"/>
      <p:bldP spid="41" grpId="0"/>
      <p:bldP spid="42" grpId="0" animBg="1"/>
      <p:bldP spid="43" grpId="0"/>
      <p:bldP spid="44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107" y="235132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Prior Knowledge Check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CBB80C0-17E6-44ED-AB45-3CD510617A0D}"/>
                  </a:ext>
                </a:extLst>
              </p:cNvPr>
              <p:cNvSpPr txBox="1"/>
              <p:nvPr/>
            </p:nvSpPr>
            <p:spPr>
              <a:xfrm>
                <a:off x="506027" y="1677880"/>
                <a:ext cx="2359941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indent="-342900">
                  <a:buAutoNum type="arabicParenR"/>
                </a:pPr>
                <a:r>
                  <a:rPr lang="en-US" sz="1600" dirty="0">
                    <a:latin typeface="Comic Sans MS" panose="030F0702030302020204" pitchFamily="66" charset="0"/>
                  </a:rPr>
                  <a:t>Solve the equation:</a:t>
                </a:r>
              </a:p>
              <a:p>
                <a:endParaRPr lang="en-US" sz="1600" dirty="0">
                  <a:latin typeface="Comic Sans MS" panose="030F0702030302020204" pitchFamily="66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lang="en-GB" sz="16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テキスト ボックス 2">
                <a:extLst>
                  <a:ext uri="{FF2B5EF4-FFF2-40B4-BE49-F238E27FC236}">
                    <a16:creationId xmlns:a16="http://schemas.microsoft.com/office/drawing/2014/main" id="{1CBB80C0-17E6-44ED-AB45-3CD510617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027" y="1677880"/>
                <a:ext cx="2359941" cy="830997"/>
              </a:xfrm>
              <a:prstGeom prst="rect">
                <a:avLst/>
              </a:prstGeom>
              <a:blipFill>
                <a:blip r:embed="rId2"/>
                <a:stretch>
                  <a:fillRect l="-2067" t="-58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648FB7-63CB-427E-9506-D52C7FE1AC0D}"/>
              </a:ext>
            </a:extLst>
          </p:cNvPr>
          <p:cNvSpPr txBox="1"/>
          <p:nvPr/>
        </p:nvSpPr>
        <p:spPr>
          <a:xfrm>
            <a:off x="461638" y="3666477"/>
            <a:ext cx="149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2) Show that: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B43C7DA-3DEC-4C19-A4AE-99EB402AF941}"/>
                  </a:ext>
                </a:extLst>
              </p:cNvPr>
              <p:cNvSpPr txBox="1"/>
              <p:nvPr/>
            </p:nvSpPr>
            <p:spPr>
              <a:xfrm>
                <a:off x="989860" y="4065973"/>
                <a:ext cx="1717906" cy="4626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𝑐𝑜𝑠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B43C7DA-3DEC-4C19-A4AE-99EB402AF9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860" y="4065973"/>
                <a:ext cx="1717906" cy="4626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4956EEE-BE16-4AF5-9E52-EEF26AFCA67C}"/>
              </a:ext>
            </a:extLst>
          </p:cNvPr>
          <p:cNvSpPr txBox="1"/>
          <p:nvPr/>
        </p:nvSpPr>
        <p:spPr>
          <a:xfrm>
            <a:off x="4502458" y="1688236"/>
            <a:ext cx="14943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mic Sans MS" panose="030F0702030302020204" pitchFamily="66" charset="0"/>
              </a:rPr>
              <a:t>3) Show that: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AE865AE-3704-4675-8028-0755700B937D}"/>
                  </a:ext>
                </a:extLst>
              </p:cNvPr>
              <p:cNvSpPr txBox="1"/>
              <p:nvPr/>
            </p:nvSpPr>
            <p:spPr>
              <a:xfrm>
                <a:off x="5162365" y="2059620"/>
                <a:ext cx="2374753" cy="53206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GB" sz="16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GB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𝜋</m:t>
                          </m:r>
                        </m:sup>
                        <m:e>
                          <m:sSup>
                            <m:sSupPr>
                              <m:ctrlPr>
                                <a:rPr lang="en-GB" sz="16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𝑠𝑖𝑛𝑥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𝑑𝑥</m:t>
                          </m:r>
                        </m:e>
                      </m:nary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sSup>
                            <m:sSupPr>
                              <m:ctrlP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AE865AE-3704-4675-8028-0755700B93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365" y="2059620"/>
                <a:ext cx="2374753" cy="532069"/>
              </a:xfrm>
              <a:prstGeom prst="rect">
                <a:avLst/>
              </a:prstGeom>
              <a:blipFill>
                <a:blip r:embed="rId4"/>
                <a:stretch>
                  <a:fillRect b="-114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FCC59CC-7B5C-4934-8F27-1231442A50A0}"/>
                  </a:ext>
                </a:extLst>
              </p:cNvPr>
              <p:cNvSpPr txBox="1"/>
              <p:nvPr/>
            </p:nvSpPr>
            <p:spPr>
              <a:xfrm>
                <a:off x="2055181" y="2778710"/>
                <a:ext cx="872803" cy="51642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𝑙𝑛</m:t>
                      </m:r>
                      <m:f>
                        <m:fPr>
                          <m:ctrlP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1+</m:t>
                          </m:r>
                          <m:rad>
                            <m:radPr>
                              <m:degHide m:val="on"/>
                              <m:ctrlP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16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16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" name="テキスト ボックス 7">
                <a:extLst>
                  <a:ext uri="{FF2B5EF4-FFF2-40B4-BE49-F238E27FC236}">
                    <a16:creationId xmlns:a16="http://schemas.microsoft.com/office/drawing/2014/main" id="{3FCC59CC-7B5C-4934-8F27-1231442A50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181" y="2778710"/>
                <a:ext cx="872803" cy="5164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327E3EA-8C90-4077-A45F-2615BDEFD22C}"/>
              </a:ext>
            </a:extLst>
          </p:cNvPr>
          <p:cNvSpPr txBox="1"/>
          <p:nvPr/>
        </p:nvSpPr>
        <p:spPr>
          <a:xfrm>
            <a:off x="1842117" y="4811696"/>
            <a:ext cx="159017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Correctly shown!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B7DDD102-C564-41B3-BAE4-214CB902A588}"/>
              </a:ext>
            </a:extLst>
          </p:cNvPr>
          <p:cNvSpPr txBox="1"/>
          <p:nvPr/>
        </p:nvSpPr>
        <p:spPr>
          <a:xfrm>
            <a:off x="5899212" y="2840853"/>
            <a:ext cx="1590179" cy="24622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  <a:latin typeface="Comic Sans MS" panose="030F0702030302020204" pitchFamily="66" charset="0"/>
              </a:rPr>
              <a:t>Correctly shown!</a:t>
            </a:r>
            <a:endParaRPr lang="en-GB" sz="16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593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define hyperbolic functions using trigonometry and exponential functions</a:t>
            </a: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4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5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4B98439-E087-465A-ACDE-D4E44879B0EE}"/>
                  </a:ext>
                </a:extLst>
              </p:cNvPr>
              <p:cNvSpPr txBox="1"/>
              <p:nvPr/>
            </p:nvSpPr>
            <p:spPr>
              <a:xfrm>
                <a:off x="2924269" y="2290526"/>
                <a:ext cx="108542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𝐜𝐨𝐬𝐡</m:t>
                          </m:r>
                        </m:fName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E4B98439-E087-465A-ACDE-D4E44879B0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4269" y="2290526"/>
                <a:ext cx="1085425" cy="307777"/>
              </a:xfrm>
              <a:prstGeom prst="rect">
                <a:avLst/>
              </a:prstGeom>
              <a:blipFill>
                <a:blip r:embed="rId7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4D532339-22C9-4453-BF0F-0EF31068923A}"/>
                  </a:ext>
                </a:extLst>
              </p:cNvPr>
              <p:cNvSpPr txBox="1"/>
              <p:nvPr/>
            </p:nvSpPr>
            <p:spPr>
              <a:xfrm>
                <a:off x="1963095" y="2334286"/>
                <a:ext cx="144142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4D532339-22C9-4453-BF0F-0EF310689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3095" y="2334286"/>
                <a:ext cx="144142" cy="215444"/>
              </a:xfrm>
              <a:prstGeom prst="rect">
                <a:avLst/>
              </a:prstGeom>
              <a:blipFill>
                <a:blip r:embed="rId8"/>
                <a:stretch>
                  <a:fillRect l="-29167" r="-25000" b="-22857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40DC1CF2-ED90-4773-B20E-4E6A281B53C3}"/>
                  </a:ext>
                </a:extLst>
              </p:cNvPr>
              <p:cNvSpPr txBox="1"/>
              <p:nvPr/>
            </p:nvSpPr>
            <p:spPr>
              <a:xfrm>
                <a:off x="3746627" y="5901351"/>
                <a:ext cx="144142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40DC1CF2-ED90-4773-B20E-4E6A281B53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6627" y="5901351"/>
                <a:ext cx="144142" cy="215444"/>
              </a:xfrm>
              <a:prstGeom prst="rect">
                <a:avLst/>
              </a:prstGeom>
              <a:blipFill>
                <a:blip r:embed="rId9"/>
                <a:stretch>
                  <a:fillRect l="-21739" r="-8696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図 1">
            <a:extLst>
              <a:ext uri="{FF2B5EF4-FFF2-40B4-BE49-F238E27FC236}">
                <a16:creationId xmlns:a16="http://schemas.microsoft.com/office/drawing/2014/main" id="{FDCD6801-9E91-4300-956B-66A7E106AC9D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39672" t="15169" r="20793" b="8466"/>
          <a:stretch/>
        </p:blipFill>
        <p:spPr>
          <a:xfrm>
            <a:off x="307818" y="2589291"/>
            <a:ext cx="3399720" cy="36938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FB6BCB93-A425-4FC4-A951-3FD97E2F1B3F}"/>
                  </a:ext>
                </a:extLst>
              </p:cNvPr>
              <p:cNvSpPr txBox="1"/>
              <p:nvPr/>
            </p:nvSpPr>
            <p:spPr>
              <a:xfrm>
                <a:off x="5720283" y="1265977"/>
                <a:ext cx="1426288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FB6BCB93-A425-4FC4-A951-3FD97E2F1B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0283" y="1265977"/>
                <a:ext cx="1426288" cy="413318"/>
              </a:xfrm>
              <a:prstGeom prst="rect">
                <a:avLst/>
              </a:prstGeom>
              <a:blipFill>
                <a:blip r:embed="rId11"/>
                <a:stretch>
                  <a:fillRect l="-1282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矢印コネクタ 31">
            <a:extLst>
              <a:ext uri="{FF2B5EF4-FFF2-40B4-BE49-F238E27FC236}">
                <a16:creationId xmlns:a16="http://schemas.microsoft.com/office/drawing/2014/main" id="{1ECF2772-8D93-4319-8270-34442D58FDF6}"/>
              </a:ext>
            </a:extLst>
          </p:cNvPr>
          <p:cNvCxnSpPr>
            <a:cxnSpLocks/>
          </p:cNvCxnSpPr>
          <p:nvPr/>
        </p:nvCxnSpPr>
        <p:spPr>
          <a:xfrm flipH="1">
            <a:off x="5857592" y="3037315"/>
            <a:ext cx="646897" cy="4392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61A17B26-4AA9-4818-B730-BD28030752EF}"/>
                  </a:ext>
                </a:extLst>
              </p:cNvPr>
              <p:cNvSpPr txBox="1"/>
              <p:nvPr/>
            </p:nvSpPr>
            <p:spPr>
              <a:xfrm>
                <a:off x="6209171" y="1845399"/>
                <a:ext cx="912493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61A17B26-4AA9-4818-B730-BD28030752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9171" y="1845399"/>
                <a:ext cx="912493" cy="413318"/>
              </a:xfrm>
              <a:prstGeom prst="rect">
                <a:avLst/>
              </a:prstGeom>
              <a:blipFill>
                <a:blip r:embed="rId12"/>
                <a:stretch>
                  <a:fillRect l="-2013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1DECE753-A07F-4FE5-BB18-9DCAEC880765}"/>
                  </a:ext>
                </a:extLst>
              </p:cNvPr>
              <p:cNvSpPr txBox="1"/>
              <p:nvPr/>
            </p:nvSpPr>
            <p:spPr>
              <a:xfrm>
                <a:off x="6218224" y="2461034"/>
                <a:ext cx="917302" cy="414729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2" name="テキスト ボックス 51">
                <a:extLst>
                  <a:ext uri="{FF2B5EF4-FFF2-40B4-BE49-F238E27FC236}">
                    <a16:creationId xmlns:a16="http://schemas.microsoft.com/office/drawing/2014/main" id="{1DECE753-A07F-4FE5-BB18-9DCAEC880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8224" y="2461034"/>
                <a:ext cx="917302" cy="414729"/>
              </a:xfrm>
              <a:prstGeom prst="rect">
                <a:avLst/>
              </a:prstGeom>
              <a:blipFill>
                <a:blip r:embed="rId13"/>
                <a:stretch>
                  <a:fillRect l="-1325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85C24264-2D87-46EE-9191-1A797B4A592B}"/>
                  </a:ext>
                </a:extLst>
              </p:cNvPr>
              <p:cNvSpPr txBox="1"/>
              <p:nvPr/>
            </p:nvSpPr>
            <p:spPr>
              <a:xfrm>
                <a:off x="4535785" y="2996697"/>
                <a:ext cx="1623137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85C24264-2D87-46EE-9191-1A797B4A59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785" y="2996697"/>
                <a:ext cx="1623137" cy="307777"/>
              </a:xfrm>
              <a:prstGeom prst="rect">
                <a:avLst/>
              </a:prstGeom>
              <a:blipFill>
                <a:blip r:embed="rId14"/>
                <a:stretch>
                  <a:fillRect l="-1128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692B3761-F40A-4593-9A35-9DF2DF89C6F8}"/>
                  </a:ext>
                </a:extLst>
              </p:cNvPr>
              <p:cNvSpPr txBox="1"/>
              <p:nvPr/>
            </p:nvSpPr>
            <p:spPr>
              <a:xfrm>
                <a:off x="5447170" y="3600262"/>
                <a:ext cx="416140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4" name="テキスト ボックス 53">
                <a:extLst>
                  <a:ext uri="{FF2B5EF4-FFF2-40B4-BE49-F238E27FC236}">
                    <a16:creationId xmlns:a16="http://schemas.microsoft.com/office/drawing/2014/main" id="{692B3761-F40A-4593-9A35-9DF2DF89C6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170" y="3600262"/>
                <a:ext cx="416140" cy="413318"/>
              </a:xfrm>
              <a:prstGeom prst="rect">
                <a:avLst/>
              </a:prstGeom>
              <a:blipFill>
                <a:blip r:embed="rId15"/>
                <a:stretch>
                  <a:fillRect l="-5882" b="-1492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9453EAB2-741A-40E5-99EF-90D420AAF03B}"/>
              </a:ext>
            </a:extLst>
          </p:cNvPr>
          <p:cNvCxnSpPr>
            <a:cxnSpLocks/>
          </p:cNvCxnSpPr>
          <p:nvPr/>
        </p:nvCxnSpPr>
        <p:spPr>
          <a:xfrm>
            <a:off x="6915338" y="3026753"/>
            <a:ext cx="646897" cy="43921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507DC0B6-6DAD-4D49-8A9D-B33E7EC07551}"/>
                  </a:ext>
                </a:extLst>
              </p:cNvPr>
              <p:cNvSpPr txBox="1"/>
              <p:nvPr/>
            </p:nvSpPr>
            <p:spPr>
              <a:xfrm>
                <a:off x="7224663" y="2996696"/>
                <a:ext cx="170489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</a:rPr>
                  <a:t>As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57" name="テキスト ボックス 56">
                <a:extLst>
                  <a:ext uri="{FF2B5EF4-FFF2-40B4-BE49-F238E27FC236}">
                    <a16:creationId xmlns:a16="http://schemas.microsoft.com/office/drawing/2014/main" id="{507DC0B6-6DAD-4D49-8A9D-B33E7EC075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24663" y="2996696"/>
                <a:ext cx="1704890" cy="307777"/>
              </a:xfrm>
              <a:prstGeom prst="rect">
                <a:avLst/>
              </a:prstGeom>
              <a:blipFill>
                <a:blip r:embed="rId16"/>
                <a:stretch>
                  <a:fillRect l="-1071" t="-4000" b="-20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79B9DE29-C979-4C3F-B3AC-61E5610100ED}"/>
                  </a:ext>
                </a:extLst>
              </p:cNvPr>
              <p:cNvSpPr txBox="1"/>
              <p:nvPr/>
            </p:nvSpPr>
            <p:spPr>
              <a:xfrm>
                <a:off x="7194489" y="3591209"/>
                <a:ext cx="508152" cy="404726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79B9DE29-C979-4C3F-B3AC-61E561010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4489" y="3591209"/>
                <a:ext cx="508152" cy="404726"/>
              </a:xfrm>
              <a:prstGeom prst="rect">
                <a:avLst/>
              </a:prstGeom>
              <a:blipFill>
                <a:blip r:embed="rId17"/>
                <a:stretch>
                  <a:fillRect l="-3571" b="-11940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9FDE1CCE-2B94-4A43-A3E6-A0F671F7169E}"/>
                  </a:ext>
                </a:extLst>
              </p:cNvPr>
              <p:cNvSpPr txBox="1"/>
              <p:nvPr/>
            </p:nvSpPr>
            <p:spPr>
              <a:xfrm>
                <a:off x="7203543" y="4170630"/>
                <a:ext cx="503343" cy="413318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9FDE1CCE-2B94-4A43-A3E6-A0F671F716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3543" y="4170630"/>
                <a:ext cx="503343" cy="413318"/>
              </a:xfrm>
              <a:prstGeom prst="rect">
                <a:avLst/>
              </a:prstGeom>
              <a:blipFill>
                <a:blip r:embed="rId18"/>
                <a:stretch>
                  <a:fillRect l="-4878" b="-13235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円弧 59">
            <a:extLst>
              <a:ext uri="{FF2B5EF4-FFF2-40B4-BE49-F238E27FC236}">
                <a16:creationId xmlns:a16="http://schemas.microsoft.com/office/drawing/2014/main" id="{55D9410D-B8EF-486E-BD5F-B6691EE87871}"/>
              </a:ext>
            </a:extLst>
          </p:cNvPr>
          <p:cNvSpPr/>
          <p:nvPr/>
        </p:nvSpPr>
        <p:spPr>
          <a:xfrm>
            <a:off x="7036363" y="1498384"/>
            <a:ext cx="320588" cy="550599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45165B5B-DA91-436B-B47D-AB03734D6BDE}"/>
              </a:ext>
            </a:extLst>
          </p:cNvPr>
          <p:cNvSpPr txBox="1"/>
          <p:nvPr/>
        </p:nvSpPr>
        <p:spPr>
          <a:xfrm>
            <a:off x="7337751" y="1611381"/>
            <a:ext cx="873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Separate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2" name="円弧 61">
            <a:extLst>
              <a:ext uri="{FF2B5EF4-FFF2-40B4-BE49-F238E27FC236}">
                <a16:creationId xmlns:a16="http://schemas.microsoft.com/office/drawing/2014/main" id="{B2045932-5203-4903-AC77-482845BC574E}"/>
              </a:ext>
            </a:extLst>
          </p:cNvPr>
          <p:cNvSpPr/>
          <p:nvPr/>
        </p:nvSpPr>
        <p:spPr>
          <a:xfrm>
            <a:off x="7080121" y="2121565"/>
            <a:ext cx="320588" cy="550599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41788365-D85F-4581-90B1-9C4B0C1DFB2C}"/>
              </a:ext>
            </a:extLst>
          </p:cNvPr>
          <p:cNvSpPr txBox="1"/>
          <p:nvPr/>
        </p:nvSpPr>
        <p:spPr>
          <a:xfrm>
            <a:off x="7319644" y="2199856"/>
            <a:ext cx="873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Rewrite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57A709F2-FACB-4B6F-A771-99794CCFE291}"/>
                  </a:ext>
                </a:extLst>
              </p:cNvPr>
              <p:cNvSpPr txBox="1"/>
              <p:nvPr/>
            </p:nvSpPr>
            <p:spPr>
              <a:xfrm>
                <a:off x="4237022" y="4662400"/>
                <a:ext cx="4816444" cy="555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as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→±∞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the sides of the graph tend towards the graphs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(left)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</m:sup>
                        </m:sSup>
                      </m:num>
                      <m:den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(right)</a:t>
                </a:r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57A709F2-FACB-4B6F-A771-99794CCFE2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022" y="4662400"/>
                <a:ext cx="4816444" cy="555665"/>
              </a:xfrm>
              <a:prstGeom prst="rect">
                <a:avLst/>
              </a:prstGeom>
              <a:blipFill>
                <a:blip r:embed="rId19"/>
                <a:stretch>
                  <a:fillRect t="-1099" b="-1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99ADF5B8-ADE1-4070-9D9D-59522D380BE5}"/>
                  </a:ext>
                </a:extLst>
              </p:cNvPr>
              <p:cNvSpPr txBox="1"/>
              <p:nvPr/>
            </p:nvSpPr>
            <p:spPr>
              <a:xfrm>
                <a:off x="5584481" y="5330848"/>
                <a:ext cx="23463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Also, for any value of </a:t>
                </a:r>
                <a14:m>
                  <m:oMath xmlns:m="http://schemas.openxmlformats.org/officeDocument/2006/math">
                    <m:r>
                      <a:rPr lang="en-US" sz="12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cosh</m:t>
                          </m:r>
                        </m:fName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𝑐𝑜𝑠</m:t>
                          </m:r>
                          <m:r>
                            <m:rPr>
                              <m:sty m:val="p"/>
                            </m:rPr>
                            <a:rPr lang="en-US" sz="1200" b="0" i="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2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algn="ctr"/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(same as for the cosine graph)</a:t>
                </a:r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99ADF5B8-ADE1-4070-9D9D-59522D380B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4481" y="5330848"/>
                <a:ext cx="2346355" cy="646331"/>
              </a:xfrm>
              <a:prstGeom prst="rect">
                <a:avLst/>
              </a:prstGeom>
              <a:blipFill>
                <a:blip r:embed="rId20"/>
                <a:stretch>
                  <a:fillRect b="-56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A07B6728-612E-427A-B642-C632DD71AB76}"/>
                  </a:ext>
                </a:extLst>
              </p:cNvPr>
              <p:cNvSpPr txBox="1"/>
              <p:nvPr/>
            </p:nvSpPr>
            <p:spPr>
              <a:xfrm>
                <a:off x="4479959" y="6093974"/>
                <a:ext cx="441054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This means that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200" b="0" i="0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cosh</m:t>
                        </m:r>
                      </m:fName>
                      <m:e>
                        <m:r>
                          <a:rPr lang="en-US" sz="1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func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an </a:t>
                </a:r>
                <a:r>
                  <a:rPr lang="en-GB" sz="12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even</a:t>
                </a:r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function (has reflection symmetry in the y-axis)</a:t>
                </a:r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A07B6728-612E-427A-B642-C632DD71AB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9959" y="6093974"/>
                <a:ext cx="4410544" cy="461665"/>
              </a:xfrm>
              <a:prstGeom prst="rect">
                <a:avLst/>
              </a:prstGeom>
              <a:blipFill>
                <a:blip r:embed="rId21"/>
                <a:stretch>
                  <a:fillRect t="-1333" b="-10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CC81BBA-6D18-415B-BB7E-9B1FE50C4C9F}"/>
              </a:ext>
            </a:extLst>
          </p:cNvPr>
          <p:cNvSpPr txBox="1"/>
          <p:nvPr/>
        </p:nvSpPr>
        <p:spPr>
          <a:xfrm>
            <a:off x="147657" y="6288627"/>
            <a:ext cx="12372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latin typeface="Comic Sans MS" panose="030F0702030302020204" pitchFamily="66" charset="0"/>
                <a:sym typeface="Wingdings" panose="05000000000000000000" pitchFamily="2" charset="2"/>
              </a:rPr>
              <a:t>(Drawn using Desmos)</a:t>
            </a:r>
            <a:endParaRPr lang="en-GB" sz="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046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49" grpId="0"/>
      <p:bldP spid="52" grpId="0"/>
      <p:bldP spid="53" grpId="0"/>
      <p:bldP spid="54" grpId="0"/>
      <p:bldP spid="57" grpId="0"/>
      <p:bldP spid="58" grpId="0"/>
      <p:bldP spid="59" grpId="0"/>
      <p:bldP spid="60" grpId="0" animBg="1"/>
      <p:bldP spid="61" grpId="0"/>
      <p:bldP spid="62" grpId="0" animBg="1"/>
      <p:bldP spid="63" grpId="0"/>
      <p:bldP spid="64" grpId="0"/>
      <p:bldP spid="6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define hyperbolic functions using trigonometry and exponential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tanh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func>
                  </m:oMath>
                </a14:m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  <a:blipFill>
                <a:blip r:embed="rId3"/>
                <a:stretch>
                  <a:fillRect t="-809" r="-2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4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5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5D66C5F-8972-48D0-900B-3582A0A63925}"/>
                  </a:ext>
                </a:extLst>
              </p:cNvPr>
              <p:cNvSpPr txBox="1"/>
              <p:nvPr/>
            </p:nvSpPr>
            <p:spPr>
              <a:xfrm>
                <a:off x="1012054" y="3033489"/>
                <a:ext cx="1491449" cy="501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1" name="テキスト ボックス 10">
                <a:extLst>
                  <a:ext uri="{FF2B5EF4-FFF2-40B4-BE49-F238E27FC236}">
                    <a16:creationId xmlns:a16="http://schemas.microsoft.com/office/drawing/2014/main" id="{D5D66C5F-8972-48D0-900B-3582A0A63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054" y="3033489"/>
                <a:ext cx="1491449" cy="501419"/>
              </a:xfrm>
              <a:prstGeom prst="rect">
                <a:avLst/>
              </a:prstGeom>
              <a:blipFill>
                <a:blip r:embed="rId7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図 4">
            <a:extLst>
              <a:ext uri="{FF2B5EF4-FFF2-40B4-BE49-F238E27FC236}">
                <a16:creationId xmlns:a16="http://schemas.microsoft.com/office/drawing/2014/main" id="{2E02E108-A150-47A8-9EAB-41D9ED4593F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5532" y="1192947"/>
            <a:ext cx="2207917" cy="2552675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A3D6CE53-18FB-4334-B2BD-C4ADFB38D01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7377" y="1189608"/>
            <a:ext cx="2366324" cy="25492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8DFAFBB-6464-460F-BE4A-0E4E2D0A4C75}"/>
                  </a:ext>
                </a:extLst>
              </p:cNvPr>
              <p:cNvSpPr txBox="1"/>
              <p:nvPr/>
            </p:nvSpPr>
            <p:spPr>
              <a:xfrm>
                <a:off x="1047566" y="3604335"/>
                <a:ext cx="1416734" cy="5014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func>
                      <m:r>
                        <a:rPr lang="en-US" sz="1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7" name="テキスト ボックス 6">
                <a:extLst>
                  <a:ext uri="{FF2B5EF4-FFF2-40B4-BE49-F238E27FC236}">
                    <a16:creationId xmlns:a16="http://schemas.microsoft.com/office/drawing/2014/main" id="{18DFAFBB-6464-460F-BE4A-0E4E2D0A4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66" y="3604335"/>
                <a:ext cx="1416734" cy="501419"/>
              </a:xfrm>
              <a:prstGeom prst="rect">
                <a:avLst/>
              </a:prstGeom>
              <a:blipFill>
                <a:blip r:embed="rId10"/>
                <a:stretch>
                  <a:fillRect b="-120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487C2DB-3493-4980-8311-31982E674856}"/>
                  </a:ext>
                </a:extLst>
              </p:cNvPr>
              <p:cNvSpPr txBox="1"/>
              <p:nvPr/>
            </p:nvSpPr>
            <p:spPr>
              <a:xfrm>
                <a:off x="1589104" y="4119240"/>
                <a:ext cx="508664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487C2DB-3493-4980-8311-31982E6748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104" y="4119240"/>
                <a:ext cx="508664" cy="495649"/>
              </a:xfrm>
              <a:prstGeom prst="rect">
                <a:avLst/>
              </a:prstGeom>
              <a:blipFill>
                <a:blip r:embed="rId11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E67053C-5FBD-4AB3-A236-7542E6388F92}"/>
                  </a:ext>
                </a:extLst>
              </p:cNvPr>
              <p:cNvSpPr txBox="1"/>
              <p:nvPr/>
            </p:nvSpPr>
            <p:spPr>
              <a:xfrm>
                <a:off x="1589103" y="4687410"/>
                <a:ext cx="508665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9E67053C-5FBD-4AB3-A236-7542E6388F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103" y="4687410"/>
                <a:ext cx="508665" cy="3077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円弧 15">
            <a:extLst>
              <a:ext uri="{FF2B5EF4-FFF2-40B4-BE49-F238E27FC236}">
                <a16:creationId xmlns:a16="http://schemas.microsoft.com/office/drawing/2014/main" id="{26792C02-923D-47E3-AB07-E03D40ED2207}"/>
              </a:ext>
            </a:extLst>
          </p:cNvPr>
          <p:cNvSpPr/>
          <p:nvPr/>
        </p:nvSpPr>
        <p:spPr>
          <a:xfrm>
            <a:off x="2322321" y="3886477"/>
            <a:ext cx="278836" cy="49021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5A5E9C6-F36F-4192-92DA-31923D594C02}"/>
                  </a:ext>
                </a:extLst>
              </p:cNvPr>
              <p:cNvSpPr txBox="1"/>
              <p:nvPr/>
            </p:nvSpPr>
            <p:spPr>
              <a:xfrm>
                <a:off x="2463911" y="3324771"/>
                <a:ext cx="87374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When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F5A5E9C6-F36F-4192-92DA-31923D594C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3911" y="3324771"/>
                <a:ext cx="873742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円弧 17">
            <a:extLst>
              <a:ext uri="{FF2B5EF4-FFF2-40B4-BE49-F238E27FC236}">
                <a16:creationId xmlns:a16="http://schemas.microsoft.com/office/drawing/2014/main" id="{23A53215-B79A-4534-B896-132EC3C60A77}"/>
              </a:ext>
            </a:extLst>
          </p:cNvPr>
          <p:cNvSpPr/>
          <p:nvPr/>
        </p:nvSpPr>
        <p:spPr>
          <a:xfrm>
            <a:off x="2048592" y="4393985"/>
            <a:ext cx="268480" cy="444346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円弧 18">
            <a:extLst>
              <a:ext uri="{FF2B5EF4-FFF2-40B4-BE49-F238E27FC236}">
                <a16:creationId xmlns:a16="http://schemas.microsoft.com/office/drawing/2014/main" id="{F0CF8A04-D4DD-493A-9FE2-07AC9F34D021}"/>
              </a:ext>
            </a:extLst>
          </p:cNvPr>
          <p:cNvSpPr/>
          <p:nvPr/>
        </p:nvSpPr>
        <p:spPr>
          <a:xfrm>
            <a:off x="2331199" y="3327184"/>
            <a:ext cx="278836" cy="490215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27BD7B8-2BCA-4338-9838-952008BCADA8}"/>
              </a:ext>
            </a:extLst>
          </p:cNvPr>
          <p:cNvSpPr txBox="1"/>
          <p:nvPr/>
        </p:nvSpPr>
        <p:spPr>
          <a:xfrm>
            <a:off x="2543810" y="3981718"/>
            <a:ext cx="873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Calculate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A8AEDA40-2218-4763-8820-959EED3FC3E4}"/>
              </a:ext>
            </a:extLst>
          </p:cNvPr>
          <p:cNvSpPr txBox="1"/>
          <p:nvPr/>
        </p:nvSpPr>
        <p:spPr>
          <a:xfrm>
            <a:off x="2268602" y="4487745"/>
            <a:ext cx="8737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75EF2E8-967B-45E9-8956-C0902EEEA490}"/>
              </a:ext>
            </a:extLst>
          </p:cNvPr>
          <p:cNvSpPr txBox="1"/>
          <p:nvPr/>
        </p:nvSpPr>
        <p:spPr>
          <a:xfrm>
            <a:off x="235614" y="5002651"/>
            <a:ext cx="32000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So the curve will pass through (0,0)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ABAF3592-524F-43B5-BAB8-A2AA8D9A3506}"/>
                  </a:ext>
                </a:extLst>
              </p:cNvPr>
              <p:cNvSpPr txBox="1"/>
              <p:nvPr/>
            </p:nvSpPr>
            <p:spPr>
              <a:xfrm>
                <a:off x="5372469" y="3798448"/>
                <a:ext cx="1491449" cy="5014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sinh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1400" b="0" i="0" smtClean="0">
                                  <a:latin typeface="Cambria Math" panose="02040503050406030204" pitchFamily="18" charset="0"/>
                                </a:rPr>
                                <m:t>cosh</m:t>
                              </m:r>
                            </m:fName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3" name="テキスト ボックス 22">
                <a:extLst>
                  <a:ext uri="{FF2B5EF4-FFF2-40B4-BE49-F238E27FC236}">
                    <a16:creationId xmlns:a16="http://schemas.microsoft.com/office/drawing/2014/main" id="{ABAF3592-524F-43B5-BAB8-A2AA8D9A3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2469" y="3798448"/>
                <a:ext cx="1491449" cy="501419"/>
              </a:xfrm>
              <a:prstGeom prst="rect">
                <a:avLst/>
              </a:prstGeom>
              <a:blipFill>
                <a:blip r:embed="rId14"/>
                <a:stretch>
                  <a:fillRect b="-243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7E593EC-AEC4-4C18-BCE4-86C5C5D437D4}"/>
                  </a:ext>
                </a:extLst>
              </p:cNvPr>
              <p:cNvSpPr txBox="1"/>
              <p:nvPr/>
            </p:nvSpPr>
            <p:spPr>
              <a:xfrm>
                <a:off x="4166585" y="5104944"/>
                <a:ext cx="1491449" cy="832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4" name="テキスト ボックス 23">
                <a:extLst>
                  <a:ext uri="{FF2B5EF4-FFF2-40B4-BE49-F238E27FC236}">
                    <a16:creationId xmlns:a16="http://schemas.microsoft.com/office/drawing/2014/main" id="{C7E593EC-AEC4-4C18-BCE4-86C5C5D437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585" y="5104944"/>
                <a:ext cx="1491449" cy="832728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0AEC5BE-850D-4446-912F-A96C66F644F4}"/>
                  </a:ext>
                </a:extLst>
              </p:cNvPr>
              <p:cNvSpPr txBox="1"/>
              <p:nvPr/>
            </p:nvSpPr>
            <p:spPr>
              <a:xfrm>
                <a:off x="4867922" y="6019343"/>
                <a:ext cx="52970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5" name="テキスト ボックス 24">
                <a:extLst>
                  <a:ext uri="{FF2B5EF4-FFF2-40B4-BE49-F238E27FC236}">
                    <a16:creationId xmlns:a16="http://schemas.microsoft.com/office/drawing/2014/main" id="{90AEC5BE-850D-4446-912F-A96C66F64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922" y="6019343"/>
                <a:ext cx="529701" cy="30777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ED954ED-56FF-4F08-BAF5-35C0A7477559}"/>
                  </a:ext>
                </a:extLst>
              </p:cNvPr>
              <p:cNvSpPr txBox="1"/>
              <p:nvPr/>
            </p:nvSpPr>
            <p:spPr>
              <a:xfrm>
                <a:off x="6405238" y="5115301"/>
                <a:ext cx="1491449" cy="832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400" b="0" i="0" smtClean="0">
                              <a:latin typeface="Cambria Math" panose="02040503050406030204" pitchFamily="18" charset="0"/>
                            </a:rPr>
                            <m:t>tanh</m:t>
                          </m:r>
                        </m:fName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func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6" name="テキスト ボックス 25">
                <a:extLst>
                  <a:ext uri="{FF2B5EF4-FFF2-40B4-BE49-F238E27FC236}">
                    <a16:creationId xmlns:a16="http://schemas.microsoft.com/office/drawing/2014/main" id="{FED954ED-56FF-4F08-BAF5-35C0A74775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238" y="5115301"/>
                <a:ext cx="1491449" cy="832728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01170183-F07B-4C66-ACB4-8C7E04E0386F}"/>
                  </a:ext>
                </a:extLst>
              </p:cNvPr>
              <p:cNvSpPr txBox="1"/>
              <p:nvPr/>
            </p:nvSpPr>
            <p:spPr>
              <a:xfrm>
                <a:off x="7017798" y="6020823"/>
                <a:ext cx="529701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7" name="テキスト ボックス 26">
                <a:extLst>
                  <a:ext uri="{FF2B5EF4-FFF2-40B4-BE49-F238E27FC236}">
                    <a16:creationId xmlns:a16="http://schemas.microsoft.com/office/drawing/2014/main" id="{01170183-F07B-4C66-ACB4-8C7E04E038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7798" y="6020823"/>
                <a:ext cx="529701" cy="307777"/>
              </a:xfrm>
              <a:prstGeom prst="rect">
                <a:avLst/>
              </a:prstGeom>
              <a:blipFill>
                <a:blip r:embed="rId18"/>
                <a:stretch>
                  <a:fillRect r="-574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18A74658-FB7C-414D-8BFD-B0B884D45ADB}"/>
              </a:ext>
            </a:extLst>
          </p:cNvPr>
          <p:cNvCxnSpPr>
            <a:cxnSpLocks/>
          </p:cNvCxnSpPr>
          <p:nvPr/>
        </p:nvCxnSpPr>
        <p:spPr>
          <a:xfrm flipH="1">
            <a:off x="5273336" y="4377843"/>
            <a:ext cx="494307" cy="6380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7C8D3FCC-36A0-4565-B85C-AEA57FB0ED0D}"/>
                  </a:ext>
                </a:extLst>
              </p:cNvPr>
              <p:cNvSpPr txBox="1"/>
              <p:nvPr/>
            </p:nvSpPr>
            <p:spPr>
              <a:xfrm>
                <a:off x="3488219" y="4266203"/>
                <a:ext cx="21934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→∞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we can use the approximations on the previous slides</a:t>
                </a:r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7C8D3FCC-36A0-4565-B85C-AEA57FB0ED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8219" y="4266203"/>
                <a:ext cx="2193489" cy="646331"/>
              </a:xfrm>
              <a:prstGeom prst="rect">
                <a:avLst/>
              </a:prstGeom>
              <a:blipFill>
                <a:blip r:embed="rId19"/>
                <a:stretch>
                  <a:fillRect t="-943"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1" name="直線矢印コネクタ 30">
            <a:extLst>
              <a:ext uri="{FF2B5EF4-FFF2-40B4-BE49-F238E27FC236}">
                <a16:creationId xmlns:a16="http://schemas.microsoft.com/office/drawing/2014/main" id="{C6B611F7-78C8-4205-8DE1-09E07BDC4FED}"/>
              </a:ext>
            </a:extLst>
          </p:cNvPr>
          <p:cNvCxnSpPr>
            <a:cxnSpLocks/>
          </p:cNvCxnSpPr>
          <p:nvPr/>
        </p:nvCxnSpPr>
        <p:spPr>
          <a:xfrm>
            <a:off x="6597589" y="4352690"/>
            <a:ext cx="494307" cy="63804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FCFF3CDC-C814-4FD3-AEDF-EF1927B6513E}"/>
                  </a:ext>
                </a:extLst>
              </p:cNvPr>
              <p:cNvSpPr txBox="1"/>
              <p:nvPr/>
            </p:nvSpPr>
            <p:spPr>
              <a:xfrm>
                <a:off x="6719690" y="4257326"/>
                <a:ext cx="2193489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As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→−∞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, we can use the approximations on the previous slides</a:t>
                </a:r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FCFF3CDC-C814-4FD3-AEDF-EF1927B651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19690" y="4257326"/>
                <a:ext cx="2193489" cy="646331"/>
              </a:xfrm>
              <a:prstGeom prst="rect">
                <a:avLst/>
              </a:prstGeom>
              <a:blipFill>
                <a:blip r:embed="rId20"/>
                <a:stretch>
                  <a:fillRect b="-66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7CE2D64-4721-45AF-9B08-A4B051A543A1}"/>
                  </a:ext>
                </a:extLst>
              </p:cNvPr>
              <p:cNvSpPr txBox="1"/>
              <p:nvPr/>
            </p:nvSpPr>
            <p:spPr>
              <a:xfrm>
                <a:off x="4359710" y="6309547"/>
                <a:ext cx="3621315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there will be asymptotes at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7CE2D64-4721-45AF-9B08-A4B051A54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710" y="6309547"/>
                <a:ext cx="3621315" cy="276999"/>
              </a:xfrm>
              <a:prstGeom prst="rect">
                <a:avLst/>
              </a:prstGeom>
              <a:blipFill>
                <a:blip r:embed="rId21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3802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7" grpId="0"/>
      <p:bldP spid="14" grpId="0"/>
      <p:bldP spid="15" grpId="0"/>
      <p:bldP spid="16" grpId="0" animBg="1"/>
      <p:bldP spid="17" grpId="0"/>
      <p:bldP spid="18" grpId="0" animBg="1"/>
      <p:bldP spid="19" grpId="0" animBg="1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2" grpId="0"/>
      <p:bldP spid="3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</p:spPr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r>
                  <a:rPr lang="en-US" sz="1400" b="1" dirty="0">
                    <a:latin typeface="Comic Sans MS" panose="030F0702030302020204" pitchFamily="66" charset="0"/>
                  </a:rPr>
                  <a:t>You can define hyperbolic functions using trigonometry and exponential functions</a:t>
                </a: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Sketch the graph of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4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unc>
                      <m:funcPr>
                        <m:ctrlP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400" b="0" i="0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tanh</m:t>
                        </m:r>
                      </m:fName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</m:func>
                  </m:oMath>
                </a14:m>
                <a:endParaRPr lang="en-US" sz="1400" dirty="0">
                  <a:latin typeface="Comic Sans MS" panose="030F0702030302020204" pitchFamily="66" charset="0"/>
                  <a:sym typeface="Wingdings" panose="05000000000000000000" pitchFamily="2" charset="2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0" indent="0" algn="ctr">
                  <a:buNone/>
                </a:pPr>
                <a:endParaRPr lang="en-US" sz="14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600200"/>
                <a:ext cx="3061317" cy="4525963"/>
              </a:xfrm>
              <a:blipFill>
                <a:blip r:embed="rId3"/>
                <a:stretch>
                  <a:fillRect t="-809" r="-23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405449" cy="413318"/>
              </a:xfrm>
              <a:prstGeom prst="rect">
                <a:avLst/>
              </a:prstGeom>
              <a:blipFill>
                <a:blip r:embed="rId4"/>
                <a:stretch>
                  <a:fillRect l="-1702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19100"/>
                <a:ext cx="1426288" cy="413318"/>
              </a:xfrm>
              <a:prstGeom prst="rect">
                <a:avLst/>
              </a:prstGeom>
              <a:blipFill>
                <a:blip r:embed="rId5"/>
                <a:stretch>
                  <a:fillRect l="-1681" b="-9722"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/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𝑡𝑎𝑛h𝑥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7EAE5E62-82B0-492F-BA40-BB81732A5A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833437"/>
                <a:ext cx="1324530" cy="43582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54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C75EF2E8-967B-45E9-8956-C0902EEEA490}"/>
              </a:ext>
            </a:extLst>
          </p:cNvPr>
          <p:cNvSpPr txBox="1"/>
          <p:nvPr/>
        </p:nvSpPr>
        <p:spPr>
          <a:xfrm>
            <a:off x="271124" y="2969664"/>
            <a:ext cx="2969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The curve will pass through (0,0)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7CE2D64-4721-45AF-9B08-A4B051A543A1}"/>
                  </a:ext>
                </a:extLst>
              </p:cNvPr>
              <p:cNvSpPr txBox="1"/>
              <p:nvPr/>
            </p:nvSpPr>
            <p:spPr>
              <a:xfrm>
                <a:off x="1" y="3255629"/>
                <a:ext cx="343565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There will be asymptotes at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=−1</m:t>
                    </m:r>
                  </m:oMath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7CE2D64-4721-45AF-9B08-A4B051A543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" y="3255629"/>
                <a:ext cx="3435658" cy="276999"/>
              </a:xfrm>
              <a:prstGeom prst="rect">
                <a:avLst/>
              </a:prstGeom>
              <a:blipFill>
                <a:blip r:embed="rId7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4" name="図 33">
            <a:extLst>
              <a:ext uri="{FF2B5EF4-FFF2-40B4-BE49-F238E27FC236}">
                <a16:creationId xmlns:a16="http://schemas.microsoft.com/office/drawing/2014/main" id="{A49AD95A-4A75-4AE6-9E88-37C95A30E45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5532" y="1192947"/>
            <a:ext cx="2207917" cy="2552675"/>
          </a:xfrm>
          <a:prstGeom prst="rect">
            <a:avLst/>
          </a:prstGeom>
        </p:spPr>
      </p:pic>
      <p:pic>
        <p:nvPicPr>
          <p:cNvPr id="35" name="図 34">
            <a:extLst>
              <a:ext uri="{FF2B5EF4-FFF2-40B4-BE49-F238E27FC236}">
                <a16:creationId xmlns:a16="http://schemas.microsoft.com/office/drawing/2014/main" id="{DE9C4104-FCE2-4C0B-8CF8-D203F4EF380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67377" y="1189608"/>
            <a:ext cx="2366324" cy="2549248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6B9B19E1-579A-4E8F-B406-8406F65DD298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43119" t="28257" r="21652" b="39123"/>
          <a:stretch/>
        </p:blipFill>
        <p:spPr>
          <a:xfrm>
            <a:off x="4403325" y="4266830"/>
            <a:ext cx="3568824" cy="185876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1ECDD3F9-2AAE-4E3C-8B59-A5DC36DDB6D3}"/>
                  </a:ext>
                </a:extLst>
              </p:cNvPr>
              <p:cNvSpPr txBox="1"/>
              <p:nvPr/>
            </p:nvSpPr>
            <p:spPr>
              <a:xfrm>
                <a:off x="7096773" y="3959528"/>
                <a:ext cx="108863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400" b="1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1400" b="1" i="0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𝐭𝐚𝐧𝐡</m:t>
                          </m:r>
                        </m:fName>
                        <m:e>
                          <m:r>
                            <a:rPr lang="en-US" sz="14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func>
                    </m:oMath>
                  </m:oMathPara>
                </a14:m>
                <a:endParaRPr lang="en-GB" sz="14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1ECDD3F9-2AAE-4E3C-8B59-A5DC36DDB6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6773" y="3959528"/>
                <a:ext cx="1088631" cy="307777"/>
              </a:xfrm>
              <a:prstGeom prst="rect">
                <a:avLst/>
              </a:prstGeom>
              <a:blipFill>
                <a:blip r:embed="rId11"/>
                <a:stretch>
                  <a:fillRect b="-2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B4E191A-BF4E-4BFD-8CCD-2CB523803896}"/>
                  </a:ext>
                </a:extLst>
              </p:cNvPr>
              <p:cNvSpPr txBox="1"/>
              <p:nvPr/>
            </p:nvSpPr>
            <p:spPr>
              <a:xfrm>
                <a:off x="6073456" y="4012166"/>
                <a:ext cx="144142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7" name="テキスト ボックス 36">
                <a:extLst>
                  <a:ext uri="{FF2B5EF4-FFF2-40B4-BE49-F238E27FC236}">
                    <a16:creationId xmlns:a16="http://schemas.microsoft.com/office/drawing/2014/main" id="{EB4E191A-BF4E-4BFD-8CCD-2CB5238038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3456" y="4012166"/>
                <a:ext cx="144142" cy="215444"/>
              </a:xfrm>
              <a:prstGeom prst="rect">
                <a:avLst/>
              </a:prstGeom>
              <a:blipFill>
                <a:blip r:embed="rId12"/>
                <a:stretch>
                  <a:fillRect l="-29167" r="-25000" b="-22222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941AD0-5488-4EB0-B07B-9D41BDA11298}"/>
                  </a:ext>
                </a:extLst>
              </p:cNvPr>
              <p:cNvSpPr txBox="1"/>
              <p:nvPr/>
            </p:nvSpPr>
            <p:spPr>
              <a:xfrm>
                <a:off x="7999031" y="5075728"/>
                <a:ext cx="144142" cy="215444"/>
              </a:xfrm>
              <a:prstGeom prst="rect">
                <a:avLst/>
              </a:prstGeom>
              <a:noFill/>
              <a:ln w="25400">
                <a:noFill/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8F941AD0-5488-4EB0-B07B-9D41BDA11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99031" y="5075728"/>
                <a:ext cx="144142" cy="215444"/>
              </a:xfrm>
              <a:prstGeom prst="rect">
                <a:avLst/>
              </a:prstGeom>
              <a:blipFill>
                <a:blip r:embed="rId13"/>
                <a:stretch>
                  <a:fillRect l="-16667" r="-8333"/>
                </a:stretch>
              </a:blipFill>
              <a:ln w="25400">
                <a:noFill/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D06EBD94-AA2A-43FB-9C2A-104E3B7CC864}"/>
              </a:ext>
            </a:extLst>
          </p:cNvPr>
          <p:cNvCxnSpPr>
            <a:cxnSpLocks/>
          </p:cNvCxnSpPr>
          <p:nvPr/>
        </p:nvCxnSpPr>
        <p:spPr>
          <a:xfrm>
            <a:off x="4394446" y="4465468"/>
            <a:ext cx="3604335" cy="0"/>
          </a:xfrm>
          <a:prstGeom prst="line">
            <a:avLst/>
          </a:prstGeom>
          <a:ln w="254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線コネクタ 39">
            <a:extLst>
              <a:ext uri="{FF2B5EF4-FFF2-40B4-BE49-F238E27FC236}">
                <a16:creationId xmlns:a16="http://schemas.microsoft.com/office/drawing/2014/main" id="{0B0C342D-BA4D-4A20-BD14-41682BD84424}"/>
              </a:ext>
            </a:extLst>
          </p:cNvPr>
          <p:cNvCxnSpPr>
            <a:cxnSpLocks/>
          </p:cNvCxnSpPr>
          <p:nvPr/>
        </p:nvCxnSpPr>
        <p:spPr>
          <a:xfrm>
            <a:off x="4387048" y="5914008"/>
            <a:ext cx="3604335" cy="0"/>
          </a:xfrm>
          <a:prstGeom prst="line">
            <a:avLst/>
          </a:prstGeom>
          <a:ln w="25400">
            <a:solidFill>
              <a:srgbClr val="0000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45A47CBE-7FE1-43AC-9758-4C9FCFFCDC96}"/>
                  </a:ext>
                </a:extLst>
              </p:cNvPr>
              <p:cNvSpPr txBox="1"/>
              <p:nvPr/>
            </p:nvSpPr>
            <p:spPr>
              <a:xfrm>
                <a:off x="7984540" y="4305757"/>
                <a:ext cx="57079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1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1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1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45A47CBE-7FE1-43AC-9758-4C9FCFFCD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4540" y="4305757"/>
                <a:ext cx="570797" cy="26161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8B496E9C-2737-4F2B-B404-E38298245F02}"/>
                  </a:ext>
                </a:extLst>
              </p:cNvPr>
              <p:cNvSpPr txBox="1"/>
              <p:nvPr/>
            </p:nvSpPr>
            <p:spPr>
              <a:xfrm>
                <a:off x="8002296" y="5752817"/>
                <a:ext cx="676595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1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11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11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1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8B496E9C-2737-4F2B-B404-E38298245F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2296" y="5752817"/>
                <a:ext cx="676595" cy="26161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2704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37" grpId="0"/>
      <p:bldP spid="38" grpId="0"/>
      <p:bldP spid="41" grpId="0"/>
      <p:bldP spid="4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Exercise 6A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25840"/>
            <a:ext cx="7920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Pearson Core Pure Year 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Pages 122-123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739717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AEDFF3E0-6786-4D33-8724-D3D55A9B07A1}"/>
              </a:ext>
            </a:extLst>
          </p:cNvPr>
          <p:cNvSpPr txBox="1"/>
          <p:nvPr/>
        </p:nvSpPr>
        <p:spPr>
          <a:xfrm>
            <a:off x="1403648" y="2662363"/>
            <a:ext cx="475252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Complete before the lesson Q1-2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 Class:	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Green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Q3-6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796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Amber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		Q7-9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Red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		Challenge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2737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D534ED17-D63C-4126-B40A-2040C05E6301}"/>
              </a:ext>
            </a:extLst>
          </p:cNvPr>
          <p:cNvSpPr/>
          <p:nvPr/>
        </p:nvSpPr>
        <p:spPr>
          <a:xfrm>
            <a:off x="1493882" y="2319273"/>
            <a:ext cx="6138540" cy="210057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Teachings for </a:t>
            </a:r>
          </a:p>
          <a:p>
            <a:pPr algn="ctr"/>
            <a:r>
              <a:rPr lang="en-US" altLang="ja-JP" sz="6600" b="1" dirty="0">
                <a:ln w="381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7030A0"/>
                </a:solidFill>
                <a:latin typeface="Kristen ITC" panose="03050502040202030202" pitchFamily="66" charset="0"/>
                <a:ea typeface="Segoe UI Black" panose="020B0A02040204020203" pitchFamily="34" charset="0"/>
                <a:cs typeface="Segoe UI Black" panose="020B0A02040204020203" pitchFamily="34" charset="0"/>
              </a:rPr>
              <a:t>Exercise 6A</a:t>
            </a:r>
            <a:endParaRPr lang="ja-JP" altLang="en-US" sz="6600" b="1" dirty="0">
              <a:ln w="381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rgbClr val="7030A0"/>
              </a:solidFill>
              <a:latin typeface="Kristen ITC" panose="03050502040202030202" pitchFamily="66" charset="0"/>
              <a:cs typeface="Segoe UI Black" panose="020B0A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122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define hyperbolic functions using trigonometry and exponential functions</a:t>
            </a: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Hyperbolic functions are part of the ‘conic sections’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Unfortunately, this chapter does not give a wide picture of this area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If you would like to learn more about these and fill in some of the gaps, I suggest the Further Pure 1 textbook, Chapter 3!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842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define hyperbolic functions using trigonometry and exponential functions</a:t>
            </a: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r>
              <a:rPr lang="en-US" sz="1400" dirty="0">
                <a:latin typeface="Comic Sans MS" panose="030F0702030302020204" pitchFamily="66" charset="0"/>
              </a:rPr>
              <a:t>Hyperbolic functions are part of the ‘conic sections’</a:t>
            </a: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The ‘conic sections’ arise from the idea of a plane intersecting one or two ‘nappes’ of a cone (each ‘side’ is called a ‘nappe’)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400" dirty="0">
              <a:latin typeface="Comic Sans MS" panose="030F0702030302020204" pitchFamily="66" charset="0"/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Char char="à"/>
            </a:pPr>
            <a:r>
              <a:rPr lang="en-US" sz="1400" dirty="0">
                <a:latin typeface="Comic Sans MS" panose="030F0702030302020204" pitchFamily="66" charset="0"/>
                <a:sym typeface="Wingdings" panose="05000000000000000000" pitchFamily="2" charset="2"/>
              </a:rPr>
              <a:t>You will be familiar with some of the shapes formed (in each case, the cone is vertical)</a:t>
            </a:r>
          </a:p>
          <a:p>
            <a:pPr algn="ctr">
              <a:buFont typeface="Wingdings" panose="05000000000000000000" pitchFamily="2" charset="2"/>
              <a:buChar char="à"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Conic Sections | CK-12 Foundation">
            <a:extLst>
              <a:ext uri="{FF2B5EF4-FFF2-40B4-BE49-F238E27FC236}">
                <a16:creationId xmlns:a16="http://schemas.microsoft.com/office/drawing/2014/main" id="{E2FC76EB-63D8-4EED-B10C-7EF23F4BD1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575" b="11448"/>
          <a:stretch/>
        </p:blipFill>
        <p:spPr bwMode="auto">
          <a:xfrm>
            <a:off x="3489569" y="3542189"/>
            <a:ext cx="1259983" cy="173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70D7F2E6-0E71-4FD4-BC50-35BBD67C9321}"/>
              </a:ext>
            </a:extLst>
          </p:cNvPr>
          <p:cNvSpPr txBox="1"/>
          <p:nvPr/>
        </p:nvSpPr>
        <p:spPr>
          <a:xfrm>
            <a:off x="0" y="0"/>
            <a:ext cx="258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dirty="0">
                <a:latin typeface="Comic Sans MS" panose="030F0702030302020204" pitchFamily="66" charset="0"/>
                <a:hlinkClick r:id="rId3"/>
              </a:rPr>
              <a:t>https://www.ck12.org/book/ck-12-algebra-ii-with-trigonometry-concepts/section/10.0/</a:t>
            </a:r>
            <a:endParaRPr lang="en-GB" sz="900" dirty="0">
              <a:latin typeface="Comic Sans MS" panose="030F0702030302020204" pitchFamily="66" charset="0"/>
            </a:endParaRPr>
          </a:p>
        </p:txBody>
      </p:sp>
      <p:pic>
        <p:nvPicPr>
          <p:cNvPr id="7" name="Picture 4" descr="Conic Sections | CK-12 Foundation">
            <a:extLst>
              <a:ext uri="{FF2B5EF4-FFF2-40B4-BE49-F238E27FC236}">
                <a16:creationId xmlns:a16="http://schemas.microsoft.com/office/drawing/2014/main" id="{E8D0A997-3729-4248-94B1-F47EF29833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11" t="-2725" r="46764" b="14173"/>
          <a:stretch/>
        </p:blipFill>
        <p:spPr bwMode="auto">
          <a:xfrm>
            <a:off x="3553191" y="1270986"/>
            <a:ext cx="1259983" cy="173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onic Sections | CK-12 Foundation">
            <a:extLst>
              <a:ext uri="{FF2B5EF4-FFF2-40B4-BE49-F238E27FC236}">
                <a16:creationId xmlns:a16="http://schemas.microsoft.com/office/drawing/2014/main" id="{EAFD19EF-0505-40A5-84BE-0CFEB94C88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178" t="-2802" r="434" b="9180"/>
          <a:stretch/>
        </p:blipFill>
        <p:spPr bwMode="auto">
          <a:xfrm>
            <a:off x="6482824" y="3524436"/>
            <a:ext cx="876765" cy="183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nic Sections | CK-12 Foundation">
            <a:extLst>
              <a:ext uri="{FF2B5EF4-FFF2-40B4-BE49-F238E27FC236}">
                <a16:creationId xmlns:a16="http://schemas.microsoft.com/office/drawing/2014/main" id="{E964E398-1EF7-407F-B981-DCB496BAC5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97" t="-909" r="18278" b="12357"/>
          <a:stretch/>
        </p:blipFill>
        <p:spPr bwMode="auto">
          <a:xfrm>
            <a:off x="6287514" y="1359762"/>
            <a:ext cx="1259983" cy="173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79C5E9A-8058-46B7-978D-DD4CF5D358A1}"/>
              </a:ext>
            </a:extLst>
          </p:cNvPr>
          <p:cNvSpPr txBox="1"/>
          <p:nvPr/>
        </p:nvSpPr>
        <p:spPr>
          <a:xfrm>
            <a:off x="4651898" y="1757779"/>
            <a:ext cx="15180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latin typeface="Comic Sans MS" panose="030F0702030302020204" pitchFamily="66" charset="0"/>
              </a:rPr>
              <a:t>Circle</a:t>
            </a:r>
          </a:p>
          <a:p>
            <a:pPr algn="ctr"/>
            <a:r>
              <a:rPr lang="en-US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 If the plane is horizontal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8D1D08A-BA42-4DFE-AC61-0850A47BFD29}"/>
              </a:ext>
            </a:extLst>
          </p:cNvPr>
          <p:cNvSpPr txBox="1"/>
          <p:nvPr/>
        </p:nvSpPr>
        <p:spPr>
          <a:xfrm>
            <a:off x="7217544" y="1615736"/>
            <a:ext cx="192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latin typeface="Comic Sans MS" panose="030F0702030302020204" pitchFamily="66" charset="0"/>
              </a:rPr>
              <a:t>Ellipse (FP1 CH3)</a:t>
            </a:r>
          </a:p>
          <a:p>
            <a:pPr algn="ctr"/>
            <a:r>
              <a:rPr lang="en-US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 If the plane is tilted but still intersects the cone on both sides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1B1C403-FC45-4F9F-96CA-ED43CF3726AA}"/>
              </a:ext>
            </a:extLst>
          </p:cNvPr>
          <p:cNvSpPr txBox="1"/>
          <p:nvPr/>
        </p:nvSpPr>
        <p:spPr>
          <a:xfrm>
            <a:off x="4724399" y="3952043"/>
            <a:ext cx="15180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latin typeface="Comic Sans MS" panose="030F0702030302020204" pitchFamily="66" charset="0"/>
              </a:rPr>
              <a:t>Parabola</a:t>
            </a:r>
          </a:p>
          <a:p>
            <a:pPr algn="ctr"/>
            <a:r>
              <a:rPr lang="en-US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 If the plane is parallel to the slope of the cone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C235D188-59B7-4E8D-AA6C-6637CDE38978}"/>
              </a:ext>
            </a:extLst>
          </p:cNvPr>
          <p:cNvSpPr txBox="1"/>
          <p:nvPr/>
        </p:nvSpPr>
        <p:spPr>
          <a:xfrm>
            <a:off x="7217544" y="3978676"/>
            <a:ext cx="1926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u="sng" dirty="0">
                <a:latin typeface="Comic Sans MS" panose="030F0702030302020204" pitchFamily="66" charset="0"/>
              </a:rPr>
              <a:t>Hyperbola</a:t>
            </a:r>
          </a:p>
          <a:p>
            <a:pPr algn="ctr"/>
            <a:r>
              <a:rPr lang="en-US" sz="1200" dirty="0">
                <a:latin typeface="Comic Sans MS" panose="030F0702030302020204" pitchFamily="66" charset="0"/>
                <a:sym typeface="Wingdings" panose="05000000000000000000" pitchFamily="2" charset="2"/>
              </a:rPr>
              <a:t> If the plane is vertical or tilted so it intersects both sides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070BA8D-3E56-4705-A090-5F046214DC87}"/>
                  </a:ext>
                </a:extLst>
              </p:cNvPr>
              <p:cNvSpPr txBox="1"/>
              <p:nvPr/>
            </p:nvSpPr>
            <p:spPr>
              <a:xfrm>
                <a:off x="4715520" y="4724400"/>
                <a:ext cx="15180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2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eg</a:t>
                </a:r>
                <a:r>
                  <a:rPr lang="en-US" sz="12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4" name="テキスト ボックス 13">
                <a:extLst>
                  <a:ext uri="{FF2B5EF4-FFF2-40B4-BE49-F238E27FC236}">
                    <a16:creationId xmlns:a16="http://schemas.microsoft.com/office/drawing/2014/main" id="{0070BA8D-3E56-4705-A090-5F046214DC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5520" y="4724400"/>
                <a:ext cx="1518081" cy="276999"/>
              </a:xfrm>
              <a:prstGeom prst="rect">
                <a:avLst/>
              </a:prstGeom>
              <a:blipFill>
                <a:blip r:embed="rId4"/>
                <a:stretch>
                  <a:fillRect b="-17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FCB36D1-524F-4121-8319-35BE825138E4}"/>
                  </a:ext>
                </a:extLst>
              </p:cNvPr>
              <p:cNvSpPr txBox="1"/>
              <p:nvPr/>
            </p:nvSpPr>
            <p:spPr>
              <a:xfrm>
                <a:off x="4635622" y="2318551"/>
                <a:ext cx="151808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2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eg</a:t>
                </a:r>
                <a:r>
                  <a:rPr lang="en-US" sz="12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𝑦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5" name="テキスト ボックス 14">
                <a:extLst>
                  <a:ext uri="{FF2B5EF4-FFF2-40B4-BE49-F238E27FC236}">
                    <a16:creationId xmlns:a16="http://schemas.microsoft.com/office/drawing/2014/main" id="{6FCB36D1-524F-4121-8319-35BE825138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5622" y="2318551"/>
                <a:ext cx="1518081" cy="276999"/>
              </a:xfrm>
              <a:prstGeom prst="rect">
                <a:avLst/>
              </a:prstGeom>
              <a:blipFill>
                <a:blip r:embed="rId5"/>
                <a:stretch>
                  <a:fillRect b="-1521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25B641C-4F82-42B6-B64E-288B0D01522C}"/>
                  </a:ext>
                </a:extLst>
              </p:cNvPr>
              <p:cNvSpPr txBox="1"/>
              <p:nvPr/>
            </p:nvSpPr>
            <p:spPr>
              <a:xfrm>
                <a:off x="7618519" y="4724400"/>
                <a:ext cx="1054965" cy="353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2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eg</a:t>
                </a:r>
                <a:r>
                  <a:rPr lang="en-US" sz="12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𝑦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1</m:t>
                        </m:r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𝑥</m:t>
                        </m:r>
                      </m:den>
                    </m:f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6" name="テキスト ボックス 15">
                <a:extLst>
                  <a:ext uri="{FF2B5EF4-FFF2-40B4-BE49-F238E27FC236}">
                    <a16:creationId xmlns:a16="http://schemas.microsoft.com/office/drawing/2014/main" id="{C25B641C-4F82-42B6-B64E-288B0D0152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8519" y="4724400"/>
                <a:ext cx="1054965" cy="353110"/>
              </a:xfrm>
              <a:prstGeom prst="rect">
                <a:avLst/>
              </a:prstGeom>
              <a:blipFill>
                <a:blip r:embed="rId6"/>
                <a:stretch>
                  <a:fillRect b="-17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8F78089-232D-472B-8E36-1CCC7B2ECAA3}"/>
                  </a:ext>
                </a:extLst>
              </p:cNvPr>
              <p:cNvSpPr txBox="1"/>
              <p:nvPr/>
            </p:nvSpPr>
            <p:spPr>
              <a:xfrm>
                <a:off x="7423209" y="2362940"/>
                <a:ext cx="1516604" cy="3804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 </a:t>
                </a:r>
                <a:r>
                  <a:rPr lang="en-US" sz="12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eg</a:t>
                </a:r>
                <a:r>
                  <a:rPr lang="en-US" sz="12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20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20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9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</m:t>
                    </m:r>
                    <m:f>
                      <m:fPr>
                        <m:ctrlP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</m:ctrlPr>
                          </m:sSup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𝑦</m:t>
                            </m:r>
                          </m:e>
                          <m:sup>
                            <m:r>
                              <a:rPr lang="en-US" sz="1200" b="0" i="1" smtClean="0">
                                <a:latin typeface="Cambria Math" panose="02040503050406030204" pitchFamily="18" charset="0"/>
                                <a:sym typeface="Wingdings" panose="05000000000000000000" pitchFamily="2" charset="2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1200" b="0" i="1" smtClean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20</m:t>
                        </m:r>
                      </m:den>
                    </m:f>
                    <m:r>
                      <a:rPr lang="en-US" sz="1200" b="0" i="1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=2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17" name="テキスト ボックス 16">
                <a:extLst>
                  <a:ext uri="{FF2B5EF4-FFF2-40B4-BE49-F238E27FC236}">
                    <a16:creationId xmlns:a16="http://schemas.microsoft.com/office/drawing/2014/main" id="{08F78089-232D-472B-8E36-1CCC7B2ECA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23209" y="2362940"/>
                <a:ext cx="1516604" cy="380489"/>
              </a:xfrm>
              <a:prstGeom prst="rect">
                <a:avLst/>
              </a:prstGeom>
              <a:blipFill>
                <a:blip r:embed="rId7"/>
                <a:stretch>
                  <a:fillRect b="-16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2047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define hyperbolic functions using trigonometry and exponential functions</a:t>
            </a: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10" name="直線矢印コネクタ 9">
            <a:extLst>
              <a:ext uri="{FF2B5EF4-FFF2-40B4-BE49-F238E27FC236}">
                <a16:creationId xmlns:a16="http://schemas.microsoft.com/office/drawing/2014/main" id="{BDE5CC51-15AC-4124-AA8F-9AFEDE02D4DB}"/>
              </a:ext>
            </a:extLst>
          </p:cNvPr>
          <p:cNvCxnSpPr>
            <a:cxnSpLocks/>
          </p:cNvCxnSpPr>
          <p:nvPr/>
        </p:nvCxnSpPr>
        <p:spPr>
          <a:xfrm flipV="1">
            <a:off x="1882066" y="2503504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9134139A-4094-4196-86AD-E5268ED56D3F}"/>
              </a:ext>
            </a:extLst>
          </p:cNvPr>
          <p:cNvCxnSpPr>
            <a:cxnSpLocks/>
          </p:cNvCxnSpPr>
          <p:nvPr/>
        </p:nvCxnSpPr>
        <p:spPr>
          <a:xfrm rot="5400000" flipV="1">
            <a:off x="1954568" y="2611517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B6F4067-7E4A-406C-9681-D7DCE07911CF}"/>
              </a:ext>
            </a:extLst>
          </p:cNvPr>
          <p:cNvCxnSpPr>
            <a:cxnSpLocks/>
          </p:cNvCxnSpPr>
          <p:nvPr/>
        </p:nvCxnSpPr>
        <p:spPr>
          <a:xfrm flipV="1">
            <a:off x="6499936" y="2487229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00E31AEA-439D-426A-BB60-600496B9B7CB}"/>
              </a:ext>
            </a:extLst>
          </p:cNvPr>
          <p:cNvCxnSpPr>
            <a:cxnSpLocks/>
          </p:cNvCxnSpPr>
          <p:nvPr/>
        </p:nvCxnSpPr>
        <p:spPr>
          <a:xfrm rot="5400000" flipV="1">
            <a:off x="6572438" y="2595242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506F2829-C997-41B2-813B-D0167AD2D45B}"/>
                  </a:ext>
                </a:extLst>
              </p:cNvPr>
              <p:cNvSpPr txBox="1"/>
              <p:nvPr/>
            </p:nvSpPr>
            <p:spPr>
              <a:xfrm>
                <a:off x="2077374" y="3883979"/>
                <a:ext cx="47939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1" name="テキスト ボックス 20">
                <a:extLst>
                  <a:ext uri="{FF2B5EF4-FFF2-40B4-BE49-F238E27FC236}">
                    <a16:creationId xmlns:a16="http://schemas.microsoft.com/office/drawing/2014/main" id="{506F2829-C997-41B2-813B-D0167AD2D4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7374" y="3883979"/>
                <a:ext cx="479395" cy="215444"/>
              </a:xfrm>
              <a:prstGeom prst="rect">
                <a:avLst/>
              </a:prstGeom>
              <a:blipFill>
                <a:blip r:embed="rId3"/>
                <a:stretch>
                  <a:fillRect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51E4759-44A6-440C-973F-FFB92C6D44F4}"/>
                  </a:ext>
                </a:extLst>
              </p:cNvPr>
              <p:cNvSpPr txBox="1"/>
              <p:nvPr/>
            </p:nvSpPr>
            <p:spPr>
              <a:xfrm>
                <a:off x="1864311" y="2277123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51E4759-44A6-440C-973F-FFB92C6D44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311" y="2277123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34783" r="-26087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1989B1B-8738-4C0C-B349-0B42F570CFE9}"/>
                  </a:ext>
                </a:extLst>
              </p:cNvPr>
              <p:cNvSpPr txBox="1"/>
              <p:nvPr/>
            </p:nvSpPr>
            <p:spPr>
              <a:xfrm>
                <a:off x="7902605" y="3734539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1989B1B-8738-4C0C-B349-0B42F570C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02605" y="3734539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81B6CA7-609B-423D-BDBD-1C43B49FB560}"/>
                  </a:ext>
                </a:extLst>
              </p:cNvPr>
              <p:cNvSpPr txBox="1"/>
              <p:nvPr/>
            </p:nvSpPr>
            <p:spPr>
              <a:xfrm>
                <a:off x="6464423" y="2234214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81B6CA7-609B-423D-BDBD-1C43B49FB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4423" y="2234214"/>
                <a:ext cx="144142" cy="215444"/>
              </a:xfrm>
              <a:prstGeom prst="rect">
                <a:avLst/>
              </a:prstGeom>
              <a:blipFill>
                <a:blip r:embed="rId6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楕円 22">
            <a:extLst>
              <a:ext uri="{FF2B5EF4-FFF2-40B4-BE49-F238E27FC236}">
                <a16:creationId xmlns:a16="http://schemas.microsoft.com/office/drawing/2014/main" id="{97C6CE41-9692-46E7-B167-CD55D0C2ECF2}"/>
              </a:ext>
            </a:extLst>
          </p:cNvPr>
          <p:cNvSpPr>
            <a:spLocks noChangeAspect="1"/>
          </p:cNvSpPr>
          <p:nvPr/>
        </p:nvSpPr>
        <p:spPr>
          <a:xfrm>
            <a:off x="1012054" y="3018407"/>
            <a:ext cx="1775534" cy="177553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91249FB7-C0E2-4BA3-9D2C-2876A497B3C7}"/>
                  </a:ext>
                </a:extLst>
              </p:cNvPr>
              <p:cNvSpPr txBox="1"/>
              <p:nvPr/>
            </p:nvSpPr>
            <p:spPr>
              <a:xfrm>
                <a:off x="461639" y="2925193"/>
                <a:ext cx="979884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91249FB7-C0E2-4BA3-9D2C-2876A497B3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639" y="2925193"/>
                <a:ext cx="979884" cy="220253"/>
              </a:xfrm>
              <a:prstGeom prst="rect">
                <a:avLst/>
              </a:prstGeom>
              <a:blipFill>
                <a:blip r:embed="rId7"/>
                <a:stretch>
                  <a:fillRect l="-2500" t="-2778" r="-375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3" name="直線コネクタ 32">
            <a:extLst>
              <a:ext uri="{FF2B5EF4-FFF2-40B4-BE49-F238E27FC236}">
                <a16:creationId xmlns:a16="http://schemas.microsoft.com/office/drawing/2014/main" id="{E31ED549-0952-41A3-ABA8-A0B4041DD2F3}"/>
              </a:ext>
            </a:extLst>
          </p:cNvPr>
          <p:cNvCxnSpPr/>
          <p:nvPr/>
        </p:nvCxnSpPr>
        <p:spPr>
          <a:xfrm flipV="1">
            <a:off x="1890944" y="3382392"/>
            <a:ext cx="719091" cy="49715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FAB48E7C-D1A7-4AF3-B8B8-0EA33617EB0E}"/>
              </a:ext>
            </a:extLst>
          </p:cNvPr>
          <p:cNvCxnSpPr>
            <a:cxnSpLocks/>
          </p:cNvCxnSpPr>
          <p:nvPr/>
        </p:nvCxnSpPr>
        <p:spPr>
          <a:xfrm flipV="1">
            <a:off x="2620392" y="3383872"/>
            <a:ext cx="0" cy="49567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円弧 35">
            <a:extLst>
              <a:ext uri="{FF2B5EF4-FFF2-40B4-BE49-F238E27FC236}">
                <a16:creationId xmlns:a16="http://schemas.microsoft.com/office/drawing/2014/main" id="{7F8B04B7-9654-4742-8103-0DEBDFE8F248}"/>
              </a:ext>
            </a:extLst>
          </p:cNvPr>
          <p:cNvSpPr/>
          <p:nvPr/>
        </p:nvSpPr>
        <p:spPr>
          <a:xfrm>
            <a:off x="1189607" y="3462292"/>
            <a:ext cx="914400" cy="914400"/>
          </a:xfrm>
          <a:prstGeom prst="arc">
            <a:avLst>
              <a:gd name="adj1" fmla="val 20363050"/>
              <a:gd name="adj2" fmla="val 21304827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50EC78BC-9567-436C-BCCF-AA515366FD81}"/>
                  </a:ext>
                </a:extLst>
              </p:cNvPr>
              <p:cNvSpPr txBox="1"/>
              <p:nvPr/>
            </p:nvSpPr>
            <p:spPr>
              <a:xfrm>
                <a:off x="2104008" y="3715305"/>
                <a:ext cx="12631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40" name="テキスト ボックス 39">
                <a:extLst>
                  <a:ext uri="{FF2B5EF4-FFF2-40B4-BE49-F238E27FC236}">
                    <a16:creationId xmlns:a16="http://schemas.microsoft.com/office/drawing/2014/main" id="{50EC78BC-9567-436C-BCCF-AA515366F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4008" y="3715305"/>
                <a:ext cx="126317" cy="184666"/>
              </a:xfrm>
              <a:prstGeom prst="rect">
                <a:avLst/>
              </a:prstGeom>
              <a:blipFill>
                <a:blip r:embed="rId8"/>
                <a:stretch>
                  <a:fillRect l="-28571" r="-23810" b="-322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41F4B494-FDB8-4B87-87B6-0D4A2D6C6FE7}"/>
                  </a:ext>
                </a:extLst>
              </p:cNvPr>
              <p:cNvSpPr txBox="1"/>
              <p:nvPr/>
            </p:nvSpPr>
            <p:spPr>
              <a:xfrm>
                <a:off x="2601156" y="3537750"/>
                <a:ext cx="47939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41F4B494-FDB8-4B87-87B6-0D4A2D6C6F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156" y="3537750"/>
                <a:ext cx="479395" cy="215444"/>
              </a:xfrm>
              <a:prstGeom prst="rect">
                <a:avLst/>
              </a:prstGeom>
              <a:blipFill>
                <a:blip r:embed="rId9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06A8A7BA-FD0A-4B1B-B93B-90D5FF114986}"/>
                  </a:ext>
                </a:extLst>
              </p:cNvPr>
              <p:cNvSpPr txBox="1"/>
              <p:nvPr/>
            </p:nvSpPr>
            <p:spPr>
              <a:xfrm>
                <a:off x="2076486" y="3420861"/>
                <a:ext cx="2130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2" name="テキスト ボックス 41">
                <a:extLst>
                  <a:ext uri="{FF2B5EF4-FFF2-40B4-BE49-F238E27FC236}">
                    <a16:creationId xmlns:a16="http://schemas.microsoft.com/office/drawing/2014/main" id="{06A8A7BA-FD0A-4B1B-B93B-90D5FF1149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6486" y="3420861"/>
                <a:ext cx="213065" cy="215444"/>
              </a:xfrm>
              <a:prstGeom prst="rect">
                <a:avLst/>
              </a:prstGeom>
              <a:blipFill>
                <a:blip r:embed="rId10"/>
                <a:stretch>
                  <a:fillRect l="-2857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574B0BBC-419F-486E-BD98-9A2A055AAA17}"/>
                  </a:ext>
                </a:extLst>
              </p:cNvPr>
              <p:cNvSpPr txBox="1"/>
              <p:nvPr/>
            </p:nvSpPr>
            <p:spPr>
              <a:xfrm>
                <a:off x="0" y="5105400"/>
                <a:ext cx="370522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</a:rPr>
                  <a:t>For the unit circle with equation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, mathematicians found they could describe it parametrically using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𝑐𝑜𝑠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200" dirty="0"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𝑠𝑖𝑛</m:t>
                    </m:r>
                    <m:r>
                      <a:rPr lang="en-US" sz="12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574B0BBC-419F-486E-BD98-9A2A055AA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5105400"/>
                <a:ext cx="3705226" cy="646331"/>
              </a:xfrm>
              <a:prstGeom prst="rect">
                <a:avLst/>
              </a:prstGeom>
              <a:blipFill>
                <a:blip r:embed="rId11"/>
                <a:stretch>
                  <a:fillRect t="-943" b="-566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CDF65809-F54D-4EDD-8B22-54CDD975221B}"/>
                  </a:ext>
                </a:extLst>
              </p:cNvPr>
              <p:cNvSpPr txBox="1"/>
              <p:nvPr/>
            </p:nvSpPr>
            <p:spPr>
              <a:xfrm>
                <a:off x="95250" y="5829300"/>
                <a:ext cx="35433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latin typeface="Comic Sans MS" panose="030F0702030302020204" pitchFamily="66" charset="0"/>
                  </a:rPr>
                  <a:t>A natural follow on question was whether the same could be done for the hyperbolic shape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2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GB" sz="1200" dirty="0"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4" name="テキスト ボックス 43">
                <a:extLst>
                  <a:ext uri="{FF2B5EF4-FFF2-40B4-BE49-F238E27FC236}">
                    <a16:creationId xmlns:a16="http://schemas.microsoft.com/office/drawing/2014/main" id="{CDF65809-F54D-4EDD-8B22-54CDD9752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0" y="5829300"/>
                <a:ext cx="3543300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75EAE663-89BC-4F58-86A5-240E62C95C59}"/>
              </a:ext>
            </a:extLst>
          </p:cNvPr>
          <p:cNvSpPr/>
          <p:nvPr/>
        </p:nvSpPr>
        <p:spPr>
          <a:xfrm>
            <a:off x="6723273" y="2743201"/>
            <a:ext cx="934179" cy="2263775"/>
          </a:xfrm>
          <a:custGeom>
            <a:avLst/>
            <a:gdLst>
              <a:gd name="connsiteX0" fmla="*/ 938388 w 938388"/>
              <a:gd name="connsiteY0" fmla="*/ 0 h 2247900"/>
              <a:gd name="connsiteX1" fmla="*/ 214488 w 938388"/>
              <a:gd name="connsiteY1" fmla="*/ 590550 h 2247900"/>
              <a:gd name="connsiteX2" fmla="*/ 4938 w 938388"/>
              <a:gd name="connsiteY2" fmla="*/ 1133475 h 2247900"/>
              <a:gd name="connsiteX3" fmla="*/ 138288 w 938388"/>
              <a:gd name="connsiteY3" fmla="*/ 1657350 h 2247900"/>
              <a:gd name="connsiteX4" fmla="*/ 871713 w 938388"/>
              <a:gd name="connsiteY4" fmla="*/ 2247900 h 2247900"/>
              <a:gd name="connsiteX0" fmla="*/ 934179 w 934179"/>
              <a:gd name="connsiteY0" fmla="*/ 0 h 2247900"/>
              <a:gd name="connsiteX1" fmla="*/ 210279 w 934179"/>
              <a:gd name="connsiteY1" fmla="*/ 590550 h 2247900"/>
              <a:gd name="connsiteX2" fmla="*/ 729 w 934179"/>
              <a:gd name="connsiteY2" fmla="*/ 1133475 h 2247900"/>
              <a:gd name="connsiteX3" fmla="*/ 172179 w 934179"/>
              <a:gd name="connsiteY3" fmla="*/ 1657350 h 2247900"/>
              <a:gd name="connsiteX4" fmla="*/ 867504 w 934179"/>
              <a:gd name="connsiteY4" fmla="*/ 2247900 h 2247900"/>
              <a:gd name="connsiteX0" fmla="*/ 934179 w 934179"/>
              <a:gd name="connsiteY0" fmla="*/ 0 h 2263775"/>
              <a:gd name="connsiteX1" fmla="*/ 210279 w 934179"/>
              <a:gd name="connsiteY1" fmla="*/ 590550 h 2263775"/>
              <a:gd name="connsiteX2" fmla="*/ 729 w 934179"/>
              <a:gd name="connsiteY2" fmla="*/ 1133475 h 2263775"/>
              <a:gd name="connsiteX3" fmla="*/ 172179 w 934179"/>
              <a:gd name="connsiteY3" fmla="*/ 1657350 h 2263775"/>
              <a:gd name="connsiteX4" fmla="*/ 883379 w 934179"/>
              <a:gd name="connsiteY4" fmla="*/ 2263775 h 226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179" h="2263775">
                <a:moveTo>
                  <a:pt x="934179" y="0"/>
                </a:moveTo>
                <a:cubicBezTo>
                  <a:pt x="650016" y="200818"/>
                  <a:pt x="365854" y="401637"/>
                  <a:pt x="210279" y="590550"/>
                </a:cubicBezTo>
                <a:cubicBezTo>
                  <a:pt x="54704" y="779463"/>
                  <a:pt x="7079" y="955675"/>
                  <a:pt x="729" y="1133475"/>
                </a:cubicBezTo>
                <a:cubicBezTo>
                  <a:pt x="-5621" y="1311275"/>
                  <a:pt x="27717" y="1471613"/>
                  <a:pt x="172179" y="1657350"/>
                </a:cubicBezTo>
                <a:cubicBezTo>
                  <a:pt x="316641" y="1843087"/>
                  <a:pt x="588897" y="2061368"/>
                  <a:pt x="883379" y="226377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E75C1A19-7551-4043-83FB-72AE4C4A9C85}"/>
              </a:ext>
            </a:extLst>
          </p:cNvPr>
          <p:cNvSpPr/>
          <p:nvPr/>
        </p:nvSpPr>
        <p:spPr>
          <a:xfrm flipH="1">
            <a:off x="5348713" y="2744679"/>
            <a:ext cx="934179" cy="2263775"/>
          </a:xfrm>
          <a:custGeom>
            <a:avLst/>
            <a:gdLst>
              <a:gd name="connsiteX0" fmla="*/ 938388 w 938388"/>
              <a:gd name="connsiteY0" fmla="*/ 0 h 2247900"/>
              <a:gd name="connsiteX1" fmla="*/ 214488 w 938388"/>
              <a:gd name="connsiteY1" fmla="*/ 590550 h 2247900"/>
              <a:gd name="connsiteX2" fmla="*/ 4938 w 938388"/>
              <a:gd name="connsiteY2" fmla="*/ 1133475 h 2247900"/>
              <a:gd name="connsiteX3" fmla="*/ 138288 w 938388"/>
              <a:gd name="connsiteY3" fmla="*/ 1657350 h 2247900"/>
              <a:gd name="connsiteX4" fmla="*/ 871713 w 938388"/>
              <a:gd name="connsiteY4" fmla="*/ 2247900 h 2247900"/>
              <a:gd name="connsiteX0" fmla="*/ 934179 w 934179"/>
              <a:gd name="connsiteY0" fmla="*/ 0 h 2247900"/>
              <a:gd name="connsiteX1" fmla="*/ 210279 w 934179"/>
              <a:gd name="connsiteY1" fmla="*/ 590550 h 2247900"/>
              <a:gd name="connsiteX2" fmla="*/ 729 w 934179"/>
              <a:gd name="connsiteY2" fmla="*/ 1133475 h 2247900"/>
              <a:gd name="connsiteX3" fmla="*/ 172179 w 934179"/>
              <a:gd name="connsiteY3" fmla="*/ 1657350 h 2247900"/>
              <a:gd name="connsiteX4" fmla="*/ 867504 w 934179"/>
              <a:gd name="connsiteY4" fmla="*/ 2247900 h 2247900"/>
              <a:gd name="connsiteX0" fmla="*/ 934179 w 934179"/>
              <a:gd name="connsiteY0" fmla="*/ 0 h 2263775"/>
              <a:gd name="connsiteX1" fmla="*/ 210279 w 934179"/>
              <a:gd name="connsiteY1" fmla="*/ 590550 h 2263775"/>
              <a:gd name="connsiteX2" fmla="*/ 729 w 934179"/>
              <a:gd name="connsiteY2" fmla="*/ 1133475 h 2263775"/>
              <a:gd name="connsiteX3" fmla="*/ 172179 w 934179"/>
              <a:gd name="connsiteY3" fmla="*/ 1657350 h 2263775"/>
              <a:gd name="connsiteX4" fmla="*/ 883379 w 934179"/>
              <a:gd name="connsiteY4" fmla="*/ 2263775 h 226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179" h="2263775">
                <a:moveTo>
                  <a:pt x="934179" y="0"/>
                </a:moveTo>
                <a:cubicBezTo>
                  <a:pt x="650016" y="200818"/>
                  <a:pt x="365854" y="401637"/>
                  <a:pt x="210279" y="590550"/>
                </a:cubicBezTo>
                <a:cubicBezTo>
                  <a:pt x="54704" y="779463"/>
                  <a:pt x="7079" y="955675"/>
                  <a:pt x="729" y="1133475"/>
                </a:cubicBezTo>
                <a:cubicBezTo>
                  <a:pt x="-5621" y="1311275"/>
                  <a:pt x="27717" y="1471613"/>
                  <a:pt x="172179" y="1657350"/>
                </a:cubicBezTo>
                <a:cubicBezTo>
                  <a:pt x="316641" y="1843087"/>
                  <a:pt x="588897" y="2061368"/>
                  <a:pt x="883379" y="226377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5608747E-D988-4A2F-AF0F-16A670FC18D2}"/>
                  </a:ext>
                </a:extLst>
              </p:cNvPr>
              <p:cNvSpPr txBox="1"/>
              <p:nvPr/>
            </p:nvSpPr>
            <p:spPr>
              <a:xfrm>
                <a:off x="4856086" y="2348145"/>
                <a:ext cx="979884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5608747E-D988-4A2F-AF0F-16A670FC1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56086" y="2348145"/>
                <a:ext cx="979884" cy="220253"/>
              </a:xfrm>
              <a:prstGeom prst="rect">
                <a:avLst/>
              </a:prstGeom>
              <a:blipFill>
                <a:blip r:embed="rId13"/>
                <a:stretch>
                  <a:fillRect l="-2500" t="-2778" r="-3750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グループ化 47">
            <a:extLst>
              <a:ext uri="{FF2B5EF4-FFF2-40B4-BE49-F238E27FC236}">
                <a16:creationId xmlns:a16="http://schemas.microsoft.com/office/drawing/2014/main" id="{D2B8FCF1-94FB-411C-BB05-F61A78C40277}"/>
              </a:ext>
            </a:extLst>
          </p:cNvPr>
          <p:cNvGrpSpPr/>
          <p:nvPr/>
        </p:nvGrpSpPr>
        <p:grpSpPr>
          <a:xfrm>
            <a:off x="2547892" y="3302493"/>
            <a:ext cx="143522" cy="161277"/>
            <a:chOff x="3710866" y="2831977"/>
            <a:chExt cx="143522" cy="161277"/>
          </a:xfrm>
        </p:grpSpPr>
        <p:cxnSp>
          <p:nvCxnSpPr>
            <p:cNvPr id="45" name="直線コネクタ 44">
              <a:extLst>
                <a:ext uri="{FF2B5EF4-FFF2-40B4-BE49-F238E27FC236}">
                  <a16:creationId xmlns:a16="http://schemas.microsoft.com/office/drawing/2014/main" id="{4A702E0C-9538-42FC-9120-D07DC7E49643}"/>
                </a:ext>
              </a:extLst>
            </p:cNvPr>
            <p:cNvCxnSpPr>
              <a:cxnSpLocks/>
            </p:cNvCxnSpPr>
            <p:nvPr/>
          </p:nvCxnSpPr>
          <p:spPr>
            <a:xfrm>
              <a:off x="3710866" y="2831977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>
              <a:extLst>
                <a:ext uri="{FF2B5EF4-FFF2-40B4-BE49-F238E27FC236}">
                  <a16:creationId xmlns:a16="http://schemas.microsoft.com/office/drawing/2014/main" id="{4BF23ECE-31ED-4DD1-AB54-F96416BCEBD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2345" y="2833456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89317A28-217F-4196-9D9A-5D49F80D70B7}"/>
              </a:ext>
            </a:extLst>
          </p:cNvPr>
          <p:cNvGrpSpPr/>
          <p:nvPr/>
        </p:nvGrpSpPr>
        <p:grpSpPr>
          <a:xfrm>
            <a:off x="6968971" y="3133818"/>
            <a:ext cx="143522" cy="161277"/>
            <a:chOff x="3710866" y="2831977"/>
            <a:chExt cx="143522" cy="161277"/>
          </a:xfrm>
        </p:grpSpPr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6FB38E0E-3B8B-4BB1-B81D-E16A195BB85C}"/>
                </a:ext>
              </a:extLst>
            </p:cNvPr>
            <p:cNvCxnSpPr>
              <a:cxnSpLocks/>
            </p:cNvCxnSpPr>
            <p:nvPr/>
          </p:nvCxnSpPr>
          <p:spPr>
            <a:xfrm>
              <a:off x="3710866" y="2831977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DBC19117-AFAB-4FF6-9206-6A89F78373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2345" y="2833456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FA057D6-EAAB-41DC-A1CD-F1BB2DCE0512}"/>
                  </a:ext>
                </a:extLst>
              </p:cNvPr>
              <p:cNvSpPr txBox="1"/>
              <p:nvPr/>
            </p:nvSpPr>
            <p:spPr>
              <a:xfrm>
                <a:off x="6906827" y="2916315"/>
                <a:ext cx="31959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FA057D6-EAAB-41DC-A1CD-F1BB2DCE0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06827" y="2916315"/>
                <a:ext cx="319595" cy="215444"/>
              </a:xfrm>
              <a:prstGeom prst="rect">
                <a:avLst/>
              </a:prstGeom>
              <a:blipFill>
                <a:blip r:embed="rId14"/>
                <a:stretch>
                  <a:fillRect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1D076791-5DA0-4C98-9BFC-E517C060DBE4}"/>
              </a:ext>
            </a:extLst>
          </p:cNvPr>
          <p:cNvSpPr txBox="1"/>
          <p:nvPr/>
        </p:nvSpPr>
        <p:spPr>
          <a:xfrm>
            <a:off x="4782660" y="5110209"/>
            <a:ext cx="354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So we are going to try and describe points on this curve parametrically…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7537790B-36D0-4935-964C-04572238C868}"/>
                  </a:ext>
                </a:extLst>
              </p:cNvPr>
              <p:cNvSpPr txBox="1"/>
              <p:nvPr/>
            </p:nvSpPr>
            <p:spPr>
              <a:xfrm>
                <a:off x="3268461" y="3778927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58" name="テキスト ボックス 57">
                <a:extLst>
                  <a:ext uri="{FF2B5EF4-FFF2-40B4-BE49-F238E27FC236}">
                    <a16:creationId xmlns:a16="http://schemas.microsoft.com/office/drawing/2014/main" id="{7537790B-36D0-4935-964C-04572238C8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8461" y="3778927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17391" r="-1304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A1E21FB5-F884-480B-B616-01D1B2BB8434}"/>
                  </a:ext>
                </a:extLst>
              </p:cNvPr>
              <p:cNvSpPr txBox="1"/>
              <p:nvPr/>
            </p:nvSpPr>
            <p:spPr>
              <a:xfrm>
                <a:off x="2485747" y="3093868"/>
                <a:ext cx="31959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9" name="テキスト ボックス 58">
                <a:extLst>
                  <a:ext uri="{FF2B5EF4-FFF2-40B4-BE49-F238E27FC236}">
                    <a16:creationId xmlns:a16="http://schemas.microsoft.com/office/drawing/2014/main" id="{A1E21FB5-F884-480B-B616-01D1B2BB8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5747" y="3093868"/>
                <a:ext cx="319595" cy="215444"/>
              </a:xfrm>
              <a:prstGeom prst="rect">
                <a:avLst/>
              </a:prstGeom>
              <a:blipFill>
                <a:blip r:embed="rId14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直線コネクタ 59">
            <a:extLst>
              <a:ext uri="{FF2B5EF4-FFF2-40B4-BE49-F238E27FC236}">
                <a16:creationId xmlns:a16="http://schemas.microsoft.com/office/drawing/2014/main" id="{CFF8E050-4B04-4C27-8FA6-2CD7946E9654}"/>
              </a:ext>
            </a:extLst>
          </p:cNvPr>
          <p:cNvCxnSpPr>
            <a:cxnSpLocks/>
          </p:cNvCxnSpPr>
          <p:nvPr/>
        </p:nvCxnSpPr>
        <p:spPr>
          <a:xfrm flipH="1">
            <a:off x="1894606" y="3880304"/>
            <a:ext cx="730899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73945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0" grpId="0"/>
      <p:bldP spid="31" grpId="0"/>
      <p:bldP spid="32" grpId="0"/>
      <p:bldP spid="23" grpId="0" animBg="1"/>
      <p:bldP spid="34" grpId="0"/>
      <p:bldP spid="36" grpId="0" animBg="1"/>
      <p:bldP spid="40" grpId="0"/>
      <p:bldP spid="41" grpId="0"/>
      <p:bldP spid="42" grpId="0"/>
      <p:bldP spid="39" grpId="0" animBg="1"/>
      <p:bldP spid="46" grpId="0" animBg="1"/>
      <p:bldP spid="47" grpId="0"/>
      <p:bldP spid="56" grpId="0"/>
      <p:bldP spid="57" grpId="0"/>
      <p:bldP spid="58" grpId="0"/>
      <p:bldP spid="5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define hyperbolic functions using trigonometry and exponential functions</a:t>
            </a: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B6F4067-7E4A-406C-9681-D7DCE07911CF}"/>
              </a:ext>
            </a:extLst>
          </p:cNvPr>
          <p:cNvCxnSpPr>
            <a:cxnSpLocks/>
          </p:cNvCxnSpPr>
          <p:nvPr/>
        </p:nvCxnSpPr>
        <p:spPr>
          <a:xfrm flipV="1">
            <a:off x="1909829" y="2686405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00E31AEA-439D-426A-BB60-600496B9B7CB}"/>
              </a:ext>
            </a:extLst>
          </p:cNvPr>
          <p:cNvCxnSpPr>
            <a:cxnSpLocks/>
          </p:cNvCxnSpPr>
          <p:nvPr/>
        </p:nvCxnSpPr>
        <p:spPr>
          <a:xfrm rot="5400000" flipV="1">
            <a:off x="1982331" y="2794418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1989B1B-8738-4C0C-B349-0B42F570CFE9}"/>
                  </a:ext>
                </a:extLst>
              </p:cNvPr>
              <p:cNvSpPr txBox="1"/>
              <p:nvPr/>
            </p:nvSpPr>
            <p:spPr>
              <a:xfrm>
                <a:off x="3312498" y="3933715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1989B1B-8738-4C0C-B349-0B42F570C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98" y="3933715"/>
                <a:ext cx="141705" cy="215444"/>
              </a:xfrm>
              <a:prstGeom prst="rect">
                <a:avLst/>
              </a:prstGeom>
              <a:blipFill>
                <a:blip r:embed="rId3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81B6CA7-609B-423D-BDBD-1C43B49FB560}"/>
                  </a:ext>
                </a:extLst>
              </p:cNvPr>
              <p:cNvSpPr txBox="1"/>
              <p:nvPr/>
            </p:nvSpPr>
            <p:spPr>
              <a:xfrm>
                <a:off x="1874316" y="243339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81B6CA7-609B-423D-BDBD-1C43B49FB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316" y="2433390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29167" r="-25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75EAE663-89BC-4F58-86A5-240E62C95C59}"/>
              </a:ext>
            </a:extLst>
          </p:cNvPr>
          <p:cNvSpPr/>
          <p:nvPr/>
        </p:nvSpPr>
        <p:spPr>
          <a:xfrm>
            <a:off x="2133166" y="2942377"/>
            <a:ext cx="934179" cy="2263775"/>
          </a:xfrm>
          <a:custGeom>
            <a:avLst/>
            <a:gdLst>
              <a:gd name="connsiteX0" fmla="*/ 938388 w 938388"/>
              <a:gd name="connsiteY0" fmla="*/ 0 h 2247900"/>
              <a:gd name="connsiteX1" fmla="*/ 214488 w 938388"/>
              <a:gd name="connsiteY1" fmla="*/ 590550 h 2247900"/>
              <a:gd name="connsiteX2" fmla="*/ 4938 w 938388"/>
              <a:gd name="connsiteY2" fmla="*/ 1133475 h 2247900"/>
              <a:gd name="connsiteX3" fmla="*/ 138288 w 938388"/>
              <a:gd name="connsiteY3" fmla="*/ 1657350 h 2247900"/>
              <a:gd name="connsiteX4" fmla="*/ 871713 w 938388"/>
              <a:gd name="connsiteY4" fmla="*/ 2247900 h 2247900"/>
              <a:gd name="connsiteX0" fmla="*/ 934179 w 934179"/>
              <a:gd name="connsiteY0" fmla="*/ 0 h 2247900"/>
              <a:gd name="connsiteX1" fmla="*/ 210279 w 934179"/>
              <a:gd name="connsiteY1" fmla="*/ 590550 h 2247900"/>
              <a:gd name="connsiteX2" fmla="*/ 729 w 934179"/>
              <a:gd name="connsiteY2" fmla="*/ 1133475 h 2247900"/>
              <a:gd name="connsiteX3" fmla="*/ 172179 w 934179"/>
              <a:gd name="connsiteY3" fmla="*/ 1657350 h 2247900"/>
              <a:gd name="connsiteX4" fmla="*/ 867504 w 934179"/>
              <a:gd name="connsiteY4" fmla="*/ 2247900 h 2247900"/>
              <a:gd name="connsiteX0" fmla="*/ 934179 w 934179"/>
              <a:gd name="connsiteY0" fmla="*/ 0 h 2263775"/>
              <a:gd name="connsiteX1" fmla="*/ 210279 w 934179"/>
              <a:gd name="connsiteY1" fmla="*/ 590550 h 2263775"/>
              <a:gd name="connsiteX2" fmla="*/ 729 w 934179"/>
              <a:gd name="connsiteY2" fmla="*/ 1133475 h 2263775"/>
              <a:gd name="connsiteX3" fmla="*/ 172179 w 934179"/>
              <a:gd name="connsiteY3" fmla="*/ 1657350 h 2263775"/>
              <a:gd name="connsiteX4" fmla="*/ 883379 w 934179"/>
              <a:gd name="connsiteY4" fmla="*/ 2263775 h 226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179" h="2263775">
                <a:moveTo>
                  <a:pt x="934179" y="0"/>
                </a:moveTo>
                <a:cubicBezTo>
                  <a:pt x="650016" y="200818"/>
                  <a:pt x="365854" y="401637"/>
                  <a:pt x="210279" y="590550"/>
                </a:cubicBezTo>
                <a:cubicBezTo>
                  <a:pt x="54704" y="779463"/>
                  <a:pt x="7079" y="955675"/>
                  <a:pt x="729" y="1133475"/>
                </a:cubicBezTo>
                <a:cubicBezTo>
                  <a:pt x="-5621" y="1311275"/>
                  <a:pt x="27717" y="1471613"/>
                  <a:pt x="172179" y="1657350"/>
                </a:cubicBezTo>
                <a:cubicBezTo>
                  <a:pt x="316641" y="1843087"/>
                  <a:pt x="588897" y="2061368"/>
                  <a:pt x="883379" y="226377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E75C1A19-7551-4043-83FB-72AE4C4A9C85}"/>
              </a:ext>
            </a:extLst>
          </p:cNvPr>
          <p:cNvSpPr/>
          <p:nvPr/>
        </p:nvSpPr>
        <p:spPr>
          <a:xfrm flipH="1">
            <a:off x="758606" y="2943855"/>
            <a:ext cx="934179" cy="2263775"/>
          </a:xfrm>
          <a:custGeom>
            <a:avLst/>
            <a:gdLst>
              <a:gd name="connsiteX0" fmla="*/ 938388 w 938388"/>
              <a:gd name="connsiteY0" fmla="*/ 0 h 2247900"/>
              <a:gd name="connsiteX1" fmla="*/ 214488 w 938388"/>
              <a:gd name="connsiteY1" fmla="*/ 590550 h 2247900"/>
              <a:gd name="connsiteX2" fmla="*/ 4938 w 938388"/>
              <a:gd name="connsiteY2" fmla="*/ 1133475 h 2247900"/>
              <a:gd name="connsiteX3" fmla="*/ 138288 w 938388"/>
              <a:gd name="connsiteY3" fmla="*/ 1657350 h 2247900"/>
              <a:gd name="connsiteX4" fmla="*/ 871713 w 938388"/>
              <a:gd name="connsiteY4" fmla="*/ 2247900 h 2247900"/>
              <a:gd name="connsiteX0" fmla="*/ 934179 w 934179"/>
              <a:gd name="connsiteY0" fmla="*/ 0 h 2247900"/>
              <a:gd name="connsiteX1" fmla="*/ 210279 w 934179"/>
              <a:gd name="connsiteY1" fmla="*/ 590550 h 2247900"/>
              <a:gd name="connsiteX2" fmla="*/ 729 w 934179"/>
              <a:gd name="connsiteY2" fmla="*/ 1133475 h 2247900"/>
              <a:gd name="connsiteX3" fmla="*/ 172179 w 934179"/>
              <a:gd name="connsiteY3" fmla="*/ 1657350 h 2247900"/>
              <a:gd name="connsiteX4" fmla="*/ 867504 w 934179"/>
              <a:gd name="connsiteY4" fmla="*/ 2247900 h 2247900"/>
              <a:gd name="connsiteX0" fmla="*/ 934179 w 934179"/>
              <a:gd name="connsiteY0" fmla="*/ 0 h 2263775"/>
              <a:gd name="connsiteX1" fmla="*/ 210279 w 934179"/>
              <a:gd name="connsiteY1" fmla="*/ 590550 h 2263775"/>
              <a:gd name="connsiteX2" fmla="*/ 729 w 934179"/>
              <a:gd name="connsiteY2" fmla="*/ 1133475 h 2263775"/>
              <a:gd name="connsiteX3" fmla="*/ 172179 w 934179"/>
              <a:gd name="connsiteY3" fmla="*/ 1657350 h 2263775"/>
              <a:gd name="connsiteX4" fmla="*/ 883379 w 934179"/>
              <a:gd name="connsiteY4" fmla="*/ 2263775 h 226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179" h="2263775">
                <a:moveTo>
                  <a:pt x="934179" y="0"/>
                </a:moveTo>
                <a:cubicBezTo>
                  <a:pt x="650016" y="200818"/>
                  <a:pt x="365854" y="401637"/>
                  <a:pt x="210279" y="590550"/>
                </a:cubicBezTo>
                <a:cubicBezTo>
                  <a:pt x="54704" y="779463"/>
                  <a:pt x="7079" y="955675"/>
                  <a:pt x="729" y="1133475"/>
                </a:cubicBezTo>
                <a:cubicBezTo>
                  <a:pt x="-5621" y="1311275"/>
                  <a:pt x="27717" y="1471613"/>
                  <a:pt x="172179" y="1657350"/>
                </a:cubicBezTo>
                <a:cubicBezTo>
                  <a:pt x="316641" y="1843087"/>
                  <a:pt x="588897" y="2061368"/>
                  <a:pt x="883379" y="226377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5608747E-D988-4A2F-AF0F-16A670FC18D2}"/>
                  </a:ext>
                </a:extLst>
              </p:cNvPr>
              <p:cNvSpPr txBox="1"/>
              <p:nvPr/>
            </p:nvSpPr>
            <p:spPr>
              <a:xfrm>
                <a:off x="265979" y="2547321"/>
                <a:ext cx="979884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5608747E-D988-4A2F-AF0F-16A670FC1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79" y="2547321"/>
                <a:ext cx="979884" cy="220253"/>
              </a:xfrm>
              <a:prstGeom prst="rect">
                <a:avLst/>
              </a:prstGeom>
              <a:blipFill>
                <a:blip r:embed="rId5"/>
                <a:stretch>
                  <a:fillRect l="-2500" t="-2778" r="-375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89317A28-217F-4196-9D9A-5D49F80D70B7}"/>
              </a:ext>
            </a:extLst>
          </p:cNvPr>
          <p:cNvGrpSpPr/>
          <p:nvPr/>
        </p:nvGrpSpPr>
        <p:grpSpPr>
          <a:xfrm>
            <a:off x="2378864" y="3332994"/>
            <a:ext cx="143522" cy="161277"/>
            <a:chOff x="3710866" y="2831977"/>
            <a:chExt cx="143522" cy="161277"/>
          </a:xfrm>
        </p:grpSpPr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6FB38E0E-3B8B-4BB1-B81D-E16A195BB85C}"/>
                </a:ext>
              </a:extLst>
            </p:cNvPr>
            <p:cNvCxnSpPr>
              <a:cxnSpLocks/>
            </p:cNvCxnSpPr>
            <p:nvPr/>
          </p:nvCxnSpPr>
          <p:spPr>
            <a:xfrm>
              <a:off x="3710866" y="2831977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DBC19117-AFAB-4FF6-9206-6A89F78373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2345" y="2833456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FA057D6-EAAB-41DC-A1CD-F1BB2DCE0512}"/>
                  </a:ext>
                </a:extLst>
              </p:cNvPr>
              <p:cNvSpPr txBox="1"/>
              <p:nvPr/>
            </p:nvSpPr>
            <p:spPr>
              <a:xfrm>
                <a:off x="2316720" y="3115491"/>
                <a:ext cx="31959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FA057D6-EAAB-41DC-A1CD-F1BB2DCE0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720" y="3115491"/>
                <a:ext cx="319595" cy="215444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1D076791-5DA0-4C98-9BFC-E517C060DBE4}"/>
              </a:ext>
            </a:extLst>
          </p:cNvPr>
          <p:cNvSpPr txBox="1"/>
          <p:nvPr/>
        </p:nvSpPr>
        <p:spPr>
          <a:xfrm>
            <a:off x="192553" y="5309385"/>
            <a:ext cx="354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So we are going to try and describe points on this curve parametrically…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01982B7D-C0CE-447F-A654-EAFDB8281D53}"/>
                  </a:ext>
                </a:extLst>
              </p:cNvPr>
              <p:cNvSpPr txBox="1"/>
              <p:nvPr/>
            </p:nvSpPr>
            <p:spPr>
              <a:xfrm>
                <a:off x="4427144" y="1575303"/>
                <a:ext cx="14828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𝑠𝑖𝑛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" name="テキスト ボックス 1">
                <a:extLst>
                  <a:ext uri="{FF2B5EF4-FFF2-40B4-BE49-F238E27FC236}">
                    <a16:creationId xmlns:a16="http://schemas.microsoft.com/office/drawing/2014/main" id="{01982B7D-C0CE-447F-A654-EAFDB8281D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144" y="1575303"/>
                <a:ext cx="1482842" cy="215444"/>
              </a:xfrm>
              <a:prstGeom prst="rect">
                <a:avLst/>
              </a:prstGeom>
              <a:blipFill>
                <a:blip r:embed="rId7"/>
                <a:stretch>
                  <a:fillRect l="-1235" r="-2469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D83C22C9-8B8D-4AE5-8D4C-F5B049481387}"/>
                  </a:ext>
                </a:extLst>
              </p:cNvPr>
              <p:cNvSpPr txBox="1"/>
              <p:nvPr/>
            </p:nvSpPr>
            <p:spPr>
              <a:xfrm>
                <a:off x="4751560" y="1999306"/>
                <a:ext cx="150720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3" name="テキスト ボックス 42">
                <a:extLst>
                  <a:ext uri="{FF2B5EF4-FFF2-40B4-BE49-F238E27FC236}">
                    <a16:creationId xmlns:a16="http://schemas.microsoft.com/office/drawing/2014/main" id="{D83C22C9-8B8D-4AE5-8D4C-F5B0494813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1560" y="1999306"/>
                <a:ext cx="1507207" cy="215444"/>
              </a:xfrm>
              <a:prstGeom prst="rect">
                <a:avLst/>
              </a:prstGeom>
              <a:blipFill>
                <a:blip r:embed="rId8"/>
                <a:stretch>
                  <a:fillRect l="-2419" r="-1613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B869A338-AD9E-47D5-8381-8A8B590C04AC}"/>
                  </a:ext>
                </a:extLst>
              </p:cNvPr>
              <p:cNvSpPr txBox="1"/>
              <p:nvPr/>
            </p:nvSpPr>
            <p:spPr>
              <a:xfrm>
                <a:off x="5439623" y="2451980"/>
                <a:ext cx="1507207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≡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𝑠𝑒𝑐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𝑡𝑎𝑛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49" name="テキスト ボックス 48">
                <a:extLst>
                  <a:ext uri="{FF2B5EF4-FFF2-40B4-BE49-F238E27FC236}">
                    <a16:creationId xmlns:a16="http://schemas.microsoft.com/office/drawing/2014/main" id="{B869A338-AD9E-47D5-8381-8A8B590C04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623" y="2451980"/>
                <a:ext cx="1507207" cy="215444"/>
              </a:xfrm>
              <a:prstGeom prst="rect">
                <a:avLst/>
              </a:prstGeom>
              <a:blipFill>
                <a:blip r:embed="rId9"/>
                <a:stretch>
                  <a:fillRect l="-2419" r="-1613" b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93CBFAA1-3AD6-4FB7-AB5C-FF985065CC55}"/>
                  </a:ext>
                </a:extLst>
              </p:cNvPr>
              <p:cNvSpPr txBox="1"/>
              <p:nvPr/>
            </p:nvSpPr>
            <p:spPr>
              <a:xfrm>
                <a:off x="5447169" y="2857877"/>
                <a:ext cx="96962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0" name="テキスト ボックス 59">
                <a:extLst>
                  <a:ext uri="{FF2B5EF4-FFF2-40B4-BE49-F238E27FC236}">
                    <a16:creationId xmlns:a16="http://schemas.microsoft.com/office/drawing/2014/main" id="{93CBFAA1-3AD6-4FB7-AB5C-FF985065CC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7169" y="2857877"/>
                <a:ext cx="969624" cy="215444"/>
              </a:xfrm>
              <a:prstGeom prst="rect">
                <a:avLst/>
              </a:prstGeom>
              <a:blipFill>
                <a:blip r:embed="rId10"/>
                <a:stretch>
                  <a:fillRect l="-3774" r="-629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円弧 3">
            <a:extLst>
              <a:ext uri="{FF2B5EF4-FFF2-40B4-BE49-F238E27FC236}">
                <a16:creationId xmlns:a16="http://schemas.microsoft.com/office/drawing/2014/main" id="{755F472D-DA93-4698-9E2C-ECF4456F6F79}"/>
              </a:ext>
            </a:extLst>
          </p:cNvPr>
          <p:cNvSpPr/>
          <p:nvPr/>
        </p:nvSpPr>
        <p:spPr>
          <a:xfrm>
            <a:off x="6165411" y="1692998"/>
            <a:ext cx="307817" cy="425512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円弧 60">
            <a:extLst>
              <a:ext uri="{FF2B5EF4-FFF2-40B4-BE49-F238E27FC236}">
                <a16:creationId xmlns:a16="http://schemas.microsoft.com/office/drawing/2014/main" id="{440A8FE8-CC7E-4A67-BFD6-838163EC92DD}"/>
              </a:ext>
            </a:extLst>
          </p:cNvPr>
          <p:cNvSpPr/>
          <p:nvPr/>
        </p:nvSpPr>
        <p:spPr>
          <a:xfrm>
            <a:off x="6826314" y="2145671"/>
            <a:ext cx="307817" cy="425512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円弧 61">
            <a:extLst>
              <a:ext uri="{FF2B5EF4-FFF2-40B4-BE49-F238E27FC236}">
                <a16:creationId xmlns:a16="http://schemas.microsoft.com/office/drawing/2014/main" id="{360EDD48-8EED-4E0C-9A21-5590A37503D9}"/>
              </a:ext>
            </a:extLst>
          </p:cNvPr>
          <p:cNvSpPr/>
          <p:nvPr/>
        </p:nvSpPr>
        <p:spPr>
          <a:xfrm>
            <a:off x="6808207" y="2580237"/>
            <a:ext cx="307817" cy="425512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0E07410-6FF0-420A-8B18-8E53660C2AD3}"/>
                  </a:ext>
                </a:extLst>
              </p:cNvPr>
              <p:cNvSpPr txBox="1"/>
              <p:nvPr/>
            </p:nvSpPr>
            <p:spPr>
              <a:xfrm>
                <a:off x="6446068" y="1720158"/>
                <a:ext cx="1712648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Divide all by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𝑐𝑜𝑠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5" name="テキスト ボックス 4">
                <a:extLst>
                  <a:ext uri="{FF2B5EF4-FFF2-40B4-BE49-F238E27FC236}">
                    <a16:creationId xmlns:a16="http://schemas.microsoft.com/office/drawing/2014/main" id="{D0E07410-6FF0-420A-8B18-8E53660C2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6068" y="1720158"/>
                <a:ext cx="1712648" cy="307777"/>
              </a:xfrm>
              <a:prstGeom prst="rect">
                <a:avLst/>
              </a:prstGeom>
              <a:blipFill>
                <a:blip r:embed="rId11"/>
                <a:stretch>
                  <a:fillRect l="-1068" t="-3922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1BC87131-4BF2-4969-8148-F29AD55DFF87}"/>
                  </a:ext>
                </a:extLst>
              </p:cNvPr>
              <p:cNvSpPr txBox="1"/>
              <p:nvPr/>
            </p:nvSpPr>
            <p:spPr>
              <a:xfrm>
                <a:off x="7116024" y="2172831"/>
                <a:ext cx="146681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Subtract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𝑡𝑎𝑛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1BC87131-4BF2-4969-8148-F29AD55DFF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6024" y="2172831"/>
                <a:ext cx="1466812" cy="307777"/>
              </a:xfrm>
              <a:prstGeom prst="rect">
                <a:avLst/>
              </a:prstGeom>
              <a:blipFill>
                <a:blip r:embed="rId12"/>
                <a:stretch>
                  <a:fillRect l="-1245" t="-1961" b="-1960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78E95AE2-69C8-421E-9FC0-66E8AEC6AAE5}"/>
                  </a:ext>
                </a:extLst>
              </p:cNvPr>
              <p:cNvSpPr txBox="1"/>
              <p:nvPr/>
            </p:nvSpPr>
            <p:spPr>
              <a:xfrm>
                <a:off x="7143185" y="2534969"/>
                <a:ext cx="1267485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𝑠𝑒𝑐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78E95AE2-69C8-421E-9FC0-66E8AEC6AA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3185" y="2534969"/>
                <a:ext cx="1267485" cy="523220"/>
              </a:xfrm>
              <a:prstGeom prst="rect">
                <a:avLst/>
              </a:prstGeom>
              <a:blipFill>
                <a:blip r:embed="rId13"/>
                <a:stretch>
                  <a:fillRect l="-481" t="-2326" b="-104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DE91F19D-E765-4643-AA08-D4B13B8EAEB7}"/>
                  </a:ext>
                </a:extLst>
              </p:cNvPr>
              <p:cNvSpPr txBox="1"/>
              <p:nvPr/>
            </p:nvSpPr>
            <p:spPr>
              <a:xfrm>
                <a:off x="4264183" y="3371944"/>
                <a:ext cx="4381876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curve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1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can be described with parametric equations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𝑠𝑒𝑐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DE91F19D-E765-4643-AA08-D4B13B8EA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4183" y="3371944"/>
                <a:ext cx="4381876" cy="523220"/>
              </a:xfrm>
              <a:prstGeom prst="rect">
                <a:avLst/>
              </a:prstGeom>
              <a:blipFill>
                <a:blip r:embed="rId14"/>
                <a:stretch>
                  <a:fillRect t="-2326" b="-1162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B0C2A670-458C-4CEC-8910-54DF99C4C53A}"/>
              </a:ext>
            </a:extLst>
          </p:cNvPr>
          <p:cNvSpPr txBox="1"/>
          <p:nvPr/>
        </p:nvSpPr>
        <p:spPr>
          <a:xfrm>
            <a:off x="4300395" y="5798273"/>
            <a:ext cx="43818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This way is the simplest to derive, but is not the way that is used in this chapter though!</a:t>
            </a:r>
          </a:p>
          <a:p>
            <a:pPr algn="ctr"/>
            <a:r>
              <a:rPr lang="en-US" sz="1400" dirty="0">
                <a:solidFill>
                  <a:srgbClr val="FF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(this method is used in FP1 Chapter 3)</a:t>
            </a:r>
            <a:endParaRPr lang="en-GB" sz="14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08B1DCA3-431B-473C-A4BD-361A0EE6FC18}"/>
                  </a:ext>
                </a:extLst>
              </p:cNvPr>
              <p:cNvSpPr txBox="1"/>
              <p:nvPr/>
            </p:nvSpPr>
            <p:spPr>
              <a:xfrm>
                <a:off x="4246076" y="4096221"/>
                <a:ext cx="4381876" cy="16004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  <a:sym typeface="Wingdings" panose="05000000000000000000" pitchFamily="2" charset="2"/>
                  </a:rPr>
                  <a:t>It is really important to note that for this,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Wingdings" panose="05000000000000000000" pitchFamily="2" charset="2"/>
                      </a:rPr>
                      <m:t>𝜃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does </a:t>
                </a:r>
                <a:r>
                  <a:rPr lang="en-GB" sz="1400" u="sng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not</a:t>
                </a: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represent the angle of the point from the origin, as for the unit circle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It is basically just a third parameter, used in the same was we use </a:t>
                </a:r>
                <a14:m>
                  <m:oMath xmlns:m="http://schemas.openxmlformats.org/officeDocument/2006/math">
                    <m:r>
                      <a:rPr lang="en-GB" sz="1400" i="1" dirty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for parametric equations…</a:t>
                </a:r>
              </a:p>
            </p:txBody>
          </p:sp>
        </mc:Choice>
        <mc:Fallback xmlns="">
          <p:sp>
            <p:nvSpPr>
              <p:cNvPr id="67" name="テキスト ボックス 66">
                <a:extLst>
                  <a:ext uri="{FF2B5EF4-FFF2-40B4-BE49-F238E27FC236}">
                    <a16:creationId xmlns:a16="http://schemas.microsoft.com/office/drawing/2014/main" id="{08B1DCA3-431B-473C-A4BD-361A0EE6FC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076" y="4096221"/>
                <a:ext cx="4381876" cy="1600438"/>
              </a:xfrm>
              <a:prstGeom prst="rect">
                <a:avLst/>
              </a:prstGeom>
              <a:blipFill>
                <a:blip r:embed="rId15"/>
                <a:stretch>
                  <a:fillRect t="-763" r="-1532" b="-30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102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3" grpId="0"/>
      <p:bldP spid="49" grpId="0"/>
      <p:bldP spid="60" grpId="0"/>
      <p:bldP spid="4" grpId="0" animBg="1"/>
      <p:bldP spid="61" grpId="0" animBg="1"/>
      <p:bldP spid="62" grpId="0" animBg="1"/>
      <p:bldP spid="5" grpId="0"/>
      <p:bldP spid="63" grpId="0"/>
      <p:bldP spid="64" grpId="0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define hyperbolic functions using trigonometry and exponential functions</a:t>
            </a: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27" name="直線矢印コネクタ 26">
            <a:extLst>
              <a:ext uri="{FF2B5EF4-FFF2-40B4-BE49-F238E27FC236}">
                <a16:creationId xmlns:a16="http://schemas.microsoft.com/office/drawing/2014/main" id="{DB6F4067-7E4A-406C-9681-D7DCE07911CF}"/>
              </a:ext>
            </a:extLst>
          </p:cNvPr>
          <p:cNvCxnSpPr>
            <a:cxnSpLocks/>
          </p:cNvCxnSpPr>
          <p:nvPr/>
        </p:nvCxnSpPr>
        <p:spPr>
          <a:xfrm flipV="1">
            <a:off x="1909829" y="2686405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00E31AEA-439D-426A-BB60-600496B9B7CB}"/>
              </a:ext>
            </a:extLst>
          </p:cNvPr>
          <p:cNvCxnSpPr>
            <a:cxnSpLocks/>
          </p:cNvCxnSpPr>
          <p:nvPr/>
        </p:nvCxnSpPr>
        <p:spPr>
          <a:xfrm rot="5400000" flipV="1">
            <a:off x="1982331" y="2794418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1989B1B-8738-4C0C-B349-0B42F570CFE9}"/>
                  </a:ext>
                </a:extLst>
              </p:cNvPr>
              <p:cNvSpPr txBox="1"/>
              <p:nvPr/>
            </p:nvSpPr>
            <p:spPr>
              <a:xfrm>
                <a:off x="3312498" y="3933715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31989B1B-8738-4C0C-B349-0B42F570CF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12498" y="3933715"/>
                <a:ext cx="141705" cy="215444"/>
              </a:xfrm>
              <a:prstGeom prst="rect">
                <a:avLst/>
              </a:prstGeom>
              <a:blipFill>
                <a:blip r:embed="rId3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81B6CA7-609B-423D-BDBD-1C43B49FB560}"/>
                  </a:ext>
                </a:extLst>
              </p:cNvPr>
              <p:cNvSpPr txBox="1"/>
              <p:nvPr/>
            </p:nvSpPr>
            <p:spPr>
              <a:xfrm>
                <a:off x="1874316" y="2433390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2" name="テキスト ボックス 31">
                <a:extLst>
                  <a:ext uri="{FF2B5EF4-FFF2-40B4-BE49-F238E27FC236}">
                    <a16:creationId xmlns:a16="http://schemas.microsoft.com/office/drawing/2014/main" id="{A81B6CA7-609B-423D-BDBD-1C43B49FB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316" y="2433390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29167" r="-2500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フリーフォーム: 図形 38">
            <a:extLst>
              <a:ext uri="{FF2B5EF4-FFF2-40B4-BE49-F238E27FC236}">
                <a16:creationId xmlns:a16="http://schemas.microsoft.com/office/drawing/2014/main" id="{75EAE663-89BC-4F58-86A5-240E62C95C59}"/>
              </a:ext>
            </a:extLst>
          </p:cNvPr>
          <p:cNvSpPr/>
          <p:nvPr/>
        </p:nvSpPr>
        <p:spPr>
          <a:xfrm>
            <a:off x="2133166" y="2942377"/>
            <a:ext cx="934179" cy="2263775"/>
          </a:xfrm>
          <a:custGeom>
            <a:avLst/>
            <a:gdLst>
              <a:gd name="connsiteX0" fmla="*/ 938388 w 938388"/>
              <a:gd name="connsiteY0" fmla="*/ 0 h 2247900"/>
              <a:gd name="connsiteX1" fmla="*/ 214488 w 938388"/>
              <a:gd name="connsiteY1" fmla="*/ 590550 h 2247900"/>
              <a:gd name="connsiteX2" fmla="*/ 4938 w 938388"/>
              <a:gd name="connsiteY2" fmla="*/ 1133475 h 2247900"/>
              <a:gd name="connsiteX3" fmla="*/ 138288 w 938388"/>
              <a:gd name="connsiteY3" fmla="*/ 1657350 h 2247900"/>
              <a:gd name="connsiteX4" fmla="*/ 871713 w 938388"/>
              <a:gd name="connsiteY4" fmla="*/ 2247900 h 2247900"/>
              <a:gd name="connsiteX0" fmla="*/ 934179 w 934179"/>
              <a:gd name="connsiteY0" fmla="*/ 0 h 2247900"/>
              <a:gd name="connsiteX1" fmla="*/ 210279 w 934179"/>
              <a:gd name="connsiteY1" fmla="*/ 590550 h 2247900"/>
              <a:gd name="connsiteX2" fmla="*/ 729 w 934179"/>
              <a:gd name="connsiteY2" fmla="*/ 1133475 h 2247900"/>
              <a:gd name="connsiteX3" fmla="*/ 172179 w 934179"/>
              <a:gd name="connsiteY3" fmla="*/ 1657350 h 2247900"/>
              <a:gd name="connsiteX4" fmla="*/ 867504 w 934179"/>
              <a:gd name="connsiteY4" fmla="*/ 2247900 h 2247900"/>
              <a:gd name="connsiteX0" fmla="*/ 934179 w 934179"/>
              <a:gd name="connsiteY0" fmla="*/ 0 h 2263775"/>
              <a:gd name="connsiteX1" fmla="*/ 210279 w 934179"/>
              <a:gd name="connsiteY1" fmla="*/ 590550 h 2263775"/>
              <a:gd name="connsiteX2" fmla="*/ 729 w 934179"/>
              <a:gd name="connsiteY2" fmla="*/ 1133475 h 2263775"/>
              <a:gd name="connsiteX3" fmla="*/ 172179 w 934179"/>
              <a:gd name="connsiteY3" fmla="*/ 1657350 h 2263775"/>
              <a:gd name="connsiteX4" fmla="*/ 883379 w 934179"/>
              <a:gd name="connsiteY4" fmla="*/ 2263775 h 226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179" h="2263775">
                <a:moveTo>
                  <a:pt x="934179" y="0"/>
                </a:moveTo>
                <a:cubicBezTo>
                  <a:pt x="650016" y="200818"/>
                  <a:pt x="365854" y="401637"/>
                  <a:pt x="210279" y="590550"/>
                </a:cubicBezTo>
                <a:cubicBezTo>
                  <a:pt x="54704" y="779463"/>
                  <a:pt x="7079" y="955675"/>
                  <a:pt x="729" y="1133475"/>
                </a:cubicBezTo>
                <a:cubicBezTo>
                  <a:pt x="-5621" y="1311275"/>
                  <a:pt x="27717" y="1471613"/>
                  <a:pt x="172179" y="1657350"/>
                </a:cubicBezTo>
                <a:cubicBezTo>
                  <a:pt x="316641" y="1843087"/>
                  <a:pt x="588897" y="2061368"/>
                  <a:pt x="883379" y="226377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フリーフォーム: 図形 45">
            <a:extLst>
              <a:ext uri="{FF2B5EF4-FFF2-40B4-BE49-F238E27FC236}">
                <a16:creationId xmlns:a16="http://schemas.microsoft.com/office/drawing/2014/main" id="{E75C1A19-7551-4043-83FB-72AE4C4A9C85}"/>
              </a:ext>
            </a:extLst>
          </p:cNvPr>
          <p:cNvSpPr/>
          <p:nvPr/>
        </p:nvSpPr>
        <p:spPr>
          <a:xfrm flipH="1">
            <a:off x="758606" y="2943855"/>
            <a:ext cx="934179" cy="2263775"/>
          </a:xfrm>
          <a:custGeom>
            <a:avLst/>
            <a:gdLst>
              <a:gd name="connsiteX0" fmla="*/ 938388 w 938388"/>
              <a:gd name="connsiteY0" fmla="*/ 0 h 2247900"/>
              <a:gd name="connsiteX1" fmla="*/ 214488 w 938388"/>
              <a:gd name="connsiteY1" fmla="*/ 590550 h 2247900"/>
              <a:gd name="connsiteX2" fmla="*/ 4938 w 938388"/>
              <a:gd name="connsiteY2" fmla="*/ 1133475 h 2247900"/>
              <a:gd name="connsiteX3" fmla="*/ 138288 w 938388"/>
              <a:gd name="connsiteY3" fmla="*/ 1657350 h 2247900"/>
              <a:gd name="connsiteX4" fmla="*/ 871713 w 938388"/>
              <a:gd name="connsiteY4" fmla="*/ 2247900 h 2247900"/>
              <a:gd name="connsiteX0" fmla="*/ 934179 w 934179"/>
              <a:gd name="connsiteY0" fmla="*/ 0 h 2247900"/>
              <a:gd name="connsiteX1" fmla="*/ 210279 w 934179"/>
              <a:gd name="connsiteY1" fmla="*/ 590550 h 2247900"/>
              <a:gd name="connsiteX2" fmla="*/ 729 w 934179"/>
              <a:gd name="connsiteY2" fmla="*/ 1133475 h 2247900"/>
              <a:gd name="connsiteX3" fmla="*/ 172179 w 934179"/>
              <a:gd name="connsiteY3" fmla="*/ 1657350 h 2247900"/>
              <a:gd name="connsiteX4" fmla="*/ 867504 w 934179"/>
              <a:gd name="connsiteY4" fmla="*/ 2247900 h 2247900"/>
              <a:gd name="connsiteX0" fmla="*/ 934179 w 934179"/>
              <a:gd name="connsiteY0" fmla="*/ 0 h 2263775"/>
              <a:gd name="connsiteX1" fmla="*/ 210279 w 934179"/>
              <a:gd name="connsiteY1" fmla="*/ 590550 h 2263775"/>
              <a:gd name="connsiteX2" fmla="*/ 729 w 934179"/>
              <a:gd name="connsiteY2" fmla="*/ 1133475 h 2263775"/>
              <a:gd name="connsiteX3" fmla="*/ 172179 w 934179"/>
              <a:gd name="connsiteY3" fmla="*/ 1657350 h 2263775"/>
              <a:gd name="connsiteX4" fmla="*/ 883379 w 934179"/>
              <a:gd name="connsiteY4" fmla="*/ 2263775 h 226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179" h="2263775">
                <a:moveTo>
                  <a:pt x="934179" y="0"/>
                </a:moveTo>
                <a:cubicBezTo>
                  <a:pt x="650016" y="200818"/>
                  <a:pt x="365854" y="401637"/>
                  <a:pt x="210279" y="590550"/>
                </a:cubicBezTo>
                <a:cubicBezTo>
                  <a:pt x="54704" y="779463"/>
                  <a:pt x="7079" y="955675"/>
                  <a:pt x="729" y="1133475"/>
                </a:cubicBezTo>
                <a:cubicBezTo>
                  <a:pt x="-5621" y="1311275"/>
                  <a:pt x="27717" y="1471613"/>
                  <a:pt x="172179" y="1657350"/>
                </a:cubicBezTo>
                <a:cubicBezTo>
                  <a:pt x="316641" y="1843087"/>
                  <a:pt x="588897" y="2061368"/>
                  <a:pt x="883379" y="226377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5608747E-D988-4A2F-AF0F-16A670FC18D2}"/>
                  </a:ext>
                </a:extLst>
              </p:cNvPr>
              <p:cNvSpPr txBox="1"/>
              <p:nvPr/>
            </p:nvSpPr>
            <p:spPr>
              <a:xfrm>
                <a:off x="265979" y="2547321"/>
                <a:ext cx="979884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7" name="テキスト ボックス 46">
                <a:extLst>
                  <a:ext uri="{FF2B5EF4-FFF2-40B4-BE49-F238E27FC236}">
                    <a16:creationId xmlns:a16="http://schemas.microsoft.com/office/drawing/2014/main" id="{5608747E-D988-4A2F-AF0F-16A670FC18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79" y="2547321"/>
                <a:ext cx="979884" cy="220253"/>
              </a:xfrm>
              <a:prstGeom prst="rect">
                <a:avLst/>
              </a:prstGeom>
              <a:blipFill>
                <a:blip r:embed="rId5"/>
                <a:stretch>
                  <a:fillRect l="-2500" t="-2778" r="-375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89317A28-217F-4196-9D9A-5D49F80D70B7}"/>
              </a:ext>
            </a:extLst>
          </p:cNvPr>
          <p:cNvGrpSpPr/>
          <p:nvPr/>
        </p:nvGrpSpPr>
        <p:grpSpPr>
          <a:xfrm>
            <a:off x="2378864" y="3332994"/>
            <a:ext cx="143522" cy="161277"/>
            <a:chOff x="3710866" y="2831977"/>
            <a:chExt cx="143522" cy="161277"/>
          </a:xfrm>
        </p:grpSpPr>
        <p:cxnSp>
          <p:nvCxnSpPr>
            <p:cNvPr id="54" name="直線コネクタ 53">
              <a:extLst>
                <a:ext uri="{FF2B5EF4-FFF2-40B4-BE49-F238E27FC236}">
                  <a16:creationId xmlns:a16="http://schemas.microsoft.com/office/drawing/2014/main" id="{6FB38E0E-3B8B-4BB1-B81D-E16A195BB85C}"/>
                </a:ext>
              </a:extLst>
            </p:cNvPr>
            <p:cNvCxnSpPr>
              <a:cxnSpLocks/>
            </p:cNvCxnSpPr>
            <p:nvPr/>
          </p:nvCxnSpPr>
          <p:spPr>
            <a:xfrm>
              <a:off x="3710866" y="2831977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直線コネクタ 54">
              <a:extLst>
                <a:ext uri="{FF2B5EF4-FFF2-40B4-BE49-F238E27FC236}">
                  <a16:creationId xmlns:a16="http://schemas.microsoft.com/office/drawing/2014/main" id="{DBC19117-AFAB-4FF6-9206-6A89F78373B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2345" y="2833456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FA057D6-EAAB-41DC-A1CD-F1BB2DCE0512}"/>
                  </a:ext>
                </a:extLst>
              </p:cNvPr>
              <p:cNvSpPr txBox="1"/>
              <p:nvPr/>
            </p:nvSpPr>
            <p:spPr>
              <a:xfrm>
                <a:off x="2316720" y="3115491"/>
                <a:ext cx="31959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56" name="テキスト ボックス 55">
                <a:extLst>
                  <a:ext uri="{FF2B5EF4-FFF2-40B4-BE49-F238E27FC236}">
                    <a16:creationId xmlns:a16="http://schemas.microsoft.com/office/drawing/2014/main" id="{6FA057D6-EAAB-41DC-A1CD-F1BB2DCE05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16720" y="3115491"/>
                <a:ext cx="319595" cy="215444"/>
              </a:xfrm>
              <a:prstGeom prst="rect">
                <a:avLst/>
              </a:prstGeom>
              <a:blipFill>
                <a:blip r:embed="rId6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1D076791-5DA0-4C98-9BFC-E517C060DBE4}"/>
              </a:ext>
            </a:extLst>
          </p:cNvPr>
          <p:cNvSpPr txBox="1"/>
          <p:nvPr/>
        </p:nvSpPr>
        <p:spPr>
          <a:xfrm>
            <a:off x="192553" y="5309385"/>
            <a:ext cx="3543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Comic Sans MS" panose="030F0702030302020204" pitchFamily="66" charset="0"/>
              </a:rPr>
              <a:t>So we are going to try and describe points on this curve parametrically…</a:t>
            </a:r>
            <a:endParaRPr lang="en-GB" sz="12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4A3614E2-2554-4CF4-9D3D-7C57604CED1A}"/>
                  </a:ext>
                </a:extLst>
              </p:cNvPr>
              <p:cNvSpPr txBox="1"/>
              <p:nvPr/>
            </p:nvSpPr>
            <p:spPr>
              <a:xfrm>
                <a:off x="5981324" y="1436482"/>
                <a:ext cx="969624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4A3614E2-2554-4CF4-9D3D-7C57604CED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324" y="1436482"/>
                <a:ext cx="969624" cy="215444"/>
              </a:xfrm>
              <a:prstGeom prst="rect">
                <a:avLst/>
              </a:prstGeom>
              <a:blipFill>
                <a:blip r:embed="rId7"/>
                <a:stretch>
                  <a:fillRect l="-1887" r="-3774" b="-2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C641583-64F7-4699-A21F-7F61946A9A44}"/>
                  </a:ext>
                </a:extLst>
              </p:cNvPr>
              <p:cNvSpPr txBox="1"/>
              <p:nvPr/>
            </p:nvSpPr>
            <p:spPr>
              <a:xfrm>
                <a:off x="4422618" y="1851433"/>
                <a:ext cx="2533194" cy="52828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p>
                                    <m:sSupPr>
                                      <m:ctrlP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14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  <m:r>
                                    <a:rPr lang="en-US" sz="14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e>
                                    <m:sup>
                                      <m:r>
                                        <a:rPr lang="en-US" sz="14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1400" b="0" i="1" smtClean="0">
                                          <a:latin typeface="Cambria Math" panose="02040503050406030204" pitchFamily="18" charset="0"/>
                                        </a:rPr>
                                        <m:t>𝑡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1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0" name="テキスト ボックス 29">
                <a:extLst>
                  <a:ext uri="{FF2B5EF4-FFF2-40B4-BE49-F238E27FC236}">
                    <a16:creationId xmlns:a16="http://schemas.microsoft.com/office/drawing/2014/main" id="{4C641583-64F7-4699-A21F-7F61946A9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2618" y="1851433"/>
                <a:ext cx="2533194" cy="5282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62D4B28-9926-4E35-98FD-34B5D7E798D7}"/>
                  </a:ext>
                </a:extLst>
              </p:cNvPr>
              <p:cNvSpPr txBox="1"/>
              <p:nvPr/>
            </p:nvSpPr>
            <p:spPr>
              <a:xfrm>
                <a:off x="3723992" y="2610415"/>
                <a:ext cx="3172214" cy="430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+2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3" name="テキスト ボックス 32">
                <a:extLst>
                  <a:ext uri="{FF2B5EF4-FFF2-40B4-BE49-F238E27FC236}">
                    <a16:creationId xmlns:a16="http://schemas.microsoft.com/office/drawing/2014/main" id="{E62D4B28-9926-4E35-98FD-34B5D7E798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3992" y="2610415"/>
                <a:ext cx="3172214" cy="430824"/>
              </a:xfrm>
              <a:prstGeom prst="rect">
                <a:avLst/>
              </a:prstGeom>
              <a:blipFill>
                <a:blip r:embed="rId9"/>
                <a:stretch>
                  <a:fillRect l="-385" r="-769" b="-11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5254B207-497C-49F6-A733-7C4CF526297B}"/>
                  </a:ext>
                </a:extLst>
              </p:cNvPr>
              <p:cNvSpPr txBox="1"/>
              <p:nvPr/>
            </p:nvSpPr>
            <p:spPr>
              <a:xfrm>
                <a:off x="4084622" y="3260755"/>
                <a:ext cx="2884700" cy="430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+2+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−2+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4" name="テキスト ボックス 33">
                <a:extLst>
                  <a:ext uri="{FF2B5EF4-FFF2-40B4-BE49-F238E27FC236}">
                    <a16:creationId xmlns:a16="http://schemas.microsoft.com/office/drawing/2014/main" id="{5254B207-497C-49F6-A733-7C4CF52629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622" y="3260755"/>
                <a:ext cx="2884700" cy="430824"/>
              </a:xfrm>
              <a:prstGeom prst="rect">
                <a:avLst/>
              </a:prstGeom>
              <a:blipFill>
                <a:blip r:embed="rId10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54D348BF-BDA5-4FD5-9808-5F047403B377}"/>
                  </a:ext>
                </a:extLst>
              </p:cNvPr>
              <p:cNvSpPr txBox="1"/>
              <p:nvPr/>
            </p:nvSpPr>
            <p:spPr>
              <a:xfrm>
                <a:off x="4084622" y="3894498"/>
                <a:ext cx="2886303" cy="43082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+2+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𝑡𝑥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+2−</m:t>
                          </m:r>
                          <m:sSup>
                            <m:sSupPr>
                              <m:ctrlP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−2</m:t>
                              </m:r>
                              <m:r>
                                <a:rPr lang="en-US" sz="1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p>
                          </m:sSup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5" name="テキスト ボックス 34">
                <a:extLst>
                  <a:ext uri="{FF2B5EF4-FFF2-40B4-BE49-F238E27FC236}">
                    <a16:creationId xmlns:a16="http://schemas.microsoft.com/office/drawing/2014/main" id="{54D348BF-BDA5-4FD5-9808-5F047403B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4622" y="3894498"/>
                <a:ext cx="2886303" cy="430824"/>
              </a:xfrm>
              <a:prstGeom prst="rect">
                <a:avLst/>
              </a:prstGeom>
              <a:blipFill>
                <a:blip r:embed="rId11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B7D9E4AF-E503-480D-B7BD-646450F27E1B}"/>
                  </a:ext>
                </a:extLst>
              </p:cNvPr>
              <p:cNvSpPr txBox="1"/>
              <p:nvPr/>
            </p:nvSpPr>
            <p:spPr>
              <a:xfrm>
                <a:off x="6466211" y="4544238"/>
                <a:ext cx="473271" cy="402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36" name="テキスト ボックス 35">
                <a:extLst>
                  <a:ext uri="{FF2B5EF4-FFF2-40B4-BE49-F238E27FC236}">
                    <a16:creationId xmlns:a16="http://schemas.microsoft.com/office/drawing/2014/main" id="{B7D9E4AF-E503-480D-B7BD-646450F27E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211" y="4544238"/>
                <a:ext cx="473271" cy="402546"/>
              </a:xfrm>
              <a:prstGeom prst="rect">
                <a:avLst/>
              </a:prstGeom>
              <a:blipFill>
                <a:blip r:embed="rId12"/>
                <a:stretch>
                  <a:fillRect l="-7792" r="-9091" b="-1363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円弧 36">
            <a:extLst>
              <a:ext uri="{FF2B5EF4-FFF2-40B4-BE49-F238E27FC236}">
                <a16:creationId xmlns:a16="http://schemas.microsoft.com/office/drawing/2014/main" id="{FB3B46A5-A844-4289-B28E-BD2808E0A4BE}"/>
              </a:ext>
            </a:extLst>
          </p:cNvPr>
          <p:cNvSpPr/>
          <p:nvPr/>
        </p:nvSpPr>
        <p:spPr>
          <a:xfrm>
            <a:off x="6901027" y="1540494"/>
            <a:ext cx="245497" cy="57239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3EC137BC-77C0-4EBD-81A0-A35FDE451925}"/>
                  </a:ext>
                </a:extLst>
              </p:cNvPr>
              <p:cNvSpPr txBox="1"/>
              <p:nvPr/>
            </p:nvSpPr>
            <p:spPr>
              <a:xfrm>
                <a:off x="7108115" y="1423416"/>
                <a:ext cx="1538735" cy="7708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Let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14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1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sz="1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38" name="テキスト ボックス 37">
                <a:extLst>
                  <a:ext uri="{FF2B5EF4-FFF2-40B4-BE49-F238E27FC236}">
                    <a16:creationId xmlns:a16="http://schemas.microsoft.com/office/drawing/2014/main" id="{3EC137BC-77C0-4EBD-81A0-A35FDE4519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8115" y="1423416"/>
                <a:ext cx="1538735" cy="770852"/>
              </a:xfrm>
              <a:prstGeom prst="rect">
                <a:avLst/>
              </a:prstGeom>
              <a:blipFill>
                <a:blip r:embed="rId13"/>
                <a:stretch>
                  <a:fillRect b="-7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円弧 39">
            <a:extLst>
              <a:ext uri="{FF2B5EF4-FFF2-40B4-BE49-F238E27FC236}">
                <a16:creationId xmlns:a16="http://schemas.microsoft.com/office/drawing/2014/main" id="{C3B2CBE4-AFCD-487D-9199-ED903F3D8C2C}"/>
              </a:ext>
            </a:extLst>
          </p:cNvPr>
          <p:cNvSpPr/>
          <p:nvPr/>
        </p:nvSpPr>
        <p:spPr>
          <a:xfrm>
            <a:off x="6920262" y="2207799"/>
            <a:ext cx="245497" cy="57239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円弧 40">
            <a:extLst>
              <a:ext uri="{FF2B5EF4-FFF2-40B4-BE49-F238E27FC236}">
                <a16:creationId xmlns:a16="http://schemas.microsoft.com/office/drawing/2014/main" id="{D53E4630-490E-4B4A-8912-5FC2E05C242E}"/>
              </a:ext>
            </a:extLst>
          </p:cNvPr>
          <p:cNvSpPr/>
          <p:nvPr/>
        </p:nvSpPr>
        <p:spPr>
          <a:xfrm>
            <a:off x="6938018" y="2873624"/>
            <a:ext cx="245497" cy="57239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円弧 41">
            <a:extLst>
              <a:ext uri="{FF2B5EF4-FFF2-40B4-BE49-F238E27FC236}">
                <a16:creationId xmlns:a16="http://schemas.microsoft.com/office/drawing/2014/main" id="{0EAC62E6-D4CA-4557-8961-7E22EB5DE0D1}"/>
              </a:ext>
            </a:extLst>
          </p:cNvPr>
          <p:cNvSpPr/>
          <p:nvPr/>
        </p:nvSpPr>
        <p:spPr>
          <a:xfrm>
            <a:off x="6946895" y="3530571"/>
            <a:ext cx="245497" cy="57239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円弧 43">
            <a:extLst>
              <a:ext uri="{FF2B5EF4-FFF2-40B4-BE49-F238E27FC236}">
                <a16:creationId xmlns:a16="http://schemas.microsoft.com/office/drawing/2014/main" id="{B75D0E5A-594D-4E7D-8297-096622C23AE2}"/>
              </a:ext>
            </a:extLst>
          </p:cNvPr>
          <p:cNvSpPr/>
          <p:nvPr/>
        </p:nvSpPr>
        <p:spPr>
          <a:xfrm>
            <a:off x="6946895" y="4187519"/>
            <a:ext cx="245497" cy="572391"/>
          </a:xfrm>
          <a:prstGeom prst="arc">
            <a:avLst>
              <a:gd name="adj1" fmla="val 16200000"/>
              <a:gd name="adj2" fmla="val 5481834"/>
            </a:avLst>
          </a:prstGeom>
          <a:ln w="25400">
            <a:solidFill>
              <a:srgbClr val="FF0000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4656FB31-BB85-47DE-A10C-5C0B48571C03}"/>
              </a:ext>
            </a:extLst>
          </p:cNvPr>
          <p:cNvSpPr txBox="1"/>
          <p:nvPr/>
        </p:nvSpPr>
        <p:spPr>
          <a:xfrm>
            <a:off x="7214649" y="2222405"/>
            <a:ext cx="8285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Expand brackets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281B4B4C-4FE9-40A9-A363-8BF603441C43}"/>
                  </a:ext>
                </a:extLst>
              </p:cNvPr>
              <p:cNvSpPr txBox="1"/>
              <p:nvPr/>
            </p:nvSpPr>
            <p:spPr>
              <a:xfrm>
                <a:off x="7152506" y="3012518"/>
                <a:ext cx="82852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sSup>
                        <m:sSupPr>
                          <m:ctrlP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1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12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GB" sz="12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48" name="テキスト ボックス 47">
                <a:extLst>
                  <a:ext uri="{FF2B5EF4-FFF2-40B4-BE49-F238E27FC236}">
                    <a16:creationId xmlns:a16="http://schemas.microsoft.com/office/drawing/2014/main" id="{281B4B4C-4FE9-40A9-A363-8BF603441C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2506" y="3012518"/>
                <a:ext cx="828521" cy="276999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82ECCCAA-A9CA-4845-AA37-09751030C862}"/>
              </a:ext>
            </a:extLst>
          </p:cNvPr>
          <p:cNvSpPr txBox="1"/>
          <p:nvPr/>
        </p:nvSpPr>
        <p:spPr>
          <a:xfrm>
            <a:off x="7116995" y="3580688"/>
            <a:ext cx="20270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Write as a single fraction (careful with the signs)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65251544-6A17-4231-BCA9-560FA48BE004}"/>
              </a:ext>
            </a:extLst>
          </p:cNvPr>
          <p:cNvSpPr txBox="1"/>
          <p:nvPr/>
        </p:nvSpPr>
        <p:spPr>
          <a:xfrm>
            <a:off x="7099239" y="4344168"/>
            <a:ext cx="165414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FF0000"/>
                </a:solidFill>
                <a:latin typeface="Comic Sans MS" panose="030F0702030302020204" pitchFamily="66" charset="0"/>
              </a:rPr>
              <a:t>Simplify left side</a:t>
            </a:r>
            <a:endParaRPr lang="en-GB" sz="1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14CE9C5E-91CC-4789-937F-48A540009E96}"/>
              </a:ext>
            </a:extLst>
          </p:cNvPr>
          <p:cNvSpPr/>
          <p:nvPr/>
        </p:nvSpPr>
        <p:spPr>
          <a:xfrm>
            <a:off x="5956916" y="1402672"/>
            <a:ext cx="284086" cy="2574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正方形/長方形 58">
            <a:extLst>
              <a:ext uri="{FF2B5EF4-FFF2-40B4-BE49-F238E27FC236}">
                <a16:creationId xmlns:a16="http://schemas.microsoft.com/office/drawing/2014/main" id="{7882BF54-4F3D-4C89-BE52-BC3FC48BE28A}"/>
              </a:ext>
            </a:extLst>
          </p:cNvPr>
          <p:cNvSpPr/>
          <p:nvPr/>
        </p:nvSpPr>
        <p:spPr>
          <a:xfrm>
            <a:off x="6357890" y="1404152"/>
            <a:ext cx="284086" cy="2574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7" name="正方形/長方形 66">
            <a:extLst>
              <a:ext uri="{FF2B5EF4-FFF2-40B4-BE49-F238E27FC236}">
                <a16:creationId xmlns:a16="http://schemas.microsoft.com/office/drawing/2014/main" id="{2F6B65B8-2C07-47E7-A7BA-025393BA7159}"/>
              </a:ext>
            </a:extLst>
          </p:cNvPr>
          <p:cNvSpPr/>
          <p:nvPr/>
        </p:nvSpPr>
        <p:spPr>
          <a:xfrm>
            <a:off x="7602244" y="1447060"/>
            <a:ext cx="920319" cy="37286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8" name="正方形/長方形 67">
            <a:extLst>
              <a:ext uri="{FF2B5EF4-FFF2-40B4-BE49-F238E27FC236}">
                <a16:creationId xmlns:a16="http://schemas.microsoft.com/office/drawing/2014/main" id="{A4B87422-0AFB-4903-BC0D-DE981CE9E51C}"/>
              </a:ext>
            </a:extLst>
          </p:cNvPr>
          <p:cNvSpPr/>
          <p:nvPr/>
        </p:nvSpPr>
        <p:spPr>
          <a:xfrm>
            <a:off x="5632880" y="1824361"/>
            <a:ext cx="972105" cy="616998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9" name="正方形/長方形 68">
            <a:extLst>
              <a:ext uri="{FF2B5EF4-FFF2-40B4-BE49-F238E27FC236}">
                <a16:creationId xmlns:a16="http://schemas.microsoft.com/office/drawing/2014/main" id="{CCD4B8B3-D9F2-41B7-8642-C03D40A54F7E}"/>
              </a:ext>
            </a:extLst>
          </p:cNvPr>
          <p:cNvSpPr/>
          <p:nvPr/>
        </p:nvSpPr>
        <p:spPr>
          <a:xfrm>
            <a:off x="4435874" y="1816963"/>
            <a:ext cx="997259" cy="624396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0" name="正方形/長方形 69">
            <a:extLst>
              <a:ext uri="{FF2B5EF4-FFF2-40B4-BE49-F238E27FC236}">
                <a16:creationId xmlns:a16="http://schemas.microsoft.com/office/drawing/2014/main" id="{BDF32D83-BAAB-4A3C-B275-455A1FD17D79}"/>
              </a:ext>
            </a:extLst>
          </p:cNvPr>
          <p:cNvSpPr/>
          <p:nvPr/>
        </p:nvSpPr>
        <p:spPr>
          <a:xfrm>
            <a:off x="7621479" y="1777013"/>
            <a:ext cx="920319" cy="37286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5F1E7E57-2BF2-42D3-854F-FD01B70A2485}"/>
              </a:ext>
            </a:extLst>
          </p:cNvPr>
          <p:cNvCxnSpPr>
            <a:cxnSpLocks/>
          </p:cNvCxnSpPr>
          <p:nvPr/>
        </p:nvCxnSpPr>
        <p:spPr>
          <a:xfrm flipV="1">
            <a:off x="4083727" y="3879542"/>
            <a:ext cx="292964" cy="23082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直線コネクタ 70">
            <a:extLst>
              <a:ext uri="{FF2B5EF4-FFF2-40B4-BE49-F238E27FC236}">
                <a16:creationId xmlns:a16="http://schemas.microsoft.com/office/drawing/2014/main" id="{1DED54DE-3CD6-4AB2-A83A-3732DC3FFFF5}"/>
              </a:ext>
            </a:extLst>
          </p:cNvPr>
          <p:cNvCxnSpPr>
            <a:cxnSpLocks/>
          </p:cNvCxnSpPr>
          <p:nvPr/>
        </p:nvCxnSpPr>
        <p:spPr>
          <a:xfrm flipV="1">
            <a:off x="5424255" y="3888420"/>
            <a:ext cx="292964" cy="23082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直線コネクタ 71">
            <a:extLst>
              <a:ext uri="{FF2B5EF4-FFF2-40B4-BE49-F238E27FC236}">
                <a16:creationId xmlns:a16="http://schemas.microsoft.com/office/drawing/2014/main" id="{1AB68950-D5E2-40FB-8867-3D1C74B1DB21}"/>
              </a:ext>
            </a:extLst>
          </p:cNvPr>
          <p:cNvCxnSpPr>
            <a:cxnSpLocks/>
          </p:cNvCxnSpPr>
          <p:nvPr/>
        </p:nvCxnSpPr>
        <p:spPr>
          <a:xfrm flipV="1">
            <a:off x="4891595" y="3897298"/>
            <a:ext cx="292964" cy="23082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910533C2-E44F-48F4-A485-188556CFFAF2}"/>
              </a:ext>
            </a:extLst>
          </p:cNvPr>
          <p:cNvCxnSpPr>
            <a:cxnSpLocks/>
          </p:cNvCxnSpPr>
          <p:nvPr/>
        </p:nvCxnSpPr>
        <p:spPr>
          <a:xfrm flipV="1">
            <a:off x="6258756" y="3897298"/>
            <a:ext cx="292964" cy="23082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0C2483EF-757E-4EA9-80EB-08AB7A1193C4}"/>
                  </a:ext>
                </a:extLst>
              </p:cNvPr>
              <p:cNvSpPr txBox="1"/>
              <p:nvPr/>
            </p:nvSpPr>
            <p:spPr>
              <a:xfrm>
                <a:off x="3965421" y="5205303"/>
                <a:ext cx="4645918" cy="724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So the original relationship can also be written parametrically using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6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6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𝑡</m:t>
                            </m:r>
                          </m:sup>
                        </m:sSup>
                      </m:num>
                      <m:den>
                        <m:r>
                          <a:rPr lang="en-US" sz="16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6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 </a:t>
                </a:r>
                <a:endParaRPr lang="en-GB" sz="1600" dirty="0">
                  <a:solidFill>
                    <a:srgbClr val="FF0000"/>
                  </a:solidFill>
                  <a:latin typeface="Comic Sans MS" panose="030F0702030302020204" pitchFamily="66" charset="0"/>
                </a:endParaRPr>
              </a:p>
            </p:txBody>
          </p:sp>
        </mc:Choice>
        <mc:Fallback xmlns="">
          <p:sp>
            <p:nvSpPr>
              <p:cNvPr id="74" name="テキスト ボックス 73">
                <a:extLst>
                  <a:ext uri="{FF2B5EF4-FFF2-40B4-BE49-F238E27FC236}">
                    <a16:creationId xmlns:a16="http://schemas.microsoft.com/office/drawing/2014/main" id="{0C2483EF-757E-4EA9-80EB-08AB7A1193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5421" y="5205303"/>
                <a:ext cx="4645918" cy="724301"/>
              </a:xfrm>
              <a:prstGeom prst="rect">
                <a:avLst/>
              </a:prstGeom>
              <a:blipFill>
                <a:blip r:embed="rId15"/>
                <a:stretch>
                  <a:fillRect l="-131" t="-1681" r="-1573" b="-33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48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0" grpId="0"/>
      <p:bldP spid="33" grpId="0"/>
      <p:bldP spid="34" grpId="0"/>
      <p:bldP spid="35" grpId="0"/>
      <p:bldP spid="36" grpId="0"/>
      <p:bldP spid="37" grpId="0" animBg="1"/>
      <p:bldP spid="38" grpId="0"/>
      <p:bldP spid="40" grpId="0" animBg="1"/>
      <p:bldP spid="41" grpId="0" animBg="1"/>
      <p:bldP spid="42" grpId="0" animBg="1"/>
      <p:bldP spid="44" grpId="0" animBg="1"/>
      <p:bldP spid="45" grpId="0"/>
      <p:bldP spid="48" grpId="0"/>
      <p:bldP spid="52" grpId="0"/>
      <p:bldP spid="58" grpId="0"/>
      <p:bldP spid="6" grpId="0" animBg="1"/>
      <p:bldP spid="6" grpId="1" animBg="1"/>
      <p:bldP spid="59" grpId="0" animBg="1"/>
      <p:bldP spid="59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3061317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400" b="1" dirty="0">
                <a:latin typeface="Comic Sans MS" panose="030F0702030302020204" pitchFamily="66" charset="0"/>
              </a:rPr>
              <a:t>You can define hyperbolic functions using trigonometry and exponential functions</a:t>
            </a:r>
          </a:p>
          <a:p>
            <a:pPr marL="0" indent="0" algn="ctr">
              <a:buNone/>
            </a:pPr>
            <a:endParaRPr lang="en-US" sz="1400" b="1" dirty="0">
              <a:latin typeface="Comic Sans MS" panose="030F0702030302020204" pitchFamily="66" charset="0"/>
            </a:endParaRPr>
          </a:p>
          <a:p>
            <a:pPr marL="0" indent="0" algn="ctr">
              <a:buNone/>
            </a:pPr>
            <a:endParaRPr lang="en-US" sz="1400" dirty="0">
              <a:latin typeface="Comic Sans MS" panose="030F0702030302020204" pitchFamily="66" charset="0"/>
            </a:endParaRPr>
          </a:p>
        </p:txBody>
      </p:sp>
      <p:sp>
        <p:nvSpPr>
          <p:cNvPr id="50" name="タイトル 1">
            <a:extLst>
              <a:ext uri="{FF2B5EF4-FFF2-40B4-BE49-F238E27FC236}">
                <a16:creationId xmlns:a16="http://schemas.microsoft.com/office/drawing/2014/main" id="{9D25B704-C081-4EAE-BCE9-732DE7588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941" y="363549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Comic Sans MS" panose="030F0702030302020204" pitchFamily="66" charset="0"/>
              </a:rPr>
              <a:t>Hyperbolic Functions</a:t>
            </a:r>
            <a:endParaRPr lang="en-GB" sz="4050" dirty="0">
              <a:latin typeface="Comic Sans MS" panose="030F0702030302020204" pitchFamily="66" charset="0"/>
            </a:endParaRPr>
          </a:p>
        </p:txBody>
      </p:sp>
      <p:sp>
        <p:nvSpPr>
          <p:cNvPr id="51" name="テキスト ボックス 3">
            <a:extLst>
              <a:ext uri="{FF2B5EF4-FFF2-40B4-BE49-F238E27FC236}">
                <a16:creationId xmlns:a16="http://schemas.microsoft.com/office/drawing/2014/main" id="{6B541AC0-0713-47D7-9D98-F34D1BB5D915}"/>
              </a:ext>
            </a:extLst>
          </p:cNvPr>
          <p:cNvSpPr txBox="1"/>
          <p:nvPr/>
        </p:nvSpPr>
        <p:spPr>
          <a:xfrm>
            <a:off x="8649954" y="6488668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6A</a:t>
            </a:r>
            <a:endParaRPr lang="en-GB" dirty="0">
              <a:latin typeface="Comic Sans MS" panose="030F0702030302020204" pitchFamily="66" charset="0"/>
            </a:endParaRPr>
          </a:p>
        </p:txBody>
      </p:sp>
      <p:cxnSp>
        <p:nvCxnSpPr>
          <p:cNvPr id="49" name="直線矢印コネクタ 48">
            <a:extLst>
              <a:ext uri="{FF2B5EF4-FFF2-40B4-BE49-F238E27FC236}">
                <a16:creationId xmlns:a16="http://schemas.microsoft.com/office/drawing/2014/main" id="{E7DD7A79-43BC-49CF-8EB0-B4652691F942}"/>
              </a:ext>
            </a:extLst>
          </p:cNvPr>
          <p:cNvCxnSpPr>
            <a:cxnSpLocks/>
          </p:cNvCxnSpPr>
          <p:nvPr/>
        </p:nvCxnSpPr>
        <p:spPr>
          <a:xfrm flipV="1">
            <a:off x="6244516" y="1255729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11ADE9F6-3917-463A-844D-9A7DAD786ECE}"/>
              </a:ext>
            </a:extLst>
          </p:cNvPr>
          <p:cNvCxnSpPr>
            <a:cxnSpLocks/>
          </p:cNvCxnSpPr>
          <p:nvPr/>
        </p:nvCxnSpPr>
        <p:spPr>
          <a:xfrm rot="5400000" flipV="1">
            <a:off x="6317018" y="1363742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E65CCBC0-6F0C-42E8-A890-2A46A6E4134B}"/>
              </a:ext>
            </a:extLst>
          </p:cNvPr>
          <p:cNvCxnSpPr>
            <a:cxnSpLocks/>
          </p:cNvCxnSpPr>
          <p:nvPr/>
        </p:nvCxnSpPr>
        <p:spPr>
          <a:xfrm flipV="1">
            <a:off x="6261811" y="4081078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F57F712E-6C88-4ECA-9CAA-0C1E16447336}"/>
              </a:ext>
            </a:extLst>
          </p:cNvPr>
          <p:cNvCxnSpPr>
            <a:cxnSpLocks/>
          </p:cNvCxnSpPr>
          <p:nvPr/>
        </p:nvCxnSpPr>
        <p:spPr>
          <a:xfrm rot="5400000" flipV="1">
            <a:off x="6334313" y="4189091"/>
            <a:ext cx="0" cy="2547891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15911649-7A9D-4C9F-A9C3-48A12ACAB500}"/>
                  </a:ext>
                </a:extLst>
              </p:cNvPr>
              <p:cNvSpPr txBox="1"/>
              <p:nvPr/>
            </p:nvSpPr>
            <p:spPr>
              <a:xfrm>
                <a:off x="6439824" y="2636204"/>
                <a:ext cx="47939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3" name="テキスト ボックス 62">
                <a:extLst>
                  <a:ext uri="{FF2B5EF4-FFF2-40B4-BE49-F238E27FC236}">
                    <a16:creationId xmlns:a16="http://schemas.microsoft.com/office/drawing/2014/main" id="{15911649-7A9D-4C9F-A9C3-48A12ACAB5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9824" y="2636204"/>
                <a:ext cx="479395" cy="215444"/>
              </a:xfrm>
              <a:prstGeom prst="rect">
                <a:avLst/>
              </a:prstGeom>
              <a:blipFill>
                <a:blip r:embed="rId3"/>
                <a:stretch>
                  <a:fillRect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69192E7E-437C-42F2-BCC7-A44241D171C5}"/>
                  </a:ext>
                </a:extLst>
              </p:cNvPr>
              <p:cNvSpPr txBox="1"/>
              <p:nvPr/>
            </p:nvSpPr>
            <p:spPr>
              <a:xfrm>
                <a:off x="6226761" y="1029348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4" name="テキスト ボックス 63">
                <a:extLst>
                  <a:ext uri="{FF2B5EF4-FFF2-40B4-BE49-F238E27FC236}">
                    <a16:creationId xmlns:a16="http://schemas.microsoft.com/office/drawing/2014/main" id="{69192E7E-437C-42F2-BCC7-A44241D17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761" y="1029348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BB2A3291-1307-4FC5-9E84-B1FBED0435F8}"/>
                  </a:ext>
                </a:extLst>
              </p:cNvPr>
              <p:cNvSpPr txBox="1"/>
              <p:nvPr/>
            </p:nvSpPr>
            <p:spPr>
              <a:xfrm>
                <a:off x="7664480" y="5328388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5" name="テキスト ボックス 64">
                <a:extLst>
                  <a:ext uri="{FF2B5EF4-FFF2-40B4-BE49-F238E27FC236}">
                    <a16:creationId xmlns:a16="http://schemas.microsoft.com/office/drawing/2014/main" id="{BB2A3291-1307-4FC5-9E84-B1FBED0435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480" y="5328388"/>
                <a:ext cx="141705" cy="215444"/>
              </a:xfrm>
              <a:prstGeom prst="rect">
                <a:avLst/>
              </a:prstGeom>
              <a:blipFill>
                <a:blip r:embed="rId5"/>
                <a:stretch>
                  <a:fillRect l="-16667" r="-8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6B70BC5C-D56D-49AC-A7CA-59088C2E7FF8}"/>
                  </a:ext>
                </a:extLst>
              </p:cNvPr>
              <p:cNvSpPr txBox="1"/>
              <p:nvPr/>
            </p:nvSpPr>
            <p:spPr>
              <a:xfrm>
                <a:off x="6226298" y="3828063"/>
                <a:ext cx="144142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66" name="テキスト ボックス 65">
                <a:extLst>
                  <a:ext uri="{FF2B5EF4-FFF2-40B4-BE49-F238E27FC236}">
                    <a16:creationId xmlns:a16="http://schemas.microsoft.com/office/drawing/2014/main" id="{6B70BC5C-D56D-49AC-A7CA-59088C2E7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6298" y="3828063"/>
                <a:ext cx="144142" cy="215444"/>
              </a:xfrm>
              <a:prstGeom prst="rect">
                <a:avLst/>
              </a:prstGeom>
              <a:blipFill>
                <a:blip r:embed="rId4"/>
                <a:stretch>
                  <a:fillRect l="-29167" r="-25000" b="-2285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5" name="楕円 74">
            <a:extLst>
              <a:ext uri="{FF2B5EF4-FFF2-40B4-BE49-F238E27FC236}">
                <a16:creationId xmlns:a16="http://schemas.microsoft.com/office/drawing/2014/main" id="{B18F0FB4-4FD9-4BFD-9090-06C88B2E3EEF}"/>
              </a:ext>
            </a:extLst>
          </p:cNvPr>
          <p:cNvSpPr>
            <a:spLocks noChangeAspect="1"/>
          </p:cNvSpPr>
          <p:nvPr/>
        </p:nvSpPr>
        <p:spPr>
          <a:xfrm>
            <a:off x="5374504" y="1770632"/>
            <a:ext cx="1775534" cy="177553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C481C9B5-FE56-481F-8F67-BFA8310F7E6D}"/>
                  </a:ext>
                </a:extLst>
              </p:cNvPr>
              <p:cNvSpPr txBox="1"/>
              <p:nvPr/>
            </p:nvSpPr>
            <p:spPr>
              <a:xfrm>
                <a:off x="4824089" y="1677418"/>
                <a:ext cx="979884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6" name="テキスト ボックス 75">
                <a:extLst>
                  <a:ext uri="{FF2B5EF4-FFF2-40B4-BE49-F238E27FC236}">
                    <a16:creationId xmlns:a16="http://schemas.microsoft.com/office/drawing/2014/main" id="{C481C9B5-FE56-481F-8F67-BFA8310F7E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4089" y="1677418"/>
                <a:ext cx="979884" cy="220253"/>
              </a:xfrm>
              <a:prstGeom prst="rect">
                <a:avLst/>
              </a:prstGeom>
              <a:blipFill>
                <a:blip r:embed="rId6"/>
                <a:stretch>
                  <a:fillRect l="-1863" t="-2778" r="-3106" b="-25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217D8C74-BB8A-4ADF-906B-3326C26AB7AA}"/>
              </a:ext>
            </a:extLst>
          </p:cNvPr>
          <p:cNvCxnSpPr/>
          <p:nvPr/>
        </p:nvCxnSpPr>
        <p:spPr>
          <a:xfrm flipV="1">
            <a:off x="6253394" y="2134617"/>
            <a:ext cx="719091" cy="49715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765A4C86-8DD8-4AEC-B0E5-9CE9D37A87ED}"/>
              </a:ext>
            </a:extLst>
          </p:cNvPr>
          <p:cNvCxnSpPr>
            <a:cxnSpLocks/>
          </p:cNvCxnSpPr>
          <p:nvPr/>
        </p:nvCxnSpPr>
        <p:spPr>
          <a:xfrm flipV="1">
            <a:off x="6982842" y="2136097"/>
            <a:ext cx="0" cy="49567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円弧 78">
            <a:extLst>
              <a:ext uri="{FF2B5EF4-FFF2-40B4-BE49-F238E27FC236}">
                <a16:creationId xmlns:a16="http://schemas.microsoft.com/office/drawing/2014/main" id="{C6D64D3B-ABE5-458A-B39F-4AA38F8174ED}"/>
              </a:ext>
            </a:extLst>
          </p:cNvPr>
          <p:cNvSpPr/>
          <p:nvPr/>
        </p:nvSpPr>
        <p:spPr>
          <a:xfrm>
            <a:off x="5552057" y="2214517"/>
            <a:ext cx="914400" cy="914400"/>
          </a:xfrm>
          <a:prstGeom prst="arc">
            <a:avLst>
              <a:gd name="adj1" fmla="val 20363050"/>
              <a:gd name="adj2" fmla="val 2140526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5944D593-6C75-4921-8DFF-418FF99F04A0}"/>
                  </a:ext>
                </a:extLst>
              </p:cNvPr>
              <p:cNvSpPr txBox="1"/>
              <p:nvPr/>
            </p:nvSpPr>
            <p:spPr>
              <a:xfrm>
                <a:off x="6466458" y="2467530"/>
                <a:ext cx="126317" cy="1846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200" dirty="0"/>
              </a:p>
            </p:txBody>
          </p:sp>
        </mc:Choice>
        <mc:Fallback xmlns="">
          <p:sp>
            <p:nvSpPr>
              <p:cNvPr id="80" name="テキスト ボックス 79">
                <a:extLst>
                  <a:ext uri="{FF2B5EF4-FFF2-40B4-BE49-F238E27FC236}">
                    <a16:creationId xmlns:a16="http://schemas.microsoft.com/office/drawing/2014/main" id="{5944D593-6C75-4921-8DFF-418FF99F0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6458" y="2467530"/>
                <a:ext cx="126317" cy="184666"/>
              </a:xfrm>
              <a:prstGeom prst="rect">
                <a:avLst/>
              </a:prstGeom>
              <a:blipFill>
                <a:blip r:embed="rId7"/>
                <a:stretch>
                  <a:fillRect l="-30000" r="-30000" b="-666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2C1F200B-7D24-46CF-B0C2-57E43067689D}"/>
                  </a:ext>
                </a:extLst>
              </p:cNvPr>
              <p:cNvSpPr txBox="1"/>
              <p:nvPr/>
            </p:nvSpPr>
            <p:spPr>
              <a:xfrm>
                <a:off x="6963606" y="2289975"/>
                <a:ext cx="47939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1" name="テキスト ボックス 80">
                <a:extLst>
                  <a:ext uri="{FF2B5EF4-FFF2-40B4-BE49-F238E27FC236}">
                    <a16:creationId xmlns:a16="http://schemas.microsoft.com/office/drawing/2014/main" id="{2C1F200B-7D24-46CF-B0C2-57E4306768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3606" y="2289975"/>
                <a:ext cx="479395" cy="215444"/>
              </a:xfrm>
              <a:prstGeom prst="rect">
                <a:avLst/>
              </a:prstGeom>
              <a:blipFill>
                <a:blip r:embed="rId8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4903B0E0-0C1E-4981-93A0-89A789F3E802}"/>
                  </a:ext>
                </a:extLst>
              </p:cNvPr>
              <p:cNvSpPr txBox="1"/>
              <p:nvPr/>
            </p:nvSpPr>
            <p:spPr>
              <a:xfrm>
                <a:off x="6438936" y="2173086"/>
                <a:ext cx="21306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82" name="テキスト ボックス 81">
                <a:extLst>
                  <a:ext uri="{FF2B5EF4-FFF2-40B4-BE49-F238E27FC236}">
                    <a16:creationId xmlns:a16="http://schemas.microsoft.com/office/drawing/2014/main" id="{4903B0E0-0C1E-4981-93A0-89A789F3E8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8936" y="2173086"/>
                <a:ext cx="213065" cy="215444"/>
              </a:xfrm>
              <a:prstGeom prst="rect">
                <a:avLst/>
              </a:prstGeom>
              <a:blipFill>
                <a:blip r:embed="rId9"/>
                <a:stretch>
                  <a:fillRect l="-2857" b="-277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3" name="フリーフォーム: 図形 82">
            <a:extLst>
              <a:ext uri="{FF2B5EF4-FFF2-40B4-BE49-F238E27FC236}">
                <a16:creationId xmlns:a16="http://schemas.microsoft.com/office/drawing/2014/main" id="{648903EE-5FCB-4912-86A3-D53FF0C856D6}"/>
              </a:ext>
            </a:extLst>
          </p:cNvPr>
          <p:cNvSpPr/>
          <p:nvPr/>
        </p:nvSpPr>
        <p:spPr>
          <a:xfrm>
            <a:off x="6485148" y="4337050"/>
            <a:ext cx="934179" cy="2263775"/>
          </a:xfrm>
          <a:custGeom>
            <a:avLst/>
            <a:gdLst>
              <a:gd name="connsiteX0" fmla="*/ 938388 w 938388"/>
              <a:gd name="connsiteY0" fmla="*/ 0 h 2247900"/>
              <a:gd name="connsiteX1" fmla="*/ 214488 w 938388"/>
              <a:gd name="connsiteY1" fmla="*/ 590550 h 2247900"/>
              <a:gd name="connsiteX2" fmla="*/ 4938 w 938388"/>
              <a:gd name="connsiteY2" fmla="*/ 1133475 h 2247900"/>
              <a:gd name="connsiteX3" fmla="*/ 138288 w 938388"/>
              <a:gd name="connsiteY3" fmla="*/ 1657350 h 2247900"/>
              <a:gd name="connsiteX4" fmla="*/ 871713 w 938388"/>
              <a:gd name="connsiteY4" fmla="*/ 2247900 h 2247900"/>
              <a:gd name="connsiteX0" fmla="*/ 934179 w 934179"/>
              <a:gd name="connsiteY0" fmla="*/ 0 h 2247900"/>
              <a:gd name="connsiteX1" fmla="*/ 210279 w 934179"/>
              <a:gd name="connsiteY1" fmla="*/ 590550 h 2247900"/>
              <a:gd name="connsiteX2" fmla="*/ 729 w 934179"/>
              <a:gd name="connsiteY2" fmla="*/ 1133475 h 2247900"/>
              <a:gd name="connsiteX3" fmla="*/ 172179 w 934179"/>
              <a:gd name="connsiteY3" fmla="*/ 1657350 h 2247900"/>
              <a:gd name="connsiteX4" fmla="*/ 867504 w 934179"/>
              <a:gd name="connsiteY4" fmla="*/ 2247900 h 2247900"/>
              <a:gd name="connsiteX0" fmla="*/ 934179 w 934179"/>
              <a:gd name="connsiteY0" fmla="*/ 0 h 2263775"/>
              <a:gd name="connsiteX1" fmla="*/ 210279 w 934179"/>
              <a:gd name="connsiteY1" fmla="*/ 590550 h 2263775"/>
              <a:gd name="connsiteX2" fmla="*/ 729 w 934179"/>
              <a:gd name="connsiteY2" fmla="*/ 1133475 h 2263775"/>
              <a:gd name="connsiteX3" fmla="*/ 172179 w 934179"/>
              <a:gd name="connsiteY3" fmla="*/ 1657350 h 2263775"/>
              <a:gd name="connsiteX4" fmla="*/ 883379 w 934179"/>
              <a:gd name="connsiteY4" fmla="*/ 2263775 h 226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179" h="2263775">
                <a:moveTo>
                  <a:pt x="934179" y="0"/>
                </a:moveTo>
                <a:cubicBezTo>
                  <a:pt x="650016" y="200818"/>
                  <a:pt x="365854" y="401637"/>
                  <a:pt x="210279" y="590550"/>
                </a:cubicBezTo>
                <a:cubicBezTo>
                  <a:pt x="54704" y="779463"/>
                  <a:pt x="7079" y="955675"/>
                  <a:pt x="729" y="1133475"/>
                </a:cubicBezTo>
                <a:cubicBezTo>
                  <a:pt x="-5621" y="1311275"/>
                  <a:pt x="27717" y="1471613"/>
                  <a:pt x="172179" y="1657350"/>
                </a:cubicBezTo>
                <a:cubicBezTo>
                  <a:pt x="316641" y="1843087"/>
                  <a:pt x="588897" y="2061368"/>
                  <a:pt x="883379" y="226377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4" name="フリーフォーム: 図形 83">
            <a:extLst>
              <a:ext uri="{FF2B5EF4-FFF2-40B4-BE49-F238E27FC236}">
                <a16:creationId xmlns:a16="http://schemas.microsoft.com/office/drawing/2014/main" id="{DA51A306-9EE5-4970-ACA2-404E0EED3C3C}"/>
              </a:ext>
            </a:extLst>
          </p:cNvPr>
          <p:cNvSpPr/>
          <p:nvPr/>
        </p:nvSpPr>
        <p:spPr>
          <a:xfrm flipH="1">
            <a:off x="5110588" y="4338528"/>
            <a:ext cx="934179" cy="2263775"/>
          </a:xfrm>
          <a:custGeom>
            <a:avLst/>
            <a:gdLst>
              <a:gd name="connsiteX0" fmla="*/ 938388 w 938388"/>
              <a:gd name="connsiteY0" fmla="*/ 0 h 2247900"/>
              <a:gd name="connsiteX1" fmla="*/ 214488 w 938388"/>
              <a:gd name="connsiteY1" fmla="*/ 590550 h 2247900"/>
              <a:gd name="connsiteX2" fmla="*/ 4938 w 938388"/>
              <a:gd name="connsiteY2" fmla="*/ 1133475 h 2247900"/>
              <a:gd name="connsiteX3" fmla="*/ 138288 w 938388"/>
              <a:gd name="connsiteY3" fmla="*/ 1657350 h 2247900"/>
              <a:gd name="connsiteX4" fmla="*/ 871713 w 938388"/>
              <a:gd name="connsiteY4" fmla="*/ 2247900 h 2247900"/>
              <a:gd name="connsiteX0" fmla="*/ 934179 w 934179"/>
              <a:gd name="connsiteY0" fmla="*/ 0 h 2247900"/>
              <a:gd name="connsiteX1" fmla="*/ 210279 w 934179"/>
              <a:gd name="connsiteY1" fmla="*/ 590550 h 2247900"/>
              <a:gd name="connsiteX2" fmla="*/ 729 w 934179"/>
              <a:gd name="connsiteY2" fmla="*/ 1133475 h 2247900"/>
              <a:gd name="connsiteX3" fmla="*/ 172179 w 934179"/>
              <a:gd name="connsiteY3" fmla="*/ 1657350 h 2247900"/>
              <a:gd name="connsiteX4" fmla="*/ 867504 w 934179"/>
              <a:gd name="connsiteY4" fmla="*/ 2247900 h 2247900"/>
              <a:gd name="connsiteX0" fmla="*/ 934179 w 934179"/>
              <a:gd name="connsiteY0" fmla="*/ 0 h 2263775"/>
              <a:gd name="connsiteX1" fmla="*/ 210279 w 934179"/>
              <a:gd name="connsiteY1" fmla="*/ 590550 h 2263775"/>
              <a:gd name="connsiteX2" fmla="*/ 729 w 934179"/>
              <a:gd name="connsiteY2" fmla="*/ 1133475 h 2263775"/>
              <a:gd name="connsiteX3" fmla="*/ 172179 w 934179"/>
              <a:gd name="connsiteY3" fmla="*/ 1657350 h 2263775"/>
              <a:gd name="connsiteX4" fmla="*/ 883379 w 934179"/>
              <a:gd name="connsiteY4" fmla="*/ 2263775 h 2263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34179" h="2263775">
                <a:moveTo>
                  <a:pt x="934179" y="0"/>
                </a:moveTo>
                <a:cubicBezTo>
                  <a:pt x="650016" y="200818"/>
                  <a:pt x="365854" y="401637"/>
                  <a:pt x="210279" y="590550"/>
                </a:cubicBezTo>
                <a:cubicBezTo>
                  <a:pt x="54704" y="779463"/>
                  <a:pt x="7079" y="955675"/>
                  <a:pt x="729" y="1133475"/>
                </a:cubicBezTo>
                <a:cubicBezTo>
                  <a:pt x="-5621" y="1311275"/>
                  <a:pt x="27717" y="1471613"/>
                  <a:pt x="172179" y="1657350"/>
                </a:cubicBezTo>
                <a:cubicBezTo>
                  <a:pt x="316641" y="1843087"/>
                  <a:pt x="588897" y="2061368"/>
                  <a:pt x="883379" y="2263775"/>
                </a:cubicBezTo>
              </a:path>
            </a:pathLst>
          </a:cu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FB4D20F2-8E8D-48D4-A197-4635F32571B0}"/>
                  </a:ext>
                </a:extLst>
              </p:cNvPr>
              <p:cNvSpPr txBox="1"/>
              <p:nvPr/>
            </p:nvSpPr>
            <p:spPr>
              <a:xfrm>
                <a:off x="4617961" y="3941994"/>
                <a:ext cx="979884" cy="2202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1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𝟏</m:t>
                      </m:r>
                    </m:oMath>
                  </m:oMathPara>
                </a14:m>
                <a:endParaRPr lang="en-GB" sz="1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5" name="テキスト ボックス 84">
                <a:extLst>
                  <a:ext uri="{FF2B5EF4-FFF2-40B4-BE49-F238E27FC236}">
                    <a16:creationId xmlns:a16="http://schemas.microsoft.com/office/drawing/2014/main" id="{FB4D20F2-8E8D-48D4-A197-4635F3257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7961" y="3941994"/>
                <a:ext cx="979884" cy="220253"/>
              </a:xfrm>
              <a:prstGeom prst="rect">
                <a:avLst/>
              </a:prstGeom>
              <a:blipFill>
                <a:blip r:embed="rId10"/>
                <a:stretch>
                  <a:fillRect l="-2500" t="-2778" r="-3750" b="-2222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6" name="グループ化 85">
            <a:extLst>
              <a:ext uri="{FF2B5EF4-FFF2-40B4-BE49-F238E27FC236}">
                <a16:creationId xmlns:a16="http://schemas.microsoft.com/office/drawing/2014/main" id="{B798BDA7-A90F-482A-9B28-594527A31906}"/>
              </a:ext>
            </a:extLst>
          </p:cNvPr>
          <p:cNvGrpSpPr/>
          <p:nvPr/>
        </p:nvGrpSpPr>
        <p:grpSpPr>
          <a:xfrm>
            <a:off x="6910342" y="2054718"/>
            <a:ext cx="143522" cy="161277"/>
            <a:chOff x="3710866" y="2831977"/>
            <a:chExt cx="143522" cy="161277"/>
          </a:xfrm>
        </p:grpSpPr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A62CAE62-3D49-4FB3-A711-76B48FD06AFB}"/>
                </a:ext>
              </a:extLst>
            </p:cNvPr>
            <p:cNvCxnSpPr>
              <a:cxnSpLocks/>
            </p:cNvCxnSpPr>
            <p:nvPr/>
          </p:nvCxnSpPr>
          <p:spPr>
            <a:xfrm>
              <a:off x="3710866" y="2831977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ADF63FF7-DC8F-440D-A560-27B93A3EA55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2345" y="2833456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" name="グループ化 88">
            <a:extLst>
              <a:ext uri="{FF2B5EF4-FFF2-40B4-BE49-F238E27FC236}">
                <a16:creationId xmlns:a16="http://schemas.microsoft.com/office/drawing/2014/main" id="{5816DB94-C4A9-4149-AD22-80B9F5866D11}"/>
              </a:ext>
            </a:extLst>
          </p:cNvPr>
          <p:cNvGrpSpPr/>
          <p:nvPr/>
        </p:nvGrpSpPr>
        <p:grpSpPr>
          <a:xfrm>
            <a:off x="6730846" y="4727667"/>
            <a:ext cx="143522" cy="161277"/>
            <a:chOff x="3710866" y="2831977"/>
            <a:chExt cx="143522" cy="161277"/>
          </a:xfrm>
        </p:grpSpPr>
        <p:cxnSp>
          <p:nvCxnSpPr>
            <p:cNvPr id="90" name="直線コネクタ 89">
              <a:extLst>
                <a:ext uri="{FF2B5EF4-FFF2-40B4-BE49-F238E27FC236}">
                  <a16:creationId xmlns:a16="http://schemas.microsoft.com/office/drawing/2014/main" id="{026B38D1-37EA-48AF-BC15-FD92725C0071}"/>
                </a:ext>
              </a:extLst>
            </p:cNvPr>
            <p:cNvCxnSpPr>
              <a:cxnSpLocks/>
            </p:cNvCxnSpPr>
            <p:nvPr/>
          </p:nvCxnSpPr>
          <p:spPr>
            <a:xfrm>
              <a:off x="3710866" y="2831977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id="{15F70119-D3B4-4E26-AEC3-6EC4570000F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12345" y="2833456"/>
              <a:ext cx="142043" cy="15979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8327449D-37AC-41F6-8802-7C11FCDCE82D}"/>
                  </a:ext>
                </a:extLst>
              </p:cNvPr>
              <p:cNvSpPr txBox="1"/>
              <p:nvPr/>
            </p:nvSpPr>
            <p:spPr>
              <a:xfrm>
                <a:off x="6668702" y="4510164"/>
                <a:ext cx="31959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2" name="テキスト ボックス 91">
                <a:extLst>
                  <a:ext uri="{FF2B5EF4-FFF2-40B4-BE49-F238E27FC236}">
                    <a16:creationId xmlns:a16="http://schemas.microsoft.com/office/drawing/2014/main" id="{8327449D-37AC-41F6-8802-7C11FCDCE8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8702" y="4510164"/>
                <a:ext cx="319595" cy="215444"/>
              </a:xfrm>
              <a:prstGeom prst="rect">
                <a:avLst/>
              </a:prstGeom>
              <a:blipFill>
                <a:blip r:embed="rId11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21A67544-401F-4CD6-9522-8D0FA3052DBD}"/>
                  </a:ext>
                </a:extLst>
              </p:cNvPr>
              <p:cNvSpPr txBox="1"/>
              <p:nvPr/>
            </p:nvSpPr>
            <p:spPr>
              <a:xfrm>
                <a:off x="7630911" y="2531152"/>
                <a:ext cx="141705" cy="2154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3" name="テキスト ボックス 92">
                <a:extLst>
                  <a:ext uri="{FF2B5EF4-FFF2-40B4-BE49-F238E27FC236}">
                    <a16:creationId xmlns:a16="http://schemas.microsoft.com/office/drawing/2014/main" id="{21A67544-401F-4CD6-9522-8D0FA3052D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0911" y="2531152"/>
                <a:ext cx="141705" cy="215444"/>
              </a:xfrm>
              <a:prstGeom prst="rect">
                <a:avLst/>
              </a:prstGeom>
              <a:blipFill>
                <a:blip r:embed="rId12"/>
                <a:stretch>
                  <a:fillRect l="-21739" r="-86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5C50242C-D8B3-4EA4-B6D0-710A4B2CF501}"/>
                  </a:ext>
                </a:extLst>
              </p:cNvPr>
              <p:cNvSpPr txBox="1"/>
              <p:nvPr/>
            </p:nvSpPr>
            <p:spPr>
              <a:xfrm>
                <a:off x="6848197" y="1846093"/>
                <a:ext cx="31959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solidFill>
                            <a:srgbClr val="0000FF"/>
                          </a:solidFill>
                          <a:latin typeface="Cambria Math" panose="02040503050406030204" pitchFamily="18" charset="0"/>
                        </a:rPr>
                        <m:t>?</m:t>
                      </m:r>
                    </m:oMath>
                  </m:oMathPara>
                </a14:m>
                <a:endParaRPr lang="en-GB" sz="1400" b="1" dirty="0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94" name="テキスト ボックス 93">
                <a:extLst>
                  <a:ext uri="{FF2B5EF4-FFF2-40B4-BE49-F238E27FC236}">
                    <a16:creationId xmlns:a16="http://schemas.microsoft.com/office/drawing/2014/main" id="{5C50242C-D8B3-4EA4-B6D0-710A4B2CF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8197" y="1846093"/>
                <a:ext cx="319595" cy="215444"/>
              </a:xfrm>
              <a:prstGeom prst="rect">
                <a:avLst/>
              </a:prstGeom>
              <a:blipFill>
                <a:blip r:embed="rId13"/>
                <a:stretch>
                  <a:fillRect b="-571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5" name="直線コネクタ 94">
            <a:extLst>
              <a:ext uri="{FF2B5EF4-FFF2-40B4-BE49-F238E27FC236}">
                <a16:creationId xmlns:a16="http://schemas.microsoft.com/office/drawing/2014/main" id="{547F86DD-616C-4B4B-9390-995623ADE2E7}"/>
              </a:ext>
            </a:extLst>
          </p:cNvPr>
          <p:cNvCxnSpPr>
            <a:cxnSpLocks/>
          </p:cNvCxnSpPr>
          <p:nvPr/>
        </p:nvCxnSpPr>
        <p:spPr>
          <a:xfrm flipH="1">
            <a:off x="6257056" y="2632529"/>
            <a:ext cx="730899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直線コネクタ 95">
            <a:extLst>
              <a:ext uri="{FF2B5EF4-FFF2-40B4-BE49-F238E27FC236}">
                <a16:creationId xmlns:a16="http://schemas.microsoft.com/office/drawing/2014/main" id="{8C0A84DC-898F-49BF-A46A-B78EBCB3769E}"/>
              </a:ext>
            </a:extLst>
          </p:cNvPr>
          <p:cNvCxnSpPr>
            <a:cxnSpLocks/>
          </p:cNvCxnSpPr>
          <p:nvPr/>
        </p:nvCxnSpPr>
        <p:spPr>
          <a:xfrm flipV="1">
            <a:off x="6799962" y="4797381"/>
            <a:ext cx="0" cy="654093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直線コネクタ 96">
            <a:extLst>
              <a:ext uri="{FF2B5EF4-FFF2-40B4-BE49-F238E27FC236}">
                <a16:creationId xmlns:a16="http://schemas.microsoft.com/office/drawing/2014/main" id="{32FAA1E9-F5BC-4F8A-AE19-BCB79ACB560E}"/>
              </a:ext>
            </a:extLst>
          </p:cNvPr>
          <p:cNvCxnSpPr>
            <a:cxnSpLocks/>
          </p:cNvCxnSpPr>
          <p:nvPr/>
        </p:nvCxnSpPr>
        <p:spPr>
          <a:xfrm flipH="1">
            <a:off x="6261502" y="5462088"/>
            <a:ext cx="542523" cy="0"/>
          </a:xfrm>
          <a:prstGeom prst="line">
            <a:avLst/>
          </a:prstGeom>
          <a:ln w="2540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A20DC012-4338-445A-9E2D-32FBE22AD1C5}"/>
                  </a:ext>
                </a:extLst>
              </p:cNvPr>
              <p:cNvSpPr txBox="1"/>
              <p:nvPr/>
            </p:nvSpPr>
            <p:spPr>
              <a:xfrm>
                <a:off x="6319809" y="5462588"/>
                <a:ext cx="47939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8" name="テキスト ボックス 97">
                <a:extLst>
                  <a:ext uri="{FF2B5EF4-FFF2-40B4-BE49-F238E27FC236}">
                    <a16:creationId xmlns:a16="http://schemas.microsoft.com/office/drawing/2014/main" id="{A20DC012-4338-445A-9E2D-32FBE22AD1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19809" y="5462588"/>
                <a:ext cx="479395" cy="215444"/>
              </a:xfrm>
              <a:prstGeom prst="rect">
                <a:avLst/>
              </a:prstGeom>
              <a:blipFill>
                <a:blip r:embed="rId14"/>
                <a:stretch>
                  <a:fillRect l="-12821" r="-8974" b="-857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テキスト ボックス 98">
                <a:extLst>
                  <a:ext uri="{FF2B5EF4-FFF2-40B4-BE49-F238E27FC236}">
                    <a16:creationId xmlns:a16="http://schemas.microsoft.com/office/drawing/2014/main" id="{49673E80-60DC-4332-B1D4-587F02E8BC0F}"/>
                  </a:ext>
                </a:extLst>
              </p:cNvPr>
              <p:cNvSpPr txBox="1"/>
              <p:nvPr/>
            </p:nvSpPr>
            <p:spPr>
              <a:xfrm>
                <a:off x="6835971" y="4994439"/>
                <a:ext cx="479395" cy="21544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99" name="テキスト ボックス 98">
                <a:extLst>
                  <a:ext uri="{FF2B5EF4-FFF2-40B4-BE49-F238E27FC236}">
                    <a16:creationId xmlns:a16="http://schemas.microsoft.com/office/drawing/2014/main" id="{49673E80-60DC-4332-B1D4-587F02E8BC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971" y="4994439"/>
                <a:ext cx="479395" cy="215444"/>
              </a:xfrm>
              <a:prstGeom prst="rect">
                <a:avLst/>
              </a:prstGeom>
              <a:blipFill>
                <a:blip r:embed="rId15"/>
                <a:stretch>
                  <a:fillRect l="-8861" r="-7595" b="-555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テキスト ボックス 102">
                <a:extLst>
                  <a:ext uri="{FF2B5EF4-FFF2-40B4-BE49-F238E27FC236}">
                    <a16:creationId xmlns:a16="http://schemas.microsoft.com/office/drawing/2014/main" id="{AD339174-8095-4959-A8BF-2E00EE09DFEC}"/>
                  </a:ext>
                </a:extLst>
              </p:cNvPr>
              <p:cNvSpPr txBox="1"/>
              <p:nvPr/>
            </p:nvSpPr>
            <p:spPr>
              <a:xfrm>
                <a:off x="123825" y="2695575"/>
                <a:ext cx="3971925" cy="23791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Similar to the unit circle, the horizontal distances are described using sine and cosine, but in this case </a:t>
                </a:r>
                <a:r>
                  <a:rPr lang="en-US" sz="14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sinh</a:t>
                </a: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and </a:t>
                </a:r>
                <a:r>
                  <a:rPr lang="en-US" sz="14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cosh</a:t>
                </a: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(</a:t>
                </a:r>
                <a:r>
                  <a:rPr lang="en-US" sz="1400" dirty="0" err="1">
                    <a:latin typeface="Comic Sans MS" panose="030F0702030302020204" pitchFamily="66" charset="0"/>
                    <a:sym typeface="Wingdings" panose="05000000000000000000" pitchFamily="2" charset="2"/>
                  </a:rPr>
                  <a:t>sinh</a:t>
                </a:r>
                <a:r>
                  <a:rPr lang="en-US" sz="1400" dirty="0">
                    <a:latin typeface="Comic Sans MS" panose="030F0702030302020204" pitchFamily="66" charset="0"/>
                    <a:sym typeface="Wingdings" panose="05000000000000000000" pitchFamily="2" charset="2"/>
                  </a:rPr>
                  <a:t> means ‘hyperbolic sine’)</a:t>
                </a:r>
                <a:r>
                  <a:rPr lang="en-US" sz="1400" dirty="0">
                    <a:latin typeface="Comic Sans MS" panose="030F0702030302020204" pitchFamily="66" charset="0"/>
                  </a:rPr>
                  <a:t> </a:t>
                </a: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US" sz="1400" dirty="0"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US" sz="1400" dirty="0">
                    <a:latin typeface="Comic Sans MS" panose="030F0702030302020204" pitchFamily="66" charset="0"/>
                  </a:rPr>
                  <a:t>We also just saw that the horizontal and vertical distances can be described using </a:t>
                </a:r>
                <a14:m>
                  <m:oMath xmlns:m="http://schemas.openxmlformats.org/officeDocument/2006/math"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</m:num>
                      <m:den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400" dirty="0">
                    <a:solidFill>
                      <a:schemeClr val="tx1"/>
                    </a:solidFill>
                    <a:latin typeface="Comic Sans MS" panose="030F0702030302020204" pitchFamily="66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1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sup>
                        </m:sSup>
                      </m:num>
                      <m:den>
                        <m:r>
                          <a:rPr lang="en-US" sz="14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endParaRPr lang="en-GB" sz="1400" dirty="0">
                  <a:latin typeface="Comic Sans MS" panose="030F0702030302020204" pitchFamily="66" charset="0"/>
                </a:endParaRPr>
              </a:p>
              <a:p>
                <a:pPr marL="285750" indent="-285750" algn="ctr">
                  <a:buFont typeface="Wingdings" panose="05000000000000000000" pitchFamily="2" charset="2"/>
                  <a:buChar char="à"/>
                </a:pPr>
                <a:r>
                  <a:rPr lang="en-GB" sz="1400" dirty="0">
                    <a:latin typeface="Comic Sans MS" panose="030F0702030302020204" pitchFamily="66" charset="0"/>
                  </a:rPr>
                  <a:t>It therefore follows that:</a:t>
                </a:r>
              </a:p>
            </p:txBody>
          </p:sp>
        </mc:Choice>
        <mc:Fallback xmlns="">
          <p:sp>
            <p:nvSpPr>
              <p:cNvPr id="103" name="テキスト ボックス 102">
                <a:extLst>
                  <a:ext uri="{FF2B5EF4-FFF2-40B4-BE49-F238E27FC236}">
                    <a16:creationId xmlns:a16="http://schemas.microsoft.com/office/drawing/2014/main" id="{AD339174-8095-4959-A8BF-2E00EE09DF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825" y="2695575"/>
                <a:ext cx="3971925" cy="2379113"/>
              </a:xfrm>
              <a:prstGeom prst="rect">
                <a:avLst/>
              </a:prstGeom>
              <a:blipFill>
                <a:blip r:embed="rId16"/>
                <a:stretch>
                  <a:fillRect t="-513" r="-460" b="-179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/>
              <p:nvPr/>
            </p:nvSpPr>
            <p:spPr>
              <a:xfrm>
                <a:off x="395287" y="5381625"/>
                <a:ext cx="1419363" cy="440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𝑠𝑖𝑛h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" name="テキスト ボックス 9">
                <a:extLst>
                  <a:ext uri="{FF2B5EF4-FFF2-40B4-BE49-F238E27FC236}">
                    <a16:creationId xmlns:a16="http://schemas.microsoft.com/office/drawing/2014/main" id="{467278EA-4199-4252-85ED-5D799F22CC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287" y="5381625"/>
                <a:ext cx="1419363" cy="44095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/>
              <p:nvPr/>
            </p:nvSpPr>
            <p:spPr>
              <a:xfrm>
                <a:off x="2462212" y="5372100"/>
                <a:ext cx="1440202" cy="440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𝑐𝑜𝑠h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1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  <m:r>
                            <a:rPr lang="en-US" sz="1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1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sz="14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sup>
                          </m:sSup>
                        </m:num>
                        <m:den>
                          <m:r>
                            <a:rPr lang="en-US" sz="1400" i="1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1400" dirty="0"/>
              </a:p>
            </p:txBody>
          </p:sp>
        </mc:Choice>
        <mc:Fallback xmlns=""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86379E5B-010F-4EE9-B422-FDFE44BCDF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62212" y="5372100"/>
                <a:ext cx="1440202" cy="44095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6" name="テキスト ボックス 105">
            <a:extLst>
              <a:ext uri="{FF2B5EF4-FFF2-40B4-BE49-F238E27FC236}">
                <a16:creationId xmlns:a16="http://schemas.microsoft.com/office/drawing/2014/main" id="{A3B9153A-89E4-403E-8253-ADA4CFCB0E04}"/>
              </a:ext>
            </a:extLst>
          </p:cNvPr>
          <p:cNvSpPr txBox="1"/>
          <p:nvPr/>
        </p:nvSpPr>
        <p:spPr>
          <a:xfrm>
            <a:off x="2014537" y="5524500"/>
            <a:ext cx="29174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US" sz="1400" dirty="0">
                <a:latin typeface="Comic Sans MS" panose="030F0702030302020204" pitchFamily="66" charset="0"/>
              </a:rPr>
              <a:t>and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テキスト ボックス 106">
                <a:extLst>
                  <a:ext uri="{FF2B5EF4-FFF2-40B4-BE49-F238E27FC236}">
                    <a16:creationId xmlns:a16="http://schemas.microsoft.com/office/drawing/2014/main" id="{02E54D12-4614-41E9-800A-C62F51C815D1}"/>
                  </a:ext>
                </a:extLst>
              </p:cNvPr>
              <p:cNvSpPr txBox="1"/>
              <p:nvPr/>
            </p:nvSpPr>
            <p:spPr>
              <a:xfrm>
                <a:off x="669771" y="5919678"/>
                <a:ext cx="309260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(Remember that </a:t>
                </a:r>
                <a14:m>
                  <m:oMath xmlns:m="http://schemas.openxmlformats.org/officeDocument/2006/math">
                    <m:r>
                      <a:rPr lang="en-US" sz="1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</m:oMath>
                </a14:m>
                <a:r>
                  <a:rPr lang="en-GB" sz="1200" dirty="0">
                    <a:solidFill>
                      <a:srgbClr val="FF0000"/>
                    </a:solidFill>
                    <a:latin typeface="Comic Sans MS" panose="030F0702030302020204" pitchFamily="66" charset="0"/>
                  </a:rPr>
                  <a:t> is just being used as a third parameter now, not an angle)</a:t>
                </a:r>
              </a:p>
            </p:txBody>
          </p:sp>
        </mc:Choice>
        <mc:Fallback xmlns="">
          <p:sp>
            <p:nvSpPr>
              <p:cNvPr id="107" name="テキスト ボックス 106">
                <a:extLst>
                  <a:ext uri="{FF2B5EF4-FFF2-40B4-BE49-F238E27FC236}">
                    <a16:creationId xmlns:a16="http://schemas.microsoft.com/office/drawing/2014/main" id="{02E54D12-4614-41E9-800A-C62F51C81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771" y="5919678"/>
                <a:ext cx="3092604" cy="461665"/>
              </a:xfrm>
              <a:prstGeom prst="rect">
                <a:avLst/>
              </a:prstGeom>
              <a:blipFill>
                <a:blip r:embed="rId19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2089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1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99" grpId="0"/>
      <p:bldP spid="10" grpId="0"/>
      <p:bldP spid="105" grpId="0"/>
      <p:bldP spid="106" grpId="0"/>
      <p:bldP spid="107" grpId="0"/>
    </p:bld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1934</TotalTime>
  <Words>2079</Words>
  <Application>Microsoft Office PowerPoint</Application>
  <PresentationFormat>On-screen Show (4:3)</PresentationFormat>
  <Paragraphs>432</Paragraphs>
  <Slides>23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游ゴシック</vt:lpstr>
      <vt:lpstr>游ゴシック Light</vt:lpstr>
      <vt:lpstr>Arial</vt:lpstr>
      <vt:lpstr>Arial Black</vt:lpstr>
      <vt:lpstr>Calibri</vt:lpstr>
      <vt:lpstr>Calibri Light</vt:lpstr>
      <vt:lpstr>Cambria Math</vt:lpstr>
      <vt:lpstr>Comic Sans MS</vt:lpstr>
      <vt:lpstr>Kristen ITC</vt:lpstr>
      <vt:lpstr>Segoe UI Black</vt:lpstr>
      <vt:lpstr>Wingdings</vt:lpstr>
      <vt:lpstr>Office テーマ</vt:lpstr>
      <vt:lpstr>Office Theme</vt:lpstr>
      <vt:lpstr>PowerPoint Presentation</vt:lpstr>
      <vt:lpstr>Prior Knowledge Check</vt:lpstr>
      <vt:lpstr>PowerPoint Presentation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Hyperbolic Functions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Mike Pye</dc:creator>
  <cp:lastModifiedBy>Richard Lawton</cp:lastModifiedBy>
  <cp:revision>380</cp:revision>
  <dcterms:created xsi:type="dcterms:W3CDTF">2017-08-14T15:35:38Z</dcterms:created>
  <dcterms:modified xsi:type="dcterms:W3CDTF">2021-06-22T04:16:12Z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c1703a4-cc6f-4025-8438-815d9f7bd05c_Enabled">
    <vt:lpwstr>True</vt:lpwstr>
  </property>
  <property fmtid="{D5CDD505-2E9C-101B-9397-08002B2CF9AE}" pid="3" name="MSIP_Label_2c1703a4-cc6f-4025-8438-815d9f7bd05c_SiteId">
    <vt:lpwstr>d2b3a7dc-d57e-417f-90ad-149b872e9aa1</vt:lpwstr>
  </property>
  <property fmtid="{D5CDD505-2E9C-101B-9397-08002B2CF9AE}" pid="4" name="MSIP_Label_2c1703a4-cc6f-4025-8438-815d9f7bd05c_Owner">
    <vt:lpwstr>r.lawton_jcd@gemsedu.com</vt:lpwstr>
  </property>
  <property fmtid="{D5CDD505-2E9C-101B-9397-08002B2CF9AE}" pid="5" name="MSIP_Label_2c1703a4-cc6f-4025-8438-815d9f7bd05c_SetDate">
    <vt:lpwstr>2021-06-22T04:16:09.3935013Z</vt:lpwstr>
  </property>
  <property fmtid="{D5CDD505-2E9C-101B-9397-08002B2CF9AE}" pid="6" name="MSIP_Label_2c1703a4-cc6f-4025-8438-815d9f7bd05c_Name">
    <vt:lpwstr>Internal</vt:lpwstr>
  </property>
  <property fmtid="{D5CDD505-2E9C-101B-9397-08002B2CF9AE}" pid="7" name="MSIP_Label_2c1703a4-cc6f-4025-8438-815d9f7bd05c_Application">
    <vt:lpwstr>Microsoft Azure Information Protection</vt:lpwstr>
  </property>
  <property fmtid="{D5CDD505-2E9C-101B-9397-08002B2CF9AE}" pid="8" name="MSIP_Label_2c1703a4-cc6f-4025-8438-815d9f7bd05c_ActionId">
    <vt:lpwstr>b33fea01-439a-4752-afa1-e1d924779c4d</vt:lpwstr>
  </property>
  <property fmtid="{D5CDD505-2E9C-101B-9397-08002B2CF9AE}" pid="9" name="MSIP_Label_2c1703a4-cc6f-4025-8438-815d9f7bd05c_Extended_MSFT_Method">
    <vt:lpwstr>Automatic</vt:lpwstr>
  </property>
  <property fmtid="{D5CDD505-2E9C-101B-9397-08002B2CF9AE}" pid="10" name="Sensitivity">
    <vt:lpwstr>Internal</vt:lpwstr>
  </property>
</Properties>
</file>