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80" r:id="rId2"/>
    <p:sldId id="574" r:id="rId3"/>
    <p:sldId id="578" r:id="rId4"/>
    <p:sldId id="577" r:id="rId5"/>
    <p:sldId id="575" r:id="rId6"/>
    <p:sldId id="576" r:id="rId7"/>
    <p:sldId id="525" r:id="rId8"/>
    <p:sldId id="579" r:id="rId9"/>
    <p:sldId id="581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D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889" autoAdjust="0"/>
    <p:restoredTop sz="88534" autoAdjust="0"/>
  </p:normalViewPr>
  <p:slideViewPr>
    <p:cSldViewPr>
      <p:cViewPr varScale="1">
        <p:scale>
          <a:sx n="70" d="100"/>
          <a:sy n="70" d="100"/>
        </p:scale>
        <p:origin x="976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66E74-70E1-4BF1-99A0-185CEC014DEE}" type="datetimeFigureOut">
              <a:rPr lang="en-GB" smtClean="0"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78FFB-EA70-4D9B-8682-8F5AE62CB4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772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692696"/>
            <a:ext cx="914285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Integration</a:t>
            </a:r>
          </a:p>
          <a:p>
            <a:pPr algn="ctr"/>
            <a:r>
              <a:rPr lang="en-GB" sz="9600" dirty="0"/>
              <a:t>-</a:t>
            </a:r>
            <a:r>
              <a:rPr lang="en-GB" sz="9600" b="1" dirty="0"/>
              <a:t> </a:t>
            </a:r>
            <a:r>
              <a:rPr lang="en-GB" sz="9600" dirty="0"/>
              <a:t>Trapezium Rule</a:t>
            </a:r>
          </a:p>
          <a:p>
            <a:pPr algn="ctr"/>
            <a:endParaRPr lang="en-GB" sz="4400" dirty="0"/>
          </a:p>
          <a:p>
            <a:pPr algn="ctr"/>
            <a:r>
              <a:rPr lang="en-GB" sz="7200" dirty="0"/>
              <a:t>Chapter 11</a:t>
            </a:r>
          </a:p>
          <a:p>
            <a:pPr algn="ctr"/>
            <a:r>
              <a:rPr lang="en-GB" sz="7200" dirty="0"/>
              <a:t>(</a:t>
            </a:r>
            <a:r>
              <a:rPr lang="en-GB" sz="7200"/>
              <a:t>Part 9 of 11)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847294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 flipV="1">
            <a:off x="510853" y="1108445"/>
            <a:ext cx="0" cy="4824536"/>
          </a:xfrm>
          <a:prstGeom prst="straightConnector1">
            <a:avLst/>
          </a:prstGeom>
          <a:ln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510853" y="5932981"/>
            <a:ext cx="5328592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Freeform 5"/>
          <p:cNvSpPr/>
          <p:nvPr/>
        </p:nvSpPr>
        <p:spPr>
          <a:xfrm>
            <a:off x="-267766" y="1664104"/>
            <a:ext cx="5772647" cy="2129624"/>
          </a:xfrm>
          <a:custGeom>
            <a:avLst/>
            <a:gdLst>
              <a:gd name="connsiteX0" fmla="*/ 0 w 5772647"/>
              <a:gd name="connsiteY0" fmla="*/ 2075290 h 2129624"/>
              <a:gd name="connsiteX1" fmla="*/ 1590261 w 5772647"/>
              <a:gd name="connsiteY1" fmla="*/ 2011680 h 2129624"/>
              <a:gd name="connsiteX2" fmla="*/ 3784821 w 5772647"/>
              <a:gd name="connsiteY2" fmla="*/ 1367624 h 2129624"/>
              <a:gd name="connsiteX3" fmla="*/ 5287618 w 5772647"/>
              <a:gd name="connsiteY3" fmla="*/ 524786 h 2129624"/>
              <a:gd name="connsiteX4" fmla="*/ 5772647 w 5772647"/>
              <a:gd name="connsiteY4" fmla="*/ 0 h 2129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72647" h="2129624">
                <a:moveTo>
                  <a:pt x="0" y="2075290"/>
                </a:moveTo>
                <a:cubicBezTo>
                  <a:pt x="479729" y="2102457"/>
                  <a:pt x="959458" y="2129624"/>
                  <a:pt x="1590261" y="2011680"/>
                </a:cubicBezTo>
                <a:cubicBezTo>
                  <a:pt x="2221065" y="1893736"/>
                  <a:pt x="3168595" y="1615440"/>
                  <a:pt x="3784821" y="1367624"/>
                </a:cubicBezTo>
                <a:cubicBezTo>
                  <a:pt x="4401047" y="1119808"/>
                  <a:pt x="4956314" y="752723"/>
                  <a:pt x="5287618" y="524786"/>
                </a:cubicBezTo>
                <a:cubicBezTo>
                  <a:pt x="5618922" y="296849"/>
                  <a:pt x="5695784" y="148424"/>
                  <a:pt x="5772647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518965" y="3700733"/>
            <a:ext cx="3570" cy="2205919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903341" y="2332581"/>
            <a:ext cx="3570" cy="3574071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1532416" y="3324394"/>
            <a:ext cx="1125897" cy="2625463"/>
          </a:xfrm>
          <a:custGeom>
            <a:avLst/>
            <a:gdLst>
              <a:gd name="connsiteX0" fmla="*/ 0 w 1121134"/>
              <a:gd name="connsiteY0" fmla="*/ 2584174 h 2592125"/>
              <a:gd name="connsiteX1" fmla="*/ 1121134 w 1121134"/>
              <a:gd name="connsiteY1" fmla="*/ 2592125 h 2592125"/>
              <a:gd name="connsiteX2" fmla="*/ 1097280 w 1121134"/>
              <a:gd name="connsiteY2" fmla="*/ 0 h 2592125"/>
              <a:gd name="connsiteX3" fmla="*/ 0 w 1121134"/>
              <a:gd name="connsiteY3" fmla="*/ 294198 h 2592125"/>
              <a:gd name="connsiteX4" fmla="*/ 0 w 1121134"/>
              <a:gd name="connsiteY4" fmla="*/ 2584174 h 2592125"/>
              <a:gd name="connsiteX0" fmla="*/ 4763 w 1125897"/>
              <a:gd name="connsiteY0" fmla="*/ 2584174 h 2592125"/>
              <a:gd name="connsiteX1" fmla="*/ 1125897 w 1125897"/>
              <a:gd name="connsiteY1" fmla="*/ 2592125 h 2592125"/>
              <a:gd name="connsiteX2" fmla="*/ 1102043 w 1125897"/>
              <a:gd name="connsiteY2" fmla="*/ 0 h 2592125"/>
              <a:gd name="connsiteX3" fmla="*/ 0 w 1125897"/>
              <a:gd name="connsiteY3" fmla="*/ 284673 h 2592125"/>
              <a:gd name="connsiteX4" fmla="*/ 4763 w 1125897"/>
              <a:gd name="connsiteY4" fmla="*/ 2584174 h 2592125"/>
              <a:gd name="connsiteX0" fmla="*/ 4763 w 1149668"/>
              <a:gd name="connsiteY0" fmla="*/ 2631799 h 2639750"/>
              <a:gd name="connsiteX1" fmla="*/ 1125897 w 1149668"/>
              <a:gd name="connsiteY1" fmla="*/ 2639750 h 2639750"/>
              <a:gd name="connsiteX2" fmla="*/ 1149668 w 1149668"/>
              <a:gd name="connsiteY2" fmla="*/ 0 h 2639750"/>
              <a:gd name="connsiteX3" fmla="*/ 0 w 1149668"/>
              <a:gd name="connsiteY3" fmla="*/ 332298 h 2639750"/>
              <a:gd name="connsiteX4" fmla="*/ 4763 w 1149668"/>
              <a:gd name="connsiteY4" fmla="*/ 2631799 h 2639750"/>
              <a:gd name="connsiteX0" fmla="*/ 4763 w 1125897"/>
              <a:gd name="connsiteY0" fmla="*/ 2617512 h 2625463"/>
              <a:gd name="connsiteX1" fmla="*/ 1125897 w 1125897"/>
              <a:gd name="connsiteY1" fmla="*/ 2625463 h 2625463"/>
              <a:gd name="connsiteX2" fmla="*/ 1125856 w 1125897"/>
              <a:gd name="connsiteY2" fmla="*/ 0 h 2625463"/>
              <a:gd name="connsiteX3" fmla="*/ 0 w 1125897"/>
              <a:gd name="connsiteY3" fmla="*/ 318011 h 2625463"/>
              <a:gd name="connsiteX4" fmla="*/ 4763 w 1125897"/>
              <a:gd name="connsiteY4" fmla="*/ 2617512 h 2625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97" h="2625463">
                <a:moveTo>
                  <a:pt x="4763" y="2617512"/>
                </a:moveTo>
                <a:lnTo>
                  <a:pt x="1125897" y="2625463"/>
                </a:lnTo>
                <a:cubicBezTo>
                  <a:pt x="1125883" y="1750309"/>
                  <a:pt x="1125870" y="875154"/>
                  <a:pt x="1125856" y="0"/>
                </a:cubicBezTo>
                <a:lnTo>
                  <a:pt x="0" y="318011"/>
                </a:lnTo>
                <a:cubicBezTo>
                  <a:pt x="1588" y="1084511"/>
                  <a:pt x="3175" y="1851012"/>
                  <a:pt x="4763" y="2617512"/>
                </a:cubicBezTo>
                <a:close/>
              </a:path>
            </a:pathLst>
          </a:custGeom>
          <a:solidFill>
            <a:srgbClr val="0070C0">
              <a:alpha val="5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reeform 11"/>
          <p:cNvSpPr/>
          <p:nvPr/>
        </p:nvSpPr>
        <p:spPr>
          <a:xfrm>
            <a:off x="2665760" y="2908645"/>
            <a:ext cx="1169273" cy="3039413"/>
          </a:xfrm>
          <a:custGeom>
            <a:avLst/>
            <a:gdLst>
              <a:gd name="connsiteX0" fmla="*/ 0 w 1121134"/>
              <a:gd name="connsiteY0" fmla="*/ 2584174 h 2592125"/>
              <a:gd name="connsiteX1" fmla="*/ 1121134 w 1121134"/>
              <a:gd name="connsiteY1" fmla="*/ 2592125 h 2592125"/>
              <a:gd name="connsiteX2" fmla="*/ 1097280 w 1121134"/>
              <a:gd name="connsiteY2" fmla="*/ 0 h 2592125"/>
              <a:gd name="connsiteX3" fmla="*/ 0 w 1121134"/>
              <a:gd name="connsiteY3" fmla="*/ 294198 h 2592125"/>
              <a:gd name="connsiteX4" fmla="*/ 0 w 1121134"/>
              <a:gd name="connsiteY4" fmla="*/ 2584174 h 2592125"/>
              <a:gd name="connsiteX0" fmla="*/ 72008 w 1193142"/>
              <a:gd name="connsiteY0" fmla="*/ 2584174 h 2592125"/>
              <a:gd name="connsiteX1" fmla="*/ 1193142 w 1193142"/>
              <a:gd name="connsiteY1" fmla="*/ 2592125 h 2592125"/>
              <a:gd name="connsiteX2" fmla="*/ 1169288 w 1193142"/>
              <a:gd name="connsiteY2" fmla="*/ 0 h 2592125"/>
              <a:gd name="connsiteX3" fmla="*/ 0 w 1193142"/>
              <a:gd name="connsiteY3" fmla="*/ 0 h 2592125"/>
              <a:gd name="connsiteX4" fmla="*/ 72008 w 1193142"/>
              <a:gd name="connsiteY4" fmla="*/ 2584174 h 2592125"/>
              <a:gd name="connsiteX0" fmla="*/ 72008 w 1193142"/>
              <a:gd name="connsiteY0" fmla="*/ 3016222 h 3024173"/>
              <a:gd name="connsiteX1" fmla="*/ 1193142 w 1193142"/>
              <a:gd name="connsiteY1" fmla="*/ 3024173 h 3024173"/>
              <a:gd name="connsiteX2" fmla="*/ 1152128 w 1193142"/>
              <a:gd name="connsiteY2" fmla="*/ 0 h 3024173"/>
              <a:gd name="connsiteX3" fmla="*/ 0 w 1193142"/>
              <a:gd name="connsiteY3" fmla="*/ 432048 h 3024173"/>
              <a:gd name="connsiteX4" fmla="*/ 72008 w 1193142"/>
              <a:gd name="connsiteY4" fmla="*/ 3016222 h 3024173"/>
              <a:gd name="connsiteX0" fmla="*/ 5333 w 1126467"/>
              <a:gd name="connsiteY0" fmla="*/ 3016222 h 3024173"/>
              <a:gd name="connsiteX1" fmla="*/ 1126467 w 1126467"/>
              <a:gd name="connsiteY1" fmla="*/ 3024173 h 3024173"/>
              <a:gd name="connsiteX2" fmla="*/ 1085453 w 1126467"/>
              <a:gd name="connsiteY2" fmla="*/ 0 h 3024173"/>
              <a:gd name="connsiteX3" fmla="*/ 0 w 1126467"/>
              <a:gd name="connsiteY3" fmla="*/ 422523 h 3024173"/>
              <a:gd name="connsiteX4" fmla="*/ 5333 w 1126467"/>
              <a:gd name="connsiteY4" fmla="*/ 3016222 h 3024173"/>
              <a:gd name="connsiteX0" fmla="*/ 14858 w 1126467"/>
              <a:gd name="connsiteY0" fmla="*/ 3016222 h 3024173"/>
              <a:gd name="connsiteX1" fmla="*/ 1126467 w 1126467"/>
              <a:gd name="connsiteY1" fmla="*/ 3024173 h 3024173"/>
              <a:gd name="connsiteX2" fmla="*/ 1085453 w 1126467"/>
              <a:gd name="connsiteY2" fmla="*/ 0 h 3024173"/>
              <a:gd name="connsiteX3" fmla="*/ 0 w 1126467"/>
              <a:gd name="connsiteY3" fmla="*/ 422523 h 3024173"/>
              <a:gd name="connsiteX4" fmla="*/ 14858 w 1126467"/>
              <a:gd name="connsiteY4" fmla="*/ 3016222 h 3024173"/>
              <a:gd name="connsiteX0" fmla="*/ 14858 w 1169273"/>
              <a:gd name="connsiteY0" fmla="*/ 3016222 h 3024173"/>
              <a:gd name="connsiteX1" fmla="*/ 1126467 w 1169273"/>
              <a:gd name="connsiteY1" fmla="*/ 3024173 h 3024173"/>
              <a:gd name="connsiteX2" fmla="*/ 1169273 w 1169273"/>
              <a:gd name="connsiteY2" fmla="*/ 0 h 3024173"/>
              <a:gd name="connsiteX3" fmla="*/ 0 w 1169273"/>
              <a:gd name="connsiteY3" fmla="*/ 422523 h 3024173"/>
              <a:gd name="connsiteX4" fmla="*/ 14858 w 1169273"/>
              <a:gd name="connsiteY4" fmla="*/ 3016222 h 3024173"/>
              <a:gd name="connsiteX0" fmla="*/ 14858 w 1169273"/>
              <a:gd name="connsiteY0" fmla="*/ 3016222 h 3039413"/>
              <a:gd name="connsiteX1" fmla="*/ 1164567 w 1169273"/>
              <a:gd name="connsiteY1" fmla="*/ 3039413 h 3039413"/>
              <a:gd name="connsiteX2" fmla="*/ 1169273 w 1169273"/>
              <a:gd name="connsiteY2" fmla="*/ 0 h 3039413"/>
              <a:gd name="connsiteX3" fmla="*/ 0 w 1169273"/>
              <a:gd name="connsiteY3" fmla="*/ 422523 h 3039413"/>
              <a:gd name="connsiteX4" fmla="*/ 14858 w 1169273"/>
              <a:gd name="connsiteY4" fmla="*/ 3016222 h 3039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9273" h="3039413">
                <a:moveTo>
                  <a:pt x="14858" y="3016222"/>
                </a:moveTo>
                <a:lnTo>
                  <a:pt x="1164567" y="3039413"/>
                </a:lnTo>
                <a:cubicBezTo>
                  <a:pt x="1166136" y="2026275"/>
                  <a:pt x="1167704" y="1013138"/>
                  <a:pt x="1169273" y="0"/>
                </a:cubicBezTo>
                <a:lnTo>
                  <a:pt x="0" y="422523"/>
                </a:lnTo>
                <a:cubicBezTo>
                  <a:pt x="1778" y="1287089"/>
                  <a:pt x="13080" y="2151656"/>
                  <a:pt x="14858" y="3016222"/>
                </a:cubicBezTo>
                <a:close/>
              </a:path>
            </a:pathLst>
          </a:custGeom>
          <a:solidFill>
            <a:srgbClr val="FF0000">
              <a:alpha val="5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3823221" y="2260573"/>
            <a:ext cx="1121134" cy="3672245"/>
          </a:xfrm>
          <a:custGeom>
            <a:avLst/>
            <a:gdLst>
              <a:gd name="connsiteX0" fmla="*/ 0 w 1121134"/>
              <a:gd name="connsiteY0" fmla="*/ 2584174 h 2592125"/>
              <a:gd name="connsiteX1" fmla="*/ 1121134 w 1121134"/>
              <a:gd name="connsiteY1" fmla="*/ 2592125 h 2592125"/>
              <a:gd name="connsiteX2" fmla="*/ 1097280 w 1121134"/>
              <a:gd name="connsiteY2" fmla="*/ 0 h 2592125"/>
              <a:gd name="connsiteX3" fmla="*/ 0 w 1121134"/>
              <a:gd name="connsiteY3" fmla="*/ 294198 h 2592125"/>
              <a:gd name="connsiteX4" fmla="*/ 0 w 1121134"/>
              <a:gd name="connsiteY4" fmla="*/ 2584174 h 2592125"/>
              <a:gd name="connsiteX0" fmla="*/ 72008 w 1193142"/>
              <a:gd name="connsiteY0" fmla="*/ 2584174 h 2592125"/>
              <a:gd name="connsiteX1" fmla="*/ 1193142 w 1193142"/>
              <a:gd name="connsiteY1" fmla="*/ 2592125 h 2592125"/>
              <a:gd name="connsiteX2" fmla="*/ 1169288 w 1193142"/>
              <a:gd name="connsiteY2" fmla="*/ 0 h 2592125"/>
              <a:gd name="connsiteX3" fmla="*/ 0 w 1193142"/>
              <a:gd name="connsiteY3" fmla="*/ 0 h 2592125"/>
              <a:gd name="connsiteX4" fmla="*/ 72008 w 1193142"/>
              <a:gd name="connsiteY4" fmla="*/ 2584174 h 2592125"/>
              <a:gd name="connsiteX0" fmla="*/ 72008 w 1193142"/>
              <a:gd name="connsiteY0" fmla="*/ 3016222 h 3024173"/>
              <a:gd name="connsiteX1" fmla="*/ 1193142 w 1193142"/>
              <a:gd name="connsiteY1" fmla="*/ 3024173 h 3024173"/>
              <a:gd name="connsiteX2" fmla="*/ 1152128 w 1193142"/>
              <a:gd name="connsiteY2" fmla="*/ 0 h 3024173"/>
              <a:gd name="connsiteX3" fmla="*/ 0 w 1193142"/>
              <a:gd name="connsiteY3" fmla="*/ 432048 h 3024173"/>
              <a:gd name="connsiteX4" fmla="*/ 72008 w 1193142"/>
              <a:gd name="connsiteY4" fmla="*/ 3016222 h 3024173"/>
              <a:gd name="connsiteX0" fmla="*/ 72008 w 1193142"/>
              <a:gd name="connsiteY0" fmla="*/ 3016222 h 3024173"/>
              <a:gd name="connsiteX1" fmla="*/ 1193142 w 1193142"/>
              <a:gd name="connsiteY1" fmla="*/ 3024173 h 3024173"/>
              <a:gd name="connsiteX2" fmla="*/ 1152128 w 1193142"/>
              <a:gd name="connsiteY2" fmla="*/ 0 h 3024173"/>
              <a:gd name="connsiteX3" fmla="*/ 0 w 1193142"/>
              <a:gd name="connsiteY3" fmla="*/ 0 h 3024173"/>
              <a:gd name="connsiteX4" fmla="*/ 72008 w 1193142"/>
              <a:gd name="connsiteY4" fmla="*/ 3016222 h 3024173"/>
              <a:gd name="connsiteX0" fmla="*/ 72008 w 1193142"/>
              <a:gd name="connsiteY0" fmla="*/ 3664294 h 3672245"/>
              <a:gd name="connsiteX1" fmla="*/ 1193142 w 1193142"/>
              <a:gd name="connsiteY1" fmla="*/ 3672245 h 3672245"/>
              <a:gd name="connsiteX2" fmla="*/ 1152128 w 1193142"/>
              <a:gd name="connsiteY2" fmla="*/ 0 h 3672245"/>
              <a:gd name="connsiteX3" fmla="*/ 0 w 1193142"/>
              <a:gd name="connsiteY3" fmla="*/ 648072 h 3672245"/>
              <a:gd name="connsiteX4" fmla="*/ 72008 w 1193142"/>
              <a:gd name="connsiteY4" fmla="*/ 3664294 h 3672245"/>
              <a:gd name="connsiteX0" fmla="*/ 0 w 1121134"/>
              <a:gd name="connsiteY0" fmla="*/ 3664294 h 3672245"/>
              <a:gd name="connsiteX1" fmla="*/ 1121134 w 1121134"/>
              <a:gd name="connsiteY1" fmla="*/ 3672245 h 3672245"/>
              <a:gd name="connsiteX2" fmla="*/ 1080120 w 1121134"/>
              <a:gd name="connsiteY2" fmla="*/ 0 h 3672245"/>
              <a:gd name="connsiteX3" fmla="*/ 11812 w 1121134"/>
              <a:gd name="connsiteY3" fmla="*/ 640452 h 3672245"/>
              <a:gd name="connsiteX4" fmla="*/ 0 w 1121134"/>
              <a:gd name="connsiteY4" fmla="*/ 3664294 h 3672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1134" h="3672245">
                <a:moveTo>
                  <a:pt x="0" y="3664294"/>
                </a:moveTo>
                <a:lnTo>
                  <a:pt x="1121134" y="3672245"/>
                </a:lnTo>
                <a:lnTo>
                  <a:pt x="1080120" y="0"/>
                </a:lnTo>
                <a:lnTo>
                  <a:pt x="11812" y="640452"/>
                </a:lnTo>
                <a:cubicBezTo>
                  <a:pt x="7875" y="1648399"/>
                  <a:pt x="3937" y="2656347"/>
                  <a:pt x="0" y="3664294"/>
                </a:cubicBezTo>
                <a:close/>
              </a:path>
            </a:pathLst>
          </a:custGeom>
          <a:solidFill>
            <a:srgbClr val="FFFF00">
              <a:alpha val="5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100368" y="453860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baseline="-25000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0368" y="4538608"/>
                <a:ext cx="432048" cy="369332"/>
              </a:xfrm>
              <a:prstGeom prst="rect">
                <a:avLst/>
              </a:prstGeom>
              <a:blipFill>
                <a:blip r:embed="rId2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308717" y="445490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baseline="-25000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8717" y="4454908"/>
                <a:ext cx="432048" cy="369332"/>
              </a:xfrm>
              <a:prstGeom prst="rect">
                <a:avLst/>
              </a:prstGeom>
              <a:blipFill>
                <a:blip r:embed="rId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419281" y="4309275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baseline="-25000" dirty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281" y="4309275"/>
                <a:ext cx="432048" cy="369332"/>
              </a:xfrm>
              <a:prstGeom prst="rect">
                <a:avLst/>
              </a:prstGeom>
              <a:blipFill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512307" y="3980055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baseline="-25000" dirty="0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2307" y="3980055"/>
                <a:ext cx="432048" cy="369332"/>
              </a:xfrm>
              <a:prstGeom prst="rect">
                <a:avLst/>
              </a:prstGeom>
              <a:blipFill>
                <a:blip r:embed="rId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879005" y="6004989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9005" y="6004989"/>
                <a:ext cx="432048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031133" y="6004989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133" y="6004989"/>
                <a:ext cx="43204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183261" y="6004989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3261" y="6004989"/>
                <a:ext cx="43204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2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2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Trapezium Rule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5512328" y="2494475"/>
            <a:ext cx="3481859" cy="267765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Therefore you can approximate the area under a graph by dividing it into trapeziums of equal width.</a:t>
            </a:r>
          </a:p>
        </p:txBody>
      </p:sp>
      <p:sp>
        <p:nvSpPr>
          <p:cNvPr id="8" name="Rectangle 7"/>
          <p:cNvSpPr/>
          <p:nvPr/>
        </p:nvSpPr>
        <p:spPr>
          <a:xfrm>
            <a:off x="683568" y="739943"/>
            <a:ext cx="66967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Sometimes finding the exact under the graph </a:t>
            </a:r>
          </a:p>
          <a:p>
            <a:r>
              <a:rPr lang="en-GB" sz="2800" dirty="0"/>
              <a:t>via integration is difficult. </a:t>
            </a:r>
          </a:p>
        </p:txBody>
      </p:sp>
    </p:spTree>
    <p:extLst>
      <p:ext uri="{BB962C8B-B14F-4D97-AF65-F5344CB8AC3E}">
        <p14:creationId xmlns:p14="http://schemas.microsoft.com/office/powerpoint/2010/main" val="3677744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2461805" y="1299022"/>
            <a:ext cx="1024048" cy="2220419"/>
          </a:xfrm>
          <a:custGeom>
            <a:avLst/>
            <a:gdLst>
              <a:gd name="connsiteX0" fmla="*/ 0 w 1121134"/>
              <a:gd name="connsiteY0" fmla="*/ 2584174 h 2592125"/>
              <a:gd name="connsiteX1" fmla="*/ 1121134 w 1121134"/>
              <a:gd name="connsiteY1" fmla="*/ 2592125 h 2592125"/>
              <a:gd name="connsiteX2" fmla="*/ 1097280 w 1121134"/>
              <a:gd name="connsiteY2" fmla="*/ 0 h 2592125"/>
              <a:gd name="connsiteX3" fmla="*/ 0 w 1121134"/>
              <a:gd name="connsiteY3" fmla="*/ 294198 h 2592125"/>
              <a:gd name="connsiteX4" fmla="*/ 0 w 1121134"/>
              <a:gd name="connsiteY4" fmla="*/ 2584174 h 2592125"/>
              <a:gd name="connsiteX0" fmla="*/ 72008 w 1193142"/>
              <a:gd name="connsiteY0" fmla="*/ 2584174 h 2592125"/>
              <a:gd name="connsiteX1" fmla="*/ 1193142 w 1193142"/>
              <a:gd name="connsiteY1" fmla="*/ 2592125 h 2592125"/>
              <a:gd name="connsiteX2" fmla="*/ 1169288 w 1193142"/>
              <a:gd name="connsiteY2" fmla="*/ 0 h 2592125"/>
              <a:gd name="connsiteX3" fmla="*/ 0 w 1193142"/>
              <a:gd name="connsiteY3" fmla="*/ 0 h 2592125"/>
              <a:gd name="connsiteX4" fmla="*/ 72008 w 1193142"/>
              <a:gd name="connsiteY4" fmla="*/ 2584174 h 2592125"/>
              <a:gd name="connsiteX0" fmla="*/ 72008 w 1193142"/>
              <a:gd name="connsiteY0" fmla="*/ 3016222 h 3024173"/>
              <a:gd name="connsiteX1" fmla="*/ 1193142 w 1193142"/>
              <a:gd name="connsiteY1" fmla="*/ 3024173 h 3024173"/>
              <a:gd name="connsiteX2" fmla="*/ 1152128 w 1193142"/>
              <a:gd name="connsiteY2" fmla="*/ 0 h 3024173"/>
              <a:gd name="connsiteX3" fmla="*/ 0 w 1193142"/>
              <a:gd name="connsiteY3" fmla="*/ 432048 h 3024173"/>
              <a:gd name="connsiteX4" fmla="*/ 72008 w 1193142"/>
              <a:gd name="connsiteY4" fmla="*/ 3016222 h 3024173"/>
              <a:gd name="connsiteX0" fmla="*/ 5333 w 1126467"/>
              <a:gd name="connsiteY0" fmla="*/ 3016222 h 3024173"/>
              <a:gd name="connsiteX1" fmla="*/ 1126467 w 1126467"/>
              <a:gd name="connsiteY1" fmla="*/ 3024173 h 3024173"/>
              <a:gd name="connsiteX2" fmla="*/ 1085453 w 1126467"/>
              <a:gd name="connsiteY2" fmla="*/ 0 h 3024173"/>
              <a:gd name="connsiteX3" fmla="*/ 0 w 1126467"/>
              <a:gd name="connsiteY3" fmla="*/ 422523 h 3024173"/>
              <a:gd name="connsiteX4" fmla="*/ 5333 w 1126467"/>
              <a:gd name="connsiteY4" fmla="*/ 3016222 h 3024173"/>
              <a:gd name="connsiteX0" fmla="*/ 14858 w 1126467"/>
              <a:gd name="connsiteY0" fmla="*/ 3016222 h 3024173"/>
              <a:gd name="connsiteX1" fmla="*/ 1126467 w 1126467"/>
              <a:gd name="connsiteY1" fmla="*/ 3024173 h 3024173"/>
              <a:gd name="connsiteX2" fmla="*/ 1085453 w 1126467"/>
              <a:gd name="connsiteY2" fmla="*/ 0 h 3024173"/>
              <a:gd name="connsiteX3" fmla="*/ 0 w 1126467"/>
              <a:gd name="connsiteY3" fmla="*/ 422523 h 3024173"/>
              <a:gd name="connsiteX4" fmla="*/ 14858 w 1126467"/>
              <a:gd name="connsiteY4" fmla="*/ 3016222 h 3024173"/>
              <a:gd name="connsiteX0" fmla="*/ 14858 w 1169273"/>
              <a:gd name="connsiteY0" fmla="*/ 3016222 h 3024173"/>
              <a:gd name="connsiteX1" fmla="*/ 1126467 w 1169273"/>
              <a:gd name="connsiteY1" fmla="*/ 3024173 h 3024173"/>
              <a:gd name="connsiteX2" fmla="*/ 1169273 w 1169273"/>
              <a:gd name="connsiteY2" fmla="*/ 0 h 3024173"/>
              <a:gd name="connsiteX3" fmla="*/ 0 w 1169273"/>
              <a:gd name="connsiteY3" fmla="*/ 422523 h 3024173"/>
              <a:gd name="connsiteX4" fmla="*/ 14858 w 1169273"/>
              <a:gd name="connsiteY4" fmla="*/ 3016222 h 3024173"/>
              <a:gd name="connsiteX0" fmla="*/ 14858 w 1169273"/>
              <a:gd name="connsiteY0" fmla="*/ 3016222 h 3039413"/>
              <a:gd name="connsiteX1" fmla="*/ 1164567 w 1169273"/>
              <a:gd name="connsiteY1" fmla="*/ 3039413 h 3039413"/>
              <a:gd name="connsiteX2" fmla="*/ 1169273 w 1169273"/>
              <a:gd name="connsiteY2" fmla="*/ 0 h 3039413"/>
              <a:gd name="connsiteX3" fmla="*/ 0 w 1169273"/>
              <a:gd name="connsiteY3" fmla="*/ 422523 h 3039413"/>
              <a:gd name="connsiteX4" fmla="*/ 14858 w 1169273"/>
              <a:gd name="connsiteY4" fmla="*/ 3016222 h 3039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9273" h="3039413">
                <a:moveTo>
                  <a:pt x="14858" y="3016222"/>
                </a:moveTo>
                <a:lnTo>
                  <a:pt x="1164567" y="3039413"/>
                </a:lnTo>
                <a:cubicBezTo>
                  <a:pt x="1166136" y="2026275"/>
                  <a:pt x="1167704" y="1013138"/>
                  <a:pt x="1169273" y="0"/>
                </a:cubicBezTo>
                <a:lnTo>
                  <a:pt x="0" y="422523"/>
                </a:lnTo>
                <a:cubicBezTo>
                  <a:pt x="1778" y="1287089"/>
                  <a:pt x="13080" y="2151656"/>
                  <a:pt x="14858" y="3016222"/>
                </a:cubicBezTo>
                <a:close/>
              </a:path>
            </a:pathLst>
          </a:custGeom>
          <a:solidFill>
            <a:srgbClr val="FF0000">
              <a:alpha val="5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0817" y="2312885"/>
                <a:ext cx="378387" cy="2698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baseline="-25000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0817" y="2312885"/>
                <a:ext cx="378387" cy="269812"/>
              </a:xfrm>
              <a:prstGeom prst="rect">
                <a:avLst/>
              </a:prstGeom>
              <a:blipFill>
                <a:blip r:embed="rId2"/>
                <a:stretch>
                  <a:fillRect b="-4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407086" y="2172429"/>
                <a:ext cx="378387" cy="2698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baseline="-25000" dirty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7086" y="2172429"/>
                <a:ext cx="378387" cy="269812"/>
              </a:xfrm>
              <a:prstGeom prst="rect">
                <a:avLst/>
              </a:prstGeom>
              <a:blipFill>
                <a:blip r:embed="rId3"/>
                <a:stretch>
                  <a:fillRect b="-4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784635" y="3519441"/>
                <a:ext cx="378387" cy="2698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4635" y="3519441"/>
                <a:ext cx="378387" cy="269812"/>
              </a:xfrm>
              <a:prstGeom prst="rect">
                <a:avLst/>
              </a:prstGeom>
              <a:blipFill>
                <a:blip r:embed="rId4"/>
                <a:stretch>
                  <a:fillRect b="-2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2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2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Trapezium Rule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1" name="Freeform 10"/>
          <p:cNvSpPr/>
          <p:nvPr/>
        </p:nvSpPr>
        <p:spPr>
          <a:xfrm>
            <a:off x="492427" y="1554864"/>
            <a:ext cx="986059" cy="1918011"/>
          </a:xfrm>
          <a:custGeom>
            <a:avLst/>
            <a:gdLst>
              <a:gd name="connsiteX0" fmla="*/ 0 w 1121134"/>
              <a:gd name="connsiteY0" fmla="*/ 2584174 h 2592125"/>
              <a:gd name="connsiteX1" fmla="*/ 1121134 w 1121134"/>
              <a:gd name="connsiteY1" fmla="*/ 2592125 h 2592125"/>
              <a:gd name="connsiteX2" fmla="*/ 1097280 w 1121134"/>
              <a:gd name="connsiteY2" fmla="*/ 0 h 2592125"/>
              <a:gd name="connsiteX3" fmla="*/ 0 w 1121134"/>
              <a:gd name="connsiteY3" fmla="*/ 294198 h 2592125"/>
              <a:gd name="connsiteX4" fmla="*/ 0 w 1121134"/>
              <a:gd name="connsiteY4" fmla="*/ 2584174 h 2592125"/>
              <a:gd name="connsiteX0" fmla="*/ 4763 w 1125897"/>
              <a:gd name="connsiteY0" fmla="*/ 2584174 h 2592125"/>
              <a:gd name="connsiteX1" fmla="*/ 1125897 w 1125897"/>
              <a:gd name="connsiteY1" fmla="*/ 2592125 h 2592125"/>
              <a:gd name="connsiteX2" fmla="*/ 1102043 w 1125897"/>
              <a:gd name="connsiteY2" fmla="*/ 0 h 2592125"/>
              <a:gd name="connsiteX3" fmla="*/ 0 w 1125897"/>
              <a:gd name="connsiteY3" fmla="*/ 284673 h 2592125"/>
              <a:gd name="connsiteX4" fmla="*/ 4763 w 1125897"/>
              <a:gd name="connsiteY4" fmla="*/ 2584174 h 2592125"/>
              <a:gd name="connsiteX0" fmla="*/ 4763 w 1149668"/>
              <a:gd name="connsiteY0" fmla="*/ 2631799 h 2639750"/>
              <a:gd name="connsiteX1" fmla="*/ 1125897 w 1149668"/>
              <a:gd name="connsiteY1" fmla="*/ 2639750 h 2639750"/>
              <a:gd name="connsiteX2" fmla="*/ 1149668 w 1149668"/>
              <a:gd name="connsiteY2" fmla="*/ 0 h 2639750"/>
              <a:gd name="connsiteX3" fmla="*/ 0 w 1149668"/>
              <a:gd name="connsiteY3" fmla="*/ 332298 h 2639750"/>
              <a:gd name="connsiteX4" fmla="*/ 4763 w 1149668"/>
              <a:gd name="connsiteY4" fmla="*/ 2631799 h 2639750"/>
              <a:gd name="connsiteX0" fmla="*/ 4763 w 1125897"/>
              <a:gd name="connsiteY0" fmla="*/ 2617512 h 2625463"/>
              <a:gd name="connsiteX1" fmla="*/ 1125897 w 1125897"/>
              <a:gd name="connsiteY1" fmla="*/ 2625463 h 2625463"/>
              <a:gd name="connsiteX2" fmla="*/ 1125856 w 1125897"/>
              <a:gd name="connsiteY2" fmla="*/ 0 h 2625463"/>
              <a:gd name="connsiteX3" fmla="*/ 0 w 1125897"/>
              <a:gd name="connsiteY3" fmla="*/ 318011 h 2625463"/>
              <a:gd name="connsiteX4" fmla="*/ 4763 w 1125897"/>
              <a:gd name="connsiteY4" fmla="*/ 2617512 h 2625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97" h="2625463">
                <a:moveTo>
                  <a:pt x="4763" y="2617512"/>
                </a:moveTo>
                <a:lnTo>
                  <a:pt x="1125897" y="2625463"/>
                </a:lnTo>
                <a:cubicBezTo>
                  <a:pt x="1125883" y="1750309"/>
                  <a:pt x="1125870" y="875154"/>
                  <a:pt x="1125856" y="0"/>
                </a:cubicBezTo>
                <a:lnTo>
                  <a:pt x="0" y="318011"/>
                </a:lnTo>
                <a:cubicBezTo>
                  <a:pt x="1588" y="1084511"/>
                  <a:pt x="3175" y="1851012"/>
                  <a:pt x="4763" y="2617512"/>
                </a:cubicBezTo>
                <a:close/>
              </a:path>
            </a:pathLst>
          </a:custGeom>
          <a:solidFill>
            <a:srgbClr val="0070C0">
              <a:alpha val="5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96263" y="3461971"/>
                <a:ext cx="378387" cy="2698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263" y="3461971"/>
                <a:ext cx="378387" cy="269813"/>
              </a:xfrm>
              <a:prstGeom prst="rect">
                <a:avLst/>
              </a:prstGeom>
              <a:blipFill>
                <a:blip r:embed="rId5"/>
                <a:stretch>
                  <a:fillRect b="-29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2999" y="2378577"/>
                <a:ext cx="378387" cy="2698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baseline="-25000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999" y="2378577"/>
                <a:ext cx="378387" cy="269813"/>
              </a:xfrm>
              <a:prstGeom prst="rect">
                <a:avLst/>
              </a:prstGeom>
              <a:blipFill>
                <a:blip r:embed="rId6"/>
                <a:stretch>
                  <a:fillRect b="-5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48821" y="2381678"/>
            <a:ext cx="379093" cy="293949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4163109" y="836712"/>
            <a:ext cx="1640115" cy="2952542"/>
            <a:chOff x="6129186" y="1900533"/>
            <a:chExt cx="1872708" cy="4041577"/>
          </a:xfrm>
        </p:grpSpPr>
        <p:sp>
          <p:nvSpPr>
            <p:cNvPr id="13" name="Freeform 12"/>
            <p:cNvSpPr/>
            <p:nvPr/>
          </p:nvSpPr>
          <p:spPr>
            <a:xfrm>
              <a:off x="6496144" y="1900533"/>
              <a:ext cx="1121134" cy="3672245"/>
            </a:xfrm>
            <a:custGeom>
              <a:avLst/>
              <a:gdLst>
                <a:gd name="connsiteX0" fmla="*/ 0 w 1121134"/>
                <a:gd name="connsiteY0" fmla="*/ 2584174 h 2592125"/>
                <a:gd name="connsiteX1" fmla="*/ 1121134 w 1121134"/>
                <a:gd name="connsiteY1" fmla="*/ 2592125 h 2592125"/>
                <a:gd name="connsiteX2" fmla="*/ 1097280 w 1121134"/>
                <a:gd name="connsiteY2" fmla="*/ 0 h 2592125"/>
                <a:gd name="connsiteX3" fmla="*/ 0 w 1121134"/>
                <a:gd name="connsiteY3" fmla="*/ 294198 h 2592125"/>
                <a:gd name="connsiteX4" fmla="*/ 0 w 1121134"/>
                <a:gd name="connsiteY4" fmla="*/ 2584174 h 2592125"/>
                <a:gd name="connsiteX0" fmla="*/ 72008 w 1193142"/>
                <a:gd name="connsiteY0" fmla="*/ 2584174 h 2592125"/>
                <a:gd name="connsiteX1" fmla="*/ 1193142 w 1193142"/>
                <a:gd name="connsiteY1" fmla="*/ 2592125 h 2592125"/>
                <a:gd name="connsiteX2" fmla="*/ 1169288 w 1193142"/>
                <a:gd name="connsiteY2" fmla="*/ 0 h 2592125"/>
                <a:gd name="connsiteX3" fmla="*/ 0 w 1193142"/>
                <a:gd name="connsiteY3" fmla="*/ 0 h 2592125"/>
                <a:gd name="connsiteX4" fmla="*/ 72008 w 1193142"/>
                <a:gd name="connsiteY4" fmla="*/ 2584174 h 2592125"/>
                <a:gd name="connsiteX0" fmla="*/ 72008 w 1193142"/>
                <a:gd name="connsiteY0" fmla="*/ 3016222 h 3024173"/>
                <a:gd name="connsiteX1" fmla="*/ 1193142 w 1193142"/>
                <a:gd name="connsiteY1" fmla="*/ 3024173 h 3024173"/>
                <a:gd name="connsiteX2" fmla="*/ 1152128 w 1193142"/>
                <a:gd name="connsiteY2" fmla="*/ 0 h 3024173"/>
                <a:gd name="connsiteX3" fmla="*/ 0 w 1193142"/>
                <a:gd name="connsiteY3" fmla="*/ 432048 h 3024173"/>
                <a:gd name="connsiteX4" fmla="*/ 72008 w 1193142"/>
                <a:gd name="connsiteY4" fmla="*/ 3016222 h 3024173"/>
                <a:gd name="connsiteX0" fmla="*/ 72008 w 1193142"/>
                <a:gd name="connsiteY0" fmla="*/ 3016222 h 3024173"/>
                <a:gd name="connsiteX1" fmla="*/ 1193142 w 1193142"/>
                <a:gd name="connsiteY1" fmla="*/ 3024173 h 3024173"/>
                <a:gd name="connsiteX2" fmla="*/ 1152128 w 1193142"/>
                <a:gd name="connsiteY2" fmla="*/ 0 h 3024173"/>
                <a:gd name="connsiteX3" fmla="*/ 0 w 1193142"/>
                <a:gd name="connsiteY3" fmla="*/ 0 h 3024173"/>
                <a:gd name="connsiteX4" fmla="*/ 72008 w 1193142"/>
                <a:gd name="connsiteY4" fmla="*/ 3016222 h 3024173"/>
                <a:gd name="connsiteX0" fmla="*/ 72008 w 1193142"/>
                <a:gd name="connsiteY0" fmla="*/ 3664294 h 3672245"/>
                <a:gd name="connsiteX1" fmla="*/ 1193142 w 1193142"/>
                <a:gd name="connsiteY1" fmla="*/ 3672245 h 3672245"/>
                <a:gd name="connsiteX2" fmla="*/ 1152128 w 1193142"/>
                <a:gd name="connsiteY2" fmla="*/ 0 h 3672245"/>
                <a:gd name="connsiteX3" fmla="*/ 0 w 1193142"/>
                <a:gd name="connsiteY3" fmla="*/ 648072 h 3672245"/>
                <a:gd name="connsiteX4" fmla="*/ 72008 w 1193142"/>
                <a:gd name="connsiteY4" fmla="*/ 3664294 h 3672245"/>
                <a:gd name="connsiteX0" fmla="*/ 0 w 1121134"/>
                <a:gd name="connsiteY0" fmla="*/ 3664294 h 3672245"/>
                <a:gd name="connsiteX1" fmla="*/ 1121134 w 1121134"/>
                <a:gd name="connsiteY1" fmla="*/ 3672245 h 3672245"/>
                <a:gd name="connsiteX2" fmla="*/ 1080120 w 1121134"/>
                <a:gd name="connsiteY2" fmla="*/ 0 h 3672245"/>
                <a:gd name="connsiteX3" fmla="*/ 11812 w 1121134"/>
                <a:gd name="connsiteY3" fmla="*/ 640452 h 3672245"/>
                <a:gd name="connsiteX4" fmla="*/ 0 w 1121134"/>
                <a:gd name="connsiteY4" fmla="*/ 3664294 h 3672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1134" h="3672245">
                  <a:moveTo>
                    <a:pt x="0" y="3664294"/>
                  </a:moveTo>
                  <a:lnTo>
                    <a:pt x="1121134" y="3672245"/>
                  </a:lnTo>
                  <a:lnTo>
                    <a:pt x="1080120" y="0"/>
                  </a:lnTo>
                  <a:lnTo>
                    <a:pt x="11812" y="640452"/>
                  </a:lnTo>
                  <a:cubicBezTo>
                    <a:pt x="7875" y="1648399"/>
                    <a:pt x="3937" y="2656347"/>
                    <a:pt x="0" y="3664294"/>
                  </a:cubicBezTo>
                  <a:close/>
                </a:path>
              </a:pathLst>
            </a:custGeom>
            <a:solidFill>
              <a:srgbClr val="FFFF00">
                <a:alpha val="59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6129186" y="3519779"/>
                  <a:ext cx="432048" cy="49686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i="1" baseline="-25000" dirty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en-GB" baseline="-25000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29186" y="3519779"/>
                  <a:ext cx="432048" cy="496869"/>
                </a:xfrm>
                <a:prstGeom prst="rect">
                  <a:avLst/>
                </a:prstGeom>
                <a:blipFill>
                  <a:blip r:embed="rId8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6881323" y="5572778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oMath>
                    </m:oMathPara>
                  </a14:m>
                  <a:endParaRPr lang="en-GB" baseline="-25000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81323" y="5572778"/>
                  <a:ext cx="432048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2888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7569846" y="3551989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baseline="-2500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en-GB" baseline="-25000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69846" y="3551989"/>
                  <a:ext cx="432048" cy="369332"/>
                </a:xfrm>
                <a:prstGeom prst="rect">
                  <a:avLst/>
                </a:prstGeom>
                <a:blipFill>
                  <a:blip r:embed="rId10"/>
                  <a:stretch>
                    <a:fillRect b="-50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5868144" y="836712"/>
                <a:ext cx="3107603" cy="29431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/>
                        </a:rPr>
                        <m:t>𝑨𝒓𝒆𝒂</m:t>
                      </m:r>
                      <m:r>
                        <a:rPr lang="en-GB" sz="2800" b="1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800" b="1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2800" b="0" i="1">
                          <a:solidFill>
                            <a:srgbClr val="0070C0"/>
                          </a:solidFill>
                          <a:latin typeface="Cambria Math"/>
                        </a:rPr>
                        <m:t>h</m:t>
                      </m:r>
                      <m:d>
                        <m:dPr>
                          <m:ctrlPr>
                            <a:rPr lang="en-GB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800" b="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2800" b="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GB" sz="2800" b="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800" b="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2800" b="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28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2800" b="0" i="1">
                          <a:solidFill>
                            <a:srgbClr val="FF0000"/>
                          </a:solidFill>
                          <a:latin typeface="Cambria Math"/>
                        </a:rPr>
                        <m:t>h</m:t>
                      </m:r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800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28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GB" sz="28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800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28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28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280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2800" b="0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h</m:t>
                      </m:r>
                      <m:d>
                        <m:dPr>
                          <m:ctrlPr>
                            <a:rPr lang="en-GB" sz="280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8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800" b="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2800" b="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sz="2800" b="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28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800" b="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2800" b="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836712"/>
                <a:ext cx="3107603" cy="294311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1448821" y="4172174"/>
                <a:ext cx="6412909" cy="10143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𝑨𝒓𝒆𝒂</m:t>
                      </m:r>
                      <m:r>
                        <a:rPr lang="en-GB" sz="32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3200" b="0" i="1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3200" b="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3200" b="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+2</m:t>
                          </m:r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3200" b="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3200" b="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GB" sz="3200" b="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3200" b="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3200" b="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3200" b="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3200" b="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GB" sz="3200" b="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8821" y="4172174"/>
                <a:ext cx="6412909" cy="101431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2" name="Picture 61"/>
          <p:cNvPicPr>
            <a:picLocks noChangeAspect="1"/>
          </p:cNvPicPr>
          <p:nvPr/>
        </p:nvPicPr>
        <p:blipFill rotWithShape="1">
          <a:blip r:embed="rId13"/>
          <a:srcRect l="10224" t="50565" r="26889" b="40317"/>
          <a:stretch/>
        </p:blipFill>
        <p:spPr>
          <a:xfrm>
            <a:off x="37741" y="5543942"/>
            <a:ext cx="8893498" cy="859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80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2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Trapezium Rule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10224" t="50565" r="24844" b="40317"/>
          <a:stretch/>
        </p:blipFill>
        <p:spPr>
          <a:xfrm>
            <a:off x="271354" y="684902"/>
            <a:ext cx="8687910" cy="8133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95" y="2172360"/>
            <a:ext cx="5218254" cy="4654118"/>
          </a:xfrm>
          <a:prstGeom prst="rect">
            <a:avLst/>
          </a:prstGeom>
        </p:spPr>
      </p:pic>
      <p:cxnSp>
        <p:nvCxnSpPr>
          <p:cNvPr id="27" name="Straight Arrow Connector 26"/>
          <p:cNvCxnSpPr/>
          <p:nvPr/>
        </p:nvCxnSpPr>
        <p:spPr>
          <a:xfrm flipV="1">
            <a:off x="3059832" y="1272395"/>
            <a:ext cx="792088" cy="6242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4355976" y="1248350"/>
            <a:ext cx="215452" cy="648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36" idx="0"/>
          </p:cNvCxnSpPr>
          <p:nvPr/>
        </p:nvCxnSpPr>
        <p:spPr>
          <a:xfrm flipH="1" flipV="1">
            <a:off x="5652120" y="1311417"/>
            <a:ext cx="775192" cy="1024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7596336" y="1340768"/>
            <a:ext cx="648072" cy="2698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21822" y="1830809"/>
            <a:ext cx="14355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First height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962258" y="1856157"/>
            <a:ext cx="14355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Last height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42263" y="2336123"/>
            <a:ext cx="27700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(All heights in-between) x 2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397766" y="4039364"/>
            <a:ext cx="35374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b – a = TOTAL width </a:t>
            </a:r>
          </a:p>
          <a:p>
            <a:pPr algn="ctr"/>
            <a:r>
              <a:rPr lang="en-GB" sz="2000" dirty="0"/>
              <a:t>n = number of trapeziums</a:t>
            </a:r>
          </a:p>
          <a:p>
            <a:pPr algn="ctr"/>
            <a:r>
              <a:rPr lang="en-GB" sz="2000" dirty="0"/>
              <a:t>h = width of EACH trapezium  </a:t>
            </a:r>
          </a:p>
        </p:txBody>
      </p:sp>
    </p:spTree>
    <p:extLst>
      <p:ext uri="{BB962C8B-B14F-4D97-AF65-F5344CB8AC3E}">
        <p14:creationId xmlns:p14="http://schemas.microsoft.com/office/powerpoint/2010/main" val="1872655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Trapezium Rule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8" name="Table 1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4304480"/>
                  </p:ext>
                </p:extLst>
              </p:nvPr>
            </p:nvGraphicFramePr>
            <p:xfrm>
              <a:off x="1330224" y="3339675"/>
              <a:ext cx="6096000" cy="1036320"/>
            </p:xfrm>
            <a:graphic>
              <a:graphicData uri="http://schemas.openxmlformats.org/drawingml/2006/table">
                <a:tbl>
                  <a:tblPr firstCol="1" bandRow="1">
                    <a:tableStyleId>{073A0DAA-6AF3-43AB-8588-CEC1D06C72B9}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6D6D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tx1"/>
                              </a:solidFill>
                            </a:rPr>
                            <a:t>1.5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tx1"/>
                              </a:solidFill>
                            </a:rPr>
                            <a:t>2.5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GB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6D6D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1"/>
                              </a:solidFill>
                            </a:rPr>
                            <a:t>2.25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1"/>
                              </a:solidFill>
                            </a:rPr>
                            <a:t>6.25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8" name="Table 1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4304480"/>
                  </p:ext>
                </p:extLst>
              </p:nvPr>
            </p:nvGraphicFramePr>
            <p:xfrm>
              <a:off x="1330224" y="3339675"/>
              <a:ext cx="6096000" cy="1036320"/>
            </p:xfrm>
            <a:graphic>
              <a:graphicData uri="http://schemas.openxmlformats.org/drawingml/2006/table">
                <a:tbl>
                  <a:tblPr firstCol="1" bandRow="1">
                    <a:tableStyleId>{073A0DAA-6AF3-43AB-8588-CEC1D06C72B9}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99" t="-10465" r="-500599" b="-1325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tx1"/>
                              </a:solidFill>
                            </a:rPr>
                            <a:t>1.5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tx1"/>
                              </a:solidFill>
                            </a:rPr>
                            <a:t>2.5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99" t="-111765" r="-500599" b="-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1"/>
                              </a:solidFill>
                            </a:rPr>
                            <a:t>2.25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1"/>
                              </a:solidFill>
                            </a:rPr>
                            <a:t>6.25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99774" y="1506027"/>
                <a:ext cx="8310247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Fill in the table and approximating the region bounded between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𝑥</m:t>
                    </m:r>
                    <m:r>
                      <a:rPr lang="en-GB" sz="3200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lang="en-GB" sz="3200" dirty="0"/>
                  <a:t>,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𝑥</m:t>
                    </m:r>
                    <m:r>
                      <a:rPr lang="en-GB" sz="3200" b="0" i="1" smtClean="0">
                        <a:latin typeface="Cambria Math"/>
                      </a:rPr>
                      <m:t>=3</m:t>
                    </m:r>
                  </m:oMath>
                </a14:m>
                <a:r>
                  <a:rPr lang="en-GB" sz="3200" dirty="0"/>
                  <a:t>, </a:t>
                </a:r>
              </a:p>
              <a:p>
                <a:pPr algn="ctr"/>
                <a:r>
                  <a:rPr lang="en-GB" sz="3200" dirty="0"/>
                  <a:t>the x-axis the curve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𝑦</m:t>
                    </m:r>
                    <m:r>
                      <a:rPr lang="en-GB" sz="32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3200" dirty="0"/>
                  <a:t>, using 4 strips.</a:t>
                </a:r>
                <a:endParaRPr lang="en-GB" sz="3200" baseline="30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774" y="1506027"/>
                <a:ext cx="8310247" cy="1569660"/>
              </a:xfrm>
              <a:prstGeom prst="rect">
                <a:avLst/>
              </a:prstGeom>
              <a:blipFill>
                <a:blip r:embed="rId3"/>
                <a:stretch>
                  <a:fillRect t="-5039" b="-120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C448625-10F5-4CBE-A4C0-92A490803122}"/>
                  </a:ext>
                </a:extLst>
              </p:cNvPr>
              <p:cNvSpPr txBox="1"/>
              <p:nvPr/>
            </p:nvSpPr>
            <p:spPr>
              <a:xfrm>
                <a:off x="0" y="4725144"/>
                <a:ext cx="9142855" cy="15067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=0.5</m:t>
                      </m:r>
                    </m:oMath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0.5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(1+9)+2</m:t>
                          </m:r>
                          <m:d>
                            <m:d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2.25+4+6.25</m:t>
                              </m:r>
                            </m:e>
                          </m:d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=8.75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C448625-10F5-4CBE-A4C0-92A4908031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25144"/>
                <a:ext cx="9142855" cy="15067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5"/>
          <a:srcRect l="10224" t="50565" r="24844" b="40317"/>
          <a:stretch/>
        </p:blipFill>
        <p:spPr>
          <a:xfrm>
            <a:off x="271354" y="684902"/>
            <a:ext cx="8687910" cy="813336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022603"/>
              </p:ext>
            </p:extLst>
          </p:nvPr>
        </p:nvGraphicFramePr>
        <p:xfrm>
          <a:off x="2346224" y="3857835"/>
          <a:ext cx="5080000" cy="518160"/>
        </p:xfrm>
        <a:graphic>
          <a:graphicData uri="http://schemas.openxmlformats.org/drawingml/2006/table">
            <a:tbl>
              <a:tblPr firstCol="1" bandRow="1">
                <a:tableStyleId>{073A0DAA-6AF3-43AB-8588-CEC1D06C72B9}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2224751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47376896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5330511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297994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8968566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2.25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6.25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835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816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6"/>
          <a:stretch/>
        </p:blipFill>
        <p:spPr bwMode="auto">
          <a:xfrm>
            <a:off x="539552" y="692696"/>
            <a:ext cx="8020860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64088" y="299695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0.8571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7504" y="6237312"/>
                <a:ext cx="8928992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𝑨𝒓𝒆𝒂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en-GB" b="1" i="1" smtClean="0">
                              <a:latin typeface="Cambria Math"/>
                            </a:rPr>
                            <m:t>.</m:t>
                          </m:r>
                          <m:r>
                            <a:rPr lang="en-GB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en-GB" b="1" i="1" smtClean="0">
                              <a:latin typeface="Cambria Math"/>
                            </a:rPr>
                            <m:t>.</m:t>
                          </m:r>
                          <m:r>
                            <a:rPr lang="en-GB" b="1" i="1" smtClean="0">
                              <a:latin typeface="Cambria Math"/>
                            </a:rPr>
                            <m:t>𝟕𝟎𝟕𝟏</m:t>
                          </m:r>
                          <m:r>
                            <a:rPr lang="en-GB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GB" b="1" i="1" smtClean="0">
                              <a:latin typeface="Cambria Math"/>
                            </a:rPr>
                            <m:t>𝟐</m:t>
                          </m:r>
                          <m:d>
                            <m:d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GB" b="1" i="1" smtClean="0">
                                  <a:latin typeface="Cambria Math"/>
                                </a:rPr>
                                <m:t>.</m:t>
                              </m:r>
                              <m:r>
                                <a:rPr lang="en-GB" b="1" i="1" smtClean="0">
                                  <a:latin typeface="Cambria Math"/>
                                </a:rPr>
                                <m:t>𝟕𝟓𝟗𝟏</m:t>
                              </m:r>
                              <m:r>
                                <a:rPr lang="en-GB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b="1" i="1" smtClean="0"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GB" b="1" i="1" smtClean="0">
                                  <a:latin typeface="Cambria Math"/>
                                </a:rPr>
                                <m:t>.</m:t>
                              </m:r>
                              <m:r>
                                <a:rPr lang="en-GB" b="1" i="1" smtClean="0">
                                  <a:latin typeface="Cambria Math"/>
                                </a:rPr>
                                <m:t>𝟖𝟎𝟗𝟎</m:t>
                              </m:r>
                              <m:r>
                                <a:rPr lang="en-GB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b="1" i="1" smtClean="0"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GB" b="1" i="1" smtClean="0">
                                  <a:latin typeface="Cambria Math"/>
                                </a:rPr>
                                <m:t>.</m:t>
                              </m:r>
                              <m:r>
                                <a:rPr lang="en-GB" b="1" i="1" smtClean="0">
                                  <a:latin typeface="Cambria Math"/>
                                </a:rPr>
                                <m:t>𝟖𝟓𝟕𝟏</m:t>
                              </m:r>
                              <m:r>
                                <a:rPr lang="en-GB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b="1" i="1" smtClean="0"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GB" b="1" i="1" smtClean="0">
                                  <a:latin typeface="Cambria Math"/>
                                </a:rPr>
                                <m:t>.</m:t>
                              </m:r>
                              <m:r>
                                <a:rPr lang="en-GB" b="1" i="1" smtClean="0">
                                  <a:latin typeface="Cambria Math"/>
                                </a:rPr>
                                <m:t>𝟗𝟎𝟑𝟕</m:t>
                              </m:r>
                            </m:e>
                          </m:d>
                          <m:r>
                            <a:rPr lang="en-GB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GB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en-GB" b="1" i="1" smtClean="0">
                              <a:latin typeface="Cambria Math"/>
                            </a:rPr>
                            <m:t>.</m:t>
                          </m:r>
                          <m:r>
                            <a:rPr lang="en-GB" b="1" i="1" smtClean="0">
                              <a:latin typeface="Cambria Math"/>
                            </a:rPr>
                            <m:t>𝟗𝟒𝟖𝟕</m:t>
                          </m:r>
                        </m:e>
                      </m:d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𝟎</m:t>
                      </m:r>
                      <m:r>
                        <a:rPr lang="en-GB" b="1" i="1" smtClean="0">
                          <a:latin typeface="Cambria Math"/>
                        </a:rPr>
                        <m:t>.</m:t>
                      </m:r>
                      <m:r>
                        <a:rPr lang="en-GB" b="1" i="1" smtClean="0">
                          <a:latin typeface="Cambria Math"/>
                        </a:rPr>
                        <m:t>𝟒𝟏𝟔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6237312"/>
                <a:ext cx="8928992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9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Trapezium Rule – Exam Question A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9969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Trapezium Rule – Exam Question B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DBCB640B-4C8E-421B-A7AC-1CEEED5CE5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005"/>
          <a:stretch/>
        </p:blipFill>
        <p:spPr>
          <a:xfrm>
            <a:off x="1547664" y="647642"/>
            <a:ext cx="5760640" cy="6093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247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>
                  <a:solidFill>
                    <a:prstClr val="white"/>
                  </a:solidFill>
                </a:rPr>
                <a:t>Trapezium Rule – Exam Question B Answers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9" name="Picture 18">
            <a:extLst>
              <a:ext uri="{FF2B5EF4-FFF2-40B4-BE49-F238E27FC236}">
                <a16:creationId xmlns:a16="http://schemas.microsoft.com/office/drawing/2014/main" id="{DB6C2534-E6D6-49C8-AE5D-7206E69372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0000"/>
          <a:stretch/>
        </p:blipFill>
        <p:spPr>
          <a:xfrm>
            <a:off x="-36512" y="908720"/>
            <a:ext cx="8856984" cy="152446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BF57C1F-7494-4272-BE19-34F87B899D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3284984"/>
            <a:ext cx="6846888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954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Exercise 11I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AB409FA8-34C4-4FDD-966B-EFA5D58ECFF6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319-322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7B3D4EB-D2A9-4BCC-B402-8AAEDE7CB1A1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6272FAB-7B8C-5145-8DE9-43E1CE794D6C}"/>
              </a:ext>
            </a:extLst>
          </p:cNvPr>
          <p:cNvSpPr txBox="1"/>
          <p:nvPr/>
        </p:nvSpPr>
        <p:spPr>
          <a:xfrm>
            <a:off x="188144" y="2268131"/>
            <a:ext cx="56079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Green		</a:t>
            </a:r>
            <a:r>
              <a:rPr lang="en-US" sz="2400" dirty="0"/>
              <a:t>Q3-4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Q5-6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Q7-8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62693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57498</TotalTime>
  <Words>221</Words>
  <Application>Microsoft Macintosh PowerPoint</Application>
  <PresentationFormat>On-screen Show (4:3)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1296</cp:revision>
  <cp:lastPrinted>2019-01-29T04:16:34Z</cp:lastPrinted>
  <dcterms:created xsi:type="dcterms:W3CDTF">2013-02-28T07:36:55Z</dcterms:created>
  <dcterms:modified xsi:type="dcterms:W3CDTF">2019-07-06T18:11:08Z</dcterms:modified>
</cp:coreProperties>
</file>