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81" r:id="rId2"/>
    <p:sldId id="657" r:id="rId3"/>
    <p:sldId id="656" r:id="rId4"/>
    <p:sldId id="658" r:id="rId5"/>
    <p:sldId id="659" r:id="rId6"/>
    <p:sldId id="660" r:id="rId7"/>
    <p:sldId id="654" r:id="rId8"/>
    <p:sldId id="666" r:id="rId9"/>
    <p:sldId id="667" r:id="rId10"/>
    <p:sldId id="668" r:id="rId11"/>
    <p:sldId id="678" r:id="rId12"/>
    <p:sldId id="662" r:id="rId13"/>
    <p:sldId id="669" r:id="rId14"/>
    <p:sldId id="670" r:id="rId15"/>
    <p:sldId id="681" r:id="rId16"/>
    <p:sldId id="677" r:id="rId17"/>
    <p:sldId id="661" r:id="rId18"/>
    <p:sldId id="671" r:id="rId19"/>
    <p:sldId id="682" r:id="rId20"/>
    <p:sldId id="663" r:id="rId21"/>
    <p:sldId id="672" r:id="rId22"/>
    <p:sldId id="673" r:id="rId23"/>
    <p:sldId id="675" r:id="rId24"/>
    <p:sldId id="680" r:id="rId25"/>
    <p:sldId id="676" r:id="rId26"/>
    <p:sldId id="664" r:id="rId27"/>
    <p:sldId id="65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2442" autoAdjust="0"/>
  </p:normalViewPr>
  <p:slideViewPr>
    <p:cSldViewPr>
      <p:cViewPr varScale="1">
        <p:scale>
          <a:sx n="53" d="100"/>
          <a:sy n="53" d="100"/>
        </p:scale>
        <p:origin x="48" y="384"/>
      </p:cViewPr>
      <p:guideLst>
        <p:guide orient="horz" pos="1933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6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53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24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22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00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14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24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92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24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0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0.png"/><Relationship Id="rId7" Type="http://schemas.openxmlformats.org/officeDocument/2006/relationships/image" Target="../media/image79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0.png"/><Relationship Id="rId10" Type="http://schemas.openxmlformats.org/officeDocument/2006/relationships/image" Target="../media/image82.png"/><Relationship Id="rId4" Type="http://schemas.openxmlformats.org/officeDocument/2006/relationships/image" Target="../media/image760.pn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0.png"/><Relationship Id="rId7" Type="http://schemas.openxmlformats.org/officeDocument/2006/relationships/image" Target="../media/image79.png"/><Relationship Id="rId2" Type="http://schemas.openxmlformats.org/officeDocument/2006/relationships/image" Target="../media/image7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0.png"/><Relationship Id="rId10" Type="http://schemas.openxmlformats.org/officeDocument/2006/relationships/image" Target="../media/image83.png"/><Relationship Id="rId4" Type="http://schemas.openxmlformats.org/officeDocument/2006/relationships/image" Target="../media/image760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EfHFsfGXjs" TargetMode="External"/><Relationship Id="rId5" Type="http://schemas.openxmlformats.org/officeDocument/2006/relationships/hyperlink" Target="https://www.youtube.com/watch?v=HEfHFsfGXjs" TargetMode="External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Further </a:t>
            </a:r>
            <a:r>
              <a:rPr lang="en-GB" b="1" dirty="0" smtClean="0">
                <a:solidFill>
                  <a:srgbClr val="92D050"/>
                </a:solidFill>
              </a:rPr>
              <a:t>Mechanics </a:t>
            </a:r>
            <a:r>
              <a:rPr lang="en-GB" b="1" dirty="0">
                <a:solidFill>
                  <a:srgbClr val="92D050"/>
                </a:solidFill>
              </a:rPr>
              <a:t>1 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 smtClean="0"/>
              <a:t>Elastic Collisions in one Dimension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Mr </a:t>
            </a:r>
            <a:r>
              <a:rPr lang="en-GB" sz="2800" dirty="0" smtClean="0"/>
              <a:t>Ingall</a:t>
            </a:r>
          </a:p>
          <a:p>
            <a:r>
              <a:rPr lang="en-GB" sz="2800" dirty="0" smtClean="0"/>
              <a:t>(the boss of www.DrFrostMaths.com)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2003 Q7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-1" r="33171" b="-2035"/>
          <a:stretch/>
        </p:blipFill>
        <p:spPr>
          <a:xfrm>
            <a:off x="647564" y="4725871"/>
            <a:ext cx="7848872" cy="21441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39533" y="4704654"/>
            <a:ext cx="8568952" cy="2036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part a?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76" y="1276722"/>
            <a:ext cx="8485805" cy="330440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8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2003 Q7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76" y="1276722"/>
            <a:ext cx="8485805" cy="330440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70" y="4835115"/>
            <a:ext cx="4901993" cy="6821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5576" y="4791550"/>
            <a:ext cx="8568952" cy="7256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Solution to part b?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9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73-75 questions 7- 10 &amp; challenge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636912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Q8-10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4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Hitting the Wall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2561425"/>
            <a:ext cx="878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 print: The above is true for a direct collision of a particle with a smooth plane surface perpendicular to the direction of motion of the particle.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683404"/>
                <a:ext cx="8783806" cy="121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coefficient of restitution,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 smtClean="0"/>
                  <a:t>, can be calculated when a particle hits a wall</a:t>
                </a:r>
                <a:r>
                  <a:rPr lang="en-GB" dirty="0"/>
                  <a:t>:</a:t>
                </a:r>
                <a:endParaRPr lang="en-GB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𝑜𝑓𝑟𝑒𝑏𝑜𝑢𝑛𝑑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𝑎𝑝𝑝𝑟𝑜𝑎𝑐h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683404"/>
                <a:ext cx="8783806" cy="1219565"/>
              </a:xfrm>
              <a:prstGeom prst="rect">
                <a:avLst/>
              </a:prstGeom>
              <a:blipFill>
                <a:blip r:embed="rId3"/>
                <a:stretch>
                  <a:fillRect l="-625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D65E534-0014-4E05-ACAF-F98341E64A8B}"/>
              </a:ext>
            </a:extLst>
          </p:cNvPr>
          <p:cNvSpPr txBox="1"/>
          <p:nvPr/>
        </p:nvSpPr>
        <p:spPr>
          <a:xfrm>
            <a:off x="5580112" y="1309496"/>
            <a:ext cx="280831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smtClean="0"/>
              <a:t>Tip</a:t>
            </a:r>
            <a:r>
              <a:rPr lang="en-GB" sz="1400" dirty="0" smtClean="0"/>
              <a:t>: </a:t>
            </a:r>
            <a:r>
              <a:rPr lang="en-US" sz="1400" dirty="0" smtClean="0"/>
              <a:t>If you think about it this is really the same formula as before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8637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 Simple  </a:t>
              </a:r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60256" y="908720"/>
            <a:ext cx="8422343" cy="258532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Particle collides normally with a fixed vertical plane. The diagram shows the speeds of the particles before and after collision. Find the value of the coefficient of restitution, e.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6198" y="3745406"/>
                <a:ext cx="4154499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8" y="3745406"/>
                <a:ext cx="41544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1337" y="1665493"/>
            <a:ext cx="1080120" cy="1324321"/>
            <a:chOff x="6084168" y="4342535"/>
            <a:chExt cx="1080120" cy="132432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228184" y="4797152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D8DAC51-EC8B-4574-B221-293AB19FDCB5}"/>
                </a:ext>
              </a:extLst>
            </p:cNvPr>
            <p:cNvCxnSpPr/>
            <p:nvPr/>
          </p:nvCxnSpPr>
          <p:spPr>
            <a:xfrm>
              <a:off x="7000731" y="4527201"/>
              <a:ext cx="0" cy="113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6084168" y="465313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4168" y="551723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6098407" y="5216617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407" y="5216617"/>
                  <a:ext cx="59560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6098407" y="4342535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407" y="4342535"/>
                  <a:ext cx="772547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7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2650AC1-F11F-47D3-8DEB-22185A6988DE}"/>
                </a:ext>
              </a:extLst>
            </p:cNvPr>
            <p:cNvCxnSpPr/>
            <p:nvPr/>
          </p:nvCxnSpPr>
          <p:spPr>
            <a:xfrm flipV="1">
              <a:off x="7000731" y="4537696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30E0C19-85CE-4875-BEE7-3A2BD8736C8C}"/>
                </a:ext>
              </a:extLst>
            </p:cNvPr>
            <p:cNvCxnSpPr/>
            <p:nvPr/>
          </p:nvCxnSpPr>
          <p:spPr>
            <a:xfrm flipV="1">
              <a:off x="7000731" y="4753720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95D8E69-630B-496D-832B-C4AD243C83BB}"/>
                </a:ext>
              </a:extLst>
            </p:cNvPr>
            <p:cNvCxnSpPr/>
            <p:nvPr/>
          </p:nvCxnSpPr>
          <p:spPr>
            <a:xfrm flipV="1">
              <a:off x="7000731" y="4969744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7042EA-511F-4B40-85C3-A85AD9D12BD5}"/>
                </a:ext>
              </a:extLst>
            </p:cNvPr>
            <p:cNvCxnSpPr/>
            <p:nvPr/>
          </p:nvCxnSpPr>
          <p:spPr>
            <a:xfrm flipV="1">
              <a:off x="7000731" y="5185768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6C1390C-3A12-4855-A2C0-4A898B4905A7}"/>
                </a:ext>
              </a:extLst>
            </p:cNvPr>
            <p:cNvCxnSpPr/>
            <p:nvPr/>
          </p:nvCxnSpPr>
          <p:spPr>
            <a:xfrm flipV="1">
              <a:off x="7000731" y="5401792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81403" y="3635061"/>
            <a:ext cx="8422343" cy="8004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359050" y="4725144"/>
            <a:ext cx="878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might also have to use </a:t>
            </a:r>
            <a:r>
              <a:rPr lang="en-GB" dirty="0" err="1" smtClean="0"/>
              <a:t>suvat</a:t>
            </a:r>
            <a:r>
              <a:rPr lang="en-GB" dirty="0" smtClean="0"/>
              <a:t> equations to find the speed immediately before impact – particularly with particles moving in a vertical line.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 Tricky </a:t>
              </a:r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908720"/>
                <a:ext cx="8422343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ball is dropped from a height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h𝑚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The coefficient of restitution between the ball and the ground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. What is the total distance travelled </a:t>
                </a:r>
                <a:r>
                  <a:rPr lang="en-GB" dirty="0" smtClean="0"/>
                  <a:t>by </a:t>
                </a:r>
                <a:r>
                  <a:rPr lang="en-GB" dirty="0"/>
                  <a:t>the ball before it comes to </a:t>
                </a:r>
                <a:r>
                  <a:rPr lang="en-GB" smtClean="0"/>
                  <a:t>rest permanently?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908720"/>
                <a:ext cx="8422343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359049" y="1988840"/>
                <a:ext cx="8423549" cy="492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0" dirty="0" smtClean="0">
                    <a:ea typeface="Cambria Math" panose="02040503050406030204" pitchFamily="18" charset="0"/>
                  </a:rPr>
                  <a:t>Speed just before first impact with the ground, v:</a:t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Distance travelled = h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-------------------------------------------------------------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Speed just after first impact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Distance travelled to highest point after first bounce, 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𝑔𝑠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dirty="0">
                    <a:ea typeface="Cambria Math" panose="02040503050406030204" pitchFamily="18" charset="0"/>
                  </a:rPr>
                  <a:t>s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-------------------------------------------------------------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Similarly distance travelled on the rise after second bounce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b="0" dirty="0" smtClean="0">
                    <a:ea typeface="Cambria Math" panose="02040503050406030204" pitchFamily="18" charset="0"/>
                  </a:rPr>
                  <a:t>Total distance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+ the sum of an infinite geometric series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 So Total distance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9" y="1988840"/>
                <a:ext cx="8423549" cy="4923014"/>
              </a:xfrm>
              <a:prstGeom prst="rect">
                <a:avLst/>
              </a:prstGeom>
              <a:blipFill>
                <a:blip r:embed="rId3"/>
                <a:stretch>
                  <a:fillRect l="-651" t="-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59049" y="1977458"/>
            <a:ext cx="8427971" cy="4763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3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85" y="5045804"/>
            <a:ext cx="4090427" cy="1130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6097884"/>
            <a:ext cx="3114985" cy="7601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2014 Q5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8" y="1268761"/>
            <a:ext cx="8546834" cy="374441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76" y="5106448"/>
            <a:ext cx="2994207" cy="17515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30320" y="5106448"/>
            <a:ext cx="2959565" cy="1751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a?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374042" y="5106448"/>
            <a:ext cx="5504580" cy="1751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b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75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78-79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348880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Q4&amp;5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Q6&amp;7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Q8-9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0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Loss of Kinetic Energy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683404"/>
                <a:ext cx="8783806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Kinetic Energy of an object can be found if it’s speed is known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Use the formula for Kinetic Energy to answer the three questions below.</a:t>
                </a:r>
                <a:endParaRPr lang="en-GB" b="1" dirty="0" smtClean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683404"/>
                <a:ext cx="8783806" cy="1591461"/>
              </a:xfrm>
              <a:prstGeom prst="rect">
                <a:avLst/>
              </a:prstGeom>
              <a:blipFill>
                <a:blip r:embed="rId3"/>
                <a:stretch>
                  <a:fillRect l="-625" b="-5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03109" y="437800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2kg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423398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 flipH="1">
            <a:off x="559093" y="509808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D437F4-7EBC-4CCB-B5F7-E718E00F6644}"/>
              </a:ext>
            </a:extLst>
          </p:cNvPr>
          <p:cNvSpPr txBox="1"/>
          <p:nvPr/>
        </p:nvSpPr>
        <p:spPr>
          <a:xfrm>
            <a:off x="683568" y="4797469"/>
            <a:ext cx="5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03109" y="3923387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907704" y="4378004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kg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 flipH="1">
            <a:off x="1763688" y="423398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509808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88163" y="4771343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63" y="4771343"/>
                <a:ext cx="5956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907704" y="3923387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91764" y="3779371"/>
            <a:ext cx="865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1764" y="5291539"/>
            <a:ext cx="8656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2854436"/>
                <a:ext cx="2085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Loss in 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2854436"/>
                <a:ext cx="2085680" cy="369332"/>
              </a:xfrm>
              <a:prstGeom prst="rect">
                <a:avLst/>
              </a:prstGeom>
              <a:blipFill>
                <a:blip r:embed="rId5"/>
                <a:stretch>
                  <a:fillRect l="-233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4422797"/>
                <a:ext cx="2085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Loss in 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4422797"/>
                <a:ext cx="2085680" cy="369332"/>
              </a:xfrm>
              <a:prstGeom prst="rect">
                <a:avLst/>
              </a:prstGeom>
              <a:blipFill>
                <a:blip r:embed="rId6"/>
                <a:stretch>
                  <a:fillRect l="-233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-25420" y="6007766"/>
                <a:ext cx="911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20" y="6007766"/>
                <a:ext cx="9112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366609" y="4349459"/>
            <a:ext cx="433332" cy="5760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4336760" y="2773139"/>
            <a:ext cx="469335" cy="551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68200" y="2348880"/>
            <a:ext cx="1080120" cy="1324321"/>
            <a:chOff x="6084168" y="4342535"/>
            <a:chExt cx="1080120" cy="132432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228184" y="4797152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r>
                <a:rPr lang="en-US" sz="1400" dirty="0" smtClean="0">
                  <a:solidFill>
                    <a:schemeClr val="tx1"/>
                  </a:solidFill>
                </a:rPr>
                <a:t>kg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D8DAC51-EC8B-4574-B221-293AB19FDCB5}"/>
                </a:ext>
              </a:extLst>
            </p:cNvPr>
            <p:cNvCxnSpPr/>
            <p:nvPr/>
          </p:nvCxnSpPr>
          <p:spPr>
            <a:xfrm>
              <a:off x="7000731" y="4527201"/>
              <a:ext cx="0" cy="113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6084168" y="465313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4168" y="551723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6098407" y="5216617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407" y="5216617"/>
                  <a:ext cx="59560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6098407" y="4342535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407" y="4342535"/>
                  <a:ext cx="77254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47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2650AC1-F11F-47D3-8DEB-22185A6988DE}"/>
                </a:ext>
              </a:extLst>
            </p:cNvPr>
            <p:cNvCxnSpPr/>
            <p:nvPr/>
          </p:nvCxnSpPr>
          <p:spPr>
            <a:xfrm flipV="1">
              <a:off x="7000731" y="4537696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30E0C19-85CE-4875-BEE7-3A2BD8736C8C}"/>
                </a:ext>
              </a:extLst>
            </p:cNvPr>
            <p:cNvCxnSpPr/>
            <p:nvPr/>
          </p:nvCxnSpPr>
          <p:spPr>
            <a:xfrm flipV="1">
              <a:off x="7000731" y="4753720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95D8E69-630B-496D-832B-C4AD243C83BB}"/>
                </a:ext>
              </a:extLst>
            </p:cNvPr>
            <p:cNvCxnSpPr/>
            <p:nvPr/>
          </p:nvCxnSpPr>
          <p:spPr>
            <a:xfrm flipV="1">
              <a:off x="7000731" y="4969744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E7042EA-511F-4B40-85C3-A85AD9D12BD5}"/>
                </a:ext>
              </a:extLst>
            </p:cNvPr>
            <p:cNvCxnSpPr/>
            <p:nvPr/>
          </p:nvCxnSpPr>
          <p:spPr>
            <a:xfrm flipV="1">
              <a:off x="7000731" y="5185768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C1390C-3A12-4855-A2C0-4A898B4905A7}"/>
                </a:ext>
              </a:extLst>
            </p:cNvPr>
            <p:cNvCxnSpPr/>
            <p:nvPr/>
          </p:nvCxnSpPr>
          <p:spPr>
            <a:xfrm flipV="1">
              <a:off x="7000731" y="5401792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68200" y="5359360"/>
            <a:ext cx="1080120" cy="1324321"/>
            <a:chOff x="6084168" y="4342535"/>
            <a:chExt cx="1080120" cy="132432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228184" y="4797152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r>
                <a:rPr lang="en-US" sz="1400" dirty="0" smtClean="0">
                  <a:solidFill>
                    <a:schemeClr val="tx1"/>
                  </a:solidFill>
                </a:rPr>
                <a:t>kg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D8DAC51-EC8B-4574-B221-293AB19FDCB5}"/>
                </a:ext>
              </a:extLst>
            </p:cNvPr>
            <p:cNvCxnSpPr/>
            <p:nvPr/>
          </p:nvCxnSpPr>
          <p:spPr>
            <a:xfrm>
              <a:off x="7000731" y="4527201"/>
              <a:ext cx="0" cy="113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6084168" y="4653136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4168" y="551723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ED437F4-7EBC-4CCB-B5F7-E718E00F6644}"/>
                </a:ext>
              </a:extLst>
            </p:cNvPr>
            <p:cNvSpPr txBox="1"/>
            <p:nvPr/>
          </p:nvSpPr>
          <p:spPr>
            <a:xfrm>
              <a:off x="6098407" y="5216617"/>
              <a:ext cx="595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6098407" y="4342535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407" y="4342535"/>
                  <a:ext cx="77254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47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2650AC1-F11F-47D3-8DEB-22185A6988DE}"/>
                </a:ext>
              </a:extLst>
            </p:cNvPr>
            <p:cNvCxnSpPr/>
            <p:nvPr/>
          </p:nvCxnSpPr>
          <p:spPr>
            <a:xfrm flipV="1">
              <a:off x="7000731" y="4537696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30E0C19-85CE-4875-BEE7-3A2BD8736C8C}"/>
                </a:ext>
              </a:extLst>
            </p:cNvPr>
            <p:cNvCxnSpPr/>
            <p:nvPr/>
          </p:nvCxnSpPr>
          <p:spPr>
            <a:xfrm flipV="1">
              <a:off x="7000731" y="4753720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95D8E69-630B-496D-832B-C4AD243C83BB}"/>
                </a:ext>
              </a:extLst>
            </p:cNvPr>
            <p:cNvCxnSpPr/>
            <p:nvPr/>
          </p:nvCxnSpPr>
          <p:spPr>
            <a:xfrm flipV="1">
              <a:off x="7000731" y="4969744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E7042EA-511F-4B40-85C3-A85AD9D12BD5}"/>
                </a:ext>
              </a:extLst>
            </p:cNvPr>
            <p:cNvCxnSpPr/>
            <p:nvPr/>
          </p:nvCxnSpPr>
          <p:spPr>
            <a:xfrm flipV="1">
              <a:off x="7000731" y="5185768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6C1390C-3A12-4855-A2C0-4A898B4905A7}"/>
                </a:ext>
              </a:extLst>
            </p:cNvPr>
            <p:cNvCxnSpPr/>
            <p:nvPr/>
          </p:nvCxnSpPr>
          <p:spPr>
            <a:xfrm flipV="1">
              <a:off x="7000731" y="5401792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5964662"/>
                <a:ext cx="4875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Loss in KE (in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 smtClean="0"/>
                  <a:t>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5964662"/>
                <a:ext cx="4875720" cy="369332"/>
              </a:xfrm>
              <a:prstGeom prst="rect">
                <a:avLst/>
              </a:prstGeom>
              <a:blipFill>
                <a:blip r:embed="rId10"/>
                <a:stretch>
                  <a:fillRect l="-100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5652120" y="5808196"/>
            <a:ext cx="2197527" cy="614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5292080" y="4438467"/>
                <a:ext cx="3620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% of KE lost in collision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=75%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438467"/>
                <a:ext cx="3620398" cy="369332"/>
              </a:xfrm>
              <a:prstGeom prst="rect">
                <a:avLst/>
              </a:prstGeom>
              <a:blipFill>
                <a:blip r:embed="rId11"/>
                <a:stretch>
                  <a:fillRect l="-13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7814727" y="4353996"/>
            <a:ext cx="433332" cy="5760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5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5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Loss of Kinetic Energy – 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0256" y="764704"/>
                <a:ext cx="8422343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[Textbook] </a:t>
                </a:r>
                <a:r>
                  <a:rPr lang="en-US" dirty="0" smtClean="0"/>
                  <a:t>Two particles A and B, of masses 200g and 300g respectively, are connected by a light inextensible string. The particles are side by side at rest on a smooth floor and A is projected with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directly away from B. When the string becomes taut, particle B is jerked into motion and A and B then move with a common speed in the direction of the projection of A. Find</a:t>
                </a: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the common speed of the particles after the string becomes taut</a:t>
                </a: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The loss in kinetic energy due to the jerk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764704"/>
                <a:ext cx="842234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354628" y="3140968"/>
                <a:ext cx="8783806" cy="142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dirty="0" smtClean="0"/>
                  <a:t>COM: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×6=0.5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=2.4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KE before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n-US" b="0" dirty="0" smtClean="0">
                    <a:ea typeface="Cambria Math" panose="02040503050406030204" pitchFamily="18" charset="0"/>
                  </a:rPr>
                  <a:t>KE after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=1.44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:r>
                  <a:rPr lang="en-US" b="0" dirty="0" smtClean="0">
                    <a:ea typeface="Cambria Math" panose="02040503050406030204" pitchFamily="18" charset="0"/>
                  </a:rPr>
                  <a:t>=&gt; Loss in K.E. = 3.6 – 1.44 = </a:t>
                </a:r>
                <a:r>
                  <a:rPr lang="en-US" b="0" u="sng" dirty="0" smtClean="0">
                    <a:ea typeface="Cambria Math" panose="02040503050406030204" pitchFamily="18" charset="0"/>
                  </a:rPr>
                  <a:t>2.18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en-US" b="0" u="sng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28" y="3140968"/>
                <a:ext cx="8783806" cy="1428596"/>
              </a:xfrm>
              <a:prstGeom prst="rect">
                <a:avLst/>
              </a:prstGeom>
              <a:blipFill>
                <a:blip r:embed="rId4"/>
                <a:stretch>
                  <a:fillRect l="-555" t="-2128" b="-5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54628" y="3024473"/>
            <a:ext cx="8427971" cy="1751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04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The need for the ‘coefficient of restitution’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692696"/>
            <a:ext cx="878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chapter builds on Chapter 1.</a:t>
            </a:r>
          </a:p>
          <a:p>
            <a:endParaRPr lang="en-GB" dirty="0" smtClean="0"/>
          </a:p>
          <a:p>
            <a:r>
              <a:rPr lang="en-US" dirty="0" smtClean="0"/>
              <a:t>It again considers only direct impacts (also known as one-dimensional or head-on impacts).</a:t>
            </a:r>
          </a:p>
          <a:p>
            <a:endParaRPr lang="en-US" dirty="0"/>
          </a:p>
          <a:p>
            <a:r>
              <a:rPr lang="en-US" dirty="0" smtClean="0"/>
              <a:t>In ‘direct impacts’ particles are moving along the same straight line when they collide </a:t>
            </a:r>
            <a:br>
              <a:rPr lang="en-US" dirty="0" smtClean="0"/>
            </a:br>
            <a:r>
              <a:rPr lang="en-US" dirty="0" smtClean="0"/>
              <a:t>(and the plane containing the surfaces in contact is perpendicular to this line).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03109" y="395562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381160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59093" y="467570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D437F4-7EBC-4CCB-B5F7-E718E00F6644}"/>
              </a:ext>
            </a:extLst>
          </p:cNvPr>
          <p:cNvSpPr txBox="1"/>
          <p:nvPr/>
        </p:nvSpPr>
        <p:spPr>
          <a:xfrm>
            <a:off x="683568" y="4375090"/>
            <a:ext cx="5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03109" y="3501008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907704" y="395562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1763688" y="381160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467570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88163" y="4348964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63" y="4348964"/>
                <a:ext cx="5956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907704" y="3501008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3944225"/>
                <a:ext cx="1419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3944225"/>
                <a:ext cx="14193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78302" y="3912511"/>
            <a:ext cx="750965" cy="432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2561425"/>
            <a:ext cx="878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a question from Chapter 1: </a:t>
            </a:r>
          </a:p>
          <a:p>
            <a:r>
              <a:rPr lang="en-GB" dirty="0" smtClean="0"/>
              <a:t>Calculate the value of the unknown in the following isolated systems (all velocities marked are in m/s and all masses in kg.)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4941168"/>
            <a:ext cx="878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Despite all the information about the movement of the particles before the collision,</a:t>
            </a:r>
          </a:p>
          <a:p>
            <a:r>
              <a:rPr lang="en-US" dirty="0"/>
              <a:t>W</a:t>
            </a:r>
            <a:r>
              <a:rPr lang="en-US" dirty="0" smtClean="0"/>
              <a:t>e still needed information about the particles after the collision to proceed.</a:t>
            </a:r>
          </a:p>
          <a:p>
            <a:r>
              <a:rPr lang="en-US" dirty="0" smtClean="0"/>
              <a:t>The information from before the collision was insufficient to predict movement afterwards.  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5949280"/>
            <a:ext cx="878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more information: the </a:t>
            </a:r>
            <a:r>
              <a:rPr lang="en-US" b="1" dirty="0" smtClean="0"/>
              <a:t>coefficient of restitution </a:t>
            </a:r>
            <a:r>
              <a:rPr lang="en-US" dirty="0" smtClean="0"/>
              <a:t>gives us this information.</a:t>
            </a:r>
          </a:p>
          <a:p>
            <a:r>
              <a:rPr lang="en-US" dirty="0"/>
              <a:t>O</a:t>
            </a:r>
            <a:r>
              <a:rPr lang="en-US" dirty="0" smtClean="0"/>
              <a:t>nce it is known for two particles we can determine the outcome of any direct impact given </a:t>
            </a:r>
            <a:r>
              <a:rPr lang="en-US" u="sng" dirty="0" smtClean="0"/>
              <a:t>only</a:t>
            </a:r>
            <a:r>
              <a:rPr lang="en-US" dirty="0" smtClean="0"/>
              <a:t> the velocity of both particles </a:t>
            </a:r>
            <a:r>
              <a:rPr lang="en-US" u="sng" dirty="0" smtClean="0"/>
              <a:t>before</a:t>
            </a:r>
            <a:r>
              <a:rPr lang="en-US" dirty="0" smtClean="0"/>
              <a:t> the collision.</a:t>
            </a:r>
          </a:p>
        </p:txBody>
      </p:sp>
      <p:sp>
        <p:nvSpPr>
          <p:cNvPr id="5" name="Oval 4"/>
          <p:cNvSpPr/>
          <p:nvPr/>
        </p:nvSpPr>
        <p:spPr>
          <a:xfrm>
            <a:off x="683568" y="4387673"/>
            <a:ext cx="288032" cy="356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8" grpId="0" animBg="1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82-84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683568" y="256490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</a:t>
            </a:r>
            <a:r>
              <a:rPr lang="en-US" sz="2400" dirty="0" smtClean="0"/>
              <a:t>-6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Q7-9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Q10-14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5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Successive Direct Impacts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683404"/>
                <a:ext cx="878380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There are no new concepts introduced in this section however the problems become significantly more complex because: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a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particle is introduced and there may be two or more successive collisions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they involve two particles and a wall and so may be two or more collisions.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  <a:p>
                <a:r>
                  <a:rPr lang="en-US" dirty="0" smtClean="0"/>
                  <a:t>Things to be aware of: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dirty="0"/>
                  <a:t>A </a:t>
                </a:r>
                <a:r>
                  <a:rPr lang="en-US" dirty="0" smtClean="0"/>
                  <a:t>carefully drawn, clearly </a:t>
                </a:r>
                <a:r>
                  <a:rPr lang="en-US" dirty="0"/>
                  <a:t>labelled diagram often helps</a:t>
                </a:r>
                <a:r>
                  <a:rPr lang="en-US" dirty="0" smtClean="0"/>
                  <a:t>.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dirty="0" smtClean="0"/>
                  <a:t>It’s good to develop a consistent system for naming velocities: I tend to use: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for the initial velocities of particles A, B and C respectively.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for their velocities after the first collision.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for their velocities after the second collision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… and so on!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dirty="0" smtClean="0"/>
                  <a:t>It’s good to think carefully which variables stay the same – if the first collision is between A and B then it is likely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(as particle C was not involved in the collision).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dirty="0"/>
                  <a:t>Try to eliminate unknowns  - using as few as possible</a:t>
                </a:r>
                <a:r>
                  <a:rPr lang="en-US" dirty="0" smtClean="0"/>
                  <a:t>!</a:t>
                </a:r>
              </a:p>
              <a:p>
                <a:pPr marL="342900" indent="-342900">
                  <a:buFont typeface="+mj-lt"/>
                  <a:buAutoNum type="alphaUcPeriod"/>
                </a:pPr>
                <a:r>
                  <a:rPr lang="en-US" dirty="0" smtClean="0"/>
                  <a:t>The </a:t>
                </a:r>
                <a:r>
                  <a:rPr lang="en-US" dirty="0"/>
                  <a:t>distance travelled after successive bounces </a:t>
                </a:r>
                <a:r>
                  <a:rPr lang="en-US" dirty="0" smtClean="0"/>
                  <a:t> of a single ball moving in a straight vertical line can </a:t>
                </a:r>
                <a:r>
                  <a:rPr lang="en-US" dirty="0"/>
                  <a:t>sometimes be modelled as a geometric </a:t>
                </a:r>
                <a:r>
                  <a:rPr lang="en-US" dirty="0" smtClean="0"/>
                  <a:t>series (see earlier example).</a:t>
                </a:r>
              </a:p>
              <a:p>
                <a:pPr marL="342900" indent="-342900">
                  <a:buFont typeface="+mj-lt"/>
                  <a:buAutoNum type="alphaUcPeriod"/>
                </a:pPr>
                <a:endParaRPr lang="en-US" dirty="0" smtClean="0"/>
              </a:p>
              <a:p>
                <a:pPr marL="342900" indent="-342900">
                  <a:buFont typeface="+mj-lt"/>
                  <a:buAutoNum type="alphaUcPeriod"/>
                </a:pPr>
                <a:endParaRPr lang="en-US" dirty="0" smtClean="0"/>
              </a:p>
              <a:p>
                <a:pPr marL="342900" indent="-342900">
                  <a:buFont typeface="+mj-lt"/>
                  <a:buAutoNum type="alphaUcPeriod"/>
                </a:pPr>
                <a:endParaRPr lang="en-GB" dirty="0" smtClean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683404"/>
                <a:ext cx="8783806" cy="5632311"/>
              </a:xfrm>
              <a:prstGeom prst="rect">
                <a:avLst/>
              </a:prstGeom>
              <a:blipFill>
                <a:blip r:embed="rId3"/>
                <a:stretch>
                  <a:fillRect l="-625" t="-541" r="-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8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Sources of Inequalities - revisited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683404"/>
            <a:ext cx="4468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Harder questions often ask for an inequality.</a:t>
            </a:r>
          </a:p>
          <a:p>
            <a:r>
              <a:rPr lang="en-US" dirty="0" smtClean="0"/>
              <a:t>It is sometimes tricky to know where to start.</a:t>
            </a:r>
          </a:p>
          <a:p>
            <a:r>
              <a:rPr lang="en-US" dirty="0" smtClean="0"/>
              <a:t>There are 4 common starting points: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‘Direction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a particle is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unchanged’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0 </a:t>
            </a:r>
            <a:r>
              <a:rPr lang="en-GB" u="sng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GB" u="sng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1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collision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logic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(A-C were considered earlier)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+mj-lt"/>
              <a:buAutoNum type="alphaUcPeriod" startAt="4"/>
            </a:pPr>
            <a:r>
              <a:rPr lang="en-GB" b="1" dirty="0"/>
              <a:t> ‘the particles collide again</a:t>
            </a:r>
            <a:r>
              <a:rPr lang="en-GB" b="1" dirty="0" smtClean="0"/>
              <a:t>’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021" y="3128087"/>
                <a:ext cx="3816424" cy="313932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that</a:t>
                </a:r>
                <a:r>
                  <a:rPr lang="en-US" dirty="0"/>
                  <a:t> </a:t>
                </a:r>
                <a:r>
                  <a:rPr lang="en-US" dirty="0" smtClean="0"/>
                  <a:t>the particles collide after P has hit the wall find the range of values of e.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1" y="3128087"/>
                <a:ext cx="3816424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28422" y="3295794"/>
            <a:ext cx="2620861" cy="1243414"/>
            <a:chOff x="6036054" y="3625746"/>
            <a:chExt cx="2620861" cy="124341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679773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 flipH="1">
              <a:off x="6535757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>
              <a:off x="6535757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FA272E0-DC15-402A-9C33-740F25260E24}"/>
                </a:ext>
              </a:extLst>
            </p:cNvPr>
            <p:cNvSpPr txBox="1"/>
            <p:nvPr/>
          </p:nvSpPr>
          <p:spPr>
            <a:xfrm>
              <a:off x="6679773" y="3625746"/>
              <a:ext cx="772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7884368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7740352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52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A272E0-DC15-402A-9C33-740F25260E24}"/>
                </a:ext>
              </a:extLst>
            </p:cNvPr>
            <p:cNvSpPr txBox="1"/>
            <p:nvPr/>
          </p:nvSpPr>
          <p:spPr>
            <a:xfrm>
              <a:off x="7884368" y="3625746"/>
              <a:ext cx="772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6036054" y="4371599"/>
                  <a:ext cx="1001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=?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054" y="4371599"/>
                  <a:ext cx="100195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A272E0-DC15-402A-9C33-740F25260E24}"/>
                </a:ext>
              </a:extLst>
            </p:cNvPr>
            <p:cNvSpPr txBox="1"/>
            <p:nvPr/>
          </p:nvSpPr>
          <p:spPr>
            <a:xfrm>
              <a:off x="7884368" y="4499828"/>
              <a:ext cx="772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GB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03665" y="5868640"/>
            <a:ext cx="4067728" cy="550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Starting Point?</a:t>
            </a:r>
            <a:endParaRPr lang="en-GB" sz="2800" dirty="0"/>
          </a:p>
        </p:txBody>
      </p:sp>
      <p:sp>
        <p:nvSpPr>
          <p:cNvPr id="83" name="Rectangle 82"/>
          <p:cNvSpPr/>
          <p:nvPr/>
        </p:nvSpPr>
        <p:spPr>
          <a:xfrm>
            <a:off x="270107" y="3068638"/>
            <a:ext cx="4108507" cy="2683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/>
          <p:cNvGrpSpPr/>
          <p:nvPr/>
        </p:nvGrpSpPr>
        <p:grpSpPr>
          <a:xfrm flipH="1">
            <a:off x="812540" y="3399553"/>
            <a:ext cx="163557" cy="1139655"/>
            <a:chOff x="7000731" y="4527201"/>
            <a:chExt cx="163557" cy="113965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8DAC51-EC8B-4574-B221-293AB19FDCB5}"/>
                </a:ext>
              </a:extLst>
            </p:cNvPr>
            <p:cNvCxnSpPr/>
            <p:nvPr/>
          </p:nvCxnSpPr>
          <p:spPr>
            <a:xfrm>
              <a:off x="7000731" y="4527201"/>
              <a:ext cx="0" cy="11396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2650AC1-F11F-47D3-8DEB-22185A6988DE}"/>
                </a:ext>
              </a:extLst>
            </p:cNvPr>
            <p:cNvCxnSpPr/>
            <p:nvPr/>
          </p:nvCxnSpPr>
          <p:spPr>
            <a:xfrm flipV="1">
              <a:off x="7000731" y="4537696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30E0C19-85CE-4875-BEE7-3A2BD8736C8C}"/>
                </a:ext>
              </a:extLst>
            </p:cNvPr>
            <p:cNvCxnSpPr/>
            <p:nvPr/>
          </p:nvCxnSpPr>
          <p:spPr>
            <a:xfrm flipV="1">
              <a:off x="7000731" y="4753720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95D8E69-630B-496D-832B-C4AD243C83BB}"/>
                </a:ext>
              </a:extLst>
            </p:cNvPr>
            <p:cNvCxnSpPr/>
            <p:nvPr/>
          </p:nvCxnSpPr>
          <p:spPr>
            <a:xfrm flipV="1">
              <a:off x="7000731" y="4969744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E7042EA-511F-4B40-85C3-A85AD9D12BD5}"/>
                </a:ext>
              </a:extLst>
            </p:cNvPr>
            <p:cNvCxnSpPr/>
            <p:nvPr/>
          </p:nvCxnSpPr>
          <p:spPr>
            <a:xfrm flipV="1">
              <a:off x="7000731" y="5185768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6C1390C-3A12-4855-A2C0-4A898B4905A7}"/>
                </a:ext>
              </a:extLst>
            </p:cNvPr>
            <p:cNvCxnSpPr/>
            <p:nvPr/>
          </p:nvCxnSpPr>
          <p:spPr>
            <a:xfrm flipV="1">
              <a:off x="7000731" y="5401792"/>
              <a:ext cx="163557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3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908720"/>
                <a:ext cx="8422343" cy="25365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[Textbook] </a:t>
                </a:r>
                <a:r>
                  <a:rPr lang="en-US" dirty="0" smtClean="0"/>
                  <a:t>Three spheres A, B and C have masses m, 2m and 3m respectively. The spheres move along the same straight line on a horizontal plane with A following B, which is following C. Initially the speeds of A, B and C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respectively, in the direction ABC. Sphere A collides with sphere B  and then sphere B collides with sphere C. The coefficient of restitution between A and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and the coefficient of restitution between B and 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Find the velocities of he three spheres after the second collisions.</a:t>
                </a: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Explain how you can predict that there will be a further collision between A and B.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908720"/>
                <a:ext cx="8422343" cy="25365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684880" y="40276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40864" y="388361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40864" y="474771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26150" y="4420972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0" y="4420972"/>
                <a:ext cx="5956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684880" y="357301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889475" y="40276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1745459" y="388361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45459" y="474771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889475" y="357301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997726" y="3917462"/>
                <a:ext cx="100195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26" y="3917462"/>
                <a:ext cx="100195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1850286" y="4420972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286" y="4420972"/>
                <a:ext cx="77254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3184200" y="404691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3040184" y="39028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3040184" y="476699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3184200" y="3592294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3184200" y="446637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2296253" y="3931898"/>
                <a:ext cx="100195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53" y="3931898"/>
                <a:ext cx="1001956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39552" y="521517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24838" y="4888438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8" y="4888438"/>
                <a:ext cx="5956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44147" y="521517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1848974" y="4888438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74" y="4888438"/>
                <a:ext cx="7725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3038872" y="52344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20643" y="4888438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43" y="4888438"/>
                <a:ext cx="7725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65E534-0014-4E05-ACAF-F98341E64A8B}"/>
                  </a:ext>
                </a:extLst>
              </p:cNvPr>
              <p:cNvSpPr txBox="1"/>
              <p:nvPr/>
            </p:nvSpPr>
            <p:spPr>
              <a:xfrm>
                <a:off x="4803441" y="3592294"/>
                <a:ext cx="3778551" cy="30469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My diagram conventions</a:t>
                </a:r>
                <a:r>
                  <a:rPr lang="en-GB" sz="1600" dirty="0" smtClean="0"/>
                  <a:t>:</a:t>
                </a:r>
              </a:p>
              <a:p>
                <a:r>
                  <a:rPr lang="en-US" sz="1600" dirty="0" smtClean="0"/>
                  <a:t>Unknown velocities before any collisions are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 smtClean="0"/>
                  <a:t> subscript A, B or C.</a:t>
                </a:r>
              </a:p>
              <a:p>
                <a:r>
                  <a:rPr lang="en-US" sz="1600" dirty="0"/>
                  <a:t>Unknown velocities </a:t>
                </a:r>
                <a:r>
                  <a:rPr lang="en-US" sz="1600" dirty="0" smtClean="0"/>
                  <a:t>after one collision </a:t>
                </a:r>
                <a:r>
                  <a:rPr lang="en-US" sz="1600" dirty="0"/>
                  <a:t>are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/>
                  <a:t>subscript A, B or </a:t>
                </a:r>
                <a:r>
                  <a:rPr lang="en-GB" sz="1600" dirty="0" smtClean="0"/>
                  <a:t>C.</a:t>
                </a:r>
              </a:p>
              <a:p>
                <a:r>
                  <a:rPr lang="en-US" sz="1600" dirty="0"/>
                  <a:t>Unknown velocities after </a:t>
                </a:r>
                <a:r>
                  <a:rPr lang="en-US" sz="1600" dirty="0" smtClean="0"/>
                  <a:t>two collisions </a:t>
                </a:r>
                <a:r>
                  <a:rPr lang="en-US" sz="1600" dirty="0"/>
                  <a:t>are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600" dirty="0" smtClean="0"/>
                  <a:t> </a:t>
                </a:r>
                <a:r>
                  <a:rPr lang="en-GB" sz="1600" dirty="0"/>
                  <a:t>subscript A, B or </a:t>
                </a:r>
                <a:r>
                  <a:rPr lang="en-GB" sz="1600" dirty="0" smtClean="0"/>
                  <a:t>C.</a:t>
                </a:r>
              </a:p>
              <a:p>
                <a:r>
                  <a:rPr lang="en-US" sz="1600" dirty="0" smtClean="0"/>
                  <a:t>Etc.</a:t>
                </a:r>
                <a:endParaRPr lang="en-GB" sz="1600" dirty="0" smtClean="0"/>
              </a:p>
              <a:p>
                <a:r>
                  <a:rPr lang="en-US" sz="1600" dirty="0"/>
                  <a:t>T</a:t>
                </a:r>
                <a:r>
                  <a:rPr lang="en-US" sz="1600" dirty="0" smtClean="0"/>
                  <a:t>he velocity of A before and after the 2</a:t>
                </a:r>
                <a:r>
                  <a:rPr lang="en-US" sz="1600" baseline="30000" dirty="0" smtClean="0"/>
                  <a:t>nd</a:t>
                </a:r>
                <a:r>
                  <a:rPr lang="en-US" sz="1600" dirty="0" smtClean="0"/>
                  <a:t>  collision is the same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600" dirty="0" smtClean="0"/>
                  <a:t>) as A is not effected by the 2</a:t>
                </a:r>
                <a:r>
                  <a:rPr lang="en-US" sz="1600" baseline="30000" dirty="0" smtClean="0"/>
                  <a:t>nd</a:t>
                </a:r>
                <a:r>
                  <a:rPr lang="en-US" sz="1600" dirty="0" smtClean="0"/>
                  <a:t> collision – likewise C is not effected by the 1</a:t>
                </a:r>
                <a:r>
                  <a:rPr lang="en-US" sz="1600" baseline="30000" dirty="0" smtClean="0"/>
                  <a:t>st</a:t>
                </a:r>
                <a:r>
                  <a:rPr lang="en-US" sz="1600" dirty="0" smtClean="0"/>
                  <a:t>  collision.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D65E534-0014-4E05-ACAF-F98341E64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1" y="3592294"/>
                <a:ext cx="3778551" cy="3046988"/>
              </a:xfrm>
              <a:prstGeom prst="rect">
                <a:avLst/>
              </a:prstGeom>
              <a:blipFill>
                <a:blip r:embed="rId10"/>
                <a:stretch>
                  <a:fillRect l="-641" t="-198" r="-1122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03665" y="3573016"/>
            <a:ext cx="4067728" cy="28463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Diagram?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06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908720"/>
                <a:ext cx="8422343" cy="25365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[Textbook] </a:t>
                </a:r>
                <a:r>
                  <a:rPr lang="en-US" dirty="0" smtClean="0"/>
                  <a:t>Three spheres A, B and C have masses m, 2m and 3m respectively. The spheres move along the same straight line on a horizontal plane with A following B, which is following C. Initially the speeds of A, B and C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respectively, in the direction ABC. Sphere A collides with sphere B  and then sphere B collides with sphere C. The coefficient of restitution between A and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and the coefficient of restitution between B and C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Find the velocities of he three spheres after the second collisions.</a:t>
                </a:r>
              </a:p>
              <a:p>
                <a:pPr marL="342900" indent="-342900">
                  <a:buAutoNum type="alphaLcParenR"/>
                </a:pPr>
                <a:r>
                  <a:rPr lang="en-US" dirty="0" smtClean="0"/>
                  <a:t>Explain how you can predict that there will be a further collision between A and B.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908720"/>
                <a:ext cx="8422343" cy="25365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684880" y="40276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40864" y="388361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40864" y="474771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26150" y="4420972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50" y="4420972"/>
                <a:ext cx="5956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684880" y="357301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889475" y="402763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1745459" y="388361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45459" y="474771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889475" y="357301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997726" y="3917462"/>
                <a:ext cx="100195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26" y="3917462"/>
                <a:ext cx="100195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1850286" y="4420972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286" y="4420972"/>
                <a:ext cx="77254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3184200" y="4046911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3040184" y="390289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3040184" y="476699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3184200" y="3592294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3184200" y="446637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2296253" y="3931898"/>
                <a:ext cx="100195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53" y="3931898"/>
                <a:ext cx="1001956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39552" y="521517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24838" y="4888438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8" y="4888438"/>
                <a:ext cx="5956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44147" y="521517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1848974" y="4888438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974" y="4888438"/>
                <a:ext cx="7725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3038872" y="52344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20643" y="4888438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43" y="4888438"/>
                <a:ext cx="7725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4571427" y="3519226"/>
                <a:ext cx="3744416" cy="337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 for A and B:</a:t>
                </a:r>
              </a:p>
              <a:p>
                <a:r>
                  <a:rPr lang="en-US" dirty="0" smtClean="0"/>
                  <a:t>7m + 6m = 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+2m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7−3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 smtClean="0"/>
                  <a:t> …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COM for B and C:</a:t>
                </a:r>
              </a:p>
              <a:p>
                <a:r>
                  <a:rPr lang="en-US" dirty="0" smtClean="0"/>
                  <a:t>10m+3m=2m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+3m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7" y="3519226"/>
                <a:ext cx="3744416" cy="3370731"/>
              </a:xfrm>
              <a:prstGeom prst="rect">
                <a:avLst/>
              </a:prstGeom>
              <a:blipFill>
                <a:blip r:embed="rId10"/>
                <a:stretch>
                  <a:fillRect l="-1466" t="-904" b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4426672" y="3553536"/>
            <a:ext cx="4372828" cy="3240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1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June 2015 Q8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9" y="5198838"/>
            <a:ext cx="3382945" cy="1574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23" y="5168458"/>
            <a:ext cx="3236141" cy="1607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59" y="1258242"/>
            <a:ext cx="8711537" cy="384907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749" y="5135634"/>
            <a:ext cx="2623716" cy="16917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4959" y="5165911"/>
            <a:ext cx="8795506" cy="1689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81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89-91 and Challenge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539552" y="242088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Q2-3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Q4-6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Q7-9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45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A rather wonderful challenge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HEfHFsfGXj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9922" y="764704"/>
            <a:ext cx="7764156" cy="5616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4642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Definitely beyond the scope of the syllabus!    </a:t>
            </a:r>
            <a:r>
              <a:rPr lang="en-GB" sz="900" dirty="0" smtClean="0"/>
              <a:t>If video doesn’t play use link: </a:t>
            </a:r>
            <a:r>
              <a:rPr lang="en-GB" sz="900" u="sng" dirty="0">
                <a:hlinkClick r:id="rId5"/>
              </a:rPr>
              <a:t>https://www.youtube.com/watch?v=HEfHFsfGXjs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917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The Coefficient of Restitution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4BFB7DC-D70E-47D5-B763-341270951405}"/>
                  </a:ext>
                </a:extLst>
              </p:cNvPr>
              <p:cNvSpPr/>
              <p:nvPr/>
            </p:nvSpPr>
            <p:spPr>
              <a:xfrm>
                <a:off x="703109" y="4296387"/>
                <a:ext cx="432048" cy="4320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4BFB7DC-D70E-47D5-B763-341270951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9" y="4296387"/>
                <a:ext cx="432048" cy="432048"/>
              </a:xfrm>
              <a:prstGeom prst="ellipse">
                <a:avLst/>
              </a:prstGeom>
              <a:blipFill>
                <a:blip r:embed="rId3"/>
                <a:stretch>
                  <a:fillRect l="-1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415237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59093" y="501646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83568" y="4715852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15852"/>
                <a:ext cx="5956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559093" y="3841770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3" y="3841770"/>
                <a:ext cx="77254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4BFB7DC-D70E-47D5-B763-341270951405}"/>
                  </a:ext>
                </a:extLst>
              </p:cNvPr>
              <p:cNvSpPr/>
              <p:nvPr/>
            </p:nvSpPr>
            <p:spPr>
              <a:xfrm>
                <a:off x="1907704" y="4296387"/>
                <a:ext cx="432048" cy="4320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4BFB7DC-D70E-47D5-B763-341270951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296387"/>
                <a:ext cx="432048" cy="432048"/>
              </a:xfrm>
              <a:prstGeom prst="ellipse">
                <a:avLst/>
              </a:prstGeom>
              <a:blipFill>
                <a:blip r:embed="rId6"/>
                <a:stretch>
                  <a:fillRect l="-1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1763688" y="415237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501646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35696" y="4689726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89726"/>
                <a:ext cx="5956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1763688" y="3841770"/>
                <a:ext cx="772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41770"/>
                <a:ext cx="7725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683404"/>
                <a:ext cx="8783806" cy="1219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coefficient of restitution,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 smtClean="0"/>
                  <a:t>, can be calculated for any two objects that are free to move.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𝑠𝑒𝑝𝑎𝑟𝑎𝑡𝑖𝑜𝑛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𝑎𝑝𝑝𝑟𝑜𝑎𝑐h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683404"/>
                <a:ext cx="8783806" cy="1219565"/>
              </a:xfrm>
              <a:prstGeom prst="rect">
                <a:avLst/>
              </a:prstGeom>
              <a:blipFill>
                <a:blip r:embed="rId9"/>
                <a:stretch>
                  <a:fillRect l="-625" t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4221730" y="3896367"/>
                <a:ext cx="2952328" cy="97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30" y="3896367"/>
                <a:ext cx="2952328" cy="9780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3126723"/>
                <a:ext cx="87838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1" dirty="0" smtClean="0"/>
                  <a:t> </a:t>
                </a:r>
                <a:r>
                  <a:rPr lang="en-US" dirty="0" smtClean="0"/>
                  <a:t>depends on the materials from which the colliding particles are made.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 smtClean="0"/>
                  <a:t>, can be also be written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as defined in the diagram below: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3126723"/>
                <a:ext cx="8783806" cy="923330"/>
              </a:xfrm>
              <a:prstGeom prst="rect">
                <a:avLst/>
              </a:prstGeom>
              <a:blipFill>
                <a:blip r:embed="rId11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Rectangle with Corners Rounded 5">
            <a:extLst>
              <a:ext uri="{FF2B5EF4-FFF2-40B4-BE49-F238E27FC236}">
                <a16:creationId xmlns:a16="http://schemas.microsoft.com/office/drawing/2014/main" id="{9D45E272-A39D-474C-B3E4-324DF8F3B38C}"/>
              </a:ext>
            </a:extLst>
          </p:cNvPr>
          <p:cNvSpPr/>
          <p:nvPr/>
        </p:nvSpPr>
        <p:spPr>
          <a:xfrm>
            <a:off x="559093" y="2061237"/>
            <a:ext cx="3960440" cy="692963"/>
          </a:xfrm>
          <a:prstGeom prst="wedgeRoundRectCallout">
            <a:avLst>
              <a:gd name="adj1" fmla="val 5376"/>
              <a:gd name="adj2" fmla="val -96321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/>
              <a:t>Known as </a:t>
            </a:r>
            <a:r>
              <a:rPr lang="en-GB" dirty="0" smtClean="0"/>
              <a:t>‘Newton’s law of restitution’ </a:t>
            </a:r>
            <a:br>
              <a:rPr lang="en-GB" dirty="0" smtClean="0"/>
            </a:br>
            <a:r>
              <a:rPr lang="en-GB" dirty="0" smtClean="0"/>
              <a:t>or ‘Newton’s experimental law’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5">
                <a:extLst>
                  <a:ext uri="{FF2B5EF4-FFF2-40B4-BE49-F238E27FC236}">
                    <a16:creationId xmlns:a16="http://schemas.microsoft.com/office/drawing/2014/main" id="{9D45E272-A39D-474C-B3E4-324DF8F3B38C}"/>
                  </a:ext>
                </a:extLst>
              </p:cNvPr>
              <p:cNvSpPr/>
              <p:nvPr/>
            </p:nvSpPr>
            <p:spPr>
              <a:xfrm>
                <a:off x="4919642" y="2061237"/>
                <a:ext cx="3960440" cy="692963"/>
              </a:xfrm>
              <a:prstGeom prst="wedgeRoundRectCallout">
                <a:avLst>
                  <a:gd name="adj1" fmla="val 6109"/>
                  <a:gd name="adj2" fmla="val 123604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B" dirty="0" smtClean="0"/>
                  <a:t>Like the coefficient of friction,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.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 smtClean="0"/>
                  <a:t> has no units</a:t>
                </a:r>
                <a:endParaRPr lang="en-GB" dirty="0"/>
              </a:p>
            </p:txBody>
          </p:sp>
        </mc:Choice>
        <mc:Fallback xmlns="">
          <p:sp>
            <p:nvSpPr>
              <p:cNvPr id="26" name="Speech Bubble: Rectangle with Corners Rounded 5">
                <a:extLst>
                  <a:ext uri="{FF2B5EF4-FFF2-40B4-BE49-F238E27FC236}">
                    <a16:creationId xmlns:a16="http://schemas.microsoft.com/office/drawing/2014/main" id="{9D45E272-A39D-474C-B3E4-324DF8F3B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42" y="2061237"/>
                <a:ext cx="3960440" cy="692963"/>
              </a:xfrm>
              <a:prstGeom prst="wedgeRoundRectCallout">
                <a:avLst>
                  <a:gd name="adj1" fmla="val 6109"/>
                  <a:gd name="adj2" fmla="val 123604"/>
                  <a:gd name="adj3" fmla="val 16667"/>
                </a:avLst>
              </a:prstGeom>
              <a:blipFill>
                <a:blip r:embed="rId12"/>
                <a:stretch>
                  <a:fillRect t="-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5439487"/>
                <a:ext cx="87838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=1⇒</m:t>
                    </m:r>
                  </m:oMath>
                </a14:m>
                <a:r>
                  <a:rPr lang="en-GB" sz="2000" dirty="0" smtClean="0"/>
                  <a:t> collision is ‘perfectly elastic’ (no energy is lost)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=0⇒ </m:t>
                    </m:r>
                  </m:oMath>
                </a14:m>
                <a:r>
                  <a:rPr lang="en-GB" sz="2000" dirty="0" smtClean="0"/>
                  <a:t>particles ‘coalesce’ (join together) and the collision is ‘totally inelastic’</a:t>
                </a:r>
                <a:endParaRPr lang="en-GB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5439487"/>
                <a:ext cx="8783806" cy="1015663"/>
              </a:xfrm>
              <a:prstGeom prst="rect">
                <a:avLst/>
              </a:prstGeom>
              <a:blipFill>
                <a:blip r:embed="rId13"/>
                <a:stretch>
                  <a:fillRect l="-76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1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 smtClean="0">
                      <a:latin typeface="+mj-lt"/>
                    </a:rPr>
                    <a:t>Quickfire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03109" y="172337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157936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59093" y="24434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D437F4-7EBC-4CCB-B5F7-E718E00F6644}"/>
              </a:ext>
            </a:extLst>
          </p:cNvPr>
          <p:cNvSpPr txBox="1"/>
          <p:nvPr/>
        </p:nvSpPr>
        <p:spPr>
          <a:xfrm>
            <a:off x="683568" y="2142842"/>
            <a:ext cx="5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03109" y="1268760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907704" y="1723377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1763688" y="1579361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244345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88163" y="2116716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63" y="2116716"/>
                <a:ext cx="5956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907704" y="1268760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/>
              <p:nvPr/>
            </p:nvSpPr>
            <p:spPr>
              <a:xfrm>
                <a:off x="180682" y="692696"/>
                <a:ext cx="8783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Calculated the value of the coefficient of restitution,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 smtClean="0"/>
                  <a:t>, in the following isolated systems.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378204-38A2-4367-8EAF-8B919A48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2" y="692696"/>
                <a:ext cx="8783806" cy="369332"/>
              </a:xfrm>
              <a:prstGeom prst="rect">
                <a:avLst/>
              </a:prstGeom>
              <a:blipFill>
                <a:blip r:embed="rId4"/>
                <a:stretch>
                  <a:fillRect l="-62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03109" y="323554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309152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 flipH="1">
            <a:off x="559093" y="395562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ED437F4-7EBC-4CCB-B5F7-E718E00F6644}"/>
              </a:ext>
            </a:extLst>
          </p:cNvPr>
          <p:cNvSpPr txBox="1"/>
          <p:nvPr/>
        </p:nvSpPr>
        <p:spPr>
          <a:xfrm>
            <a:off x="683568" y="3655010"/>
            <a:ext cx="5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03109" y="2780928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907704" y="3235545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1763688" y="309152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395562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88163" y="3628884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63" y="3628884"/>
                <a:ext cx="5956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907704" y="2780928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03109" y="474771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460369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 flipH="1">
            <a:off x="559093" y="546779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ED437F4-7EBC-4CCB-B5F7-E718E00F6644}"/>
              </a:ext>
            </a:extLst>
          </p:cNvPr>
          <p:cNvSpPr txBox="1"/>
          <p:nvPr/>
        </p:nvSpPr>
        <p:spPr>
          <a:xfrm>
            <a:off x="683568" y="5167178"/>
            <a:ext cx="59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03109" y="429309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907704" y="474771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 flipH="1">
            <a:off x="1763688" y="460369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546779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88163" y="5141052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63" y="5141052"/>
                <a:ext cx="5956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907704" y="429309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91764" y="2636912"/>
            <a:ext cx="4480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1764" y="4149080"/>
            <a:ext cx="4480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764" y="5661248"/>
            <a:ext cx="4480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03109" y="6063659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559093" y="591964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559093" y="678373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83568" y="6483124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6483124"/>
                <a:ext cx="5956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03109" y="5609042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1907704" y="6063659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 flipH="1">
            <a:off x="1763688" y="591964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1763688" y="6783739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1888163" y="6456998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163" y="6456998"/>
                <a:ext cx="5956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1907704" y="5609042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1711977"/>
                <a:ext cx="1419336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1711977"/>
                <a:ext cx="1419336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3280338"/>
                <a:ext cx="1491344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3280338"/>
                <a:ext cx="1491344" cy="6347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80656" y="4837299"/>
                <a:ext cx="141933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56" y="4837299"/>
                <a:ext cx="1419336" cy="6365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3044652" y="5896295"/>
                <a:ext cx="1563352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52" y="5896295"/>
                <a:ext cx="1563352" cy="6099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959931" y="3337995"/>
            <a:ext cx="433332" cy="5760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635895" y="4811834"/>
            <a:ext cx="757367" cy="614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779911" y="5893697"/>
            <a:ext cx="613351" cy="6125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959932" y="1768172"/>
            <a:ext cx="469335" cy="551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65E534-0014-4E05-ACAF-F98341E64A8B}"/>
              </a:ext>
            </a:extLst>
          </p:cNvPr>
          <p:cNvSpPr txBox="1"/>
          <p:nvPr/>
        </p:nvSpPr>
        <p:spPr>
          <a:xfrm>
            <a:off x="4978130" y="2780928"/>
            <a:ext cx="4073722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Tip</a:t>
            </a:r>
            <a:r>
              <a:rPr lang="en-GB" dirty="0"/>
              <a:t>: </a:t>
            </a:r>
            <a:r>
              <a:rPr lang="en-GB" dirty="0" smtClean="0"/>
              <a:t>If the colliding particles are moving in opposite directions then the speed of separation/approach will generally be higher (based on the sum of speeds) than if they were moving in the same direction (based on the difference of speeds).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7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908720"/>
                <a:ext cx="8422343" cy="18376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[Textbook] Two particles A and B of masses 200g and 400g respectively are travelling in opposite directions towards each other on a smooth surface with speeds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respectively. They collide directly, and immediately after their collision have velocities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/>
                  <a:t>respectively, measured in the direction of the motion of A before the collision.</a:t>
                </a:r>
              </a:p>
              <a:p>
                <a:r>
                  <a:rPr lang="en-US" dirty="0" smtClean="0"/>
                  <a:t>Given that the coefficient of restitution between A and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908720"/>
                <a:ext cx="8422343" cy="1837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0256" y="2942151"/>
                <a:ext cx="8676457" cy="389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b="1" dirty="0" smtClean="0"/>
                  <a:t>Newton’s law of restitution</a:t>
                </a:r>
                <a:r>
                  <a:rPr lang="en-US" dirty="0" smtClean="0"/>
                  <a:t> and the </a:t>
                </a:r>
                <a:r>
                  <a:rPr lang="en-US" b="1" dirty="0" smtClean="0"/>
                  <a:t>conservation of momentum </a:t>
                </a:r>
                <a:r>
                  <a:rPr lang="en-US" dirty="0" smtClean="0"/>
                  <a:t>to get two equations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Solve these two equations simultaneously.</a:t>
                </a:r>
                <a:endParaRPr lang="en-GB" dirty="0"/>
              </a:p>
              <a:p>
                <a:endParaRPr lang="en-GB" sz="800" dirty="0"/>
              </a:p>
              <a:p>
                <a:r>
                  <a:rPr lang="en-US" dirty="0" smtClean="0"/>
                  <a:t>C.O.M. -&gt; 0.2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dirty="0" smtClean="0"/>
                  <a:t> 5 + 0.4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+0.4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=&gt; -0.6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+0.4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   *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5−−4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 *</a:t>
                </a:r>
              </a:p>
              <a:p>
                <a:endParaRPr lang="en-US" dirty="0"/>
              </a:p>
              <a:p>
                <a:r>
                  <a:rPr lang="en-US" dirty="0" smtClean="0"/>
                  <a:t>Solve the two * equations simultaneously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 </m:t>
                    </m:r>
                  </m:oMath>
                </a14:m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2942151"/>
                <a:ext cx="8676457" cy="3897605"/>
              </a:xfrm>
              <a:prstGeom prst="rect">
                <a:avLst/>
              </a:prstGeom>
              <a:blipFill>
                <a:blip r:embed="rId3"/>
                <a:stretch>
                  <a:fillRect l="-562" t="-939" r="-351" b="-1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60255" y="2885546"/>
            <a:ext cx="8469301" cy="6814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Strategy</a:t>
            </a:r>
            <a:endParaRPr lang="en-GB" sz="2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6679773" y="408036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>
            <a:off x="6535757" y="393634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6535757" y="480044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6660232" y="4499828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499828"/>
                <a:ext cx="5956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6679773" y="362574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4BFB7DC-D70E-47D5-B763-341270951405}"/>
              </a:ext>
            </a:extLst>
          </p:cNvPr>
          <p:cNvSpPr/>
          <p:nvPr/>
        </p:nvSpPr>
        <p:spPr>
          <a:xfrm>
            <a:off x="7884368" y="4080363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0.4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FC4481-B2E0-4AF8-856E-0EEBA8D6B93D}"/>
              </a:ext>
            </a:extLst>
          </p:cNvPr>
          <p:cNvCxnSpPr/>
          <p:nvPr/>
        </p:nvCxnSpPr>
        <p:spPr>
          <a:xfrm flipH="1">
            <a:off x="7740352" y="393634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6F8A2D-4B87-4B52-84FD-42E3C15A4A9C}"/>
              </a:ext>
            </a:extLst>
          </p:cNvPr>
          <p:cNvCxnSpPr>
            <a:cxnSpLocks/>
          </p:cNvCxnSpPr>
          <p:nvPr/>
        </p:nvCxnSpPr>
        <p:spPr>
          <a:xfrm>
            <a:off x="7740352" y="4800443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/>
              <p:nvPr/>
            </p:nvSpPr>
            <p:spPr>
              <a:xfrm>
                <a:off x="7864827" y="4473702"/>
                <a:ext cx="595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D437F4-7EBC-4CCB-B5F7-E718E00F6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827" y="4473702"/>
                <a:ext cx="5956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FA272E0-DC15-402A-9C33-740F25260E24}"/>
              </a:ext>
            </a:extLst>
          </p:cNvPr>
          <p:cNvSpPr txBox="1"/>
          <p:nvPr/>
        </p:nvSpPr>
        <p:spPr>
          <a:xfrm>
            <a:off x="7884368" y="3625746"/>
            <a:ext cx="77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/>
              <p:nvPr/>
            </p:nvSpPr>
            <p:spPr>
              <a:xfrm>
                <a:off x="6798197" y="4012292"/>
                <a:ext cx="1419336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FA272E0-DC15-402A-9C33-740F2526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97" y="4012292"/>
                <a:ext cx="1419336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6084169" y="3668871"/>
            <a:ext cx="2745388" cy="14104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Diagram</a:t>
            </a:r>
            <a:endParaRPr lang="en-GB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66583" y="3668871"/>
            <a:ext cx="5554957" cy="3170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70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23B49E-D206-4FAF-97F8-6FE9784FED81}"/>
              </a:ext>
            </a:extLst>
          </p:cNvPr>
          <p:cNvSpPr txBox="1"/>
          <p:nvPr/>
        </p:nvSpPr>
        <p:spPr>
          <a:xfrm>
            <a:off x="325576" y="860594"/>
            <a:ext cx="3804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</a:t>
            </a:r>
            <a:r>
              <a:rPr lang="en-GB" dirty="0" smtClean="0"/>
              <a:t>M2 Jun 2001 Q6 a &amp; b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58617"/>
            <a:ext cx="8606062" cy="25190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05064"/>
            <a:ext cx="8761380" cy="2304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35E5DB-A5FA-4B3D-A0DE-8E5798A28341}"/>
              </a:ext>
            </a:extLst>
          </p:cNvPr>
          <p:cNvSpPr/>
          <p:nvPr/>
        </p:nvSpPr>
        <p:spPr>
          <a:xfrm>
            <a:off x="323528" y="3993682"/>
            <a:ext cx="8568952" cy="2531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21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73-75 questions 1 - 6</a:t>
            </a:r>
            <a:endParaRPr lang="en-GB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539552" y="256490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Q5-7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Q8-10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>
                  <a:latin typeface="+mj-lt"/>
                </a:rPr>
                <a:t>Sources of Inequalities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9378204-38A2-4367-8EAF-8B919A48B9E4}"/>
              </a:ext>
            </a:extLst>
          </p:cNvPr>
          <p:cNvSpPr txBox="1"/>
          <p:nvPr/>
        </p:nvSpPr>
        <p:spPr>
          <a:xfrm>
            <a:off x="180682" y="683404"/>
            <a:ext cx="4468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Harder questions often ask for an inequality.</a:t>
            </a:r>
          </a:p>
          <a:p>
            <a:r>
              <a:rPr lang="en-US" dirty="0" smtClean="0"/>
              <a:t>It is sometimes tricky to know where to start.</a:t>
            </a:r>
          </a:p>
          <a:p>
            <a:r>
              <a:rPr lang="en-US" dirty="0" smtClean="0"/>
              <a:t>There are 4 common starting points: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 </a:t>
            </a:r>
            <a:r>
              <a:rPr lang="en-GB" dirty="0" smtClean="0"/>
              <a:t>‘Direction </a:t>
            </a:r>
            <a:r>
              <a:rPr lang="en-GB" dirty="0"/>
              <a:t>of a particle is </a:t>
            </a:r>
            <a:r>
              <a:rPr lang="en-GB" dirty="0" smtClean="0"/>
              <a:t>unchanged’</a:t>
            </a:r>
            <a:endParaRPr lang="en-GB" dirty="0"/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 </a:t>
            </a:r>
            <a:r>
              <a:rPr lang="en-GB" dirty="0" smtClean="0"/>
              <a:t>0 </a:t>
            </a:r>
            <a:r>
              <a:rPr lang="en-GB" u="sng" dirty="0"/>
              <a:t>&lt;</a:t>
            </a:r>
            <a:r>
              <a:rPr lang="en-GB" dirty="0"/>
              <a:t> e </a:t>
            </a:r>
            <a:r>
              <a:rPr lang="en-GB" u="sng" dirty="0"/>
              <a:t>&lt;</a:t>
            </a:r>
            <a:r>
              <a:rPr lang="en-GB" dirty="0"/>
              <a:t> 1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 collision logic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dirty="0"/>
              <a:t> ‘the particles collide again</a:t>
            </a:r>
            <a:r>
              <a:rPr lang="en-GB" dirty="0" smtClean="0"/>
              <a:t>’ </a:t>
            </a:r>
            <a:br>
              <a:rPr lang="en-GB" dirty="0" smtClean="0"/>
            </a:br>
            <a:r>
              <a:rPr lang="en-GB" dirty="0" smtClean="0"/>
              <a:t>(considered later)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2021" y="3128087"/>
                <a:ext cx="3816424" cy="286232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Given that the direction of the 3kg particle is unchanged find the range of possible values of e.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1" y="3128087"/>
                <a:ext cx="3816424" cy="2862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28125" y="3295794"/>
            <a:ext cx="2121158" cy="1243414"/>
            <a:chOff x="6535757" y="3625746"/>
            <a:chExt cx="2121158" cy="124341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679773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6535757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757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FA272E0-DC15-402A-9C33-740F25260E24}"/>
                </a:ext>
              </a:extLst>
            </p:cNvPr>
            <p:cNvSpPr txBox="1"/>
            <p:nvPr/>
          </p:nvSpPr>
          <p:spPr>
            <a:xfrm>
              <a:off x="6679773" y="3625746"/>
              <a:ext cx="772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7884368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 flipH="1">
              <a:off x="7740352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A272E0-DC15-402A-9C33-740F25260E24}"/>
                </a:ext>
              </a:extLst>
            </p:cNvPr>
            <p:cNvSpPr txBox="1"/>
            <p:nvPr/>
          </p:nvSpPr>
          <p:spPr>
            <a:xfrm>
              <a:off x="7884368" y="3625746"/>
              <a:ext cx="772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006887" y="4094145"/>
                  <a:ext cx="1001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=?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887" y="4094145"/>
                  <a:ext cx="10019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278665" y="5535900"/>
            <a:ext cx="4067728" cy="550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Limiting Inequality?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35852" y="955599"/>
                <a:ext cx="3816424" cy="230832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the range of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52" y="955599"/>
                <a:ext cx="3816424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5771956" y="1123306"/>
            <a:ext cx="2121158" cy="1243414"/>
            <a:chOff x="6535757" y="3625746"/>
            <a:chExt cx="2121158" cy="124341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679773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6535757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757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6679773" y="3625746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5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773" y="3625746"/>
                  <a:ext cx="77254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299"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7884368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 flipH="1">
              <a:off x="7740352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884368" y="3625746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4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3625746"/>
                  <a:ext cx="772547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299" t="-819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006887" y="4094145"/>
                  <a:ext cx="1001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=?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887" y="4094145"/>
                  <a:ext cx="100195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4822495" y="2842796"/>
            <a:ext cx="4067728" cy="550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Limiting Inequality?</a:t>
            </a:r>
            <a:endParaRPr lang="en-GB" sz="2800" dirty="0"/>
          </a:p>
        </p:txBody>
      </p:sp>
      <p:sp>
        <p:nvSpPr>
          <p:cNvPr id="67" name="Rectangle 66"/>
          <p:cNvSpPr/>
          <p:nvPr/>
        </p:nvSpPr>
        <p:spPr>
          <a:xfrm>
            <a:off x="4802106" y="936009"/>
            <a:ext cx="4108507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907491" y="3545618"/>
                <a:ext cx="3816424" cy="313932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Find the maximum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collision logic =&gt; particles moving in a straight line can’t overtake!</a:t>
                </a:r>
              </a:p>
              <a:p>
                <a:r>
                  <a:rPr lang="en-US" dirty="0" smtClean="0"/>
                  <a:t>(This gives the same result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491" y="3545618"/>
                <a:ext cx="3816424" cy="31393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5843595" y="3677668"/>
            <a:ext cx="1996683" cy="1279071"/>
            <a:chOff x="6535757" y="3590089"/>
            <a:chExt cx="1996683" cy="127907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6679773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 flipH="1">
              <a:off x="6535757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5757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D437F4-7EBC-4CCB-B5F7-E718E00F6644}"/>
                </a:ext>
              </a:extLst>
            </p:cNvPr>
            <p:cNvSpPr txBox="1"/>
            <p:nvPr/>
          </p:nvSpPr>
          <p:spPr>
            <a:xfrm>
              <a:off x="6660232" y="4499828"/>
              <a:ext cx="595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</a:t>
              </a:r>
              <a:endParaRPr lang="en-GB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A272E0-DC15-402A-9C33-740F25260E24}"/>
                </a:ext>
              </a:extLst>
            </p:cNvPr>
            <p:cNvSpPr txBox="1"/>
            <p:nvPr/>
          </p:nvSpPr>
          <p:spPr>
            <a:xfrm>
              <a:off x="6771322" y="3625746"/>
              <a:ext cx="772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BFB7DC-D70E-47D5-B763-341270951405}"/>
                </a:ext>
              </a:extLst>
            </p:cNvPr>
            <p:cNvSpPr/>
            <p:nvPr/>
          </p:nvSpPr>
          <p:spPr>
            <a:xfrm>
              <a:off x="7884368" y="4080363"/>
              <a:ext cx="432048" cy="432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 flipH="1">
              <a:off x="7740352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0352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759893" y="3590089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9893" y="3590089"/>
                  <a:ext cx="77254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006887" y="4094145"/>
                  <a:ext cx="1001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=?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887" y="4094145"/>
                  <a:ext cx="100195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4876261" y="5432919"/>
            <a:ext cx="4067728" cy="1366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Limiting Inequality?</a:t>
            </a:r>
            <a:endParaRPr lang="en-GB" sz="2800" dirty="0"/>
          </a:p>
        </p:txBody>
      </p:sp>
      <p:sp>
        <p:nvSpPr>
          <p:cNvPr id="82" name="Rectangle 81"/>
          <p:cNvSpPr/>
          <p:nvPr/>
        </p:nvSpPr>
        <p:spPr>
          <a:xfrm>
            <a:off x="4835482" y="3533652"/>
            <a:ext cx="4108507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245936" y="3116121"/>
            <a:ext cx="4108507" cy="2323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1" grpId="0" animBg="1"/>
      <p:bldP spid="66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0256" y="908720"/>
                <a:ext cx="8422343" cy="13542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[Textbook adapted] Two balls </a:t>
                </a:r>
                <a:r>
                  <a:rPr lang="en-GB" sz="1600" dirty="0"/>
                  <a:t>P</a:t>
                </a:r>
                <a:r>
                  <a:rPr lang="en-GB" sz="1600" dirty="0" smtClean="0"/>
                  <a:t> and Q have masses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 smtClean="0"/>
                  <a:t> respectively. They are travelling in opposite directions towards each other along the same straight line on a smooth level floor. Immediately before they collide, P has a speed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 smtClean="0"/>
                  <a:t> and Q has a speed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600" dirty="0" smtClean="0"/>
                  <a:t>. The coefficient of restitution between P and Q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 smtClean="0"/>
                  <a:t>. Given that the direction of motion of P is unchanged, find the range of possible values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 smtClean="0"/>
                  <a:t> (You may model the balls as smooth spheres)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908720"/>
                <a:ext cx="8422343" cy="1354217"/>
              </a:xfrm>
              <a:prstGeom prst="rect">
                <a:avLst/>
              </a:prstGeom>
              <a:blipFill>
                <a:blip r:embed="rId2"/>
                <a:stretch>
                  <a:fillRect b="-40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76880" y="2492896"/>
                <a:ext cx="2915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Conservation </a:t>
                </a:r>
                <a:r>
                  <a:rPr lang="en-US" dirty="0"/>
                  <a:t>of </a:t>
                </a:r>
                <a:r>
                  <a:rPr lang="en-US" dirty="0" smtClean="0"/>
                  <a:t>momentum</a:t>
                </a:r>
              </a:p>
              <a:p>
                <a:r>
                  <a:rPr lang="en-US" dirty="0" smtClean="0"/>
                  <a:t>Newton’s law of restitution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80" y="2492896"/>
                <a:ext cx="2915600" cy="1200329"/>
              </a:xfrm>
              <a:prstGeom prst="rect">
                <a:avLst/>
              </a:prstGeom>
              <a:blipFill>
                <a:blip r:embed="rId3"/>
                <a:stretch>
                  <a:fillRect l="-1670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4725302" y="2375947"/>
            <a:ext cx="4167178" cy="1231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Starting points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8141" y="2446931"/>
            <a:ext cx="3130641" cy="1243414"/>
            <a:chOff x="5938781" y="3625746"/>
            <a:chExt cx="3130641" cy="1243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4BFB7DC-D70E-47D5-B763-341270951405}"/>
                    </a:ext>
                  </a:extLst>
                </p:cNvPr>
                <p:cNvSpPr/>
                <p:nvPr/>
              </p:nvSpPr>
              <p:spPr>
                <a:xfrm>
                  <a:off x="6679773" y="4080363"/>
                  <a:ext cx="432048" cy="43204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4BFB7DC-D70E-47D5-B763-3412709514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773" y="4080363"/>
                  <a:ext cx="432048" cy="432048"/>
                </a:xfrm>
                <a:prstGeom prst="ellipse">
                  <a:avLst/>
                </a:prstGeom>
                <a:blipFill>
                  <a:blip r:embed="rId4"/>
                  <a:stretch>
                    <a:fillRect l="-933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>
              <a:off x="6535757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>
              <a:off x="6535757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2" y="4499828"/>
                  <a:ext cx="5956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6516216" y="3625746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3625746"/>
                  <a:ext cx="77254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4BFB7DC-D70E-47D5-B763-341270951405}"/>
                    </a:ext>
                  </a:extLst>
                </p:cNvPr>
                <p:cNvSpPr/>
                <p:nvPr/>
              </p:nvSpPr>
              <p:spPr>
                <a:xfrm>
                  <a:off x="7884368" y="4080363"/>
                  <a:ext cx="432048" cy="43204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74BFB7DC-D70E-47D5-B763-3412709514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4080363"/>
                  <a:ext cx="432048" cy="432048"/>
                </a:xfrm>
                <a:prstGeom prst="ellipse">
                  <a:avLst/>
                </a:prstGeom>
                <a:blipFill>
                  <a:blip r:embed="rId7"/>
                  <a:stretch>
                    <a:fillRect l="-8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FFC4481-B2E0-4AF8-856E-0EEBA8D6B93D}"/>
                </a:ext>
              </a:extLst>
            </p:cNvPr>
            <p:cNvCxnSpPr/>
            <p:nvPr/>
          </p:nvCxnSpPr>
          <p:spPr>
            <a:xfrm flipH="1">
              <a:off x="7740352" y="3936347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B6F8A2D-4B87-4B52-84FD-42E3C15A4A9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352" y="4800443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/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ED437F4-7EBC-4CCB-B5F7-E718E00F6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827" y="4473702"/>
                  <a:ext cx="59560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668344" y="3625746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3625746"/>
                  <a:ext cx="77254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7164071" y="4137153"/>
                  <a:ext cx="713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=?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071" y="4137153"/>
                  <a:ext cx="7139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5938781" y="4086691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781" y="4086691"/>
                  <a:ext cx="77254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/>
                <p:nvPr/>
              </p:nvSpPr>
              <p:spPr>
                <a:xfrm>
                  <a:off x="8296875" y="4086691"/>
                  <a:ext cx="7725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A272E0-DC15-402A-9C33-740F2526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875" y="4086691"/>
                  <a:ext cx="77254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65E534-0014-4E05-ACAF-F98341E64A8B}"/>
                  </a:ext>
                </a:extLst>
              </p:cNvPr>
              <p:cNvSpPr txBox="1"/>
              <p:nvPr/>
            </p:nvSpPr>
            <p:spPr>
              <a:xfrm>
                <a:off x="360256" y="3841647"/>
                <a:ext cx="4082491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Tip</a:t>
                </a:r>
                <a:r>
                  <a:rPr lang="en-GB" sz="1400" dirty="0" smtClean="0"/>
                  <a:t>: Initial momentum of P &gt; </a:t>
                </a:r>
                <a:r>
                  <a:rPr lang="en-GB" sz="1400" dirty="0"/>
                  <a:t>I</a:t>
                </a:r>
                <a:r>
                  <a:rPr lang="en-GB" sz="1400" dirty="0" smtClean="0"/>
                  <a:t>nitial momentum of Q.</a:t>
                </a:r>
              </a:p>
              <a:p>
                <a:r>
                  <a:rPr lang="en-GB" sz="1400" dirty="0" smtClean="0"/>
                  <a:t>=&gt;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 smtClean="0"/>
                  <a:t> will be in the direction PQ.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65E534-0014-4E05-ACAF-F98341E64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56" y="3841647"/>
                <a:ext cx="4082491" cy="523220"/>
              </a:xfrm>
              <a:prstGeom prst="rect">
                <a:avLst/>
              </a:prstGeom>
              <a:blipFill>
                <a:blip r:embed="rId13"/>
                <a:stretch>
                  <a:fillRect l="-14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5A90F127-B11A-4C01-B151-1F3083F8F631}"/>
              </a:ext>
            </a:extLst>
          </p:cNvPr>
          <p:cNvSpPr/>
          <p:nvPr/>
        </p:nvSpPr>
        <p:spPr>
          <a:xfrm>
            <a:off x="372357" y="2369753"/>
            <a:ext cx="4181261" cy="21143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Diagram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7501" y="4490268"/>
                <a:ext cx="4154499" cy="219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C.O.M. -&gt;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		(i)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US" dirty="0" smtClean="0"/>
                  <a:t>=&gt;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		(ii)</a:t>
                </a:r>
              </a:p>
              <a:p>
                <a:r>
                  <a:rPr lang="en-US" dirty="0" smtClean="0"/>
                  <a:t>Rearranging (i)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01" y="4490268"/>
                <a:ext cx="4154499" cy="2193742"/>
              </a:xfrm>
              <a:prstGeom prst="rect">
                <a:avLst/>
              </a:prstGeom>
              <a:blipFill>
                <a:blip r:embed="rId14"/>
                <a:stretch>
                  <a:fillRect l="-1173" t="-1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28100" y="3645024"/>
                <a:ext cx="4154499" cy="329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Sub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in (ii)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−7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 smtClean="0"/>
                  <a:t>0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dirty="0" smtClean="0"/>
              </a:p>
              <a:p>
                <a:r>
                  <a:rPr lang="en-US" dirty="0" smtClean="0"/>
                  <a:t>However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100" y="3645024"/>
                <a:ext cx="4154499" cy="3296223"/>
              </a:xfrm>
              <a:prstGeom prst="rect">
                <a:avLst/>
              </a:prstGeom>
              <a:blipFill>
                <a:blip r:embed="rId15"/>
                <a:stretch>
                  <a:fillRect l="-1173" t="-1109" b="-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75006" y="3664219"/>
            <a:ext cx="8532224" cy="3167656"/>
            <a:chOff x="360256" y="3690344"/>
            <a:chExt cx="8532224" cy="31676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A90F127-B11A-4C01-B151-1F3083F8F631}"/>
                </a:ext>
              </a:extLst>
            </p:cNvPr>
            <p:cNvSpPr/>
            <p:nvPr/>
          </p:nvSpPr>
          <p:spPr>
            <a:xfrm>
              <a:off x="360256" y="4603278"/>
              <a:ext cx="8532224" cy="225472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dirty="0" smtClean="0"/>
                <a:t>?</a:t>
              </a:r>
              <a:endParaRPr lang="en-GB" sz="28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90F127-B11A-4C01-B151-1F3083F8F631}"/>
                </a:ext>
              </a:extLst>
            </p:cNvPr>
            <p:cNvSpPr/>
            <p:nvPr/>
          </p:nvSpPr>
          <p:spPr>
            <a:xfrm>
              <a:off x="4719306" y="3690344"/>
              <a:ext cx="4173174" cy="90460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11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40683</TotalTime>
  <Words>1608</Words>
  <Application>Microsoft Office PowerPoint</Application>
  <PresentationFormat>On-screen Show (4:3)</PresentationFormat>
  <Paragraphs>428</Paragraphs>
  <Slides>27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Office Theme</vt:lpstr>
      <vt:lpstr>Further Mechanics 1 :  Elastic Collisions in one Dimension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1620</cp:revision>
  <dcterms:created xsi:type="dcterms:W3CDTF">2013-02-28T07:36:55Z</dcterms:created>
  <dcterms:modified xsi:type="dcterms:W3CDTF">2019-08-26T06:33:49Z</dcterms:modified>
</cp:coreProperties>
</file>