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69" r:id="rId2"/>
    <p:sldId id="576" r:id="rId3"/>
    <p:sldId id="577" r:id="rId4"/>
    <p:sldId id="578" r:id="rId5"/>
    <p:sldId id="579" r:id="rId6"/>
    <p:sldId id="571" r:id="rId7"/>
    <p:sldId id="572" r:id="rId8"/>
    <p:sldId id="573" r:id="rId9"/>
    <p:sldId id="568" r:id="rId10"/>
    <p:sldId id="575" r:id="rId11"/>
    <p:sldId id="550" r:id="rId12"/>
    <p:sldId id="55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88534" autoAdjust="0"/>
  </p:normalViewPr>
  <p:slideViewPr>
    <p:cSldViewPr>
      <p:cViewPr varScale="1">
        <p:scale>
          <a:sx n="81" d="100"/>
          <a:sy n="81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548680"/>
            <a:ext cx="914285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Application of Forces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7200" dirty="0"/>
              <a:t>Connected Particles and Friction </a:t>
            </a:r>
            <a:endParaRPr lang="en-GB" sz="9600" dirty="0"/>
          </a:p>
          <a:p>
            <a:pPr algn="ctr"/>
            <a:endParaRPr lang="en-GB" dirty="0"/>
          </a:p>
          <a:p>
            <a:pPr algn="ctr"/>
            <a:r>
              <a:rPr lang="en-GB" sz="7200" dirty="0"/>
              <a:t>Chapter 7 </a:t>
            </a:r>
          </a:p>
          <a:p>
            <a:pPr algn="ctr"/>
            <a:r>
              <a:rPr lang="en-GB" sz="7200" dirty="0"/>
              <a:t>(Part 5 of 5)</a:t>
            </a:r>
          </a:p>
        </p:txBody>
      </p:sp>
    </p:spTree>
    <p:extLst>
      <p:ext uri="{BB962C8B-B14F-4D97-AF65-F5344CB8AC3E}">
        <p14:creationId xmlns:p14="http://schemas.microsoft.com/office/powerpoint/2010/main" val="4189876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52DE99-0B57-4E77-85FC-85B1E377379A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CA2EC6D-CE5E-48BB-872B-402FFFCAA37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4E004CA-9091-4C99-BB6D-4CE37FEB10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B2EFAA-0B3B-433E-98E3-B7335C288C5C}"/>
                  </a:ext>
                </a:extLst>
              </p:cNvPr>
              <p:cNvSpPr txBox="1"/>
              <p:nvPr/>
            </p:nvSpPr>
            <p:spPr>
              <a:xfrm>
                <a:off x="3203848" y="5085184"/>
                <a:ext cx="5832648" cy="1601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𝐹𝑜𝑟𝑐𝑒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30°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30°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3 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𝑀𝑎𝑔𝑛𝑖𝑡𝑢𝑑𝑒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B2EFAA-0B3B-433E-98E3-B7335C288C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085184"/>
                <a:ext cx="5832648" cy="16014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>
            <a:extLst>
              <a:ext uri="{FF2B5EF4-FFF2-40B4-BE49-F238E27FC236}">
                <a16:creationId xmlns:a16="http://schemas.microsoft.com/office/drawing/2014/main" id="{F7B1242F-0779-402C-80F6-4B8C52840912}"/>
              </a:ext>
            </a:extLst>
          </p:cNvPr>
          <p:cNvSpPr/>
          <p:nvPr/>
        </p:nvSpPr>
        <p:spPr>
          <a:xfrm>
            <a:off x="474029" y="3398888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/>
              <p:nvPr/>
            </p:nvSpPr>
            <p:spPr>
              <a:xfrm>
                <a:off x="323528" y="708459"/>
                <a:ext cx="8536503" cy="244041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One end of a light inextensible string is attached to a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of mass 2kg. The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is held at rest on a </a:t>
                </a:r>
                <a:r>
                  <a:rPr lang="en-GB" sz="1600" b="1" dirty="0"/>
                  <a:t>smooth</a:t>
                </a:r>
                <a:r>
                  <a:rPr lang="en-GB" sz="1600" dirty="0"/>
                  <a:t> fixed plane which is inclined to the horizontal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600" dirty="0"/>
                  <a:t>. The string lies along the line of greatest slope of the plane and passes over a smooth light pulley which is fixed at the top of the plane. The other end of the string is attached to a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of mass 5kg. The system is released from rest. By modelling the blocks as particles and ignoring air resistance,</a:t>
                </a:r>
              </a:p>
              <a:p>
                <a:r>
                  <a:rPr lang="en-GB" sz="1600" dirty="0"/>
                  <a:t>(a)(</a:t>
                </a:r>
                <a:r>
                  <a:rPr lang="en-GB" sz="1600" dirty="0" err="1"/>
                  <a:t>i</a:t>
                </a:r>
                <a:r>
                  <a:rPr lang="en-GB" sz="1600" dirty="0"/>
                  <a:t>) show that the acceleration of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     (ii) find the tension in the string.</a:t>
                </a:r>
              </a:p>
              <a:p>
                <a:r>
                  <a:rPr lang="en-GB" sz="1600" dirty="0"/>
                  <a:t>(b) State how you have used the fact that the string is inextensible in your calculations.</a:t>
                </a:r>
              </a:p>
              <a:p>
                <a:r>
                  <a:rPr lang="en-GB" sz="1600" dirty="0"/>
                  <a:t>(c) Calculate the magnitude of the force exerted on the pulley by the string.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08459"/>
                <a:ext cx="8536503" cy="24404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943" y="3398888"/>
            <a:ext cx="3528017" cy="24072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3356992"/>
            <a:ext cx="1728192" cy="163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29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B34D312-9408-4BFA-BCDA-A72C2FA9A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396"/>
            <a:ext cx="5369501" cy="44963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0F77C2-743D-4A41-BC34-DBC4A8C53AEF}"/>
              </a:ext>
            </a:extLst>
          </p:cNvPr>
          <p:cNvSpPr txBox="1"/>
          <p:nvPr/>
        </p:nvSpPr>
        <p:spPr>
          <a:xfrm>
            <a:off x="251520" y="817539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A6AF01-21F5-4E9E-8B81-3B2A62E88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625766"/>
            <a:ext cx="4320480" cy="3022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4E8498-03CC-4E55-90E8-EEE6489545BC}"/>
              </a:ext>
            </a:extLst>
          </p:cNvPr>
          <p:cNvSpPr/>
          <p:nvPr/>
        </p:nvSpPr>
        <p:spPr>
          <a:xfrm>
            <a:off x="4740562" y="627253"/>
            <a:ext cx="4379903" cy="30214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475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152-154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91C7CB-9246-3040-B8E2-84338FF4F671}"/>
              </a:ext>
            </a:extLst>
          </p:cNvPr>
          <p:cNvSpPr txBox="1"/>
          <p:nvPr/>
        </p:nvSpPr>
        <p:spPr>
          <a:xfrm>
            <a:off x="611560" y="2682537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Q5-6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295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ight Triangle 4"/>
          <p:cNvSpPr/>
          <p:nvPr/>
        </p:nvSpPr>
        <p:spPr>
          <a:xfrm flipH="1">
            <a:off x="2771800" y="2924944"/>
            <a:ext cx="4032448" cy="2952328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588224" y="2278695"/>
            <a:ext cx="648072" cy="6480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19460890">
            <a:off x="4231883" y="3513421"/>
            <a:ext cx="122413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6926739" y="4040060"/>
            <a:ext cx="597589" cy="79208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10" name="Straight Connector 9"/>
          <p:cNvCxnSpPr>
            <a:stCxn id="7" idx="3"/>
            <a:endCxn id="6" idx="2"/>
          </p:cNvCxnSpPr>
          <p:nvPr/>
        </p:nvCxnSpPr>
        <p:spPr>
          <a:xfrm flipV="1">
            <a:off x="5341301" y="2602731"/>
            <a:ext cx="1246923" cy="913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0"/>
            <a:endCxn id="6" idx="6"/>
          </p:cNvCxnSpPr>
          <p:nvPr/>
        </p:nvCxnSpPr>
        <p:spPr>
          <a:xfrm flipV="1">
            <a:off x="7225534" y="2602731"/>
            <a:ext cx="10762" cy="1437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03848" y="530120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/>
              <a:t>ϴ</a:t>
            </a:r>
            <a:endParaRPr lang="en-GB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59532" y="922955"/>
            <a:ext cx="6156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Look at both particles individually </a:t>
            </a:r>
          </a:p>
          <a:p>
            <a:r>
              <a:rPr lang="en-GB" sz="3200" dirty="0"/>
              <a:t>using the F = ma equation.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0465" y="2048808"/>
            <a:ext cx="4676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Then solve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196083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 rot="19460890">
            <a:off x="2146855" y="2935220"/>
            <a:ext cx="122413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6660232" y="3438040"/>
            <a:ext cx="597589" cy="79208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0000FF"/>
                </a:solidFill>
              </a:rPr>
              <a:t>5</a:t>
            </a:r>
          </a:p>
        </p:txBody>
      </p:sp>
      <p:cxnSp>
        <p:nvCxnSpPr>
          <p:cNvPr id="10" name="Straight Connector 9"/>
          <p:cNvCxnSpPr>
            <a:stCxn id="7" idx="3"/>
          </p:cNvCxnSpPr>
          <p:nvPr/>
        </p:nvCxnSpPr>
        <p:spPr>
          <a:xfrm flipV="1">
            <a:off x="3256273" y="2357920"/>
            <a:ext cx="811671" cy="580591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59026" y="2304823"/>
            <a:ext cx="0" cy="1116883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59026" y="4227303"/>
            <a:ext cx="1" cy="1047949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90974" y="523824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5g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40152" y="16288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Tension (T)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331640" y="3654064"/>
            <a:ext cx="941098" cy="72008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7989" y="428338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Friction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59832" y="163784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Tension (T)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525028" y="4306349"/>
            <a:ext cx="941098" cy="72008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7" idx="2"/>
          </p:cNvCxnSpPr>
          <p:nvPr/>
        </p:nvCxnSpPr>
        <p:spPr>
          <a:xfrm flipH="1" flipV="1">
            <a:off x="2968775" y="3587819"/>
            <a:ext cx="516906" cy="71853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38652" y="495565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2g sin </a:t>
            </a:r>
            <a:r>
              <a:rPr lang="el-GR" sz="3600" dirty="0"/>
              <a:t>ϴ</a:t>
            </a:r>
            <a:r>
              <a:rPr lang="en-GB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823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Force exerted on the pulley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ight Triangle 4"/>
          <p:cNvSpPr/>
          <p:nvPr/>
        </p:nvSpPr>
        <p:spPr>
          <a:xfrm flipH="1">
            <a:off x="2411760" y="2492896"/>
            <a:ext cx="4032448" cy="2952328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228184" y="1846647"/>
            <a:ext cx="648072" cy="6480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19460890">
            <a:off x="3871843" y="3081373"/>
            <a:ext cx="122413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6566699" y="3608012"/>
            <a:ext cx="597589" cy="79208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0000FF"/>
                </a:solidFill>
              </a:rPr>
              <a:t>5</a:t>
            </a:r>
          </a:p>
        </p:txBody>
      </p:sp>
      <p:cxnSp>
        <p:nvCxnSpPr>
          <p:cNvPr id="10" name="Straight Connector 9"/>
          <p:cNvCxnSpPr>
            <a:stCxn id="7" idx="3"/>
            <a:endCxn id="6" idx="2"/>
          </p:cNvCxnSpPr>
          <p:nvPr/>
        </p:nvCxnSpPr>
        <p:spPr>
          <a:xfrm flipV="1">
            <a:off x="4981261" y="2170683"/>
            <a:ext cx="1246923" cy="913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0"/>
            <a:endCxn id="6" idx="6"/>
          </p:cNvCxnSpPr>
          <p:nvPr/>
        </p:nvCxnSpPr>
        <p:spPr>
          <a:xfrm flipV="1">
            <a:off x="6865494" y="2170683"/>
            <a:ext cx="10762" cy="1437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43808" y="486916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/>
              <a:t>ϴ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755576" y="86825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What is the force exerted on the pulley?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8617" y="598427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It is the resultant of the two tensions. </a:t>
            </a:r>
          </a:p>
        </p:txBody>
      </p:sp>
    </p:spTree>
    <p:extLst>
      <p:ext uri="{BB962C8B-B14F-4D97-AF65-F5344CB8AC3E}">
        <p14:creationId xmlns:p14="http://schemas.microsoft.com/office/powerpoint/2010/main" val="4288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Force exerted on the pulley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ight Triangle 4"/>
          <p:cNvSpPr/>
          <p:nvPr/>
        </p:nvSpPr>
        <p:spPr>
          <a:xfrm flipH="1">
            <a:off x="611560" y="1807907"/>
            <a:ext cx="4032448" cy="2952328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27984" y="1161658"/>
            <a:ext cx="648072" cy="6480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endCxn id="6" idx="2"/>
          </p:cNvCxnSpPr>
          <p:nvPr/>
        </p:nvCxnSpPr>
        <p:spPr>
          <a:xfrm flipV="1">
            <a:off x="3181061" y="1485694"/>
            <a:ext cx="1246923" cy="913981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6" idx="6"/>
          </p:cNvCxnSpPr>
          <p:nvPr/>
        </p:nvCxnSpPr>
        <p:spPr>
          <a:xfrm flipV="1">
            <a:off x="5065294" y="1485694"/>
            <a:ext cx="10762" cy="1437329"/>
          </a:xfrm>
          <a:prstGeom prst="line">
            <a:avLst/>
          </a:prstGeom>
          <a:ln w="381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43608" y="4184171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/>
              <a:t>ϴ</a:t>
            </a:r>
            <a:endParaRPr lang="en-GB" sz="36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804783" y="4974344"/>
            <a:ext cx="1246923" cy="913981"/>
          </a:xfrm>
          <a:prstGeom prst="line">
            <a:avLst/>
          </a:prstGeom>
          <a:ln w="38100">
            <a:solidFill>
              <a:srgbClr val="FF0000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028384" y="3573016"/>
            <a:ext cx="10762" cy="1437329"/>
          </a:xfrm>
          <a:prstGeom prst="line">
            <a:avLst/>
          </a:prstGeom>
          <a:ln w="38100">
            <a:solidFill>
              <a:srgbClr val="0000FF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804783" y="3573016"/>
            <a:ext cx="1246923" cy="2315309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845357" y="2053117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Resultant Force of the Tension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24128" y="4322260"/>
            <a:ext cx="1584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2T cos </a:t>
            </a:r>
            <a:r>
              <a:rPr lang="el-GR" sz="3200" dirty="0"/>
              <a:t>ϴ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7865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BE0D0-29B0-4192-AF8F-AB3A5EDD3F0D}"/>
                  </a:ext>
                </a:extLst>
              </p:cNvPr>
              <p:cNvSpPr txBox="1"/>
              <p:nvPr/>
            </p:nvSpPr>
            <p:spPr>
              <a:xfrm>
                <a:off x="252252" y="764199"/>
                <a:ext cx="8593570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Two particles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/>
                  <a:t> of masses 5kg and 10kg respectively are connected by a light inextensible string. The string passes over a small smooth pulley which is fixed at the top of a rough inclined plane.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rests on the inclined plane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/>
                  <a:t> hangs on the edge of the plane with the string vertical and taut. The plane is inclined to the horizontal at an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r>
                  <a:rPr lang="en-GB" dirty="0"/>
                  <a:t>, as shown in the diagram. The coefficient of friction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and the plane is 0.2. The system is released from rest.</a:t>
                </a:r>
              </a:p>
              <a:p>
                <a:r>
                  <a:rPr lang="en-GB" dirty="0"/>
                  <a:t>Find the acceleration of the system.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BE0D0-29B0-4192-AF8F-AB3A5EDD3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52" y="764199"/>
                <a:ext cx="8593570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2252" y="3206779"/>
                <a:ext cx="3617080" cy="703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, 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52" y="3206779"/>
                <a:ext cx="3617080" cy="7030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t="5834"/>
          <a:stretch/>
        </p:blipFill>
        <p:spPr>
          <a:xfrm>
            <a:off x="3275856" y="3206779"/>
            <a:ext cx="5400600" cy="34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4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DB5AF8-6E1E-4F70-86B8-0D0DE9D252D4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99B0DB-5E04-49DC-A319-D07315C69C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D343C0-A78A-445A-9E0E-CBC51338017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BE0D0-29B0-4192-AF8F-AB3A5EDD3F0D}"/>
                  </a:ext>
                </a:extLst>
              </p:cNvPr>
              <p:cNvSpPr txBox="1"/>
              <p:nvPr/>
            </p:nvSpPr>
            <p:spPr>
              <a:xfrm>
                <a:off x="252252" y="764199"/>
                <a:ext cx="8593570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Two particles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/>
                  <a:t> of masses 5kg and 10kg respectively are connected by a light inextensible string. The string passes over a small smooth pulley which is fixed at the top of a rough inclined plane.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rests on the inclined plane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/>
                  <a:t> hangs on the edge of the plane with the string vertical and taut. The plane is inclined to the horizontal at an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r>
                  <a:rPr lang="en-GB" dirty="0"/>
                  <a:t>, as shown in the diagram. The coefficient of friction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and the plane is 0.2. The system is released from rest.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Find the acceleration of the system.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BE0D0-29B0-4192-AF8F-AB3A5EDD3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52" y="764199"/>
                <a:ext cx="8593570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450F22-A190-41F2-9DED-1CAD0F9CC0F4}"/>
                  </a:ext>
                </a:extLst>
              </p:cNvPr>
              <p:cNvSpPr txBox="1"/>
              <p:nvPr/>
            </p:nvSpPr>
            <p:spPr>
              <a:xfrm>
                <a:off x="107504" y="3190402"/>
                <a:ext cx="3167620" cy="343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b="1" dirty="0" smtClean="0">
                          <a:solidFill>
                            <a:prstClr val="black"/>
                          </a:solidFill>
                        </a:rPr>
                        <m:t>Look</m:t>
                      </m:r>
                      <m:r>
                        <m:rPr>
                          <m:nor/>
                        </m:rPr>
                        <a:rPr lang="en-GB" sz="2000" b="1" dirty="0" smtClean="0">
                          <a:solidFill>
                            <a:prstClr val="black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b="1" dirty="0" smtClean="0">
                          <a:solidFill>
                            <a:prstClr val="black"/>
                          </a:solidFill>
                        </a:rPr>
                        <m:t>at</m:t>
                      </m:r>
                      <m:r>
                        <m:rPr>
                          <m:nor/>
                        </m:rPr>
                        <a:rPr lang="en-GB" sz="2000" b="1" dirty="0" smtClean="0">
                          <a:solidFill>
                            <a:prstClr val="black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b="1" dirty="0" smtClean="0">
                          <a:solidFill>
                            <a:prstClr val="black"/>
                          </a:solidFill>
                        </a:rPr>
                        <m:t>particle</m:t>
                      </m:r>
                      <m:r>
                        <m:rPr>
                          <m:nor/>
                        </m:rPr>
                        <a:rPr lang="en-GB" sz="2000" b="1" dirty="0" smtClean="0">
                          <a:solidFill>
                            <a:prstClr val="black"/>
                          </a:solidFill>
                        </a:rPr>
                        <m:t> </m:t>
                      </m:r>
                      <m:r>
                        <a:rPr lang="en-GB" sz="2000" b="1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m:rPr>
                          <m:nor/>
                        </m:rPr>
                        <a:rPr lang="en-GB" sz="2000" b="1" dirty="0">
                          <a:solidFill>
                            <a:prstClr val="black"/>
                          </a:solidFill>
                        </a:rPr>
                        <m:t>:</m:t>
                      </m:r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𝑅𝑒𝑙𝑠𝑜𝑣𝑒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𝑉𝑒𝑟𝑡𝑖𝑐𝑎𝑙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𝑡𝑜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𝑠𝑙𝑜𝑝𝑒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r>
                  <a:rPr lang="en-GB" sz="2000" b="0" dirty="0">
                    <a:latin typeface="Cambria Math" panose="02040503050406030204" pitchFamily="18" charset="0"/>
                  </a:rPr>
                  <a:t>F = ma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𝑹𝒆𝒍𝒔𝒐𝒗𝒆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𝑯𝒐𝒓𝒊𝒛𝒐𝒏𝒕𝒊𝒂𝒍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𝒔𝒍𝒐𝒑𝒆</m:t>
                      </m:r>
                      <m:r>
                        <a:rPr lang="en-GB" sz="2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):</m:t>
                      </m:r>
                    </m:oMath>
                  </m:oMathPara>
                </a14:m>
                <a:endParaRPr lang="en-GB" sz="20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0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F = ma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−0.2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−3.8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br>
                  <a:rPr lang="en-GB" sz="2000" b="0" i="1" dirty="0">
                    <a:latin typeface="Cambria Math" panose="02040503050406030204" pitchFamily="18" charset="0"/>
                  </a:rPr>
                </a:br>
                <a:endParaRPr lang="en-GB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450F22-A190-41F2-9DED-1CAD0F9CC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190402"/>
                <a:ext cx="3167620" cy="3439468"/>
              </a:xfrm>
              <a:prstGeom prst="rect">
                <a:avLst/>
              </a:prstGeom>
              <a:blipFill>
                <a:blip r:embed="rId3"/>
                <a:stretch>
                  <a:fillRect l="-2119" r="-25241"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156660" y="3220888"/>
                <a:ext cx="2879836" cy="15938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b="1" dirty="0">
                    <a:solidFill>
                      <a:srgbClr val="FF0000"/>
                    </a:solidFill>
                  </a:rPr>
                  <a:t>Simultaneous Equations</a:t>
                </a:r>
                <a:r>
                  <a:rPr lang="en-GB" sz="2000" dirty="0">
                    <a:solidFill>
                      <a:prstClr val="black"/>
                    </a:solidFill>
                  </a:rPr>
                  <a:t>:  </a:t>
                </a:r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6.2</m:t>
                      </m:r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000" b="1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𝐦</m:t>
                      </m:r>
                      <m:sSup>
                        <m:sSupPr>
                          <m:ctrlPr>
                            <a:rPr lang="en-GB" sz="2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sz="2000" b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660" y="3220888"/>
                <a:ext cx="2879836" cy="1593834"/>
              </a:xfrm>
              <a:prstGeom prst="rect">
                <a:avLst/>
              </a:prstGeom>
              <a:blipFill>
                <a:blip r:embed="rId4"/>
                <a:stretch>
                  <a:fillRect l="-2331" t="-1908" r="-2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514341" y="3220888"/>
                <a:ext cx="2557751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2000" b="1" dirty="0">
                    <a:solidFill>
                      <a:prstClr val="black"/>
                    </a:solidFill>
                  </a:rPr>
                  <a:t>Look at particle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r>
                  <a:rPr lang="en-GB" sz="2000" b="1" dirty="0">
                    <a:solidFill>
                      <a:prstClr val="black"/>
                    </a:solidFill>
                  </a:rPr>
                  <a:t>: </a:t>
                </a:r>
                <a:endParaRPr lang="en-GB" sz="20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𝑒𝑙𝑜𝑠𝑜𝑣𝑒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𝑉𝑒𝑟𝑡𝑖𝑐𝑎𝑙</m:t>
                        </m:r>
                      </m:e>
                    </m:d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: </a:t>
                </a:r>
              </a:p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F = ma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341" y="3220888"/>
                <a:ext cx="2557751" cy="1323439"/>
              </a:xfrm>
              <a:prstGeom prst="rect">
                <a:avLst/>
              </a:prstGeom>
              <a:blipFill>
                <a:blip r:embed="rId5"/>
                <a:stretch>
                  <a:fillRect l="-2381" t="-2304" r="-1667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3425322" y="3284984"/>
            <a:ext cx="1961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69601" y="3284984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00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52DE99-0B57-4E77-85FC-85B1E377379A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CA2EC6D-CE5E-48BB-872B-402FFFCAA37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4E004CA-9091-4C99-BB6D-4CE37FEB10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/>
              <p:nvPr/>
            </p:nvSpPr>
            <p:spPr>
              <a:xfrm>
                <a:off x="323528" y="708459"/>
                <a:ext cx="8536503" cy="244041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One end of a light inextensible string is attached to a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of mass 2kg. The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is held at rest on a </a:t>
                </a:r>
                <a:r>
                  <a:rPr lang="en-GB" sz="1600" b="1" dirty="0"/>
                  <a:t>smooth</a:t>
                </a:r>
                <a:r>
                  <a:rPr lang="en-GB" sz="1600" dirty="0"/>
                  <a:t> fixed plane which is inclined to the horizontal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600" dirty="0"/>
                  <a:t>. The string lies along the line of greatest slope of the plane and passes over a smooth light pulley which is fixed at the top of the plane. The other end of the string is attached to a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of mass 5kg. The system is released from rest. By modelling the blocks as particles and ignoring air resistance,</a:t>
                </a:r>
              </a:p>
              <a:p>
                <a:r>
                  <a:rPr lang="en-GB" sz="1600" dirty="0"/>
                  <a:t>(a)(</a:t>
                </a:r>
                <a:r>
                  <a:rPr lang="en-GB" sz="1600" dirty="0" err="1"/>
                  <a:t>i</a:t>
                </a:r>
                <a:r>
                  <a:rPr lang="en-GB" sz="1600" dirty="0"/>
                  <a:t>) show that the acceleration of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     (ii) find the tension in the string.</a:t>
                </a:r>
              </a:p>
              <a:p>
                <a:r>
                  <a:rPr lang="en-GB" sz="1600" dirty="0"/>
                  <a:t>(b) State how you have used the fact that the string is inextensible in your calculations.</a:t>
                </a:r>
              </a:p>
              <a:p>
                <a:r>
                  <a:rPr lang="en-GB" sz="1600" dirty="0"/>
                  <a:t>(c) Calculate the magnitude of the force exerted on the pulley by the string.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08459"/>
                <a:ext cx="8536503" cy="24404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848"/>
          <a:stretch/>
        </p:blipFill>
        <p:spPr>
          <a:xfrm>
            <a:off x="2123728" y="3284984"/>
            <a:ext cx="5544616" cy="34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62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52DE99-0B57-4E77-85FC-85B1E377379A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CA2EC6D-CE5E-48BB-872B-402FFFCAA37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Connected particles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4E004CA-9091-4C99-BB6D-4CE37FEB10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D311D3F-8A39-420D-A1FF-F40E43AA4DFE}"/>
                  </a:ext>
                </a:extLst>
              </p:cNvPr>
              <p:cNvSpPr txBox="1"/>
              <p:nvPr/>
            </p:nvSpPr>
            <p:spPr>
              <a:xfrm>
                <a:off x="990375" y="3258203"/>
                <a:ext cx="2448271" cy="2723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600" dirty="0"/>
              </a:p>
              <a:p>
                <a:r>
                  <a:rPr lang="en-GB" sz="2000" b="1" dirty="0"/>
                  <a:t>Look at particle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sz="2000" b="1" dirty="0"/>
                  <a:t>:             </a:t>
                </a:r>
                <a:endParaRPr lang="en-GB" sz="20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𝑅𝑒𝑙𝑠𝑜𝑣𝑒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𝑃𝑎𝑟𝑎𝑙𝑙𝑒𝑙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  <a:p>
                <a:endParaRPr lang="en-GB" sz="2000" dirty="0"/>
              </a:p>
              <a:p>
                <a:endParaRPr lang="en-GB" sz="500" dirty="0"/>
              </a:p>
              <a:p>
                <a:r>
                  <a:rPr lang="en-GB" sz="2000" b="1" dirty="0"/>
                  <a:t>Look at particle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2000" b="1" dirty="0"/>
                  <a:t>:</a:t>
                </a:r>
                <a:endParaRPr lang="en-GB" sz="2000" b="1" i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𝑅𝑒𝑙𝑠𝑜𝑣𝑒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𝑉𝑒𝑟𝑡𝑖𝑐𝑎𝑙</m:t>
                        </m:r>
                      </m:e>
                    </m:d>
                  </m:oMath>
                </a14:m>
                <a:r>
                  <a:rPr lang="en-GB" sz="2000" b="0" dirty="0"/>
                  <a:t>: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D311D3F-8A39-420D-A1FF-F40E43AA4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375" y="3258203"/>
                <a:ext cx="2448271" cy="2723823"/>
              </a:xfrm>
              <a:prstGeom prst="rect">
                <a:avLst/>
              </a:prstGeom>
              <a:blipFill>
                <a:blip r:embed="rId2"/>
                <a:stretch>
                  <a:fillRect l="-2488" r="-19154" b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>
            <a:extLst>
              <a:ext uri="{FF2B5EF4-FFF2-40B4-BE49-F238E27FC236}">
                <a16:creationId xmlns:a16="http://schemas.microsoft.com/office/drawing/2014/main" id="{D351D4B4-E10E-4FF3-BC48-A06103FBF9E0}"/>
              </a:ext>
            </a:extLst>
          </p:cNvPr>
          <p:cNvSpPr/>
          <p:nvPr/>
        </p:nvSpPr>
        <p:spPr>
          <a:xfrm>
            <a:off x="395536" y="3429000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/>
              <p:nvPr/>
            </p:nvSpPr>
            <p:spPr>
              <a:xfrm>
                <a:off x="323528" y="708459"/>
                <a:ext cx="8536503" cy="244041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One end of a light inextensible string is attached to a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of mass 2kg. The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is held at rest on a </a:t>
                </a:r>
                <a:r>
                  <a:rPr lang="en-GB" sz="1600" b="1" dirty="0"/>
                  <a:t>smooth</a:t>
                </a:r>
                <a:r>
                  <a:rPr lang="en-GB" sz="1600" dirty="0"/>
                  <a:t> fixed plane which is inclined to the horizontal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600" dirty="0"/>
                  <a:t>. The string lies along the line of greatest slope of the plane and passes over a smooth light pulley which is fixed at the top of the plane. The other end of the string is attached to a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of mass 5kg. The system is released from rest. By modelling the blocks as particles and ignoring air resistance,</a:t>
                </a:r>
              </a:p>
              <a:p>
                <a:r>
                  <a:rPr lang="en-GB" sz="1600" dirty="0"/>
                  <a:t>(a)(</a:t>
                </a:r>
                <a:r>
                  <a:rPr lang="en-GB" sz="1600" dirty="0" err="1"/>
                  <a:t>i</a:t>
                </a:r>
                <a:r>
                  <a:rPr lang="en-GB" sz="1600" dirty="0"/>
                  <a:t>) show that the acceleration of block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     (ii) find the tension in the string.</a:t>
                </a:r>
              </a:p>
              <a:p>
                <a:r>
                  <a:rPr lang="en-GB" sz="1600" dirty="0"/>
                  <a:t>(b) State how you have used the fact that the string is inextensible in your calculations.</a:t>
                </a:r>
              </a:p>
              <a:p>
                <a:r>
                  <a:rPr lang="en-GB" sz="1600" dirty="0"/>
                  <a:t>(c) Calculate the magnitude of the force exerted on the pulley by the string.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B696EB5-F1DA-47CD-9B24-7AB504567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08459"/>
                <a:ext cx="8536503" cy="24404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r="11423" b="20775"/>
          <a:stretch/>
        </p:blipFill>
        <p:spPr>
          <a:xfrm>
            <a:off x="6742366" y="3232076"/>
            <a:ext cx="2419252" cy="18015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851920" y="3337045"/>
                <a:ext cx="2736304" cy="1283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</a:rPr>
                  <a:t>Simultaneous Equations:</a:t>
                </a:r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337045"/>
                <a:ext cx="2736304" cy="1283878"/>
              </a:xfrm>
              <a:prstGeom prst="rect">
                <a:avLst/>
              </a:prstGeom>
              <a:blipFill>
                <a:blip r:embed="rId5"/>
                <a:stretch>
                  <a:fillRect l="-2450" t="-2370" r="-22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73585" y="5004006"/>
                <a:ext cx="1492973" cy="983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85" y="5004006"/>
                <a:ext cx="1492973" cy="9834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971600" y="6253327"/>
                <a:ext cx="622966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String is inextensible so acceleration at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the same.</a:t>
                </a: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253327"/>
                <a:ext cx="6229661" cy="400110"/>
              </a:xfrm>
              <a:prstGeom prst="rect">
                <a:avLst/>
              </a:prstGeom>
              <a:blipFill>
                <a:blip r:embed="rId7"/>
                <a:stretch>
                  <a:fillRect l="-978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>
            <a:extLst>
              <a:ext uri="{FF2B5EF4-FFF2-40B4-BE49-F238E27FC236}">
                <a16:creationId xmlns:a16="http://schemas.microsoft.com/office/drawing/2014/main" id="{D351D4B4-E10E-4FF3-BC48-A06103FBF9E0}"/>
              </a:ext>
            </a:extLst>
          </p:cNvPr>
          <p:cNvSpPr/>
          <p:nvPr/>
        </p:nvSpPr>
        <p:spPr>
          <a:xfrm>
            <a:off x="395536" y="6309320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263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7" grpId="0"/>
      <p:bldP spid="7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26266</TotalTime>
  <Words>1019</Words>
  <Application>Microsoft Macintosh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976</cp:revision>
  <dcterms:created xsi:type="dcterms:W3CDTF">2013-02-28T07:36:55Z</dcterms:created>
  <dcterms:modified xsi:type="dcterms:W3CDTF">2019-07-30T18:59:48Z</dcterms:modified>
</cp:coreProperties>
</file>