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6" r:id="rId3"/>
    <p:sldId id="265" r:id="rId4"/>
    <p:sldId id="266" r:id="rId5"/>
    <p:sldId id="274" r:id="rId6"/>
    <p:sldId id="275" r:id="rId7"/>
    <p:sldId id="277" r:id="rId8"/>
    <p:sldId id="276" r:id="rId9"/>
    <p:sldId id="278" r:id="rId10"/>
    <p:sldId id="279" r:id="rId11"/>
    <p:sldId id="63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559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013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872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1542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775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1279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921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01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9995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1115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29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71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13.png"/><Relationship Id="rId7" Type="http://schemas.openxmlformats.org/officeDocument/2006/relationships/image" Target="../media/image117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121.png"/><Relationship Id="rId5" Type="http://schemas.openxmlformats.org/officeDocument/2006/relationships/image" Target="../media/image115.png"/><Relationship Id="rId10" Type="http://schemas.openxmlformats.org/officeDocument/2006/relationships/image" Target="../media/image120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13" Type="http://schemas.openxmlformats.org/officeDocument/2006/relationships/image" Target="../media/image124.png"/><Relationship Id="rId18" Type="http://schemas.openxmlformats.org/officeDocument/2006/relationships/image" Target="../media/image129.png"/><Relationship Id="rId3" Type="http://schemas.openxmlformats.org/officeDocument/2006/relationships/image" Target="../media/image119.png"/><Relationship Id="rId21" Type="http://schemas.openxmlformats.org/officeDocument/2006/relationships/image" Target="../media/image132.png"/><Relationship Id="rId7" Type="http://schemas.openxmlformats.org/officeDocument/2006/relationships/image" Target="../media/image113.png"/><Relationship Id="rId12" Type="http://schemas.openxmlformats.org/officeDocument/2006/relationships/image" Target="../media/image123.png"/><Relationship Id="rId17" Type="http://schemas.openxmlformats.org/officeDocument/2006/relationships/image" Target="../media/image128.png"/><Relationship Id="rId2" Type="http://schemas.openxmlformats.org/officeDocument/2006/relationships/image" Target="../media/image118.png"/><Relationship Id="rId16" Type="http://schemas.openxmlformats.org/officeDocument/2006/relationships/image" Target="../media/image127.png"/><Relationship Id="rId20" Type="http://schemas.openxmlformats.org/officeDocument/2006/relationships/image" Target="../media/image1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2.png"/><Relationship Id="rId11" Type="http://schemas.openxmlformats.org/officeDocument/2006/relationships/image" Target="../media/image117.png"/><Relationship Id="rId24" Type="http://schemas.openxmlformats.org/officeDocument/2006/relationships/image" Target="../media/image135.png"/><Relationship Id="rId5" Type="http://schemas.openxmlformats.org/officeDocument/2006/relationships/image" Target="../media/image121.png"/><Relationship Id="rId15" Type="http://schemas.openxmlformats.org/officeDocument/2006/relationships/image" Target="../media/image126.png"/><Relationship Id="rId23" Type="http://schemas.openxmlformats.org/officeDocument/2006/relationships/image" Target="../media/image134.png"/><Relationship Id="rId10" Type="http://schemas.openxmlformats.org/officeDocument/2006/relationships/image" Target="../media/image116.png"/><Relationship Id="rId19" Type="http://schemas.openxmlformats.org/officeDocument/2006/relationships/image" Target="../media/image130.png"/><Relationship Id="rId4" Type="http://schemas.openxmlformats.org/officeDocument/2006/relationships/image" Target="../media/image120.png"/><Relationship Id="rId9" Type="http://schemas.openxmlformats.org/officeDocument/2006/relationships/image" Target="../media/image115.png"/><Relationship Id="rId14" Type="http://schemas.openxmlformats.org/officeDocument/2006/relationships/image" Target="../media/image125.png"/><Relationship Id="rId22" Type="http://schemas.openxmlformats.org/officeDocument/2006/relationships/image" Target="../media/image13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13" Type="http://schemas.openxmlformats.org/officeDocument/2006/relationships/image" Target="../media/image135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33.png"/><Relationship Id="rId17" Type="http://schemas.openxmlformats.org/officeDocument/2006/relationships/image" Target="../media/image139.png"/><Relationship Id="rId2" Type="http://schemas.openxmlformats.org/officeDocument/2006/relationships/image" Target="../media/image118.png"/><Relationship Id="rId16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2.png"/><Relationship Id="rId11" Type="http://schemas.openxmlformats.org/officeDocument/2006/relationships/image" Target="../media/image117.png"/><Relationship Id="rId5" Type="http://schemas.openxmlformats.org/officeDocument/2006/relationships/image" Target="../media/image121.png"/><Relationship Id="rId15" Type="http://schemas.openxmlformats.org/officeDocument/2006/relationships/image" Target="../media/image137.png"/><Relationship Id="rId10" Type="http://schemas.openxmlformats.org/officeDocument/2006/relationships/image" Target="../media/image116.png"/><Relationship Id="rId4" Type="http://schemas.openxmlformats.org/officeDocument/2006/relationships/image" Target="../media/image120.png"/><Relationship Id="rId9" Type="http://schemas.openxmlformats.org/officeDocument/2006/relationships/image" Target="../media/image115.png"/><Relationship Id="rId14" Type="http://schemas.openxmlformats.org/officeDocument/2006/relationships/image" Target="../media/image13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image" Target="../media/image144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43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image" Target="../media/image142.png"/><Relationship Id="rId5" Type="http://schemas.openxmlformats.org/officeDocument/2006/relationships/image" Target="../media/image121.png"/><Relationship Id="rId10" Type="http://schemas.openxmlformats.org/officeDocument/2006/relationships/image" Target="../media/image141.png"/><Relationship Id="rId4" Type="http://schemas.openxmlformats.org/officeDocument/2006/relationships/image" Target="../media/image120.png"/><Relationship Id="rId9" Type="http://schemas.openxmlformats.org/officeDocument/2006/relationships/image" Target="../media/image139.png"/><Relationship Id="rId14" Type="http://schemas.openxmlformats.org/officeDocument/2006/relationships/image" Target="../media/image14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image" Target="../media/image149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48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image" Target="../media/image147.png"/><Relationship Id="rId5" Type="http://schemas.openxmlformats.org/officeDocument/2006/relationships/image" Target="../media/image121.png"/><Relationship Id="rId15" Type="http://schemas.openxmlformats.org/officeDocument/2006/relationships/image" Target="../media/image151.png"/><Relationship Id="rId10" Type="http://schemas.openxmlformats.org/officeDocument/2006/relationships/image" Target="../media/image146.png"/><Relationship Id="rId4" Type="http://schemas.openxmlformats.org/officeDocument/2006/relationships/image" Target="../media/image120.png"/><Relationship Id="rId9" Type="http://schemas.openxmlformats.org/officeDocument/2006/relationships/image" Target="../media/image139.png"/><Relationship Id="rId14" Type="http://schemas.openxmlformats.org/officeDocument/2006/relationships/image" Target="../media/image15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image" Target="../media/image153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52.png"/><Relationship Id="rId2" Type="http://schemas.openxmlformats.org/officeDocument/2006/relationships/image" Target="../media/image118.png"/><Relationship Id="rId16" Type="http://schemas.openxmlformats.org/officeDocument/2006/relationships/image" Target="../media/image1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image" Target="../media/image147.png"/><Relationship Id="rId5" Type="http://schemas.openxmlformats.org/officeDocument/2006/relationships/image" Target="../media/image121.png"/><Relationship Id="rId15" Type="http://schemas.openxmlformats.org/officeDocument/2006/relationships/image" Target="../media/image155.png"/><Relationship Id="rId10" Type="http://schemas.openxmlformats.org/officeDocument/2006/relationships/image" Target="../media/image146.png"/><Relationship Id="rId4" Type="http://schemas.openxmlformats.org/officeDocument/2006/relationships/image" Target="../media/image120.png"/><Relationship Id="rId9" Type="http://schemas.openxmlformats.org/officeDocument/2006/relationships/image" Target="../media/image139.png"/><Relationship Id="rId14" Type="http://schemas.openxmlformats.org/officeDocument/2006/relationships/image" Target="../media/image15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13" Type="http://schemas.openxmlformats.org/officeDocument/2006/relationships/image" Target="../media/image163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62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7.png"/><Relationship Id="rId11" Type="http://schemas.openxmlformats.org/officeDocument/2006/relationships/image" Target="../media/image161.png"/><Relationship Id="rId5" Type="http://schemas.openxmlformats.org/officeDocument/2006/relationships/image" Target="../media/image121.png"/><Relationship Id="rId15" Type="http://schemas.openxmlformats.org/officeDocument/2006/relationships/image" Target="../media/image165.png"/><Relationship Id="rId10" Type="http://schemas.openxmlformats.org/officeDocument/2006/relationships/image" Target="../media/image160.png"/><Relationship Id="rId4" Type="http://schemas.openxmlformats.org/officeDocument/2006/relationships/image" Target="../media/image120.png"/><Relationship Id="rId9" Type="http://schemas.openxmlformats.org/officeDocument/2006/relationships/image" Target="../media/image159.png"/><Relationship Id="rId14" Type="http://schemas.openxmlformats.org/officeDocument/2006/relationships/image" Target="../media/image16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546296" y="1696923"/>
            <a:ext cx="6175408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Volumes of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Revolution</a:t>
            </a:r>
            <a:endParaRPr lang="ja-JP" altLang="en-US" sz="80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82696" y="4645215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4D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88-89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08E22AE-50F5-4578-86D6-D408BAFAE581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Q4-5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395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4D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42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the limits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will be 0 and 3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2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C99B92-856D-4B55-9E97-1A419FBEB188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C99B92-856D-4B55-9E97-1A419FBEB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3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3670E1E7-7DC6-47DD-B9EE-23A16CC8EF9C}"/>
              </a:ext>
            </a:extLst>
          </p:cNvPr>
          <p:cNvCxnSpPr>
            <a:cxnSpLocks/>
          </p:cNvCxnSpPr>
          <p:nvPr/>
        </p:nvCxnSpPr>
        <p:spPr>
          <a:xfrm rot="5400000" flipV="1">
            <a:off x="7740826" y="2285411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C1BA3BB-B975-48CB-B26C-F4259DB6843B}"/>
                  </a:ext>
                </a:extLst>
              </p:cNvPr>
              <p:cNvSpPr txBox="1"/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C1BA3BB-B975-48CB-B26C-F4259DB68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blipFill>
                <a:blip r:embed="rId4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25620A9-DBFE-4810-BE4B-658FDA8B0E54}"/>
                  </a:ext>
                </a:extLst>
              </p:cNvPr>
              <p:cNvSpPr txBox="1"/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25620A9-DBFE-4810-BE4B-658FDA8B0E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blipFill>
                <a:blip r:embed="rId5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7D43847-AD83-4A58-82BC-0AA4FA0A5861}"/>
                  </a:ext>
                </a:extLst>
              </p:cNvPr>
              <p:cNvSpPr txBox="1"/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7D43847-AD83-4A58-82BC-0AA4FA0A58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blipFill>
                <a:blip r:embed="rId6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69747700-A201-4CC3-870C-75C279B68241}"/>
              </a:ext>
            </a:extLst>
          </p:cNvPr>
          <p:cNvCxnSpPr>
            <a:cxnSpLocks/>
          </p:cNvCxnSpPr>
          <p:nvPr/>
        </p:nvCxnSpPr>
        <p:spPr>
          <a:xfrm flipV="1">
            <a:off x="7661983" y="148358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弧 10">
            <a:extLst>
              <a:ext uri="{FF2B5EF4-FFF2-40B4-BE49-F238E27FC236}">
                <a16:creationId xmlns:a16="http://schemas.microsoft.com/office/drawing/2014/main" id="{C3E7E64A-960A-4EE8-939A-7A40AF2A5671}"/>
              </a:ext>
            </a:extLst>
          </p:cNvPr>
          <p:cNvSpPr>
            <a:spLocks noChangeAspect="1"/>
          </p:cNvSpPr>
          <p:nvPr/>
        </p:nvSpPr>
        <p:spPr>
          <a:xfrm rot="2696034">
            <a:off x="6891708" y="1755882"/>
            <a:ext cx="1544810" cy="1544810"/>
          </a:xfrm>
          <a:prstGeom prst="arc">
            <a:avLst>
              <a:gd name="adj1" fmla="val 16463533"/>
              <a:gd name="adj2" fmla="val 1053061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46C7650C-53E9-4D90-95B4-ED049A2966AF}"/>
              </a:ext>
            </a:extLst>
          </p:cNvPr>
          <p:cNvCxnSpPr/>
          <p:nvPr/>
        </p:nvCxnSpPr>
        <p:spPr>
          <a:xfrm>
            <a:off x="6924675" y="3577003"/>
            <a:ext cx="1494692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4889E16-B6BB-4115-A204-F11938FE3921}"/>
              </a:ext>
            </a:extLst>
          </p:cNvPr>
          <p:cNvSpPr txBox="1"/>
          <p:nvPr/>
        </p:nvSpPr>
        <p:spPr>
          <a:xfrm>
            <a:off x="7452213" y="3577004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6C0C6FB5-ADBD-49C2-B623-E9BBA67660D8}"/>
              </a:ext>
            </a:extLst>
          </p:cNvPr>
          <p:cNvCxnSpPr>
            <a:cxnSpLocks/>
          </p:cNvCxnSpPr>
          <p:nvPr/>
        </p:nvCxnSpPr>
        <p:spPr>
          <a:xfrm rot="5400000" flipV="1">
            <a:off x="7655835" y="1321187"/>
            <a:ext cx="0" cy="205074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48A77DE5-A17B-4736-BD29-E6196288A606}"/>
              </a:ext>
            </a:extLst>
          </p:cNvPr>
          <p:cNvCxnSpPr>
            <a:cxnSpLocks/>
          </p:cNvCxnSpPr>
          <p:nvPr/>
        </p:nvCxnSpPr>
        <p:spPr>
          <a:xfrm>
            <a:off x="6575914" y="2337288"/>
            <a:ext cx="0" cy="978876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4A26D15-5F63-4F8F-90CD-16A4419F8337}"/>
              </a:ext>
            </a:extLst>
          </p:cNvPr>
          <p:cNvSpPr txBox="1"/>
          <p:nvPr/>
        </p:nvSpPr>
        <p:spPr>
          <a:xfrm>
            <a:off x="6124575" y="2680188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DC73263-0D68-4756-B971-B66862C0BBDA}"/>
                  </a:ext>
                </a:extLst>
              </p:cNvPr>
              <p:cNvSpPr txBox="1"/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DC73263-0D68-4756-B971-B66862C0BB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blipFill>
                <a:blip r:embed="rId7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201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フリーフォーム: 図形 73">
            <a:extLst>
              <a:ext uri="{FF2B5EF4-FFF2-40B4-BE49-F238E27FC236}">
                <a16:creationId xmlns:a16="http://schemas.microsoft.com/office/drawing/2014/main" id="{52A4DBE8-E8C6-4E78-B267-8C4A1518DEF7}"/>
              </a:ext>
            </a:extLst>
          </p:cNvPr>
          <p:cNvSpPr/>
          <p:nvPr/>
        </p:nvSpPr>
        <p:spPr>
          <a:xfrm>
            <a:off x="7662863" y="2345531"/>
            <a:ext cx="776287" cy="957263"/>
          </a:xfrm>
          <a:custGeom>
            <a:avLst/>
            <a:gdLst>
              <a:gd name="connsiteX0" fmla="*/ 750093 w 776287"/>
              <a:gd name="connsiteY0" fmla="*/ 0 h 957263"/>
              <a:gd name="connsiteX1" fmla="*/ 0 w 776287"/>
              <a:gd name="connsiteY1" fmla="*/ 0 h 957263"/>
              <a:gd name="connsiteX2" fmla="*/ 2381 w 776287"/>
              <a:gd name="connsiteY2" fmla="*/ 957263 h 957263"/>
              <a:gd name="connsiteX3" fmla="*/ 88106 w 776287"/>
              <a:gd name="connsiteY3" fmla="*/ 947738 h 957263"/>
              <a:gd name="connsiteX4" fmla="*/ 242887 w 776287"/>
              <a:gd name="connsiteY4" fmla="*/ 916782 h 957263"/>
              <a:gd name="connsiteX5" fmla="*/ 409575 w 776287"/>
              <a:gd name="connsiteY5" fmla="*/ 845344 h 957263"/>
              <a:gd name="connsiteX6" fmla="*/ 507206 w 776287"/>
              <a:gd name="connsiteY6" fmla="*/ 762000 h 957263"/>
              <a:gd name="connsiteX7" fmla="*/ 604837 w 776287"/>
              <a:gd name="connsiteY7" fmla="*/ 666750 h 957263"/>
              <a:gd name="connsiteX8" fmla="*/ 683418 w 776287"/>
              <a:gd name="connsiteY8" fmla="*/ 528638 h 957263"/>
              <a:gd name="connsiteX9" fmla="*/ 738187 w 776287"/>
              <a:gd name="connsiteY9" fmla="*/ 414338 h 957263"/>
              <a:gd name="connsiteX10" fmla="*/ 776287 w 776287"/>
              <a:gd name="connsiteY10" fmla="*/ 223838 h 957263"/>
              <a:gd name="connsiteX11" fmla="*/ 769143 w 776287"/>
              <a:gd name="connsiteY11" fmla="*/ 95250 h 957263"/>
              <a:gd name="connsiteX12" fmla="*/ 750093 w 776287"/>
              <a:gd name="connsiteY12" fmla="*/ 0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6287" h="957263">
                <a:moveTo>
                  <a:pt x="750093" y="0"/>
                </a:moveTo>
                <a:lnTo>
                  <a:pt x="0" y="0"/>
                </a:lnTo>
                <a:cubicBezTo>
                  <a:pt x="794" y="319088"/>
                  <a:pt x="1587" y="638175"/>
                  <a:pt x="2381" y="957263"/>
                </a:cubicBezTo>
                <a:lnTo>
                  <a:pt x="88106" y="947738"/>
                </a:lnTo>
                <a:lnTo>
                  <a:pt x="242887" y="916782"/>
                </a:lnTo>
                <a:lnTo>
                  <a:pt x="409575" y="845344"/>
                </a:lnTo>
                <a:lnTo>
                  <a:pt x="507206" y="762000"/>
                </a:lnTo>
                <a:lnTo>
                  <a:pt x="604837" y="666750"/>
                </a:lnTo>
                <a:lnTo>
                  <a:pt x="683418" y="528638"/>
                </a:lnTo>
                <a:lnTo>
                  <a:pt x="738187" y="414338"/>
                </a:lnTo>
                <a:lnTo>
                  <a:pt x="776287" y="223838"/>
                </a:lnTo>
                <a:lnTo>
                  <a:pt x="769143" y="95250"/>
                </a:lnTo>
                <a:lnTo>
                  <a:pt x="750093" y="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need to find the limits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as well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(since this is about the y-axis)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514B8929-9CF8-4BB4-B7AD-DA05319A81E0}"/>
              </a:ext>
            </a:extLst>
          </p:cNvPr>
          <p:cNvCxnSpPr>
            <a:cxnSpLocks/>
          </p:cNvCxnSpPr>
          <p:nvPr/>
        </p:nvCxnSpPr>
        <p:spPr>
          <a:xfrm rot="5400000" flipV="1">
            <a:off x="7740826" y="2285411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A719E80-A24E-4FAD-AA2A-DF08BAEE0B5B}"/>
                  </a:ext>
                </a:extLst>
              </p:cNvPr>
              <p:cNvSpPr txBox="1"/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A719E80-A24E-4FAD-AA2A-DF08BAEE0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blipFill>
                <a:blip r:embed="rId8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4A3A70-ADDC-4239-A44B-71A23FEE2BB0}"/>
                  </a:ext>
                </a:extLst>
              </p:cNvPr>
              <p:cNvSpPr txBox="1"/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4A3A70-ADDC-4239-A44B-71A23FEE2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blipFill>
                <a:blip r:embed="rId9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C58CEE7-CB7E-4676-A3B8-9B6127B0339F}"/>
                  </a:ext>
                </a:extLst>
              </p:cNvPr>
              <p:cNvSpPr txBox="1"/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C58CEE7-CB7E-4676-A3B8-9B6127B03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blipFill>
                <a:blip r:embed="rId10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1D470BC7-C316-4042-823A-C86D9A0632F9}"/>
              </a:ext>
            </a:extLst>
          </p:cNvPr>
          <p:cNvCxnSpPr>
            <a:cxnSpLocks/>
          </p:cNvCxnSpPr>
          <p:nvPr/>
        </p:nvCxnSpPr>
        <p:spPr>
          <a:xfrm flipV="1">
            <a:off x="7661983" y="148358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>
            <a:extLst>
              <a:ext uri="{FF2B5EF4-FFF2-40B4-BE49-F238E27FC236}">
                <a16:creationId xmlns:a16="http://schemas.microsoft.com/office/drawing/2014/main" id="{0B660754-BCAC-4807-83E1-145EEC45F56C}"/>
              </a:ext>
            </a:extLst>
          </p:cNvPr>
          <p:cNvSpPr>
            <a:spLocks noChangeAspect="1"/>
          </p:cNvSpPr>
          <p:nvPr/>
        </p:nvSpPr>
        <p:spPr>
          <a:xfrm rot="2696034">
            <a:off x="6891708" y="1755882"/>
            <a:ext cx="1544810" cy="1544810"/>
          </a:xfrm>
          <a:prstGeom prst="arc">
            <a:avLst>
              <a:gd name="adj1" fmla="val 16463533"/>
              <a:gd name="adj2" fmla="val 1053061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48AE8D3A-417E-4331-8BF3-70D2C11F7A59}"/>
              </a:ext>
            </a:extLst>
          </p:cNvPr>
          <p:cNvCxnSpPr/>
          <p:nvPr/>
        </p:nvCxnSpPr>
        <p:spPr>
          <a:xfrm>
            <a:off x="6924675" y="3577003"/>
            <a:ext cx="1494692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7AD2E2A-71A2-4AE0-B90D-E0FD633AB43B}"/>
              </a:ext>
            </a:extLst>
          </p:cNvPr>
          <p:cNvSpPr txBox="1"/>
          <p:nvPr/>
        </p:nvSpPr>
        <p:spPr>
          <a:xfrm>
            <a:off x="7452213" y="3577004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425193D7-6D8A-453C-A583-E63858E97F57}"/>
              </a:ext>
            </a:extLst>
          </p:cNvPr>
          <p:cNvCxnSpPr>
            <a:cxnSpLocks/>
          </p:cNvCxnSpPr>
          <p:nvPr/>
        </p:nvCxnSpPr>
        <p:spPr>
          <a:xfrm rot="5400000" flipV="1">
            <a:off x="7655835" y="1321187"/>
            <a:ext cx="0" cy="205074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C98D577-9D3C-4758-885F-34273F2932C4}"/>
                  </a:ext>
                </a:extLst>
              </p:cNvPr>
              <p:cNvSpPr txBox="1"/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C98D577-9D3C-4758-885F-34273F2932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blipFill>
                <a:blip r:embed="rId11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43137F0E-A00D-41B4-BC79-0EF4609B6F2C}"/>
                  </a:ext>
                </a:extLst>
              </p:cNvPr>
              <p:cNvSpPr txBox="1"/>
              <p:nvPr/>
            </p:nvSpPr>
            <p:spPr>
              <a:xfrm>
                <a:off x="4545805" y="1848921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43137F0E-A00D-41B4-BC79-0EF4609B6F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805" y="1848921"/>
                <a:ext cx="1131095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AB2F37D9-28D9-4DC4-BE21-835FCA170A43}"/>
              </a:ext>
            </a:extLst>
          </p:cNvPr>
          <p:cNvCxnSpPr>
            <a:cxnSpLocks/>
          </p:cNvCxnSpPr>
          <p:nvPr/>
        </p:nvCxnSpPr>
        <p:spPr>
          <a:xfrm flipH="1">
            <a:off x="4591050" y="2205361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4464D83-9E50-45D0-9F19-3653605B257F}"/>
                  </a:ext>
                </a:extLst>
              </p:cNvPr>
              <p:cNvSpPr txBox="1"/>
              <p:nvPr/>
            </p:nvSpPr>
            <p:spPr>
              <a:xfrm>
                <a:off x="4267662" y="2192323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4464D83-9E50-45D0-9F19-3653605B2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662" y="2192323"/>
                <a:ext cx="561513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E1BA78F7-C6B8-4A82-A1C4-B81F64EC3936}"/>
              </a:ext>
            </a:extLst>
          </p:cNvPr>
          <p:cNvCxnSpPr>
            <a:cxnSpLocks/>
          </p:cNvCxnSpPr>
          <p:nvPr/>
        </p:nvCxnSpPr>
        <p:spPr>
          <a:xfrm>
            <a:off x="5200650" y="2195836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86C0E78E-0C5C-4096-BB00-0743E3ECA57C}"/>
                  </a:ext>
                </a:extLst>
              </p:cNvPr>
              <p:cNvSpPr txBox="1"/>
              <p:nvPr/>
            </p:nvSpPr>
            <p:spPr>
              <a:xfrm>
                <a:off x="5410662" y="2182798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86C0E78E-0C5C-4096-BB00-0743E3ECA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662" y="2182798"/>
                <a:ext cx="561513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E3678136-603F-49ED-BA66-D581636FEBB7}"/>
                  </a:ext>
                </a:extLst>
              </p:cNvPr>
              <p:cNvSpPr txBox="1"/>
              <p:nvPr/>
            </p:nvSpPr>
            <p:spPr>
              <a:xfrm>
                <a:off x="3688555" y="2649021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E3678136-603F-49ED-BA66-D581636FEB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555" y="2649021"/>
                <a:ext cx="1131095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98D57E80-D59C-411E-BA23-03A3EDBF357F}"/>
                  </a:ext>
                </a:extLst>
              </p:cNvPr>
              <p:cNvSpPr txBox="1"/>
              <p:nvPr/>
            </p:nvSpPr>
            <p:spPr>
              <a:xfrm>
                <a:off x="4002881" y="2991921"/>
                <a:ext cx="607220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98D57E80-D59C-411E-BA23-03A3EDBF3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881" y="2991921"/>
                <a:ext cx="607220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96D4840-2B1C-4EF5-ADD2-6BE6B06C3A8B}"/>
                  </a:ext>
                </a:extLst>
              </p:cNvPr>
              <p:cNvSpPr txBox="1"/>
              <p:nvPr/>
            </p:nvSpPr>
            <p:spPr>
              <a:xfrm>
                <a:off x="5174455" y="2553771"/>
                <a:ext cx="1131095" cy="4539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96D4840-2B1C-4EF5-ADD2-6BE6B06C3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4455" y="2553771"/>
                <a:ext cx="1131095" cy="45397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7311ECD6-EA05-4ECB-9D75-448FE6AC656C}"/>
                  </a:ext>
                </a:extLst>
              </p:cNvPr>
              <p:cNvSpPr txBox="1"/>
              <p:nvPr/>
            </p:nvSpPr>
            <p:spPr>
              <a:xfrm>
                <a:off x="5050630" y="3010971"/>
                <a:ext cx="1321595" cy="4072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7311ECD6-EA05-4ECB-9D75-448FE6AC65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630" y="3010971"/>
                <a:ext cx="1321595" cy="40729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BFD5840-93D5-4F8E-AE5E-DA963B1B25AE}"/>
              </a:ext>
            </a:extLst>
          </p:cNvPr>
          <p:cNvSpPr txBox="1"/>
          <p:nvPr/>
        </p:nvSpPr>
        <p:spPr>
          <a:xfrm>
            <a:off x="4202904" y="1344096"/>
            <a:ext cx="18168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Finding the limits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060FF12C-B6E3-49F6-9067-13328BEEAAD7}"/>
                  </a:ext>
                </a:extLst>
              </p:cNvPr>
              <p:cNvSpPr txBox="1"/>
              <p:nvPr/>
            </p:nvSpPr>
            <p:spPr>
              <a:xfrm>
                <a:off x="3848101" y="3573448"/>
                <a:ext cx="28575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Remember to check for other values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within the range given…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060FF12C-B6E3-49F6-9067-13328BEEA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101" y="3573448"/>
                <a:ext cx="2857500" cy="461665"/>
              </a:xfrm>
              <a:prstGeom prst="rect">
                <a:avLst/>
              </a:prstGeom>
              <a:blipFill>
                <a:blip r:embed="rId19"/>
                <a:stretch>
                  <a:fillRect r="-42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F20A2057-2053-46C1-8028-58DD13592EE5}"/>
                  </a:ext>
                </a:extLst>
              </p:cNvPr>
              <p:cNvSpPr txBox="1"/>
              <p:nvPr/>
            </p:nvSpPr>
            <p:spPr>
              <a:xfrm>
                <a:off x="5841205" y="2972871"/>
                <a:ext cx="445295" cy="4430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F20A2057-2053-46C1-8028-58DD13592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205" y="2972871"/>
                <a:ext cx="445295" cy="443006"/>
              </a:xfrm>
              <a:prstGeom prst="rect">
                <a:avLst/>
              </a:prstGeom>
              <a:blipFill>
                <a:blip r:embed="rId20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2CC87135-F50B-451D-9916-9CB591C5145C}"/>
              </a:ext>
            </a:extLst>
          </p:cNvPr>
          <p:cNvSpPr/>
          <p:nvPr/>
        </p:nvSpPr>
        <p:spPr>
          <a:xfrm>
            <a:off x="2447925" y="3362325"/>
            <a:ext cx="952500" cy="43815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8F4110B7-C8D5-4D4A-8CFA-8D911E61196B}"/>
              </a:ext>
            </a:extLst>
          </p:cNvPr>
          <p:cNvCxnSpPr>
            <a:cxnSpLocks/>
          </p:cNvCxnSpPr>
          <p:nvPr/>
        </p:nvCxnSpPr>
        <p:spPr>
          <a:xfrm flipH="1" flipV="1">
            <a:off x="6953250" y="2419350"/>
            <a:ext cx="676275" cy="222885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C5B00192-4EA0-4B52-BB10-49985BE9EBCC}"/>
                  </a:ext>
                </a:extLst>
              </p:cNvPr>
              <p:cNvSpPr txBox="1"/>
              <p:nvPr/>
            </p:nvSpPr>
            <p:spPr>
              <a:xfrm>
                <a:off x="6457950" y="4668823"/>
                <a:ext cx="2514599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The two values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for the second equation correspond to the two positions on the diagram where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12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only need to rotate one side of the bowl about the y-axis to create the solid, so just choose one of these values…</a:t>
                </a:r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C5B00192-4EA0-4B52-BB10-49985BE9E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950" y="4668823"/>
                <a:ext cx="2514599" cy="1754326"/>
              </a:xfrm>
              <a:prstGeom prst="rect">
                <a:avLst/>
              </a:prstGeom>
              <a:blipFill>
                <a:blip r:embed="rId21"/>
                <a:stretch>
                  <a:fillRect t="-347" r="-1453" b="-1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2B11F680-ED76-471A-89AE-DBF4C1DBC119}"/>
              </a:ext>
            </a:extLst>
          </p:cNvPr>
          <p:cNvCxnSpPr>
            <a:cxnSpLocks/>
          </p:cNvCxnSpPr>
          <p:nvPr/>
        </p:nvCxnSpPr>
        <p:spPr>
          <a:xfrm flipV="1">
            <a:off x="7686675" y="2419350"/>
            <a:ext cx="676275" cy="222885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B7EB37D6-2A1F-4938-94BF-9762529404F7}"/>
              </a:ext>
            </a:extLst>
          </p:cNvPr>
          <p:cNvCxnSpPr>
            <a:cxnSpLocks/>
          </p:cNvCxnSpPr>
          <p:nvPr/>
        </p:nvCxnSpPr>
        <p:spPr>
          <a:xfrm flipH="1">
            <a:off x="8458200" y="1924050"/>
            <a:ext cx="190500" cy="3619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F8DBB11C-D98C-4C83-8E45-B1939A368288}"/>
                  </a:ext>
                </a:extLst>
              </p:cNvPr>
              <p:cNvSpPr txBox="1"/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F8DBB11C-D98C-4C83-8E45-B1939A3682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A4CD933E-65CC-4586-952C-1176F726397A}"/>
              </a:ext>
            </a:extLst>
          </p:cNvPr>
          <p:cNvCxnSpPr>
            <a:cxnSpLocks/>
          </p:cNvCxnSpPr>
          <p:nvPr/>
        </p:nvCxnSpPr>
        <p:spPr>
          <a:xfrm>
            <a:off x="6677025" y="1924050"/>
            <a:ext cx="190500" cy="3619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A2F2FA45-4335-4A46-B59F-9D18786F4DD4}"/>
                  </a:ext>
                </a:extLst>
              </p:cNvPr>
              <p:cNvSpPr txBox="1"/>
              <p:nvPr/>
            </p:nvSpPr>
            <p:spPr>
              <a:xfrm>
                <a:off x="6257927" y="1382698"/>
                <a:ext cx="638174" cy="541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A2F2FA45-4335-4A46-B59F-9D18786F4D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927" y="1382698"/>
                <a:ext cx="638174" cy="541687"/>
              </a:xfrm>
              <a:prstGeom prst="rect">
                <a:avLst/>
              </a:prstGeom>
              <a:blipFill>
                <a:blip r:embed="rId23"/>
                <a:stretch>
                  <a:fillRect t="-1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4093220-0D8C-4E6C-ACD6-8F03050B7C38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4093220-0D8C-4E6C-ACD6-8F03050B7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24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817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40" grpId="0"/>
      <p:bldP spid="42" grpId="0"/>
      <p:bldP spid="44" grpId="0"/>
      <p:bldP spid="45" grpId="0"/>
      <p:bldP spid="46" grpId="0"/>
      <p:bldP spid="47" grpId="0"/>
      <p:bldP spid="48" grpId="0"/>
      <p:bldP spid="53" grpId="0"/>
      <p:bldP spid="63" grpId="0"/>
      <p:bldP spid="64" grpId="0"/>
      <p:bldP spid="64" grpId="1"/>
      <p:bldP spid="65" grpId="0" animBg="1"/>
      <p:bldP spid="65" grpId="1" animBg="1"/>
      <p:bldP spid="70" grpId="0" build="allAtOnce"/>
      <p:bldP spid="77" grpId="0"/>
      <p:bldP spid="79" grpId="0"/>
      <p:bldP spid="79" grpId="1"/>
      <p:bldP spid="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フリーフォーム: 図形 73">
            <a:extLst>
              <a:ext uri="{FF2B5EF4-FFF2-40B4-BE49-F238E27FC236}">
                <a16:creationId xmlns:a16="http://schemas.microsoft.com/office/drawing/2014/main" id="{52A4DBE8-E8C6-4E78-B267-8C4A1518DEF7}"/>
              </a:ext>
            </a:extLst>
          </p:cNvPr>
          <p:cNvSpPr/>
          <p:nvPr/>
        </p:nvSpPr>
        <p:spPr>
          <a:xfrm>
            <a:off x="7662863" y="2345531"/>
            <a:ext cx="776287" cy="957263"/>
          </a:xfrm>
          <a:custGeom>
            <a:avLst/>
            <a:gdLst>
              <a:gd name="connsiteX0" fmla="*/ 750093 w 776287"/>
              <a:gd name="connsiteY0" fmla="*/ 0 h 957263"/>
              <a:gd name="connsiteX1" fmla="*/ 0 w 776287"/>
              <a:gd name="connsiteY1" fmla="*/ 0 h 957263"/>
              <a:gd name="connsiteX2" fmla="*/ 2381 w 776287"/>
              <a:gd name="connsiteY2" fmla="*/ 957263 h 957263"/>
              <a:gd name="connsiteX3" fmla="*/ 88106 w 776287"/>
              <a:gd name="connsiteY3" fmla="*/ 947738 h 957263"/>
              <a:gd name="connsiteX4" fmla="*/ 242887 w 776287"/>
              <a:gd name="connsiteY4" fmla="*/ 916782 h 957263"/>
              <a:gd name="connsiteX5" fmla="*/ 409575 w 776287"/>
              <a:gd name="connsiteY5" fmla="*/ 845344 h 957263"/>
              <a:gd name="connsiteX6" fmla="*/ 507206 w 776287"/>
              <a:gd name="connsiteY6" fmla="*/ 762000 h 957263"/>
              <a:gd name="connsiteX7" fmla="*/ 604837 w 776287"/>
              <a:gd name="connsiteY7" fmla="*/ 666750 h 957263"/>
              <a:gd name="connsiteX8" fmla="*/ 683418 w 776287"/>
              <a:gd name="connsiteY8" fmla="*/ 528638 h 957263"/>
              <a:gd name="connsiteX9" fmla="*/ 738187 w 776287"/>
              <a:gd name="connsiteY9" fmla="*/ 414338 h 957263"/>
              <a:gd name="connsiteX10" fmla="*/ 776287 w 776287"/>
              <a:gd name="connsiteY10" fmla="*/ 223838 h 957263"/>
              <a:gd name="connsiteX11" fmla="*/ 769143 w 776287"/>
              <a:gd name="connsiteY11" fmla="*/ 95250 h 957263"/>
              <a:gd name="connsiteX12" fmla="*/ 750093 w 776287"/>
              <a:gd name="connsiteY12" fmla="*/ 0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6287" h="957263">
                <a:moveTo>
                  <a:pt x="750093" y="0"/>
                </a:moveTo>
                <a:lnTo>
                  <a:pt x="0" y="0"/>
                </a:lnTo>
                <a:cubicBezTo>
                  <a:pt x="794" y="319088"/>
                  <a:pt x="1587" y="638175"/>
                  <a:pt x="2381" y="957263"/>
                </a:cubicBezTo>
                <a:lnTo>
                  <a:pt x="88106" y="947738"/>
                </a:lnTo>
                <a:lnTo>
                  <a:pt x="242887" y="916782"/>
                </a:lnTo>
                <a:lnTo>
                  <a:pt x="409575" y="845344"/>
                </a:lnTo>
                <a:lnTo>
                  <a:pt x="507206" y="762000"/>
                </a:lnTo>
                <a:lnTo>
                  <a:pt x="604837" y="666750"/>
                </a:lnTo>
                <a:lnTo>
                  <a:pt x="683418" y="528638"/>
                </a:lnTo>
                <a:lnTo>
                  <a:pt x="738187" y="414338"/>
                </a:lnTo>
                <a:lnTo>
                  <a:pt x="776287" y="223838"/>
                </a:lnTo>
                <a:lnTo>
                  <a:pt x="769143" y="95250"/>
                </a:lnTo>
                <a:lnTo>
                  <a:pt x="750093" y="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need to find the limits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as well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(since this is about the y-axis)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514B8929-9CF8-4BB4-B7AD-DA05319A81E0}"/>
              </a:ext>
            </a:extLst>
          </p:cNvPr>
          <p:cNvCxnSpPr>
            <a:cxnSpLocks/>
          </p:cNvCxnSpPr>
          <p:nvPr/>
        </p:nvCxnSpPr>
        <p:spPr>
          <a:xfrm rot="5400000" flipV="1">
            <a:off x="7740826" y="2285411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A719E80-A24E-4FAD-AA2A-DF08BAEE0B5B}"/>
                  </a:ext>
                </a:extLst>
              </p:cNvPr>
              <p:cNvSpPr txBox="1"/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A719E80-A24E-4FAD-AA2A-DF08BAEE0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blipFill>
                <a:blip r:embed="rId8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4A3A70-ADDC-4239-A44B-71A23FEE2BB0}"/>
                  </a:ext>
                </a:extLst>
              </p:cNvPr>
              <p:cNvSpPr txBox="1"/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4A3A70-ADDC-4239-A44B-71A23FEE2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blipFill>
                <a:blip r:embed="rId9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C58CEE7-CB7E-4676-A3B8-9B6127B0339F}"/>
                  </a:ext>
                </a:extLst>
              </p:cNvPr>
              <p:cNvSpPr txBox="1"/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C58CEE7-CB7E-4676-A3B8-9B6127B03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blipFill>
                <a:blip r:embed="rId10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1D470BC7-C316-4042-823A-C86D9A0632F9}"/>
              </a:ext>
            </a:extLst>
          </p:cNvPr>
          <p:cNvCxnSpPr>
            <a:cxnSpLocks/>
          </p:cNvCxnSpPr>
          <p:nvPr/>
        </p:nvCxnSpPr>
        <p:spPr>
          <a:xfrm flipV="1">
            <a:off x="7661983" y="148358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>
            <a:extLst>
              <a:ext uri="{FF2B5EF4-FFF2-40B4-BE49-F238E27FC236}">
                <a16:creationId xmlns:a16="http://schemas.microsoft.com/office/drawing/2014/main" id="{0B660754-BCAC-4807-83E1-145EEC45F56C}"/>
              </a:ext>
            </a:extLst>
          </p:cNvPr>
          <p:cNvSpPr>
            <a:spLocks noChangeAspect="1"/>
          </p:cNvSpPr>
          <p:nvPr/>
        </p:nvSpPr>
        <p:spPr>
          <a:xfrm rot="2696034">
            <a:off x="6891708" y="1755882"/>
            <a:ext cx="1544810" cy="1544810"/>
          </a:xfrm>
          <a:prstGeom prst="arc">
            <a:avLst>
              <a:gd name="adj1" fmla="val 16463533"/>
              <a:gd name="adj2" fmla="val 1053061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48AE8D3A-417E-4331-8BF3-70D2C11F7A59}"/>
              </a:ext>
            </a:extLst>
          </p:cNvPr>
          <p:cNvCxnSpPr/>
          <p:nvPr/>
        </p:nvCxnSpPr>
        <p:spPr>
          <a:xfrm>
            <a:off x="6924675" y="3577003"/>
            <a:ext cx="1494692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7AD2E2A-71A2-4AE0-B90D-E0FD633AB43B}"/>
              </a:ext>
            </a:extLst>
          </p:cNvPr>
          <p:cNvSpPr txBox="1"/>
          <p:nvPr/>
        </p:nvSpPr>
        <p:spPr>
          <a:xfrm>
            <a:off x="7452213" y="3577004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425193D7-6D8A-453C-A583-E63858E97F57}"/>
              </a:ext>
            </a:extLst>
          </p:cNvPr>
          <p:cNvCxnSpPr>
            <a:cxnSpLocks/>
          </p:cNvCxnSpPr>
          <p:nvPr/>
        </p:nvCxnSpPr>
        <p:spPr>
          <a:xfrm rot="5400000" flipV="1">
            <a:off x="7655835" y="1321187"/>
            <a:ext cx="0" cy="205074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C98D577-9D3C-4758-885F-34273F2932C4}"/>
                  </a:ext>
                </a:extLst>
              </p:cNvPr>
              <p:cNvSpPr txBox="1"/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C98D577-9D3C-4758-885F-34273F2932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blipFill>
                <a:blip r:embed="rId11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B7EB37D6-2A1F-4938-94BF-9762529404F7}"/>
              </a:ext>
            </a:extLst>
          </p:cNvPr>
          <p:cNvCxnSpPr>
            <a:cxnSpLocks/>
          </p:cNvCxnSpPr>
          <p:nvPr/>
        </p:nvCxnSpPr>
        <p:spPr>
          <a:xfrm flipH="1">
            <a:off x="8458200" y="1924050"/>
            <a:ext cx="190500" cy="3619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F8DBB11C-D98C-4C83-8E45-B1939A368288}"/>
                  </a:ext>
                </a:extLst>
              </p:cNvPr>
              <p:cNvSpPr txBox="1"/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F8DBB11C-D98C-4C83-8E45-B1939A3682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13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3040D2DC-1984-4DCB-AF3E-0EED11693E45}"/>
                  </a:ext>
                </a:extLst>
              </p:cNvPr>
              <p:cNvSpPr txBox="1"/>
              <p:nvPr/>
            </p:nvSpPr>
            <p:spPr>
              <a:xfrm>
                <a:off x="3831430" y="185844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3040D2DC-1984-4DCB-AF3E-0EED11693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430" y="1858446"/>
                <a:ext cx="1131095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E5C57224-3B08-4BC8-A5EB-D574092C6E9B}"/>
                  </a:ext>
                </a:extLst>
              </p:cNvPr>
              <p:cNvSpPr txBox="1"/>
              <p:nvPr/>
            </p:nvSpPr>
            <p:spPr>
              <a:xfrm>
                <a:off x="4307679" y="1305996"/>
                <a:ext cx="1178721" cy="416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u="sng" dirty="0">
                    <a:latin typeface="Comic Sans MS" panose="030F0702030302020204" pitchFamily="66" charset="0"/>
                  </a:rPr>
                  <a:t>Finding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E5C57224-3B08-4BC8-A5EB-D574092C6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679" y="1305996"/>
                <a:ext cx="1178721" cy="416076"/>
              </a:xfrm>
              <a:prstGeom prst="rect">
                <a:avLst/>
              </a:prstGeom>
              <a:blipFill>
                <a:blip r:embed="rId15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円弧 50">
            <a:extLst>
              <a:ext uri="{FF2B5EF4-FFF2-40B4-BE49-F238E27FC236}">
                <a16:creationId xmlns:a16="http://schemas.microsoft.com/office/drawing/2014/main" id="{5393A880-8EDD-46E4-A854-6D9CD27EC346}"/>
              </a:ext>
            </a:extLst>
          </p:cNvPr>
          <p:cNvSpPr/>
          <p:nvPr/>
        </p:nvSpPr>
        <p:spPr>
          <a:xfrm>
            <a:off x="4819652" y="1981201"/>
            <a:ext cx="180974" cy="45719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EF71A6C-8693-4F57-A8BA-6823E8EFC3C9}"/>
              </a:ext>
            </a:extLst>
          </p:cNvPr>
          <p:cNvSpPr txBox="1"/>
          <p:nvPr/>
        </p:nvSpPr>
        <p:spPr>
          <a:xfrm>
            <a:off x="4943475" y="2028825"/>
            <a:ext cx="1371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24B4D2A7-F9F1-4FE5-9C86-7CFDDD2EC190}"/>
                  </a:ext>
                </a:extLst>
              </p:cNvPr>
              <p:cNvSpPr txBox="1"/>
              <p:nvPr/>
            </p:nvSpPr>
            <p:spPr>
              <a:xfrm>
                <a:off x="3745705" y="2220396"/>
                <a:ext cx="1064420" cy="442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24B4D2A7-F9F1-4FE5-9C86-7CFDDD2EC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705" y="2220396"/>
                <a:ext cx="1064420" cy="442942"/>
              </a:xfrm>
              <a:prstGeom prst="rect">
                <a:avLst/>
              </a:prstGeom>
              <a:blipFill>
                <a:blip r:embed="rId16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/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blipFill>
                <a:blip r:embed="rId17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016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 animBg="1"/>
      <p:bldP spid="52" grpId="0"/>
      <p:bldP spid="54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8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/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blipFill>
                <a:blip r:embed="rId9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12D9DDA6-0BC6-42EE-8865-75C93ECEB273}"/>
                  </a:ext>
                </a:extLst>
              </p:cNvPr>
              <p:cNvSpPr txBox="1"/>
              <p:nvPr/>
            </p:nvSpPr>
            <p:spPr>
              <a:xfrm>
                <a:off x="4208622" y="1343685"/>
                <a:ext cx="1592103" cy="5052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12D9DDA6-0BC6-42EE-8865-75C93ECEB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622" y="1343685"/>
                <a:ext cx="1592103" cy="5052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7E64BF1-AE03-4CAA-B8DA-3ECCA556A2D0}"/>
                  </a:ext>
                </a:extLst>
              </p:cNvPr>
              <p:cNvSpPr txBox="1"/>
              <p:nvPr/>
            </p:nvSpPr>
            <p:spPr>
              <a:xfrm>
                <a:off x="4370547" y="2048535"/>
                <a:ext cx="2155590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𝑠𝑖𝑛𝑡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𝑠𝑖𝑛𝑡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7E64BF1-AE03-4CAA-B8DA-3ECCA556A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547" y="2048535"/>
                <a:ext cx="2155590" cy="531043"/>
              </a:xfrm>
              <a:prstGeom prst="rect">
                <a:avLst/>
              </a:prstGeom>
              <a:blipFill>
                <a:blip r:embed="rId11"/>
                <a:stretch>
                  <a:fillRect l="-18927" t="-167816" r="-847" b="-23218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F47789A-998A-48D0-885B-969FEA11642A}"/>
                  </a:ext>
                </a:extLst>
              </p:cNvPr>
              <p:cNvSpPr txBox="1"/>
              <p:nvPr/>
            </p:nvSpPr>
            <p:spPr>
              <a:xfrm>
                <a:off x="4370547" y="2772435"/>
                <a:ext cx="1484381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−8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F47789A-998A-48D0-885B-969FEA116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547" y="2772435"/>
                <a:ext cx="1484381" cy="531043"/>
              </a:xfrm>
              <a:prstGeom prst="rect">
                <a:avLst/>
              </a:prstGeom>
              <a:blipFill>
                <a:blip r:embed="rId12"/>
                <a:stretch>
                  <a:fillRect l="-27984" t="-168966" r="-7407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32F842A-43C5-4F06-886B-222A6E8DD880}"/>
                  </a:ext>
                </a:extLst>
              </p:cNvPr>
              <p:cNvSpPr txBox="1"/>
              <p:nvPr/>
            </p:nvSpPr>
            <p:spPr>
              <a:xfrm>
                <a:off x="4380072" y="3448710"/>
                <a:ext cx="2302618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𝑠𝑖𝑛𝑡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32F842A-43C5-4F06-886B-222A6E8DD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072" y="3448710"/>
                <a:ext cx="2302618" cy="531043"/>
              </a:xfrm>
              <a:prstGeom prst="rect">
                <a:avLst/>
              </a:prstGeom>
              <a:blipFill>
                <a:blip r:embed="rId13"/>
                <a:stretch>
                  <a:fillRect l="-8223" t="-168966" r="-1592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/>
              <p:nvPr/>
            </p:nvSpPr>
            <p:spPr>
              <a:xfrm>
                <a:off x="4370547" y="4163085"/>
                <a:ext cx="2507931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547" y="4163085"/>
                <a:ext cx="2507931" cy="531043"/>
              </a:xfrm>
              <a:prstGeom prst="rect">
                <a:avLst/>
              </a:prstGeom>
              <a:blipFill>
                <a:blip r:embed="rId14"/>
                <a:stretch>
                  <a:fillRect l="-7056" t="-168966" r="-973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円弧 43">
            <a:extLst>
              <a:ext uri="{FF2B5EF4-FFF2-40B4-BE49-F238E27FC236}">
                <a16:creationId xmlns:a16="http://schemas.microsoft.com/office/drawing/2014/main" id="{60E3FA0F-DF3B-4898-9400-E02CCC0EA2A8}"/>
              </a:ext>
            </a:extLst>
          </p:cNvPr>
          <p:cNvSpPr/>
          <p:nvPr/>
        </p:nvSpPr>
        <p:spPr>
          <a:xfrm>
            <a:off x="6457952" y="1685925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DA30EA7-4F23-4F80-B12A-D54ACD6E979C}"/>
              </a:ext>
            </a:extLst>
          </p:cNvPr>
          <p:cNvSpPr txBox="1"/>
          <p:nvPr/>
        </p:nvSpPr>
        <p:spPr>
          <a:xfrm>
            <a:off x="6685734" y="1699532"/>
            <a:ext cx="1371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expressions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円弧 45">
            <a:extLst>
              <a:ext uri="{FF2B5EF4-FFF2-40B4-BE49-F238E27FC236}">
                <a16:creationId xmlns:a16="http://schemas.microsoft.com/office/drawing/2014/main" id="{61AFC20C-51FA-4A12-BDC3-3C94131EB769}"/>
              </a:ext>
            </a:extLst>
          </p:cNvPr>
          <p:cNvSpPr/>
          <p:nvPr/>
        </p:nvSpPr>
        <p:spPr>
          <a:xfrm>
            <a:off x="6438902" y="2343150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円弧 46">
            <a:extLst>
              <a:ext uri="{FF2B5EF4-FFF2-40B4-BE49-F238E27FC236}">
                <a16:creationId xmlns:a16="http://schemas.microsoft.com/office/drawing/2014/main" id="{3D906387-06E3-471F-8BF6-A69DFD0ACF5C}"/>
              </a:ext>
            </a:extLst>
          </p:cNvPr>
          <p:cNvSpPr/>
          <p:nvPr/>
        </p:nvSpPr>
        <p:spPr>
          <a:xfrm>
            <a:off x="6619877" y="3019425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円弧 47">
            <a:extLst>
              <a:ext uri="{FF2B5EF4-FFF2-40B4-BE49-F238E27FC236}">
                <a16:creationId xmlns:a16="http://schemas.microsoft.com/office/drawing/2014/main" id="{8659B5D7-4868-4708-9D06-66CA7F1E6163}"/>
              </a:ext>
            </a:extLst>
          </p:cNvPr>
          <p:cNvSpPr/>
          <p:nvPr/>
        </p:nvSpPr>
        <p:spPr>
          <a:xfrm>
            <a:off x="6858002" y="3705225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2346208-3E4D-4C2C-8F13-5AFEF4F331EB}"/>
              </a:ext>
            </a:extLst>
          </p:cNvPr>
          <p:cNvSpPr txBox="1"/>
          <p:nvPr/>
        </p:nvSpPr>
        <p:spPr>
          <a:xfrm>
            <a:off x="6711859" y="2457178"/>
            <a:ext cx="812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2CF53DF-DB27-4F67-850F-F0B0B90C633D}"/>
              </a:ext>
            </a:extLst>
          </p:cNvPr>
          <p:cNvSpPr txBox="1"/>
          <p:nvPr/>
        </p:nvSpPr>
        <p:spPr>
          <a:xfrm>
            <a:off x="6783977" y="2822937"/>
            <a:ext cx="2299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find a way to integrate this – try writing using identities we know (experience helps with this)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63AFE0C-FD69-4996-A818-A70950EE40BA}"/>
              </a:ext>
            </a:extLst>
          </p:cNvPr>
          <p:cNvSpPr txBox="1"/>
          <p:nvPr/>
        </p:nvSpPr>
        <p:spPr>
          <a:xfrm>
            <a:off x="7045235" y="3867965"/>
            <a:ext cx="818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4A8C6A0-44A2-4C18-8B70-E5E42E38A319}"/>
              </a:ext>
            </a:extLst>
          </p:cNvPr>
          <p:cNvSpPr/>
          <p:nvPr/>
        </p:nvSpPr>
        <p:spPr>
          <a:xfrm>
            <a:off x="4772298" y="1324520"/>
            <a:ext cx="339634" cy="5304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444225D2-94EA-4BAD-9714-5BACD87E5302}"/>
              </a:ext>
            </a:extLst>
          </p:cNvPr>
          <p:cNvSpPr/>
          <p:nvPr/>
        </p:nvSpPr>
        <p:spPr>
          <a:xfrm>
            <a:off x="4733110" y="2020389"/>
            <a:ext cx="248193" cy="57041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AEAEAD9-870B-46EE-8D6F-284E6B6E0F99}"/>
              </a:ext>
            </a:extLst>
          </p:cNvPr>
          <p:cNvSpPr/>
          <p:nvPr/>
        </p:nvSpPr>
        <p:spPr>
          <a:xfrm>
            <a:off x="4972595" y="2133600"/>
            <a:ext cx="635725" cy="27867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C1796B8-F0BF-439D-A0B2-379D9865E3FE}"/>
              </a:ext>
            </a:extLst>
          </p:cNvPr>
          <p:cNvSpPr/>
          <p:nvPr/>
        </p:nvSpPr>
        <p:spPr>
          <a:xfrm>
            <a:off x="5090162" y="1458686"/>
            <a:ext cx="222068" cy="25690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732B447-4FBC-439D-8D93-9D63A83AC7FD}"/>
              </a:ext>
            </a:extLst>
          </p:cNvPr>
          <p:cNvSpPr/>
          <p:nvPr/>
        </p:nvSpPr>
        <p:spPr>
          <a:xfrm>
            <a:off x="5320938" y="1358537"/>
            <a:ext cx="269965" cy="43542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FD6DB23-2749-4BB3-91D1-39959951BA80}"/>
              </a:ext>
            </a:extLst>
          </p:cNvPr>
          <p:cNvSpPr/>
          <p:nvPr/>
        </p:nvSpPr>
        <p:spPr>
          <a:xfrm>
            <a:off x="5630092" y="2151017"/>
            <a:ext cx="692331" cy="24819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E7172D4C-F214-4D89-A7CE-993BC6AD45CA}"/>
              </a:ext>
            </a:extLst>
          </p:cNvPr>
          <p:cNvSpPr/>
          <p:nvPr/>
        </p:nvSpPr>
        <p:spPr>
          <a:xfrm>
            <a:off x="426722" y="5582194"/>
            <a:ext cx="1558832" cy="45284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C9FF74B5-903A-4D18-B069-975D5A283FBD}"/>
              </a:ext>
            </a:extLst>
          </p:cNvPr>
          <p:cNvSpPr/>
          <p:nvPr/>
        </p:nvSpPr>
        <p:spPr>
          <a:xfrm>
            <a:off x="2233751" y="5577840"/>
            <a:ext cx="1101632" cy="45284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153A7AD-5A8A-4482-9ABC-D742692A5E48}"/>
              </a:ext>
            </a:extLst>
          </p:cNvPr>
          <p:cNvSpPr/>
          <p:nvPr/>
        </p:nvSpPr>
        <p:spPr>
          <a:xfrm>
            <a:off x="391888" y="3474720"/>
            <a:ext cx="792478" cy="23513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15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/>
      <p:bldP spid="41" grpId="0"/>
      <p:bldP spid="42" grpId="0"/>
      <p:bldP spid="44" grpId="0" animBg="1"/>
      <p:bldP spid="45" grpId="0"/>
      <p:bldP spid="46" grpId="0" animBg="1"/>
      <p:bldP spid="47" grpId="0" animBg="1"/>
      <p:bldP spid="48" grpId="0" animBg="1"/>
      <p:bldP spid="25" grpId="0"/>
      <p:bldP spid="28" grpId="0"/>
      <p:bldP spid="29" grpId="0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9" grpId="0" animBg="1"/>
      <p:bldP spid="39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8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/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blipFill>
                <a:blip r:embed="rId9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/>
              <p:nvPr/>
            </p:nvSpPr>
            <p:spPr>
              <a:xfrm>
                <a:off x="4596970" y="1393759"/>
                <a:ext cx="2507931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970" y="1393759"/>
                <a:ext cx="2507931" cy="531043"/>
              </a:xfrm>
              <a:prstGeom prst="rect">
                <a:avLst/>
              </a:prstGeom>
              <a:blipFill>
                <a:blip r:embed="rId10"/>
                <a:stretch>
                  <a:fillRect l="-6796" t="-168966" r="-971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円弧 47">
            <a:extLst>
              <a:ext uri="{FF2B5EF4-FFF2-40B4-BE49-F238E27FC236}">
                <a16:creationId xmlns:a16="http://schemas.microsoft.com/office/drawing/2014/main" id="{8659B5D7-4868-4708-9D06-66CA7F1E6163}"/>
              </a:ext>
            </a:extLst>
          </p:cNvPr>
          <p:cNvSpPr/>
          <p:nvPr/>
        </p:nvSpPr>
        <p:spPr>
          <a:xfrm>
            <a:off x="7023465" y="1641294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63AFE0C-FD69-4996-A818-A70950EE40BA}"/>
              </a:ext>
            </a:extLst>
          </p:cNvPr>
          <p:cNvSpPr txBox="1"/>
          <p:nvPr/>
        </p:nvSpPr>
        <p:spPr>
          <a:xfrm>
            <a:off x="7210699" y="1682114"/>
            <a:ext cx="1680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Both terms can now be integrated!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BAA0005-91CA-444A-9FC7-291A072ABFD5}"/>
                  </a:ext>
                </a:extLst>
              </p:cNvPr>
              <p:cNvSpPr txBox="1"/>
              <p:nvPr/>
            </p:nvSpPr>
            <p:spPr>
              <a:xfrm>
                <a:off x="4614387" y="2027308"/>
                <a:ext cx="2076338" cy="5291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𝑐𝑜𝑠𝑡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BAA0005-91CA-444A-9FC7-291A072AB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387" y="2027308"/>
                <a:ext cx="2076338" cy="529119"/>
              </a:xfrm>
              <a:prstGeom prst="rect">
                <a:avLst/>
              </a:prstGeom>
              <a:blipFill>
                <a:blip r:embed="rId11"/>
                <a:stretch>
                  <a:fillRect l="-587" b="-930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E30EA24-9A39-4713-B2BA-02DB0FB25D2C}"/>
              </a:ext>
            </a:extLst>
          </p:cNvPr>
          <p:cNvSpPr/>
          <p:nvPr/>
        </p:nvSpPr>
        <p:spPr>
          <a:xfrm>
            <a:off x="5843451" y="1454332"/>
            <a:ext cx="949235" cy="29609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3890150-FEC0-4A6D-AF06-829A2C2CCA3A}"/>
              </a:ext>
            </a:extLst>
          </p:cNvPr>
          <p:cNvSpPr/>
          <p:nvPr/>
        </p:nvSpPr>
        <p:spPr>
          <a:xfrm>
            <a:off x="5869579" y="2016035"/>
            <a:ext cx="653141" cy="50074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2136F41-A679-4DF7-9996-7F55DEC1432D}"/>
                  </a:ext>
                </a:extLst>
              </p:cNvPr>
              <p:cNvSpPr txBox="1"/>
              <p:nvPr/>
            </p:nvSpPr>
            <p:spPr>
              <a:xfrm>
                <a:off x="5329645" y="3039293"/>
                <a:ext cx="8075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2136F41-A679-4DF7-9996-7F55DEC143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645" y="3039293"/>
                <a:ext cx="807592" cy="215444"/>
              </a:xfrm>
              <a:prstGeom prst="rect">
                <a:avLst/>
              </a:prstGeom>
              <a:blipFill>
                <a:blip r:embed="rId12"/>
                <a:stretch>
                  <a:fillRect l="-4511" r="-3008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74CF041-9040-449D-A7E0-063B29EEAEBA}"/>
                  </a:ext>
                </a:extLst>
              </p:cNvPr>
              <p:cNvSpPr txBox="1"/>
              <p:nvPr/>
            </p:nvSpPr>
            <p:spPr>
              <a:xfrm>
                <a:off x="5329645" y="3474721"/>
                <a:ext cx="94814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𝑐𝑜𝑠𝑡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74CF041-9040-449D-A7E0-063B29EEAE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645" y="3474721"/>
                <a:ext cx="948144" cy="215444"/>
              </a:xfrm>
              <a:prstGeom prst="rect">
                <a:avLst/>
              </a:prstGeom>
              <a:blipFill>
                <a:blip r:embed="rId13"/>
                <a:stretch>
                  <a:fillRect l="-3846" r="-641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BA8FA4C-194A-4E1C-B725-6D477FAE2AFC}"/>
                  </a:ext>
                </a:extLst>
              </p:cNvPr>
              <p:cNvSpPr txBox="1"/>
              <p:nvPr/>
            </p:nvSpPr>
            <p:spPr>
              <a:xfrm>
                <a:off x="5190308" y="3823064"/>
                <a:ext cx="1818896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𝑐𝑜𝑠𝑡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BA8FA4C-194A-4E1C-B725-6D477FAE2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308" y="3823064"/>
                <a:ext cx="1818896" cy="409023"/>
              </a:xfrm>
              <a:prstGeom prst="rect">
                <a:avLst/>
              </a:prstGeom>
              <a:blipFill>
                <a:blip r:embed="rId14"/>
                <a:stretch>
                  <a:fillRect l="-1003" t="-2985" r="-1003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37FA1C2-C0D6-41C9-8185-D4B25D961772}"/>
                  </a:ext>
                </a:extLst>
              </p:cNvPr>
              <p:cNvSpPr txBox="1"/>
              <p:nvPr/>
            </p:nvSpPr>
            <p:spPr>
              <a:xfrm>
                <a:off x="5229497" y="4393475"/>
                <a:ext cx="1462772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37FA1C2-C0D6-41C9-8185-D4B25D9617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497" y="4393475"/>
                <a:ext cx="1462772" cy="409023"/>
              </a:xfrm>
              <a:prstGeom prst="rect">
                <a:avLst/>
              </a:prstGeom>
              <a:blipFill>
                <a:blip r:embed="rId15"/>
                <a:stretch>
                  <a:fillRect l="-4167" t="-2985" r="-125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円弧 38">
            <a:extLst>
              <a:ext uri="{FF2B5EF4-FFF2-40B4-BE49-F238E27FC236}">
                <a16:creationId xmlns:a16="http://schemas.microsoft.com/office/drawing/2014/main" id="{810723AF-7A94-428B-B0BC-C13EF5E02318}"/>
              </a:ext>
            </a:extLst>
          </p:cNvPr>
          <p:cNvSpPr/>
          <p:nvPr/>
        </p:nvSpPr>
        <p:spPr>
          <a:xfrm>
            <a:off x="6213569" y="3152503"/>
            <a:ext cx="283026" cy="449036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円弧 48">
            <a:extLst>
              <a:ext uri="{FF2B5EF4-FFF2-40B4-BE49-F238E27FC236}">
                <a16:creationId xmlns:a16="http://schemas.microsoft.com/office/drawing/2014/main" id="{3AF684CB-33C5-43A1-BB67-DF3A7EDBD233}"/>
              </a:ext>
            </a:extLst>
          </p:cNvPr>
          <p:cNvSpPr/>
          <p:nvPr/>
        </p:nvSpPr>
        <p:spPr>
          <a:xfrm>
            <a:off x="6827523" y="3583577"/>
            <a:ext cx="283026" cy="449036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円弧 49">
            <a:extLst>
              <a:ext uri="{FF2B5EF4-FFF2-40B4-BE49-F238E27FC236}">
                <a16:creationId xmlns:a16="http://schemas.microsoft.com/office/drawing/2014/main" id="{E45F4A0F-47D2-4EFC-A936-8506FDB7FAB4}"/>
              </a:ext>
            </a:extLst>
          </p:cNvPr>
          <p:cNvSpPr/>
          <p:nvPr/>
        </p:nvSpPr>
        <p:spPr>
          <a:xfrm>
            <a:off x="6823169" y="4110446"/>
            <a:ext cx="283026" cy="449036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3FBE14E-6E03-4E5E-AC64-27220F537D2A}"/>
              </a:ext>
            </a:extLst>
          </p:cNvPr>
          <p:cNvSpPr txBox="1"/>
          <p:nvPr/>
        </p:nvSpPr>
        <p:spPr>
          <a:xfrm>
            <a:off x="6400803" y="3232239"/>
            <a:ext cx="1680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if it helps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A552AAC-71E5-47C3-9A2A-F424DBB50BE7}"/>
              </a:ext>
            </a:extLst>
          </p:cNvPr>
          <p:cNvSpPr txBox="1"/>
          <p:nvPr/>
        </p:nvSpPr>
        <p:spPr>
          <a:xfrm>
            <a:off x="7053946" y="3667668"/>
            <a:ext cx="1201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30CD1AE5-C015-4417-9A16-ACE84D72B5A3}"/>
              </a:ext>
            </a:extLst>
          </p:cNvPr>
          <p:cNvSpPr txBox="1"/>
          <p:nvPr/>
        </p:nvSpPr>
        <p:spPr>
          <a:xfrm>
            <a:off x="7080071" y="4198891"/>
            <a:ext cx="8360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97E4447-2A2D-49F6-B865-E4F94624E078}"/>
              </a:ext>
            </a:extLst>
          </p:cNvPr>
          <p:cNvSpPr txBox="1"/>
          <p:nvPr/>
        </p:nvSpPr>
        <p:spPr>
          <a:xfrm>
            <a:off x="4624252" y="5104582"/>
            <a:ext cx="2917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3 times what we want, so we need to divide the original ’guess’ by 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05548A7-1EF6-4F38-AF91-6BC164C46A89}"/>
              </a:ext>
            </a:extLst>
          </p:cNvPr>
          <p:cNvSpPr/>
          <p:nvPr/>
        </p:nvSpPr>
        <p:spPr>
          <a:xfrm>
            <a:off x="5277395" y="2995749"/>
            <a:ext cx="901337" cy="28302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08453FCF-F758-4002-97B2-86AD062CF310}"/>
              </a:ext>
            </a:extLst>
          </p:cNvPr>
          <p:cNvSpPr/>
          <p:nvPr/>
        </p:nvSpPr>
        <p:spPr>
          <a:xfrm>
            <a:off x="5185955" y="4345576"/>
            <a:ext cx="1537063" cy="53122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5655127A-7031-4F49-968E-F1A49B970DAC}"/>
              </a:ext>
            </a:extLst>
          </p:cNvPr>
          <p:cNvCxnSpPr/>
          <p:nvPr/>
        </p:nvCxnSpPr>
        <p:spPr>
          <a:xfrm>
            <a:off x="4203791" y="2752997"/>
            <a:ext cx="45910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19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29" grpId="0"/>
      <p:bldP spid="31" grpId="0"/>
      <p:bldP spid="32" grpId="0" animBg="1"/>
      <p:bldP spid="32" grpId="1" animBg="1"/>
      <p:bldP spid="33" grpId="0" animBg="1"/>
      <p:bldP spid="33" grpId="1" animBg="1"/>
      <p:bldP spid="5" grpId="0"/>
      <p:bldP spid="5" grpId="1"/>
      <p:bldP spid="34" grpId="0"/>
      <p:bldP spid="34" grpId="1"/>
      <p:bldP spid="35" grpId="0"/>
      <p:bldP spid="35" grpId="1"/>
      <p:bldP spid="36" grpId="0"/>
      <p:bldP spid="36" grpId="1"/>
      <p:bldP spid="39" grpId="0" animBg="1"/>
      <p:bldP spid="39" grpId="1" animBg="1"/>
      <p:bldP spid="49" grpId="0" animBg="1"/>
      <p:bldP spid="49" grpId="1" animBg="1"/>
      <p:bldP spid="50" grpId="0" animBg="1"/>
      <p:bldP spid="50" grpId="1" animBg="1"/>
      <p:bldP spid="51" grpId="0"/>
      <p:bldP spid="51" grpId="1"/>
      <p:bldP spid="52" grpId="0"/>
      <p:bldP spid="52" grpId="1"/>
      <p:bldP spid="54" grpId="0"/>
      <p:bldP spid="54" grpId="1"/>
      <p:bldP spid="56" grpId="0"/>
      <p:bldP spid="56" grpId="1"/>
      <p:bldP spid="57" grpId="0" animBg="1"/>
      <p:bldP spid="57" grpId="1" animBg="1"/>
      <p:bldP spid="58" grpId="0" animBg="1"/>
      <p:bldP spid="5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8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/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blipFill>
                <a:blip r:embed="rId9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/>
              <p:nvPr/>
            </p:nvSpPr>
            <p:spPr>
              <a:xfrm>
                <a:off x="4596970" y="1393759"/>
                <a:ext cx="2507931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970" y="1393759"/>
                <a:ext cx="2507931" cy="531043"/>
              </a:xfrm>
              <a:prstGeom prst="rect">
                <a:avLst/>
              </a:prstGeom>
              <a:blipFill>
                <a:blip r:embed="rId10"/>
                <a:stretch>
                  <a:fillRect l="-6796" t="-168966" r="-971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円弧 47">
            <a:extLst>
              <a:ext uri="{FF2B5EF4-FFF2-40B4-BE49-F238E27FC236}">
                <a16:creationId xmlns:a16="http://schemas.microsoft.com/office/drawing/2014/main" id="{8659B5D7-4868-4708-9D06-66CA7F1E6163}"/>
              </a:ext>
            </a:extLst>
          </p:cNvPr>
          <p:cNvSpPr/>
          <p:nvPr/>
        </p:nvSpPr>
        <p:spPr>
          <a:xfrm>
            <a:off x="7023465" y="1641294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63AFE0C-FD69-4996-A818-A70950EE40BA}"/>
              </a:ext>
            </a:extLst>
          </p:cNvPr>
          <p:cNvSpPr txBox="1"/>
          <p:nvPr/>
        </p:nvSpPr>
        <p:spPr>
          <a:xfrm>
            <a:off x="7210699" y="1682114"/>
            <a:ext cx="1680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Both terms can now be integrated!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BAA0005-91CA-444A-9FC7-291A072ABFD5}"/>
                  </a:ext>
                </a:extLst>
              </p:cNvPr>
              <p:cNvSpPr txBox="1"/>
              <p:nvPr/>
            </p:nvSpPr>
            <p:spPr>
              <a:xfrm>
                <a:off x="4614387" y="2027308"/>
                <a:ext cx="2076338" cy="5291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𝑐𝑜𝑠𝑡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BAA0005-91CA-444A-9FC7-291A072AB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387" y="2027308"/>
                <a:ext cx="2076338" cy="529119"/>
              </a:xfrm>
              <a:prstGeom prst="rect">
                <a:avLst/>
              </a:prstGeom>
              <a:blipFill>
                <a:blip r:embed="rId11"/>
                <a:stretch>
                  <a:fillRect l="-587" b="-930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B6A2719-EB60-43C3-8494-5C73EFA66700}"/>
                  </a:ext>
                </a:extLst>
              </p:cNvPr>
              <p:cNvSpPr txBox="1"/>
              <p:nvPr/>
            </p:nvSpPr>
            <p:spPr>
              <a:xfrm>
                <a:off x="4557781" y="2693513"/>
                <a:ext cx="4264002" cy="5568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B6A2719-EB60-43C3-8494-5C73EFA667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781" y="2693513"/>
                <a:ext cx="4264002" cy="55681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円弧 37">
            <a:extLst>
              <a:ext uri="{FF2B5EF4-FFF2-40B4-BE49-F238E27FC236}">
                <a16:creationId xmlns:a16="http://schemas.microsoft.com/office/drawing/2014/main" id="{51D41D34-1E01-4B44-AD2F-739AD3020C6F}"/>
              </a:ext>
            </a:extLst>
          </p:cNvPr>
          <p:cNvSpPr/>
          <p:nvPr/>
        </p:nvSpPr>
        <p:spPr>
          <a:xfrm flipH="1">
            <a:off x="4371703" y="2351042"/>
            <a:ext cx="357053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CEE0A09-731B-4D78-87C4-6C0FA20D23A6}"/>
              </a:ext>
            </a:extLst>
          </p:cNvPr>
          <p:cNvSpPr txBox="1"/>
          <p:nvPr/>
        </p:nvSpPr>
        <p:spPr>
          <a:xfrm>
            <a:off x="3683728" y="2274297"/>
            <a:ext cx="809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9D9A981-A6B5-4D9C-8481-24DC13384697}"/>
                  </a:ext>
                </a:extLst>
              </p:cNvPr>
              <p:cNvSpPr txBox="1"/>
              <p:nvPr/>
            </p:nvSpPr>
            <p:spPr>
              <a:xfrm>
                <a:off x="4605678" y="3429388"/>
                <a:ext cx="2570185" cy="5568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9D9A981-A6B5-4D9C-8481-24DC133846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678" y="3429388"/>
                <a:ext cx="2570185" cy="55681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44A4A2D-0F2C-497A-BA6F-B39ACC92373E}"/>
                  </a:ext>
                </a:extLst>
              </p:cNvPr>
              <p:cNvSpPr txBox="1"/>
              <p:nvPr/>
            </p:nvSpPr>
            <p:spPr>
              <a:xfrm>
                <a:off x="4575197" y="4165262"/>
                <a:ext cx="1041831" cy="484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44A4A2D-0F2C-497A-BA6F-B39ACC923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197" y="4165262"/>
                <a:ext cx="1041831" cy="48404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69533A7D-5D81-4434-A57C-B8607D1CB9F4}"/>
                  </a:ext>
                </a:extLst>
              </p:cNvPr>
              <p:cNvSpPr txBox="1"/>
              <p:nvPr/>
            </p:nvSpPr>
            <p:spPr>
              <a:xfrm>
                <a:off x="4653575" y="4896782"/>
                <a:ext cx="56286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69533A7D-5D81-4434-A57C-B8607D1CB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575" y="4896782"/>
                <a:ext cx="562860" cy="215444"/>
              </a:xfrm>
              <a:prstGeom prst="rect">
                <a:avLst/>
              </a:prstGeom>
              <a:blipFill>
                <a:blip r:embed="rId15"/>
                <a:stretch>
                  <a:fillRect l="-3226" r="-3226" b="-2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A05BD679-8F20-477E-A305-DA0046DF720F}"/>
                  </a:ext>
                </a:extLst>
              </p:cNvPr>
              <p:cNvSpPr txBox="1"/>
              <p:nvPr/>
            </p:nvSpPr>
            <p:spPr>
              <a:xfrm>
                <a:off x="4623095" y="5475902"/>
                <a:ext cx="85459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A05BD679-8F20-477E-A305-DA0046DF7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095" y="5475902"/>
                <a:ext cx="854596" cy="215444"/>
              </a:xfrm>
              <a:prstGeom prst="rect">
                <a:avLst/>
              </a:prstGeom>
              <a:blipFill>
                <a:blip r:embed="rId16"/>
                <a:stretch>
                  <a:fillRect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弧 45">
            <a:extLst>
              <a:ext uri="{FF2B5EF4-FFF2-40B4-BE49-F238E27FC236}">
                <a16:creationId xmlns:a16="http://schemas.microsoft.com/office/drawing/2014/main" id="{E812EC16-24CC-4378-9FCB-863CDFA9EC98}"/>
              </a:ext>
            </a:extLst>
          </p:cNvPr>
          <p:cNvSpPr/>
          <p:nvPr/>
        </p:nvSpPr>
        <p:spPr>
          <a:xfrm flipH="1">
            <a:off x="4423954" y="3065145"/>
            <a:ext cx="357053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7581291-7D86-4FD6-927F-4C5C58DC1BBD}"/>
              </a:ext>
            </a:extLst>
          </p:cNvPr>
          <p:cNvSpPr txBox="1"/>
          <p:nvPr/>
        </p:nvSpPr>
        <p:spPr>
          <a:xfrm>
            <a:off x="3735979" y="3084194"/>
            <a:ext cx="809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円弧 52">
            <a:extLst>
              <a:ext uri="{FF2B5EF4-FFF2-40B4-BE49-F238E27FC236}">
                <a16:creationId xmlns:a16="http://schemas.microsoft.com/office/drawing/2014/main" id="{23DA1E3F-79AE-4DD5-AA26-B831BA255C4A}"/>
              </a:ext>
            </a:extLst>
          </p:cNvPr>
          <p:cNvSpPr/>
          <p:nvPr/>
        </p:nvSpPr>
        <p:spPr>
          <a:xfrm>
            <a:off x="7080071" y="3770540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43D8D428-F27D-4B2D-9D09-CDB36B286250}"/>
              </a:ext>
            </a:extLst>
          </p:cNvPr>
          <p:cNvSpPr txBox="1"/>
          <p:nvPr/>
        </p:nvSpPr>
        <p:spPr>
          <a:xfrm>
            <a:off x="7249888" y="3872320"/>
            <a:ext cx="1680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inner part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円弧 60">
            <a:extLst>
              <a:ext uri="{FF2B5EF4-FFF2-40B4-BE49-F238E27FC236}">
                <a16:creationId xmlns:a16="http://schemas.microsoft.com/office/drawing/2014/main" id="{FF9CBF28-411D-4BC4-A60F-E34708A34C85}"/>
              </a:ext>
            </a:extLst>
          </p:cNvPr>
          <p:cNvSpPr/>
          <p:nvPr/>
        </p:nvSpPr>
        <p:spPr>
          <a:xfrm>
            <a:off x="5547362" y="4397557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88B0769-E891-43BF-B424-3FFB0CDA5810}"/>
              </a:ext>
            </a:extLst>
          </p:cNvPr>
          <p:cNvSpPr txBox="1"/>
          <p:nvPr/>
        </p:nvSpPr>
        <p:spPr>
          <a:xfrm>
            <a:off x="5734596" y="4438377"/>
            <a:ext cx="1119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8s cancel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円弧 62">
            <a:extLst>
              <a:ext uri="{FF2B5EF4-FFF2-40B4-BE49-F238E27FC236}">
                <a16:creationId xmlns:a16="http://schemas.microsoft.com/office/drawing/2014/main" id="{56053676-C983-4183-B637-25F77D9DE0EE}"/>
              </a:ext>
            </a:extLst>
          </p:cNvPr>
          <p:cNvSpPr/>
          <p:nvPr/>
        </p:nvSpPr>
        <p:spPr>
          <a:xfrm>
            <a:off x="5416733" y="4998448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A4CC5CB-88A3-4822-AAB8-F57E303AD225}"/>
              </a:ext>
            </a:extLst>
          </p:cNvPr>
          <p:cNvSpPr txBox="1"/>
          <p:nvPr/>
        </p:nvSpPr>
        <p:spPr>
          <a:xfrm>
            <a:off x="5551716" y="5056685"/>
            <a:ext cx="143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want the absolute value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72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 animBg="1"/>
      <p:bldP spid="40" grpId="0"/>
      <p:bldP spid="41" grpId="0"/>
      <p:bldP spid="43" grpId="0"/>
      <p:bldP spid="44" grpId="0"/>
      <p:bldP spid="45" grpId="0"/>
      <p:bldP spid="46" grpId="0" animBg="1"/>
      <p:bldP spid="47" grpId="0"/>
      <p:bldP spid="53" grpId="0" animBg="1"/>
      <p:bldP spid="60" grpId="0"/>
      <p:bldP spid="61" grpId="0" animBg="1"/>
      <p:bldP spid="62" grpId="0"/>
      <p:bldP spid="63" grpId="0" animBg="1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4"/>
                <a:ext cx="3619500" cy="54578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4"/>
                <a:ext cx="3619500" cy="5457825"/>
              </a:xfrm>
              <a:blipFill>
                <a:blip r:embed="rId6"/>
                <a:stretch>
                  <a:fillRect l="-337" t="-670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F28A2AD-6F86-4277-8CE9-ACD6C7F0F833}"/>
                  </a:ext>
                </a:extLst>
              </p:cNvPr>
              <p:cNvSpPr txBox="1"/>
              <p:nvPr/>
            </p:nvSpPr>
            <p:spPr>
              <a:xfrm>
                <a:off x="1583804" y="5641365"/>
                <a:ext cx="85459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F28A2AD-6F86-4277-8CE9-ACD6C7F0F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804" y="5641365"/>
                <a:ext cx="854596" cy="215444"/>
              </a:xfrm>
              <a:prstGeom prst="rect">
                <a:avLst/>
              </a:prstGeom>
              <a:blipFill>
                <a:blip r:embed="rId8"/>
                <a:stretch>
                  <a:fillRect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28E4C0F0-0388-479A-8249-3144DC6D7036}"/>
              </a:ext>
            </a:extLst>
          </p:cNvPr>
          <p:cNvSpPr/>
          <p:nvPr/>
        </p:nvSpPr>
        <p:spPr>
          <a:xfrm>
            <a:off x="7662863" y="2345531"/>
            <a:ext cx="776287" cy="957263"/>
          </a:xfrm>
          <a:custGeom>
            <a:avLst/>
            <a:gdLst>
              <a:gd name="connsiteX0" fmla="*/ 750093 w 776287"/>
              <a:gd name="connsiteY0" fmla="*/ 0 h 957263"/>
              <a:gd name="connsiteX1" fmla="*/ 0 w 776287"/>
              <a:gd name="connsiteY1" fmla="*/ 0 h 957263"/>
              <a:gd name="connsiteX2" fmla="*/ 2381 w 776287"/>
              <a:gd name="connsiteY2" fmla="*/ 957263 h 957263"/>
              <a:gd name="connsiteX3" fmla="*/ 88106 w 776287"/>
              <a:gd name="connsiteY3" fmla="*/ 947738 h 957263"/>
              <a:gd name="connsiteX4" fmla="*/ 242887 w 776287"/>
              <a:gd name="connsiteY4" fmla="*/ 916782 h 957263"/>
              <a:gd name="connsiteX5" fmla="*/ 409575 w 776287"/>
              <a:gd name="connsiteY5" fmla="*/ 845344 h 957263"/>
              <a:gd name="connsiteX6" fmla="*/ 507206 w 776287"/>
              <a:gd name="connsiteY6" fmla="*/ 762000 h 957263"/>
              <a:gd name="connsiteX7" fmla="*/ 604837 w 776287"/>
              <a:gd name="connsiteY7" fmla="*/ 666750 h 957263"/>
              <a:gd name="connsiteX8" fmla="*/ 683418 w 776287"/>
              <a:gd name="connsiteY8" fmla="*/ 528638 h 957263"/>
              <a:gd name="connsiteX9" fmla="*/ 738187 w 776287"/>
              <a:gd name="connsiteY9" fmla="*/ 414338 h 957263"/>
              <a:gd name="connsiteX10" fmla="*/ 776287 w 776287"/>
              <a:gd name="connsiteY10" fmla="*/ 223838 h 957263"/>
              <a:gd name="connsiteX11" fmla="*/ 769143 w 776287"/>
              <a:gd name="connsiteY11" fmla="*/ 95250 h 957263"/>
              <a:gd name="connsiteX12" fmla="*/ 750093 w 776287"/>
              <a:gd name="connsiteY12" fmla="*/ 0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6287" h="957263">
                <a:moveTo>
                  <a:pt x="750093" y="0"/>
                </a:moveTo>
                <a:lnTo>
                  <a:pt x="0" y="0"/>
                </a:lnTo>
                <a:cubicBezTo>
                  <a:pt x="794" y="319088"/>
                  <a:pt x="1587" y="638175"/>
                  <a:pt x="2381" y="957263"/>
                </a:cubicBezTo>
                <a:lnTo>
                  <a:pt x="88106" y="947738"/>
                </a:lnTo>
                <a:lnTo>
                  <a:pt x="242887" y="916782"/>
                </a:lnTo>
                <a:lnTo>
                  <a:pt x="409575" y="845344"/>
                </a:lnTo>
                <a:lnTo>
                  <a:pt x="507206" y="762000"/>
                </a:lnTo>
                <a:lnTo>
                  <a:pt x="604837" y="666750"/>
                </a:lnTo>
                <a:lnTo>
                  <a:pt x="683418" y="528638"/>
                </a:lnTo>
                <a:lnTo>
                  <a:pt x="738187" y="414338"/>
                </a:lnTo>
                <a:lnTo>
                  <a:pt x="776287" y="223838"/>
                </a:lnTo>
                <a:lnTo>
                  <a:pt x="769143" y="95250"/>
                </a:lnTo>
                <a:lnTo>
                  <a:pt x="750093" y="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FC924773-D346-4CC8-B7FE-452DD54CC8F3}"/>
              </a:ext>
            </a:extLst>
          </p:cNvPr>
          <p:cNvCxnSpPr>
            <a:cxnSpLocks/>
          </p:cNvCxnSpPr>
          <p:nvPr/>
        </p:nvCxnSpPr>
        <p:spPr>
          <a:xfrm rot="5400000" flipV="1">
            <a:off x="7740826" y="2285411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19E0CD95-C949-4AC1-8BA5-0F1516A61644}"/>
                  </a:ext>
                </a:extLst>
              </p:cNvPr>
              <p:cNvSpPr txBox="1"/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19E0CD95-C949-4AC1-8BA5-0F1516A61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blipFill>
                <a:blip r:embed="rId9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BF7065A-F8F0-4692-99C0-E865899438CB}"/>
                  </a:ext>
                </a:extLst>
              </p:cNvPr>
              <p:cNvSpPr txBox="1"/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BF7065A-F8F0-4692-99C0-E865899438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blipFill>
                <a:blip r:embed="rId10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9770A18-92F6-4C08-ABB4-6EB4091727CE}"/>
                  </a:ext>
                </a:extLst>
              </p:cNvPr>
              <p:cNvSpPr txBox="1"/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9770A18-92F6-4C08-ABB4-6EB409172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blipFill>
                <a:blip r:embed="rId11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72EFD566-D985-400A-A1D6-A07F379012FD}"/>
              </a:ext>
            </a:extLst>
          </p:cNvPr>
          <p:cNvCxnSpPr>
            <a:cxnSpLocks/>
          </p:cNvCxnSpPr>
          <p:nvPr/>
        </p:nvCxnSpPr>
        <p:spPr>
          <a:xfrm flipV="1">
            <a:off x="7661983" y="148358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円弧 49">
            <a:extLst>
              <a:ext uri="{FF2B5EF4-FFF2-40B4-BE49-F238E27FC236}">
                <a16:creationId xmlns:a16="http://schemas.microsoft.com/office/drawing/2014/main" id="{34329578-2DAA-4F4A-9184-3ED4CDAF3EED}"/>
              </a:ext>
            </a:extLst>
          </p:cNvPr>
          <p:cNvSpPr>
            <a:spLocks noChangeAspect="1"/>
          </p:cNvSpPr>
          <p:nvPr/>
        </p:nvSpPr>
        <p:spPr>
          <a:xfrm rot="2696034">
            <a:off x="6891708" y="1755882"/>
            <a:ext cx="1544810" cy="1544810"/>
          </a:xfrm>
          <a:prstGeom prst="arc">
            <a:avLst>
              <a:gd name="adj1" fmla="val 16463533"/>
              <a:gd name="adj2" fmla="val 1053061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D9FB509A-8B3F-469B-AA75-DB779096A2C9}"/>
              </a:ext>
            </a:extLst>
          </p:cNvPr>
          <p:cNvCxnSpPr/>
          <p:nvPr/>
        </p:nvCxnSpPr>
        <p:spPr>
          <a:xfrm>
            <a:off x="6924675" y="3577003"/>
            <a:ext cx="1494692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7674C84-5B14-4320-8B87-F13B5D021BF1}"/>
              </a:ext>
            </a:extLst>
          </p:cNvPr>
          <p:cNvSpPr txBox="1"/>
          <p:nvPr/>
        </p:nvSpPr>
        <p:spPr>
          <a:xfrm>
            <a:off x="7452213" y="3577004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60BE3377-690D-49C2-AC87-BE799F03ADCD}"/>
              </a:ext>
            </a:extLst>
          </p:cNvPr>
          <p:cNvCxnSpPr>
            <a:cxnSpLocks/>
          </p:cNvCxnSpPr>
          <p:nvPr/>
        </p:nvCxnSpPr>
        <p:spPr>
          <a:xfrm rot="5400000" flipV="1">
            <a:off x="7655835" y="1321187"/>
            <a:ext cx="0" cy="205074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BCDF74AC-5E55-4094-87C5-09087C9EFC8A}"/>
                  </a:ext>
                </a:extLst>
              </p:cNvPr>
              <p:cNvSpPr txBox="1"/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BCDF74AC-5E55-4094-87C5-09087C9EF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blipFill>
                <a:blip r:embed="rId12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09B5C9D9-25C9-4DA0-9A20-9BF69238350C}"/>
              </a:ext>
            </a:extLst>
          </p:cNvPr>
          <p:cNvCxnSpPr>
            <a:cxnSpLocks/>
          </p:cNvCxnSpPr>
          <p:nvPr/>
        </p:nvCxnSpPr>
        <p:spPr>
          <a:xfrm flipH="1">
            <a:off x="8458200" y="1924050"/>
            <a:ext cx="190500" cy="3619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5250224D-C295-4799-8700-67AA5E26BE5B}"/>
                  </a:ext>
                </a:extLst>
              </p:cNvPr>
              <p:cNvSpPr txBox="1"/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5250224D-C295-4799-8700-67AA5E26BE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blipFill>
                <a:blip r:embed="rId13"/>
                <a:stretch>
                  <a:fillRect r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CBAD4A0-BB97-45D8-A884-2CADAC0100B3}"/>
              </a:ext>
            </a:extLst>
          </p:cNvPr>
          <p:cNvSpPr txBox="1"/>
          <p:nvPr/>
        </p:nvSpPr>
        <p:spPr>
          <a:xfrm>
            <a:off x="232954" y="5865112"/>
            <a:ext cx="357269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b) The real bowl has a diameter of 48cm. Find the volume of water needed to fill it to the corresponding height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9D3C2D-8A78-419B-992F-33BC4A4E57CF}"/>
              </a:ext>
            </a:extLst>
          </p:cNvPr>
          <p:cNvSpPr txBox="1"/>
          <p:nvPr/>
        </p:nvSpPr>
        <p:spPr>
          <a:xfrm>
            <a:off x="4946468" y="4119154"/>
            <a:ext cx="36647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volume scale factor here: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diameter will be multiplied by 12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volume will be multiplied by 12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3F38E502-3E11-406C-BBBE-7629712E87BB}"/>
                  </a:ext>
                </a:extLst>
              </p:cNvPr>
              <p:cNvSpPr txBox="1"/>
              <p:nvPr/>
            </p:nvSpPr>
            <p:spPr>
              <a:xfrm>
                <a:off x="6156960" y="5199016"/>
                <a:ext cx="11206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3F38E502-3E11-406C-BBBE-7629712E87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960" y="5199016"/>
                <a:ext cx="1120691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43FCDDFE-6C18-49D9-B854-C10E3B8B288A}"/>
                  </a:ext>
                </a:extLst>
              </p:cNvPr>
              <p:cNvSpPr txBox="1"/>
              <p:nvPr/>
            </p:nvSpPr>
            <p:spPr>
              <a:xfrm>
                <a:off x="5921829" y="5590902"/>
                <a:ext cx="17046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=48900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(3sf)</a:t>
                </a: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43FCDDFE-6C18-49D9-B854-C10E3B8B28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829" y="5590902"/>
                <a:ext cx="1704697" cy="307777"/>
              </a:xfrm>
              <a:prstGeom prst="rect">
                <a:avLst/>
              </a:prstGeom>
              <a:blipFill>
                <a:blip r:embed="rId15"/>
                <a:stretch>
                  <a:fillRect t="-3922" r="-357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556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1540</TotalTime>
  <Words>1468</Words>
  <Application>Microsoft Office PowerPoint</Application>
  <PresentationFormat>On-screen Show (4:3)</PresentationFormat>
  <Paragraphs>219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217</cp:revision>
  <dcterms:created xsi:type="dcterms:W3CDTF">2017-08-14T15:35:38Z</dcterms:created>
  <dcterms:modified xsi:type="dcterms:W3CDTF">2021-06-22T04:09:01Z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2021-06-22T04:08:59.7991253Z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7aa5831e-e6ee-4eb2-a8e5-08b465daac35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