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713" r:id="rId2"/>
    <p:sldId id="692" r:id="rId3"/>
    <p:sldId id="712" r:id="rId4"/>
    <p:sldId id="693" r:id="rId5"/>
    <p:sldId id="696" r:id="rId6"/>
    <p:sldId id="697" r:id="rId7"/>
    <p:sldId id="699" r:id="rId8"/>
    <p:sldId id="700" r:id="rId9"/>
    <p:sldId id="701" r:id="rId10"/>
    <p:sldId id="706" r:id="rId11"/>
    <p:sldId id="703" r:id="rId12"/>
    <p:sldId id="704" r:id="rId13"/>
    <p:sldId id="709" r:id="rId14"/>
    <p:sldId id="714" r:id="rId15"/>
    <p:sldId id="715" r:id="rId16"/>
    <p:sldId id="716" r:id="rId17"/>
    <p:sldId id="71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3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84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11" Type="http://schemas.openxmlformats.org/officeDocument/2006/relationships/image" Target="../media/image32.png"/><Relationship Id="rId5" Type="http://schemas.openxmlformats.org/officeDocument/2006/relationships/image" Target="../media/image89.png"/><Relationship Id="rId10" Type="http://schemas.openxmlformats.org/officeDocument/2006/relationships/image" Target="../media/image31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10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0.png"/><Relationship Id="rId7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0.png"/><Relationship Id="rId5" Type="http://schemas.openxmlformats.org/officeDocument/2006/relationships/image" Target="../media/image400.png"/><Relationship Id="rId4" Type="http://schemas.openxmlformats.org/officeDocument/2006/relationships/image" Target="../media/image390.png"/><Relationship Id="rId9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helper.co.uk/STEP%202010%20Solutions.pdf" TargetMode="Externa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2.png"/><Relationship Id="rId7" Type="http://schemas.openxmlformats.org/officeDocument/2006/relationships/image" Target="../media/image5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708367"/>
            <a:ext cx="91428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</a:t>
            </a:r>
          </a:p>
          <a:p>
            <a:pPr algn="ctr"/>
            <a:r>
              <a:rPr lang="en-GB" sz="8000" dirty="0"/>
              <a:t>- </a:t>
            </a:r>
            <a:r>
              <a:rPr lang="en-GB" sz="8800" dirty="0"/>
              <a:t>Introduction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11</a:t>
            </a:r>
            <a:endParaRPr lang="en-GB" sz="5400" dirty="0"/>
          </a:p>
          <a:p>
            <a:pPr algn="ctr"/>
            <a:r>
              <a:rPr lang="en-GB" sz="8000" dirty="0"/>
              <a:t>(Part 2 of 2)</a:t>
            </a:r>
          </a:p>
        </p:txBody>
      </p:sp>
    </p:spTree>
    <p:extLst>
      <p:ext uri="{BB962C8B-B14F-4D97-AF65-F5344CB8AC3E}">
        <p14:creationId xmlns:p14="http://schemas.microsoft.com/office/powerpoint/2010/main" val="1401766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Geometric Problems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 flipV="1">
            <a:off x="2143125" y="911214"/>
            <a:ext cx="1085830" cy="178436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228955" y="911213"/>
            <a:ext cx="3960440" cy="2430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 rot="1194642">
            <a:off x="3981738" y="2608658"/>
            <a:ext cx="144016" cy="216024"/>
            <a:chOff x="2411760" y="2060848"/>
            <a:chExt cx="144016" cy="216024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2483768" y="2132856"/>
              <a:ext cx="72008" cy="1440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411760" y="2060848"/>
              <a:ext cx="144016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79893" y="1641492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893" y="1641492"/>
                <a:ext cx="288032" cy="461665"/>
              </a:xfrm>
              <a:prstGeom prst="rect">
                <a:avLst/>
              </a:prstGeom>
              <a:blipFill>
                <a:blip r:embed="rId2"/>
                <a:stretch>
                  <a:fillRect r="-25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41935" y="1813598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935" y="1813598"/>
                <a:ext cx="288032" cy="461665"/>
              </a:xfrm>
              <a:prstGeom prst="rect">
                <a:avLst/>
              </a:prstGeom>
              <a:blipFill>
                <a:blip r:embed="rId3"/>
                <a:stretch>
                  <a:fillRect l="-6383" r="-65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47103" y="2528564"/>
                <a:ext cx="478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103" y="2528564"/>
                <a:ext cx="47887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2126070" y="2692369"/>
            <a:ext cx="3960440" cy="2430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 rot="18408614">
            <a:off x="2571560" y="1833967"/>
            <a:ext cx="144016" cy="216024"/>
            <a:chOff x="2411760" y="2060848"/>
            <a:chExt cx="144016" cy="216024"/>
          </a:xfrm>
        </p:grpSpPr>
        <p:cxnSp>
          <p:nvCxnSpPr>
            <p:cNvPr id="15" name="Straight Connector 14"/>
            <p:cNvCxnSpPr/>
            <p:nvPr/>
          </p:nvCxnSpPr>
          <p:spPr>
            <a:xfrm flipH="1">
              <a:off x="2483768" y="2132856"/>
              <a:ext cx="72008" cy="1440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411760" y="2060848"/>
              <a:ext cx="144016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 flipV="1">
            <a:off x="3238500" y="923925"/>
            <a:ext cx="2876551" cy="180975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94700" y="2674296"/>
                <a:ext cx="478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700" y="2674296"/>
                <a:ext cx="47887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5193126" y="2085975"/>
            <a:ext cx="178974" cy="2408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78977" y="1778033"/>
            <a:ext cx="293298" cy="1650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08084" y="1729094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084" y="1729094"/>
                <a:ext cx="288032" cy="461665"/>
              </a:xfrm>
              <a:prstGeom prst="rect">
                <a:avLst/>
              </a:prstGeom>
              <a:blipFill>
                <a:blip r:embed="rId6"/>
                <a:stretch>
                  <a:fillRect l="-6383" r="-42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75855" y="2749823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855" y="2749823"/>
                <a:ext cx="288032" cy="461665"/>
              </a:xfrm>
              <a:prstGeom prst="rect">
                <a:avLst/>
              </a:prstGeom>
              <a:blipFill>
                <a:blip r:embed="rId7"/>
                <a:stretch>
                  <a:fillRect l="-8511" r="-34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50085" y="547686"/>
                <a:ext cx="478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085" y="547686"/>
                <a:ext cx="47887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51851" y="680380"/>
                <a:ext cx="478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851" y="680380"/>
                <a:ext cx="47887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1560" y="3233342"/>
                <a:ext cx="7561214" cy="87818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2400" dirty="0"/>
                  <a:t> is a point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such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𝑋𝐵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GB" sz="2400" dirty="0"/>
                  <a:t>.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2400" dirty="0"/>
                  <a:t> is the midpoint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2400" dirty="0"/>
                  <a:t>. Show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</m:oMath>
                </a14:m>
                <a:r>
                  <a:rPr lang="en-GB" sz="2400" dirty="0"/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33342"/>
                <a:ext cx="7561214" cy="878189"/>
              </a:xfrm>
              <a:prstGeom prst="rect">
                <a:avLst/>
              </a:prstGeom>
              <a:blipFill rotWithShape="0">
                <a:blip r:embed="rId10"/>
                <a:stretch>
                  <a:fillRect b="-595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201800" y="4434357"/>
                <a:ext cx="7033891" cy="1986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𝑋𝑀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</m:oMath>
                </a14:m>
                <a:r>
                  <a:rPr lang="en-GB" sz="2400" dirty="0"/>
                  <a:t> </a:t>
                </a:r>
                <a:r>
                  <a:rPr lang="en-GB" sz="2400" b="1" u="sng" dirty="0"/>
                  <a:t>is a multiple of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/>
                  <a:t> parallel.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800" y="4434357"/>
                <a:ext cx="7033891" cy="1986185"/>
              </a:xfrm>
              <a:prstGeom prst="rect">
                <a:avLst/>
              </a:prstGeom>
              <a:blipFill rotWithShape="0">
                <a:blip r:embed="rId11"/>
                <a:stretch>
                  <a:fillRect b="-6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V="1">
            <a:off x="6086475" y="932840"/>
            <a:ext cx="1102920" cy="1800835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17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Geometric Problems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 flipV="1">
            <a:off x="2302877" y="1189773"/>
            <a:ext cx="498128" cy="2071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489259" y="1189773"/>
            <a:ext cx="498128" cy="2071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801005" y="1189773"/>
            <a:ext cx="31863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302877" y="3260989"/>
            <a:ext cx="31863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 rot="6372604">
            <a:off x="2488456" y="2065064"/>
            <a:ext cx="144016" cy="288032"/>
            <a:chOff x="4139952" y="1772816"/>
            <a:chExt cx="144016" cy="288032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4139952" y="1916832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139952" y="1772816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349754">
            <a:off x="4183965" y="1037343"/>
            <a:ext cx="144016" cy="288032"/>
            <a:chOff x="4139952" y="1772816"/>
            <a:chExt cx="144016" cy="288032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4139952" y="1916832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139952" y="1772816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flipH="1" flipV="1">
            <a:off x="2809516" y="1174045"/>
            <a:ext cx="2665117" cy="20869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319923" y="1197638"/>
            <a:ext cx="1576145" cy="20554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69148" y="687140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148" y="687140"/>
                <a:ext cx="65307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86767" y="1975806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767" y="1975806"/>
                <a:ext cx="65307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350777" y="901573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777" y="901573"/>
                <a:ext cx="6530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8247" y="3250381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247" y="3250381"/>
                <a:ext cx="6530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93054" y="925057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054" y="925057"/>
                <a:ext cx="653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81152" y="3223554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152" y="3223554"/>
                <a:ext cx="65307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175953" y="1753980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53" y="1753980"/>
                <a:ext cx="6530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46791" y="873043"/>
                <a:ext cx="653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791" y="873043"/>
                <a:ext cx="653072" cy="369332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548" y="3737781"/>
                <a:ext cx="8324916" cy="124303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In the above diagram,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𝑂𝑄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/>
                  <a:t>. We wish to find the ratio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𝑋𝐶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𝑂𝑋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sz="1600" dirty="0"/>
                  <a:t>, find an expression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𝑂𝑋</m:t>
                        </m:r>
                      </m:e>
                    </m:acc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/>
                  <a:t> </a:t>
                </a:r>
                <a:r>
                  <a:rPr lang="en-GB" sz="1600" dirty="0"/>
                  <a:t>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𝐵𝑋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𝐵𝑄</m:t>
                        </m:r>
                      </m:e>
                    </m:acc>
                  </m:oMath>
                </a14:m>
                <a:r>
                  <a:rPr lang="en-GB" sz="1600" dirty="0"/>
                  <a:t>, find an expression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𝑂𝑋</m:t>
                        </m:r>
                      </m:e>
                    </m:acc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/>
                  <a:t> </a:t>
                </a:r>
                <a:r>
                  <a:rPr lang="en-GB" sz="1600" dirty="0"/>
                  <a:t>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By comparing coefficients or otherwise, determine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/>
                  <a:t>, and hence the ratio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𝑋𝐶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48" y="3737781"/>
                <a:ext cx="8324916" cy="12430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74020" y="5072132"/>
                <a:ext cx="6120680" cy="1810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𝑂𝑋</m:t>
                          </m:r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𝑂𝑋</m:t>
                          </m:r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𝐵𝑄</m:t>
                          </m:r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dirty="0"/>
                  <a:t>Comparing coefficients: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𝑂𝑋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dirty="0"/>
                  <a:t>, then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=1:3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20" y="5072132"/>
                <a:ext cx="6120680" cy="1810817"/>
              </a:xfrm>
              <a:prstGeom prst="rect">
                <a:avLst/>
              </a:prstGeom>
              <a:blipFill>
                <a:blip r:embed="rId11"/>
                <a:stretch>
                  <a:fillRect l="-896" b="-1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608132" y="5148332"/>
            <a:ext cx="216024" cy="2290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08132" y="5544926"/>
            <a:ext cx="216024" cy="2290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4128" y="6093296"/>
            <a:ext cx="216024" cy="2290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78036" y="5419993"/>
                <a:ext cx="21013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Expand and collect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200" dirty="0"/>
                  <a:t> terms and collect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200" dirty="0"/>
                  <a:t> terms, so that we can compare coefficients later.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36" y="5419993"/>
                <a:ext cx="2101319" cy="646331"/>
              </a:xfrm>
              <a:prstGeom prst="rect">
                <a:avLst/>
              </a:prstGeom>
              <a:blipFill>
                <a:blip r:embed="rId12"/>
                <a:stretch>
                  <a:fillRect l="-291" r="-1744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>
            <a:stCxn id="41" idx="1"/>
          </p:cNvCxnSpPr>
          <p:nvPr/>
        </p:nvCxnSpPr>
        <p:spPr>
          <a:xfrm flipH="1" flipV="1">
            <a:off x="6832600" y="5727700"/>
            <a:ext cx="145436" cy="15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291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Modelling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58209" y="3452303"/>
                <a:ext cx="24638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000" b="1" dirty="0"/>
                  <a:t>3i + 4j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209" y="3452303"/>
                <a:ext cx="2463840" cy="707886"/>
              </a:xfrm>
              <a:prstGeom prst="rect">
                <a:avLst/>
              </a:prstGeom>
              <a:blipFill>
                <a:blip r:embed="rId2"/>
                <a:stretch>
                  <a:fillRect l="-8663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0" y="90872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is the difference between </a:t>
            </a:r>
          </a:p>
          <a:p>
            <a:pPr algn="ctr"/>
            <a:r>
              <a:rPr lang="en-GB" sz="3600" dirty="0"/>
              <a:t>velocity and speed?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15616" y="3284984"/>
            <a:ext cx="7200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504739" y="4507037"/>
            <a:ext cx="591205" cy="11216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17373645">
            <a:off x="2755520" y="4899818"/>
            <a:ext cx="144016" cy="288032"/>
            <a:chOff x="4139952" y="1772816"/>
            <a:chExt cx="144016" cy="288032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139952" y="1916832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139952" y="1772816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2504739" y="5628663"/>
            <a:ext cx="5912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95944" y="4507037"/>
            <a:ext cx="0" cy="11216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87994" y="4971986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994" y="4971986"/>
                <a:ext cx="52971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86777" y="5602978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777" y="5602978"/>
                <a:ext cx="529719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155523" y="2646555"/>
            <a:ext cx="3193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Velocity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326384" y="2635288"/>
            <a:ext cx="22218" cy="31445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8602" y="2646555"/>
            <a:ext cx="3664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Speed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5055" y="3452303"/>
                <a:ext cx="2107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GB" sz="4000" b="1" dirty="0"/>
                  <a:t>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055" y="3452303"/>
                <a:ext cx="2107404" cy="707886"/>
              </a:xfrm>
              <a:prstGeom prst="rect">
                <a:avLst/>
              </a:prstGeom>
              <a:blipFill>
                <a:blip r:embed="rId5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5651469" y="4543355"/>
            <a:ext cx="591205" cy="11216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 rot="17373645">
            <a:off x="5902250" y="4936136"/>
            <a:ext cx="144016" cy="288032"/>
            <a:chOff x="4139952" y="1772816"/>
            <a:chExt cx="144016" cy="288032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4139952" y="1916832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139952" y="1772816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>
            <a:off x="5651469" y="5664981"/>
            <a:ext cx="5912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42674" y="4543355"/>
            <a:ext cx="0" cy="11216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86139" y="4774388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139" y="4774388"/>
                <a:ext cx="52971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72273" y="4996978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273" y="4996978"/>
                <a:ext cx="5297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71056" y="5627970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056" y="5627970"/>
                <a:ext cx="52971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69168" y="4826890"/>
                <a:ext cx="529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168" y="4826890"/>
                <a:ext cx="52971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2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Modelling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96053" y="792843"/>
                <a:ext cx="6750750" cy="20896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girl walks 2 km due east from a fixed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, and then </a:t>
                </a:r>
              </a:p>
              <a:p>
                <a:r>
                  <a:rPr lang="en-GB" sz="2000" dirty="0"/>
                  <a:t>3 km due south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. Find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the total distance travelled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the position vector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relative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2000" dirty="0"/>
              </a:p>
              <a:p>
                <a:pPr marL="342900" indent="-342900">
                  <a:buAutoNum type="alphaLcParenR"/>
                </a:pP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2000" dirty="0"/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The bearing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053" y="792843"/>
                <a:ext cx="6750750" cy="2089611"/>
              </a:xfrm>
              <a:prstGeom prst="rect">
                <a:avLst/>
              </a:prstGeom>
              <a:blipFill>
                <a:blip r:embed="rId2"/>
                <a:stretch>
                  <a:fillRect b="-53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288176" y="2908597"/>
            <a:ext cx="2156504" cy="3442101"/>
            <a:chOff x="339857" y="2683292"/>
            <a:chExt cx="1652284" cy="265181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54079" y="3591861"/>
              <a:ext cx="839972" cy="14247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 rot="3693008">
              <a:off x="1117387" y="4186769"/>
              <a:ext cx="144016" cy="288032"/>
              <a:chOff x="4139952" y="1772816"/>
              <a:chExt cx="144016" cy="288032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V="1">
                <a:off x="4139952" y="1916832"/>
                <a:ext cx="144016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139952" y="1772816"/>
                <a:ext cx="144016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 flipH="1">
              <a:off x="1619672" y="3645024"/>
              <a:ext cx="16909" cy="13716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756063" y="3613126"/>
              <a:ext cx="859253" cy="1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922426" y="3315456"/>
                  <a:ext cx="5297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426" y="3315456"/>
                  <a:ext cx="529719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462422" y="4080047"/>
                  <a:ext cx="5297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2422" y="4080047"/>
                  <a:ext cx="529719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/>
            <p:cNvCxnSpPr/>
            <p:nvPr/>
          </p:nvCxnSpPr>
          <p:spPr>
            <a:xfrm flipV="1">
              <a:off x="754079" y="2995009"/>
              <a:ext cx="0" cy="59685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2834" y="268329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39857" y="3458046"/>
                  <a:ext cx="5297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857" y="3458046"/>
                  <a:ext cx="529719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29444" y="3409057"/>
                  <a:ext cx="5297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9444" y="3409057"/>
                  <a:ext cx="529719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405248" y="4965772"/>
                  <a:ext cx="5297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48" y="4965772"/>
                  <a:ext cx="529719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Freeform: Shape 33"/>
            <p:cNvSpPr/>
            <p:nvPr/>
          </p:nvSpPr>
          <p:spPr>
            <a:xfrm>
              <a:off x="922427" y="3617557"/>
              <a:ext cx="95250" cy="266700"/>
            </a:xfrm>
            <a:custGeom>
              <a:avLst/>
              <a:gdLst>
                <a:gd name="connsiteX0" fmla="*/ 0 w 95250"/>
                <a:gd name="connsiteY0" fmla="*/ 266700 h 266700"/>
                <a:gd name="connsiteX1" fmla="*/ 76200 w 95250"/>
                <a:gd name="connsiteY1" fmla="*/ 123825 h 266700"/>
                <a:gd name="connsiteX2" fmla="*/ 95250 w 95250"/>
                <a:gd name="connsiteY2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250" h="266700">
                  <a:moveTo>
                    <a:pt x="0" y="266700"/>
                  </a:moveTo>
                  <a:cubicBezTo>
                    <a:pt x="30162" y="217487"/>
                    <a:pt x="60325" y="168275"/>
                    <a:pt x="76200" y="123825"/>
                  </a:cubicBezTo>
                  <a:cubicBezTo>
                    <a:pt x="92075" y="79375"/>
                    <a:pt x="93662" y="39687"/>
                    <a:pt x="9525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977257" y="3663272"/>
                  <a:ext cx="32544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257" y="3663272"/>
                  <a:ext cx="325441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133170" y="3244261"/>
                <a:ext cx="5471278" cy="3366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2+3=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𝒌𝒎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dirty="0"/>
                  <a:t>(3sf)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90°+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170" y="3244261"/>
                <a:ext cx="5471278" cy="3366050"/>
              </a:xfrm>
              <a:prstGeom prst="rect">
                <a:avLst/>
              </a:prstGeom>
              <a:blipFill>
                <a:blip r:embed="rId9"/>
                <a:stretch>
                  <a:fillRect l="-334" r="-13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2885383" y="332621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885383" y="415323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885383" y="496060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885383" y="590024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118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D85865-792B-3E46-B1ED-49FF8239547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2E0E328-CB2F-FD41-9A1F-7E07EF5E77A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11C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B07E0F5-7C91-B147-B7AD-3E331A6099D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38CE4CF-8BCB-2543-BE4B-42617AC888F1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240-242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8DA8A7-AAA4-C14D-87C7-D57D22F5ACD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AE98915-7412-CE41-A40B-40A81117BE83}"/>
              </a:ext>
            </a:extLst>
          </p:cNvPr>
          <p:cNvSpPr txBox="1"/>
          <p:nvPr/>
        </p:nvSpPr>
        <p:spPr>
          <a:xfrm>
            <a:off x="1043608" y="305618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Q5-7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Q8-11 &amp; Challenge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017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9962EAE-63A9-EC47-8C85-2A9E6C39688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026B020-5EA1-DC4E-8395-6DAB0D84C4F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EF918DA-9790-6B49-8C81-466AFAEE135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32AE3D1-55E3-424F-9C02-7814D57B6AB1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243-244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11B954-4FD6-A44B-A8C7-F73215B9305F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06D9D0-382B-D34E-B28B-960B0E12B9F2}"/>
              </a:ext>
            </a:extLst>
          </p:cNvPr>
          <p:cNvSpPr txBox="1"/>
          <p:nvPr/>
        </p:nvSpPr>
        <p:spPr>
          <a:xfrm>
            <a:off x="1115616" y="289169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Q7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1062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C7F22A9-A49F-9343-9577-B9856612C85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7E73587-73DB-3440-A064-E5E4370B05E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49E1D29-944E-344C-931B-7769DB255AA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AA820C6-0A72-2044-AA7D-5B6CB73C02FF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246-247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AB900D-0BDC-A841-B45A-F32DE4A9A71B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85BC5B-E98F-BB48-81FC-F583C4BBFDDF}"/>
                  </a:ext>
                </a:extLst>
              </p:cNvPr>
              <p:cNvSpPr txBox="1"/>
              <p:nvPr/>
            </p:nvSpPr>
            <p:spPr>
              <a:xfrm>
                <a:off x="903784" y="2340496"/>
                <a:ext cx="5832648" cy="4149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[STEP 2010 Q7]</a:t>
                </a:r>
              </a:p>
              <a:p>
                <a:r>
                  <a:rPr lang="en-GB" sz="1600" dirty="0"/>
                  <a:t>Relative to a fixed origin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,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have position vectors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/>
                  <a:t>, respectively. (The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are not collinear.)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has position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/>
                  <a:t>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GB" sz="1600" b="0" dirty="0"/>
              </a:p>
              <a:p>
                <a:r>
                  <a:rPr lang="en-GB" sz="1600" dirty="0"/>
                  <a:t>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/>
                  <a:t> are positive constants with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sz="1600" dirty="0"/>
                  <a:t>.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600" dirty="0"/>
                  <a:t> meet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with position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dirty="0"/>
                  <a:t>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/>
                  <a:t> meet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with position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GB" sz="1600" dirty="0"/>
                  <a:t>.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and write down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Show further that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with position vector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/>
                  <a:t>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lies on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𝑂𝐶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𝑃𝑅</m:t>
                    </m:r>
                  </m:oMath>
                </a14:m>
                <a:r>
                  <a:rPr lang="en-GB" sz="1600" dirty="0"/>
                  <a:t> intersect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/>
                  <a:t>.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𝑂𝑄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𝐵𝑄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𝑂𝑆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𝐵𝑆</m:t>
                        </m:r>
                      </m:den>
                    </m:f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85BC5B-E98F-BB48-81FC-F583C4BBF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84" y="2340496"/>
                <a:ext cx="5832648" cy="4149598"/>
              </a:xfrm>
              <a:prstGeom prst="rect">
                <a:avLst/>
              </a:prstGeom>
              <a:blipFill>
                <a:blip r:embed="rId2"/>
                <a:stretch>
                  <a:fillRect l="-435" t="-305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885BFC2-EA08-1244-88ED-D2FDA176E452}"/>
              </a:ext>
            </a:extLst>
          </p:cNvPr>
          <p:cNvSpPr txBox="1"/>
          <p:nvPr/>
        </p:nvSpPr>
        <p:spPr>
          <a:xfrm>
            <a:off x="899592" y="191683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9C9F13-76AB-5846-854F-2D733FE928EC}"/>
              </a:ext>
            </a:extLst>
          </p:cNvPr>
          <p:cNvSpPr/>
          <p:nvPr/>
        </p:nvSpPr>
        <p:spPr>
          <a:xfrm>
            <a:off x="547936" y="2442096"/>
            <a:ext cx="277564" cy="3138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20AEB0-D714-3142-AF07-6060584B86F2}"/>
              </a:ext>
            </a:extLst>
          </p:cNvPr>
          <p:cNvSpPr txBox="1"/>
          <p:nvPr/>
        </p:nvSpPr>
        <p:spPr>
          <a:xfrm>
            <a:off x="6814716" y="5316971"/>
            <a:ext cx="215173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Click here for the solution:</a:t>
            </a:r>
          </a:p>
          <a:p>
            <a:r>
              <a:rPr lang="en-GB" sz="1400" dirty="0">
                <a:solidFill>
                  <a:schemeClr val="bg1"/>
                </a:solidFill>
                <a:hlinkClick r:id="rId3"/>
              </a:rPr>
              <a:t>http://www.mathshelper.co.uk/STEP%202010%20Solutions.pdf</a:t>
            </a:r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/>
              <a:t>(go to Q7)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EDBC7B-2F56-F643-A8B0-07F28E57F1E8}"/>
              </a:ext>
            </a:extLst>
          </p:cNvPr>
          <p:cNvSpPr txBox="1"/>
          <p:nvPr/>
        </p:nvSpPr>
        <p:spPr>
          <a:xfrm>
            <a:off x="4788024" y="138371"/>
            <a:ext cx="5297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Q1-2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Q3-4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Q5-6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3692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0CD35C0-DD47-A54B-89CF-834C870463A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2686AA-6599-8148-8750-CF69519AFB3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11F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836FC3-CAE6-4545-B1B9-775064DD0CA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5695F37-8144-F44E-ABAA-548CA3411BDD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250-251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A32710-6FBA-884E-844F-290B062CFCA8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5CA37A-018A-2B47-A007-C8568888A059}"/>
              </a:ext>
            </a:extLst>
          </p:cNvPr>
          <p:cNvSpPr txBox="1"/>
          <p:nvPr/>
        </p:nvSpPr>
        <p:spPr>
          <a:xfrm>
            <a:off x="1115616" y="289169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Q6-8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203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– </a:t>
              </a:r>
              <a:r>
                <a:rPr lang="en-GB" sz="3200" dirty="0" err="1">
                  <a:latin typeface="+mj-lt"/>
                </a:rPr>
                <a:t>i</a:t>
              </a:r>
              <a:r>
                <a:rPr lang="en-GB" sz="3200" dirty="0">
                  <a:latin typeface="+mj-lt"/>
                </a:rPr>
                <a:t> and j </a:t>
              </a:r>
              <a:r>
                <a:rPr lang="en-GB" sz="3200" dirty="0" err="1">
                  <a:latin typeface="+mj-lt"/>
                </a:rPr>
                <a:t>compoents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5400600" cy="539746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1638300" y="2070100"/>
            <a:ext cx="1587500" cy="10541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 rot="6422698">
            <a:off x="2226024" y="2398411"/>
            <a:ext cx="280446" cy="219101"/>
            <a:chOff x="2952750" y="4122420"/>
            <a:chExt cx="190500" cy="160020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71068" y="1917204"/>
                <a:ext cx="828092" cy="70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−2 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068" y="1917204"/>
                <a:ext cx="828092" cy="7058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93716" y="2745558"/>
                <a:ext cx="3284038" cy="371370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  <a:r>
                  <a:rPr lang="en-GB" sz="3600" b="1" dirty="0">
                    <a:solidFill>
                      <a:schemeClr val="tx1"/>
                    </a:solidFill>
                  </a:rPr>
                  <a:t>unit vector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3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3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600" b="1" dirty="0">
                    <a:solidFill>
                      <a:schemeClr val="tx1"/>
                    </a:solidFill>
                  </a:rPr>
                  <a:t> unit vector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716" y="2745558"/>
                <a:ext cx="3284038" cy="3713709"/>
              </a:xfrm>
              <a:prstGeom prst="rect">
                <a:avLst/>
              </a:prstGeom>
              <a:blipFill>
                <a:blip r:embed="rId4"/>
                <a:stretch>
                  <a:fillRect t="-24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2711450" y="4210050"/>
            <a:ext cx="0" cy="5397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705100" y="4749800"/>
            <a:ext cx="5334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 rot="3913131">
            <a:off x="2863287" y="4649175"/>
            <a:ext cx="221192" cy="167467"/>
            <a:chOff x="2952750" y="4122420"/>
            <a:chExt cx="190500" cy="16002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942135">
            <a:off x="2578758" y="4442410"/>
            <a:ext cx="221192" cy="167467"/>
            <a:chOff x="2952750" y="4122420"/>
            <a:chExt cx="190500" cy="160020"/>
          </a:xfrm>
        </p:grpSpPr>
        <p:cxnSp>
          <p:nvCxnSpPr>
            <p:cNvPr id="32" name="Straight Connector 31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640261" y="4782769"/>
                <a:ext cx="8280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261" y="4782769"/>
                <a:ext cx="82809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37211" y="4174548"/>
                <a:ext cx="8280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211" y="4174548"/>
                <a:ext cx="828092" cy="461665"/>
              </a:xfrm>
              <a:prstGeom prst="rect">
                <a:avLst/>
              </a:prstGeom>
              <a:blipFill>
                <a:blip r:embed="rId8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418084" y="1359647"/>
                <a:ext cx="3523111" cy="910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−2 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32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3</a:t>
                </a:r>
                <a:r>
                  <a:rPr lang="en-GB" sz="32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i </a:t>
                </a:r>
                <a:r>
                  <a:rPr lang="en-GB" sz="3200" dirty="0">
                    <a:solidFill>
                      <a:srgbClr val="0000FF"/>
                    </a:solidFill>
                    <a:latin typeface="Cambria Math" panose="02040503050406030204" pitchFamily="18" charset="0"/>
                  </a:rPr>
                  <a:t>– 2</a:t>
                </a:r>
                <a:r>
                  <a:rPr lang="en-GB" sz="32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j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1359647"/>
                <a:ext cx="3523111" cy="910506"/>
              </a:xfrm>
              <a:prstGeom prst="rect">
                <a:avLst/>
              </a:prstGeom>
              <a:blipFill rotWithShape="0">
                <a:blip r:embed="rId9"/>
                <a:stretch>
                  <a:fillRect r="-4325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982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– adding vectors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5400600" cy="539746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1638300" y="2070100"/>
            <a:ext cx="1587500" cy="1054100"/>
          </a:xfrm>
          <a:prstGeom prst="straightConnector1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 rot="6422698">
            <a:off x="2357051" y="2482762"/>
            <a:ext cx="280446" cy="219101"/>
            <a:chOff x="2952750" y="4122420"/>
            <a:chExt cx="190500" cy="160020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71068" y="1917204"/>
                <a:ext cx="1784908" cy="70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</a:t>
                </a:r>
                <a:r>
                  <a:rPr lang="en-GB" sz="2400" b="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−2 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068" y="1917204"/>
                <a:ext cx="1784908" cy="705899"/>
              </a:xfrm>
              <a:prstGeom prst="rect">
                <a:avLst/>
              </a:prstGeom>
              <a:blipFill rotWithShape="0">
                <a:blip r:embed="rId3"/>
                <a:stretch>
                  <a:fillRect l="-5461" b="-3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10335" y="3356992"/>
                <a:ext cx="3677617" cy="2829108"/>
              </a:xfrm>
              <a:prstGeom prst="rect">
                <a:avLst/>
              </a:prstGeom>
              <a:solidFill>
                <a:schemeClr val="bg1">
                  <a:alpha val="59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3+0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−2+ 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335" y="3356992"/>
                <a:ext cx="3677617" cy="282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48187" y="856199"/>
                <a:ext cx="3201914" cy="1954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3i – 2j</a:t>
                </a:r>
              </a:p>
              <a:p>
                <a:pPr lvl="0"/>
                <a:endParaRPr lang="en-GB" sz="28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0i – 4j</a:t>
                </a:r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87" y="856199"/>
                <a:ext cx="3201914" cy="1954702"/>
              </a:xfrm>
              <a:prstGeom prst="rect">
                <a:avLst/>
              </a:prstGeom>
              <a:blipFill rotWithShape="0">
                <a:blip r:embed="rId5"/>
                <a:stretch>
                  <a:fillRect r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3225800" y="3124200"/>
            <a:ext cx="10812" cy="217700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 rot="9387938">
            <a:off x="3107346" y="4027116"/>
            <a:ext cx="280446" cy="219101"/>
            <a:chOff x="2952750" y="4122420"/>
            <a:chExt cx="190500" cy="160020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352789" y="3947363"/>
                <a:ext cx="1631796" cy="70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b</a:t>
                </a:r>
                <a:r>
                  <a:rPr lang="en-GB" sz="2400" b="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−4 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789" y="3947363"/>
                <a:ext cx="1631796" cy="705899"/>
              </a:xfrm>
              <a:prstGeom prst="rect">
                <a:avLst/>
              </a:prstGeom>
              <a:blipFill rotWithShape="0">
                <a:blip r:embed="rId6"/>
                <a:stretch>
                  <a:fillRect l="-5970" b="-3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>
            <a:off x="1627489" y="2092952"/>
            <a:ext cx="1609123" cy="3208256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rot="7491223">
            <a:off x="2254408" y="3479280"/>
            <a:ext cx="280446" cy="219101"/>
            <a:chOff x="2952750" y="4122420"/>
            <a:chExt cx="190500" cy="16002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05532" y="3530525"/>
                <a:ext cx="1631796" cy="70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b</a:t>
                </a:r>
                <a:r>
                  <a:rPr lang="en-GB" sz="2400" b="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−6 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32" y="3530525"/>
                <a:ext cx="1631796" cy="705899"/>
              </a:xfrm>
              <a:prstGeom prst="rect">
                <a:avLst/>
              </a:prstGeom>
              <a:blipFill rotWithShape="0">
                <a:blip r:embed="rId7"/>
                <a:stretch>
                  <a:fillRect l="-5597" b="-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7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– calculating with vectors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3568" y="908720"/>
                <a:ext cx="777686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If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b="1" dirty="0"/>
                  <a:t> </a:t>
                </a:r>
                <a:r>
                  <a:rPr lang="en-GB" sz="3200" dirty="0"/>
                  <a:t>then</a:t>
                </a:r>
                <a:r>
                  <a:rPr lang="en-GB" sz="3200" b="1" dirty="0"/>
                  <a:t>:</a:t>
                </a:r>
              </a:p>
              <a:p>
                <a:pPr marL="342900" indent="-342900">
                  <a:buAutoNum type="arabicParenR"/>
                </a:pPr>
                <a:r>
                  <a:rPr lang="en-GB" sz="3200" dirty="0"/>
                  <a:t>Write</a:t>
                </a:r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3200" b="1" dirty="0"/>
                  <a:t> </a:t>
                </a:r>
                <a:r>
                  <a:rPr lang="en-GB" sz="3200" dirty="0"/>
                  <a:t>in vector form.</a:t>
                </a:r>
              </a:p>
              <a:p>
                <a:pPr marL="342900" indent="-342900">
                  <a:buAutoNum type="arabicParenR"/>
                </a:pPr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3200" b="1" dirty="0"/>
                  <a:t> </a:t>
                </a:r>
                <a:r>
                  <a:rPr lang="en-GB" sz="3200" dirty="0"/>
                  <a:t>in</a:t>
                </a:r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b="1" dirty="0"/>
                  <a:t> </a:t>
                </a:r>
                <a:r>
                  <a:rPr lang="en-GB" sz="3200" dirty="0"/>
                  <a:t>form.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908720"/>
                <a:ext cx="7776864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51" b="-669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15816" y="2787973"/>
                <a:ext cx="4680520" cy="336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200" b="0" dirty="0"/>
              </a:p>
              <a:p>
                <a:pPr/>
                <a:br>
                  <a:rPr lang="en-GB" sz="3200" b="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787973"/>
                <a:ext cx="4680520" cy="33643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483676" y="3117754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2817" y="418213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4984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Magnitude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2996" y="843314"/>
                <a:ext cx="7776864" cy="14465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The magnitude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of a vector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is its length.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6" y="843314"/>
                <a:ext cx="7776864" cy="1446550"/>
              </a:xfrm>
              <a:prstGeom prst="rect">
                <a:avLst/>
              </a:prstGeom>
              <a:blipFill rotWithShape="0">
                <a:blip r:embed="rId2"/>
                <a:stretch>
                  <a:fillRect t="-8403" b="-189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56701" y="5303360"/>
                <a:ext cx="5051565" cy="904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701" y="5303360"/>
                <a:ext cx="5051565" cy="9042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915816" y="2467003"/>
            <a:ext cx="3168972" cy="2413086"/>
            <a:chOff x="1475036" y="2738636"/>
            <a:chExt cx="2355494" cy="1653051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907084" y="2923302"/>
              <a:ext cx="1440160" cy="115212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 rot="18921682">
              <a:off x="2555156" y="3355350"/>
              <a:ext cx="144016" cy="288032"/>
              <a:chOff x="4139952" y="1772816"/>
              <a:chExt cx="144016" cy="288032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V="1">
                <a:off x="4139952" y="1916832"/>
                <a:ext cx="144016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139952" y="1772816"/>
                <a:ext cx="144016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475036" y="3939630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036" y="3939630"/>
                  <a:ext cx="504056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250394" y="273863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0394" y="2738636"/>
                  <a:ext cx="504056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/>
            <p:cNvCxnSpPr/>
            <p:nvPr/>
          </p:nvCxnSpPr>
          <p:spPr>
            <a:xfrm>
              <a:off x="1918246" y="4075430"/>
              <a:ext cx="142899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347244" y="2923301"/>
              <a:ext cx="11162" cy="115212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75926" y="4075430"/>
              <a:ext cx="483286" cy="316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47244" y="3319609"/>
              <a:ext cx="483286" cy="316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4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92558" y="3141684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AB = 3i + 4j</a:t>
            </a:r>
          </a:p>
        </p:txBody>
      </p:sp>
    </p:spTree>
    <p:extLst>
      <p:ext uri="{BB962C8B-B14F-4D97-AF65-F5344CB8AC3E}">
        <p14:creationId xmlns:p14="http://schemas.microsoft.com/office/powerpoint/2010/main" val="89784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Unit Vectors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811330"/>
            <a:ext cx="835292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 A unit vector is a vector whose magnitude is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3429000"/>
                <a:ext cx="3548360" cy="2578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sz="4000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m:rPr>
                          <m:sty m:val="p"/>
                        </m:rPr>
                        <a:rPr lang="en-GB" sz="40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:r>
                  <a:rPr lang="en-GB" sz="2800" b="0" dirty="0">
                    <a:latin typeface="Cambria Math" panose="02040503050406030204" pitchFamily="18" charset="0"/>
                  </a:rPr>
                  <a:t>Unit Vector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i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28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j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29000"/>
                <a:ext cx="3548360" cy="2578591"/>
              </a:xfrm>
              <a:prstGeom prst="rect">
                <a:avLst/>
              </a:prstGeom>
              <a:blipFill rotWithShape="0">
                <a:blip r:embed="rId2"/>
                <a:stretch>
                  <a:fillRect b="-45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55776" y="1700808"/>
                <a:ext cx="3736622" cy="1008802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𝑈𝑛𝑖𝑡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𝑉𝑒𝑐𝑡𝑜𝑟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700808"/>
                <a:ext cx="3736622" cy="10088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83968" y="3429000"/>
                <a:ext cx="4642864" cy="2566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1" dirty="0"/>
                  <a:t>b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m:rPr>
                        <m:sty m:val="p"/>
                      </m:rPr>
                      <a:rPr lang="en-GB" sz="40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m:rPr>
                        <m:sty m:val="p"/>
                      </m:rPr>
                      <a:rPr lang="en-GB" sz="4000" b="0" i="0" smtClean="0">
                        <a:latin typeface="Cambria Math" panose="02040503050406030204" pitchFamily="18" charset="0"/>
                      </a:rPr>
                      <m:t>j</m:t>
                    </m:r>
                  </m:oMath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(−5)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:r>
                  <a:rPr lang="en-GB" sz="2800" b="0" dirty="0">
                    <a:latin typeface="Cambria Math" panose="02040503050406030204" pitchFamily="18" charset="0"/>
                  </a:rPr>
                  <a:t>Unit Vector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num>
                          <m:den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 err="1"/>
                  <a:t>i</a:t>
                </a:r>
                <a:r>
                  <a:rPr lang="en-GB" sz="2800" dirty="0"/>
                  <a:t> -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j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429000"/>
                <a:ext cx="4642864" cy="2566215"/>
              </a:xfrm>
              <a:prstGeom prst="rect">
                <a:avLst/>
              </a:prstGeom>
              <a:blipFill rotWithShape="0">
                <a:blip r:embed="rId4"/>
                <a:stretch>
                  <a:fillRect t="-4048" b="-4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92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Position Vectors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V="1">
            <a:off x="1519811" y="2972556"/>
            <a:ext cx="0" cy="2803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19811" y="5776164"/>
            <a:ext cx="35243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281999" y="4374360"/>
            <a:ext cx="133073" cy="1401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03848" y="4086763"/>
                <a:ext cx="1255106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086763"/>
                <a:ext cx="1255106" cy="5751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endCxn id="17" idx="3"/>
          </p:cNvCxnSpPr>
          <p:nvPr/>
        </p:nvCxnSpPr>
        <p:spPr>
          <a:xfrm flipV="1">
            <a:off x="1519811" y="4494011"/>
            <a:ext cx="1781676" cy="12821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 rot="19829798">
            <a:off x="2412548" y="4951977"/>
            <a:ext cx="124392" cy="267347"/>
            <a:chOff x="4139952" y="1772816"/>
            <a:chExt cx="144016" cy="28803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4139952" y="1916832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139952" y="1772816"/>
              <a:ext cx="144016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96195" y="5682077"/>
                <a:ext cx="627553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195" y="5682077"/>
                <a:ext cx="627553" cy="5751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49870" y="5668487"/>
                <a:ext cx="801004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870" y="5668487"/>
                <a:ext cx="801004" cy="5751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09469" y="2597079"/>
                <a:ext cx="801004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69" y="2597079"/>
                <a:ext cx="801004" cy="57519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-31502" y="85606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 vector used to represent a position </a:t>
            </a:r>
          </a:p>
          <a:p>
            <a:pPr algn="ctr"/>
            <a:r>
              <a:rPr lang="en-GB" sz="3200" dirty="0"/>
              <a:t>is known as a </a:t>
            </a:r>
            <a:r>
              <a:rPr lang="en-GB" sz="3200" b="1" dirty="0"/>
              <a:t>position vector</a:t>
            </a:r>
            <a:r>
              <a:rPr lang="en-GB" sz="3200" dirty="0"/>
              <a:t>.</a:t>
            </a:r>
          </a:p>
          <a:p>
            <a:pPr algn="ctr"/>
            <a:r>
              <a:rPr lang="en-GB" sz="3200" dirty="0"/>
              <a:t>The position is with reference from the origin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22516" y="3482838"/>
            <a:ext cx="37042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Position Vector  of A  </a:t>
            </a:r>
          </a:p>
          <a:p>
            <a:r>
              <a:rPr lang="en-GB" sz="3200" dirty="0"/>
              <a:t>= OA</a:t>
            </a:r>
          </a:p>
          <a:p>
            <a:r>
              <a:rPr lang="en-GB" sz="3200" dirty="0"/>
              <a:t>= 3i + 2j</a:t>
            </a:r>
          </a:p>
        </p:txBody>
      </p:sp>
    </p:spTree>
    <p:extLst>
      <p:ext uri="{BB962C8B-B14F-4D97-AF65-F5344CB8AC3E}">
        <p14:creationId xmlns:p14="http://schemas.microsoft.com/office/powerpoint/2010/main" val="295453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Position Vectors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9284" y="930948"/>
                <a:ext cx="7526808" cy="151111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3,4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(11,2)</m:t>
                    </m:r>
                  </m:oMath>
                </a14:m>
                <a:r>
                  <a:rPr lang="en-GB" dirty="0"/>
                  <a:t> respectively.</a:t>
                </a:r>
              </a:p>
              <a:p>
                <a:r>
                  <a:rPr lang="en-GB" dirty="0"/>
                  <a:t>Find,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dirty="0"/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84" y="930948"/>
                <a:ext cx="7526808" cy="1511119"/>
              </a:xfrm>
              <a:prstGeom prst="rect">
                <a:avLst/>
              </a:prstGeom>
              <a:blipFill>
                <a:blip r:embed="rId2"/>
                <a:stretch>
                  <a:fillRect b="-36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57665" y="2752805"/>
                <a:ext cx="2904034" cy="3294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b="1" dirty="0"/>
              </a:p>
              <a:p>
                <a:pPr/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𝐴𝑂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𝑂𝐵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1000" b="1" dirty="0"/>
              </a:p>
              <a:p>
                <a:r>
                  <a:rPr lang="en-GB" sz="2400" dirty="0"/>
                  <a:t>    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b="1" dirty="0"/>
              </a:p>
              <a:p>
                <a:endParaRPr lang="en-GB" sz="1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65" y="2752805"/>
                <a:ext cx="2904034" cy="3294428"/>
              </a:xfrm>
              <a:prstGeom prst="rect">
                <a:avLst/>
              </a:prstGeom>
              <a:blipFill rotWithShape="0">
                <a:blip r:embed="rId3"/>
                <a:stretch>
                  <a:fillRect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074671" y="2956650"/>
            <a:ext cx="186832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5067004" y="3687257"/>
            <a:ext cx="186832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6599" y="4446335"/>
            <a:ext cx="186832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043608" y="3152543"/>
            <a:ext cx="0" cy="2803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043608" y="5956151"/>
            <a:ext cx="35243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27739" y="3860437"/>
            <a:ext cx="133073" cy="1401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91038" y="3496175"/>
                <a:ext cx="12551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038" y="3496175"/>
                <a:ext cx="12551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>
            <a:endCxn id="22" idx="3"/>
          </p:cNvCxnSpPr>
          <p:nvPr/>
        </p:nvCxnSpPr>
        <p:spPr>
          <a:xfrm flipV="1">
            <a:off x="1059918" y="3980088"/>
            <a:ext cx="887309" cy="1983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9992" y="5862064"/>
                <a:ext cx="627553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92" y="5862064"/>
                <a:ext cx="627553" cy="57519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73667" y="5848474"/>
                <a:ext cx="801004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667" y="5848474"/>
                <a:ext cx="801004" cy="57519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3266" y="2777066"/>
                <a:ext cx="801004" cy="57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66" y="2777066"/>
                <a:ext cx="801004" cy="57519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/>
          <p:cNvSpPr/>
          <p:nvPr/>
        </p:nvSpPr>
        <p:spPr>
          <a:xfrm>
            <a:off x="3509040" y="4738088"/>
            <a:ext cx="133073" cy="1401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07093" y="4348045"/>
                <a:ext cx="9488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B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b="0" i="1" smtClean="0">
                            <a:latin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93" y="4348045"/>
                <a:ext cx="948883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769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>
            <a:endCxn id="32" idx="2"/>
          </p:cNvCxnSpPr>
          <p:nvPr/>
        </p:nvCxnSpPr>
        <p:spPr>
          <a:xfrm flipV="1">
            <a:off x="1059918" y="4808178"/>
            <a:ext cx="2449122" cy="114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21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Position Vectors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8575" y="895592"/>
                <a:ext cx="7526808" cy="132433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2400" dirty="0"/>
                  <a:t>. Find:</a:t>
                </a:r>
              </a:p>
              <a:p>
                <a:r>
                  <a:rPr lang="en-GB" sz="2400" dirty="0"/>
                  <a:t>a) The position vector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b) The exact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sz="2400" dirty="0"/>
                  <a:t> in simplified surd form.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75" y="895592"/>
                <a:ext cx="7526808" cy="1324337"/>
              </a:xfrm>
              <a:prstGeom prst="rect">
                <a:avLst/>
              </a:prstGeom>
              <a:blipFill rotWithShape="0">
                <a:blip r:embed="rId2"/>
                <a:stretch>
                  <a:fillRect b="-20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31639" y="2780928"/>
                <a:ext cx="6120681" cy="2954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b="1" dirty="0"/>
              </a:p>
              <a:p>
                <a:endParaRPr lang="en-GB" sz="2800" b="1" dirty="0"/>
              </a:p>
              <a:p>
                <a:r>
                  <a:rPr lang="en-GB" sz="2800" b="1" dirty="0"/>
                  <a:t>= 8i + 2j</a:t>
                </a:r>
              </a:p>
              <a:p>
                <a:endParaRPr lang="en-GB" sz="2800" b="1" dirty="0"/>
              </a:p>
              <a:p>
                <a:pPr/>
                <a:br>
                  <a:rPr lang="en-GB" b="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acc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39" y="2780928"/>
                <a:ext cx="6120681" cy="2954720"/>
              </a:xfrm>
              <a:prstGeom prst="rect">
                <a:avLst/>
              </a:prstGeom>
              <a:blipFill rotWithShape="0">
                <a:blip r:embed="rId3"/>
                <a:stretch>
                  <a:fillRect l="-19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899592" y="306896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932359" y="537321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09780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32708</TotalTime>
  <Words>863</Words>
  <Application>Microsoft Macintosh PowerPoint</Application>
  <PresentationFormat>On-screen Show (4:3)</PresentationFormat>
  <Paragraphs>210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1235</cp:revision>
  <dcterms:created xsi:type="dcterms:W3CDTF">2013-02-28T07:36:55Z</dcterms:created>
  <dcterms:modified xsi:type="dcterms:W3CDTF">2019-09-14T13:23:47Z</dcterms:modified>
</cp:coreProperties>
</file>