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511" r:id="rId2"/>
    <p:sldId id="488" r:id="rId3"/>
    <p:sldId id="491" r:id="rId4"/>
    <p:sldId id="493" r:id="rId5"/>
    <p:sldId id="508" r:id="rId6"/>
    <p:sldId id="509" r:id="rId7"/>
    <p:sldId id="512" r:id="rId8"/>
    <p:sldId id="494" r:id="rId9"/>
    <p:sldId id="510" r:id="rId10"/>
    <p:sldId id="495" r:id="rId11"/>
    <p:sldId id="51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80" autoAdjust="0"/>
    <p:restoredTop sz="92017" autoAdjust="0"/>
  </p:normalViewPr>
  <p:slideViewPr>
    <p:cSldViewPr>
      <p:cViewPr varScale="1">
        <p:scale>
          <a:sx n="63" d="100"/>
          <a:sy n="63" d="100"/>
        </p:scale>
        <p:origin x="920" y="80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F2399-CD51-4C4C-BC34-03B9F40F9CF8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165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F2399-CD51-4C4C-BC34-03B9F40F9CF8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254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01/09/2019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drfrostmaths.com/resources/resource.php?rid=268" TargetMode="External"/><Relationship Id="rId4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2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6554" y="980728"/>
            <a:ext cx="914285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/>
              <a:t>Algebraic Expressions </a:t>
            </a:r>
          </a:p>
          <a:p>
            <a:pPr algn="ctr"/>
            <a:r>
              <a:rPr lang="en-GB" sz="9600" dirty="0" smtClean="0"/>
              <a:t>- </a:t>
            </a:r>
            <a:r>
              <a:rPr lang="en-GB" sz="6000" dirty="0" smtClean="0"/>
              <a:t>Expanding and Factorising</a:t>
            </a:r>
          </a:p>
          <a:p>
            <a:pPr algn="ctr"/>
            <a:r>
              <a:rPr lang="en-GB" sz="8000" dirty="0" smtClean="0"/>
              <a:t>Chapter 1</a:t>
            </a:r>
            <a:endParaRPr lang="en-GB" sz="5400" dirty="0" smtClean="0"/>
          </a:p>
          <a:p>
            <a:pPr algn="ctr"/>
            <a:r>
              <a:rPr lang="en-GB" sz="8000" dirty="0" smtClean="0"/>
              <a:t>(Part 2 of 3)</a:t>
            </a:r>
          </a:p>
        </p:txBody>
      </p:sp>
    </p:spTree>
    <p:extLst>
      <p:ext uri="{BB962C8B-B14F-4D97-AF65-F5344CB8AC3E}">
        <p14:creationId xmlns:p14="http://schemas.microsoft.com/office/powerpoint/2010/main" val="152531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Factorising Quadratics – multiple factorisations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59060" y="1052736"/>
                <a:ext cx="6624736" cy="144655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dirty="0"/>
                  <a:t>Factorise completely: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−7</m:t>
                      </m:r>
                      <m:sSup>
                        <m:sSup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060" y="1052736"/>
                <a:ext cx="6624736" cy="1446550"/>
              </a:xfrm>
              <a:prstGeom prst="rect">
                <a:avLst/>
              </a:prstGeom>
              <a:blipFill>
                <a:blip r:embed="rId3"/>
                <a:stretch>
                  <a:fillRect t="-304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475656" y="3140968"/>
                <a:ext cx="5904656" cy="24034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4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4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+12</m:t>
                          </m:r>
                        </m:e>
                      </m:d>
                    </m:oMath>
                  </m:oMathPara>
                </a14:m>
                <a:endParaRPr lang="en-GB" sz="48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48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48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d>
                        <m:d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3140968"/>
                <a:ext cx="5904656" cy="24034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4122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1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</a:t>
              </a:r>
              <a:r>
                <a:rPr lang="en-GB" sz="3200" dirty="0" smtClean="0">
                  <a:latin typeface="+mj-lt"/>
                </a:rPr>
                <a:t>1B&amp;C</a:t>
              </a:r>
              <a:endParaRPr lang="en-GB" sz="32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395536" y="908720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</a:t>
            </a:r>
            <a:r>
              <a:rPr lang="en-GB" sz="2400" dirty="0" smtClean="0"/>
              <a:t>1/AS   Page </a:t>
            </a:r>
            <a:r>
              <a:rPr lang="en-GB" sz="2400" dirty="0"/>
              <a:t>5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98884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7" name="Picture 1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220" y="2760640"/>
            <a:ext cx="4624784" cy="324036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Rectangle 17"/>
          <p:cNvSpPr/>
          <p:nvPr/>
        </p:nvSpPr>
        <p:spPr>
          <a:xfrm>
            <a:off x="124563" y="2813666"/>
            <a:ext cx="257798" cy="24813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575421" y="2824140"/>
            <a:ext cx="257798" cy="24813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1560" y="616530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Solution: (ii) only</a:t>
            </a:r>
          </a:p>
        </p:txBody>
      </p:sp>
      <p:pic>
        <p:nvPicPr>
          <p:cNvPr id="21" name="Picture 2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956" y="2760640"/>
            <a:ext cx="4279900" cy="255270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5029200" y="6083055"/>
                <a:ext cx="312325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Solution: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b="1" dirty="0"/>
                  <a:t> is odd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endParaRPr lang="en-GB" b="1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6083055"/>
                <a:ext cx="3123253" cy="369332"/>
              </a:xfrm>
              <a:prstGeom prst="rect">
                <a:avLst/>
              </a:prstGeom>
              <a:blipFill>
                <a:blip r:embed="rId4"/>
                <a:stretch>
                  <a:fillRect l="-1563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602559" y="6057900"/>
            <a:ext cx="2559741" cy="5395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029200" y="6044925"/>
            <a:ext cx="2984500" cy="5395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31630" y="2120825"/>
            <a:ext cx="630061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1"/>
                </a:solidFill>
              </a:rPr>
              <a:t>Extension 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sz="1200" dirty="0">
                <a:solidFill>
                  <a:schemeClr val="tx1"/>
                </a:solidFill>
              </a:rPr>
              <a:t>(Full Database: </a:t>
            </a:r>
            <a:r>
              <a:rPr lang="en-GB" sz="1200" dirty="0">
                <a:solidFill>
                  <a:schemeClr val="tx1"/>
                </a:solidFill>
                <a:hlinkClick r:id="rId5"/>
              </a:rPr>
              <a:t>http://www.drfrostmaths.com/resources/resource.php?rid=268</a:t>
            </a:r>
            <a:r>
              <a:rPr lang="en-GB" sz="1200" dirty="0">
                <a:solidFill>
                  <a:schemeClr val="tx1"/>
                </a:solidFill>
              </a:rPr>
              <a:t> ) 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4499992" y="156585"/>
            <a:ext cx="50857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Complete before the </a:t>
            </a:r>
            <a:r>
              <a:rPr lang="en-US" sz="2400" dirty="0" smtClean="0">
                <a:solidFill>
                  <a:schemeClr val="bg1"/>
                </a:solidFill>
              </a:rPr>
              <a:t>lesson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Ex1B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 smtClean="0"/>
              <a:t>In Class Ex1C:</a:t>
            </a:r>
            <a:r>
              <a:rPr lang="en-US" sz="2400" dirty="0"/>
              <a:t>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</a:t>
            </a:r>
            <a:r>
              <a:rPr lang="en-US" sz="2400" dirty="0" smtClean="0"/>
              <a:t>Q1-2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</a:t>
            </a:r>
            <a:r>
              <a:rPr lang="en-US" sz="2400" dirty="0" smtClean="0"/>
              <a:t>Q3-5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</a:t>
            </a:r>
            <a:r>
              <a:rPr lang="en-US" sz="2400" dirty="0" smtClean="0"/>
              <a:t>Challenge &amp;Extension</a:t>
            </a: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19768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Expanding </a:t>
              </a:r>
              <a:r>
                <a:rPr lang="en-GB" sz="3200" dirty="0">
                  <a:latin typeface="+mj-lt"/>
                </a:rPr>
                <a:t>Brackets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359592" y="2996952"/>
            <a:ext cx="8423672" cy="4616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/>
              <a:t>Multiply each term in the first bracket by each term in the second.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187624" y="3766598"/>
                <a:ext cx="7091584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+5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r>
                  <a:rPr lang="en-GB" sz="40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4000" b="0" i="1" dirty="0" smtClean="0">
                    <a:latin typeface="Cambria Math" panose="02040503050406030204" pitchFamily="18" charset="0"/>
                  </a:rPr>
                </a:br>
                <a:endParaRPr lang="en-GB" sz="4000" b="0" i="1" dirty="0" smtClean="0">
                  <a:latin typeface="Cambria Math" panose="02040503050406030204" pitchFamily="18" charset="0"/>
                </a:endParaRPr>
              </a:p>
              <a:p>
                <a:endParaRPr lang="en-GB" sz="4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+6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+11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en-GB" sz="4000" b="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3766598"/>
                <a:ext cx="7091584" cy="193899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1115616" y="921611"/>
                <a:ext cx="6652077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000" dirty="0" smtClean="0">
                    <a:solidFill>
                      <a:prstClr val="black"/>
                    </a:solidFill>
                  </a:rPr>
                  <a:t>Expand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en-GB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d>
                      <m:dPr>
                        <m:ctrlPr>
                          <a:rPr lang="en-GB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</m:oMath>
                </a14:m>
                <a:endParaRPr lang="en-GB" sz="40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921611"/>
                <a:ext cx="6652077" cy="707886"/>
              </a:xfrm>
              <a:prstGeom prst="rect">
                <a:avLst/>
              </a:prstGeom>
              <a:blipFill rotWithShape="0">
                <a:blip r:embed="rId3"/>
                <a:stretch>
                  <a:fillRect l="-3208" t="-1551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2195736" y="1857366"/>
                <a:ext cx="547605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+5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+6</m:t>
                          </m:r>
                        </m:e>
                      </m:d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1857366"/>
                <a:ext cx="5476051" cy="70788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1425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Expanding </a:t>
              </a:r>
              <a:r>
                <a:rPr lang="en-GB" sz="3200" dirty="0" smtClean="0"/>
                <a:t>Brackets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835696" y="908720"/>
                <a:ext cx="5184576" cy="13234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Expand and simplify: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908720"/>
                <a:ext cx="5184576" cy="1323439"/>
              </a:xfrm>
              <a:prstGeom prst="rect">
                <a:avLst/>
              </a:prstGeom>
              <a:blipFill>
                <a:blip r:embed="rId2"/>
                <a:stretch>
                  <a:fillRect t="-205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27584" y="2553134"/>
                <a:ext cx="7848872" cy="44804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40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40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40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=8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−8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40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40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40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=8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−12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4000" dirty="0" smtClean="0"/>
              </a:p>
              <a:p>
                <a:endParaRPr lang="en-GB" sz="4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553134"/>
                <a:ext cx="7848872" cy="44804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776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Factorising Quadratics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99592" y="4653136"/>
                <a:ext cx="770485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72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7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7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72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72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</m:d>
                      <m:d>
                        <m:dPr>
                          <m:ctrlPr>
                            <a:rPr lang="en-GB" sz="7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7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72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7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  <a:endParaRPr lang="en-GB" sz="72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653136"/>
                <a:ext cx="7704856" cy="12003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11560" y="966041"/>
                <a:ext cx="7643567" cy="10365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6000" dirty="0" smtClean="0">
                    <a:solidFill>
                      <a:prstClr val="black"/>
                    </a:solidFill>
                  </a:rPr>
                  <a:t>Factorise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6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6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6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6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6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GB" sz="6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6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6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𝟏𝟒</m:t>
                    </m:r>
                  </m:oMath>
                </a14:m>
                <a:endParaRPr lang="en-GB" sz="6000" b="1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966041"/>
                <a:ext cx="7643567" cy="1036566"/>
              </a:xfrm>
              <a:prstGeom prst="rect">
                <a:avLst/>
              </a:prstGeom>
              <a:blipFill>
                <a:blip r:embed="rId3"/>
                <a:stretch>
                  <a:fillRect l="-4785" t="-15205" b="-385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2555776" y="2372493"/>
            <a:ext cx="42484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/>
              <a:t>Sum -5</a:t>
            </a:r>
          </a:p>
          <a:p>
            <a:pPr algn="ctr"/>
            <a:r>
              <a:rPr lang="en-GB" sz="5400" dirty="0" smtClean="0"/>
              <a:t>Product -14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3044220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>
                      <a:latin typeface="+mj-lt"/>
                    </a:rPr>
                    <a:t>Factorising </a:t>
                  </a:r>
                  <a:r>
                    <a:rPr lang="en-GB" sz="3200" dirty="0" smtClean="0">
                      <a:latin typeface="+mj-lt"/>
                    </a:rPr>
                    <a:t>Quadratics - </a:t>
                  </a:r>
                  <a:r>
                    <a:rPr lang="en-GB" sz="3200" dirty="0" smtClean="0"/>
                    <a:t>coefficient </a:t>
                  </a:r>
                  <a:r>
                    <a:rPr lang="en-GB" sz="3200" dirty="0"/>
                    <a:t>of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r>
                    <a:rPr lang="en-GB" sz="3200" dirty="0"/>
                    <a:t> is not </a:t>
                  </a:r>
                  <a:r>
                    <a:rPr lang="en-GB" sz="3200" dirty="0" smtClean="0"/>
                    <a:t>1</a:t>
                  </a:r>
                  <a:r>
                    <a:rPr lang="en-GB" sz="3200" dirty="0" smtClean="0">
                      <a:latin typeface="+mj-lt"/>
                    </a:rPr>
                    <a:t> </a:t>
                  </a:r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blipFill>
                  <a:blip r:embed="rId2"/>
                  <a:stretch>
                    <a:fillRect t="-12500" b="-34375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139169" y="5013176"/>
                <a:ext cx="6536623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0" i="1">
                          <a:latin typeface="Cambria Math" panose="02040503050406030204" pitchFamily="18" charset="0"/>
                        </a:rPr>
                        <m:t>=(2</m:t>
                      </m:r>
                      <m:r>
                        <a:rPr lang="en-GB" sz="6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6000" i="1">
                          <a:latin typeface="Cambria Math" panose="02040503050406030204" pitchFamily="18" charset="0"/>
                        </a:rPr>
                        <m:t>−3)</m:t>
                      </m:r>
                      <m:d>
                        <m:dPr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</m:e>
                      </m:d>
                    </m:oMath>
                  </m:oMathPara>
                </a14:m>
                <a:endParaRPr lang="en-GB" sz="60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9169" y="5013176"/>
                <a:ext cx="6536623" cy="10156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39552" y="980728"/>
                <a:ext cx="7903566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−12</m:t>
                      </m:r>
                    </m:oMath>
                  </m:oMathPara>
                </a14:m>
                <a:endParaRPr lang="en-GB" sz="60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980728"/>
                <a:ext cx="7903566" cy="10156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62843" y="2132856"/>
            <a:ext cx="88569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Because the coefficient is a prime number </a:t>
            </a:r>
          </a:p>
          <a:p>
            <a:pPr algn="ctr"/>
            <a:r>
              <a:rPr lang="en-GB" sz="3200" dirty="0" smtClean="0"/>
              <a:t>the </a:t>
            </a:r>
            <a:r>
              <a:rPr lang="en-GB" sz="3200" dirty="0"/>
              <a:t>easiest way is to use your common </a:t>
            </a:r>
            <a:r>
              <a:rPr lang="en-GB" sz="3200" dirty="0" smtClean="0"/>
              <a:t>sense.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043608" y="3429000"/>
                <a:ext cx="6727746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=(2</m:t>
                      </m:r>
                      <m:r>
                        <a:rPr lang="en-GB" sz="6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6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+ ?</m:t>
                      </m:r>
                      <m:r>
                        <a:rPr lang="en-GB" sz="6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d>
                        <m:dPr>
                          <m:ctrlP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6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6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?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429000"/>
                <a:ext cx="6727746" cy="10156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189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>
                      <a:latin typeface="+mj-lt"/>
                    </a:rPr>
                    <a:t>Factorising Quadratics</a:t>
                  </a:r>
                  <a:r>
                    <a:rPr lang="en-GB" sz="3200" dirty="0"/>
                    <a:t> - coefficient of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r>
                    <a:rPr lang="en-GB" sz="3200" dirty="0"/>
                    <a:t> is not 1 </a:t>
                  </a:r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3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516795" y="5734997"/>
                <a:ext cx="498483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+4)(2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−3)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6795" y="5734997"/>
                <a:ext cx="4984831" cy="6463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257053" y="2290124"/>
                <a:ext cx="4176464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𝑠𝑢𝑚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𝑝𝑟𝑜𝑑𝑢𝑐𝑡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𝑎𝑐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 −24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7053" y="2290124"/>
                <a:ext cx="4176464" cy="10772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251520" y="1139088"/>
            <a:ext cx="1722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Formal way</a:t>
            </a:r>
            <a:endParaRPr lang="en-GB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329503" y="2645270"/>
            <a:ext cx="930130" cy="40011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b="1" dirty="0"/>
              <a:t>STEP </a:t>
            </a:r>
            <a:r>
              <a:rPr lang="en-GB" sz="2000" b="1" dirty="0" smtClean="0"/>
              <a:t>1</a:t>
            </a:r>
            <a:endParaRPr lang="en-GB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329502" y="3827556"/>
            <a:ext cx="2946353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/>
              <a:t>STEP 2: </a:t>
            </a:r>
            <a:r>
              <a:rPr lang="en-GB" dirty="0"/>
              <a:t>Split the middle term.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49892" y="4799420"/>
            <a:ext cx="2565923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/>
              <a:t>STEP 3: </a:t>
            </a:r>
            <a:r>
              <a:rPr lang="en-GB" dirty="0" smtClean="0"/>
              <a:t>Factorise in pairs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343434" y="5922272"/>
            <a:ext cx="2932421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dirty="0"/>
              <a:t>STEP 4: </a:t>
            </a:r>
            <a:r>
              <a:rPr lang="en-GB" dirty="0"/>
              <a:t>Factorise out bracket.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411760" y="930843"/>
                <a:ext cx="4642040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−12</m:t>
                      </m:r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930843"/>
                <a:ext cx="4642040" cy="9233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067944" y="3618185"/>
                <a:ext cx="4689361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−12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618185"/>
                <a:ext cx="4689361" cy="64633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3873803" y="4725554"/>
                <a:ext cx="526905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+4</m:t>
                          </m:r>
                        </m:e>
                      </m:d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d>
                        <m:d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+4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803" y="4725554"/>
                <a:ext cx="5269053" cy="64633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6732240" y="2490054"/>
            <a:ext cx="1953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8 and - 3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18684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23" grpId="0" animBg="1"/>
      <p:bldP spid="26" grpId="0" animBg="1"/>
      <p:bldP spid="27" grpId="0" animBg="1"/>
      <p:bldP spid="28" grpId="0" animBg="1"/>
      <p:bldP spid="17" grpId="0"/>
      <p:bldP spid="32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Factorising Quadratics - coefficient of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r>
                    <a:rPr lang="en-GB" sz="3200" dirty="0"/>
                    <a:t> is not 1 </a:t>
                  </a:r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74718" y="692696"/>
                <a:ext cx="7393420" cy="13234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Factorise completely: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GB" sz="4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718" y="692696"/>
                <a:ext cx="7393420" cy="1323439"/>
              </a:xfrm>
              <a:prstGeom prst="rect">
                <a:avLst/>
              </a:prstGeom>
              <a:blipFill>
                <a:blip r:embed="rId3"/>
                <a:stretch>
                  <a:fillRect t="-205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71600" y="2276872"/>
                <a:ext cx="7056784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⊕1 ⊗−12</m:t>
                      </m:r>
                    </m:oMath>
                  </m:oMathPara>
                </a14:m>
                <a:endParaRPr lang="en-GB" sz="40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40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40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40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40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40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−1</m:t>
                      </m:r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</m:oMath>
                  </m:oMathPara>
                </a14:m>
                <a:endParaRPr lang="en-GB" sz="40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40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40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2276872"/>
                <a:ext cx="7056784" cy="44012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318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Factorising Quadratics </a:t>
              </a:r>
              <a:r>
                <a:rPr lang="en-GB" sz="3200" dirty="0" smtClean="0"/>
                <a:t>– </a:t>
              </a:r>
              <a:r>
                <a:rPr lang="en-GB" sz="3200" dirty="0" smtClean="0">
                  <a:latin typeface="+mj-lt"/>
                </a:rPr>
                <a:t>Difference of two squares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43608" y="3188326"/>
                <a:ext cx="320665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−16=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188326"/>
                <a:ext cx="3206659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619100" y="1012048"/>
            <a:ext cx="5904656" cy="707886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Difference of two squares: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139952" y="3247390"/>
                <a:ext cx="3921715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44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44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d>
                        <m:dPr>
                          <m:ctrlP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44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3247390"/>
                <a:ext cx="3921715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43608" y="4842954"/>
                <a:ext cx="320665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−9=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4842954"/>
                <a:ext cx="3206659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067944" y="4873731"/>
                <a:ext cx="4598182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d>
                        <m:dPr>
                          <m:ctrlP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4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873731"/>
                <a:ext cx="4598182" cy="769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1233155" y="2092930"/>
            <a:ext cx="6696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Look out of squared numbers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67596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Factorising Quadratics – m</a:t>
              </a:r>
              <a:r>
                <a:rPr lang="en-GB" sz="3200" dirty="0" smtClean="0"/>
                <a:t>ultiple </a:t>
              </a:r>
              <a:r>
                <a:rPr lang="en-GB" sz="3200" dirty="0"/>
                <a:t>f</a:t>
              </a:r>
              <a:r>
                <a:rPr lang="en-GB" sz="3200" dirty="0" smtClean="0"/>
                <a:t>actorisations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1513867" y="822589"/>
            <a:ext cx="6696744" cy="707886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Using multiple factorisations: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88458" y="2093398"/>
                <a:ext cx="2243382" cy="8477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GB" sz="4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48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r>
                  <a:rPr lang="en-GB" sz="4800" b="1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4800" b="1" i="1" dirty="0" smtClean="0">
                    <a:latin typeface="Cambria Math" panose="02040503050406030204" pitchFamily="18" charset="0"/>
                  </a:rPr>
                </a:br>
                <a:endParaRPr lang="en-GB" sz="28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458" y="2093398"/>
                <a:ext cx="2243382" cy="8477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995961" y="2156364"/>
                <a:ext cx="3744416" cy="7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GB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4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44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r>
                  <a:rPr lang="en-GB" sz="4400" b="1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4400" b="1" i="1" dirty="0" smtClean="0">
                    <a:latin typeface="Cambria Math" panose="02040503050406030204" pitchFamily="18" charset="0"/>
                  </a:rPr>
                </a:br>
                <a:endParaRPr lang="en-GB" sz="24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5961" y="2156364"/>
                <a:ext cx="3744416" cy="7848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395536" y="3266802"/>
                <a:ext cx="4047218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6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3600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/>
                <a:r>
                  <a:rPr lang="en-GB" sz="36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36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+1)(</m:t>
                      </m:r>
                      <m:r>
                        <a:rPr lang="en-GB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266802"/>
                <a:ext cx="4047218" cy="175432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570856" y="3321308"/>
                <a:ext cx="4572000" cy="175432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6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</m:oMath>
                  </m:oMathPara>
                </a14:m>
                <a:endParaRPr lang="en-GB" sz="3600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/>
                <a:r>
                  <a:rPr lang="en-GB" sz="36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36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0856" y="3321308"/>
                <a:ext cx="4572000" cy="175432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4593482" y="1772816"/>
            <a:ext cx="0" cy="47525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398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16660</TotalTime>
  <Words>267</Words>
  <Application>Microsoft Office PowerPoint</Application>
  <PresentationFormat>On-screen Show (4:3)</PresentationFormat>
  <Paragraphs>84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661</cp:revision>
  <dcterms:created xsi:type="dcterms:W3CDTF">2013-02-28T07:36:55Z</dcterms:created>
  <dcterms:modified xsi:type="dcterms:W3CDTF">2019-09-01T14:02:58Z</dcterms:modified>
</cp:coreProperties>
</file>