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81" r:id="rId2"/>
    <p:sldId id="513" r:id="rId3"/>
    <p:sldId id="483" r:id="rId4"/>
    <p:sldId id="484" r:id="rId5"/>
    <p:sldId id="485" r:id="rId6"/>
    <p:sldId id="496" r:id="rId7"/>
    <p:sldId id="497" r:id="rId8"/>
    <p:sldId id="502" r:id="rId9"/>
    <p:sldId id="504" r:id="rId10"/>
    <p:sldId id="503" r:id="rId11"/>
    <p:sldId id="486" r:id="rId12"/>
    <p:sldId id="487" r:id="rId13"/>
    <p:sldId id="498" r:id="rId14"/>
    <p:sldId id="501" r:id="rId15"/>
    <p:sldId id="499" r:id="rId16"/>
    <p:sldId id="505" r:id="rId17"/>
    <p:sldId id="506" r:id="rId18"/>
    <p:sldId id="507" r:id="rId19"/>
    <p:sldId id="500" r:id="rId20"/>
    <p:sldId id="490" r:id="rId21"/>
    <p:sldId id="491" r:id="rId22"/>
    <p:sldId id="492" r:id="rId23"/>
    <p:sldId id="493" r:id="rId24"/>
    <p:sldId id="494" r:id="rId25"/>
    <p:sldId id="495" r:id="rId26"/>
    <p:sldId id="508" r:id="rId27"/>
    <p:sldId id="510" r:id="rId28"/>
    <p:sldId id="509" r:id="rId29"/>
    <p:sldId id="511" r:id="rId30"/>
    <p:sldId id="51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2" autoAdjust="0"/>
    <p:restoredTop sz="88534" autoAdjust="0"/>
  </p:normalViewPr>
  <p:slideViewPr>
    <p:cSldViewPr>
      <p:cViewPr varScale="1">
        <p:scale>
          <a:sx n="52" d="100"/>
          <a:sy n="52" d="100"/>
        </p:scale>
        <p:origin x="52" y="41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96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2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4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11" Type="http://schemas.openxmlformats.org/officeDocument/2006/relationships/image" Target="../media/image430.png"/><Relationship Id="rId5" Type="http://schemas.openxmlformats.org/officeDocument/2006/relationships/image" Target="../media/image46.png"/><Relationship Id="rId15" Type="http://schemas.openxmlformats.org/officeDocument/2006/relationships/image" Target="../media/image50.png"/><Relationship Id="rId10" Type="http://schemas.openxmlformats.org/officeDocument/2006/relationships/image" Target="../media/image420.png"/><Relationship Id="rId4" Type="http://schemas.openxmlformats.org/officeDocument/2006/relationships/image" Target="../media/image360.png"/><Relationship Id="rId9" Type="http://schemas.openxmlformats.org/officeDocument/2006/relationships/image" Target="../media/image410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4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91.png"/><Relationship Id="rId9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image" Target="../media/image910.png"/><Relationship Id="rId7" Type="http://schemas.openxmlformats.org/officeDocument/2006/relationships/image" Target="../media/image710.png"/><Relationship Id="rId2" Type="http://schemas.openxmlformats.org/officeDocument/2006/relationships/image" Target="../media/image8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10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10 :: </a:t>
            </a:r>
            <a:r>
              <a:rPr lang="en-GB" dirty="0"/>
              <a:t>Numerical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276-277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F19BF4B-D6AB-4BB0-BE92-452E657F958A}"/>
              </a:ext>
            </a:extLst>
          </p:cNvPr>
          <p:cNvSpPr txBox="1"/>
          <p:nvPr/>
        </p:nvSpPr>
        <p:spPr>
          <a:xfrm>
            <a:off x="395536" y="21328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(Classes pressed for time may wish to skip this exercise)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8BFDA-0A6C-F740-9E4F-8D65A8D6F8EE}"/>
              </a:ext>
            </a:extLst>
          </p:cNvPr>
          <p:cNvSpPr txBox="1"/>
          <p:nvPr/>
        </p:nvSpPr>
        <p:spPr>
          <a:xfrm>
            <a:off x="683568" y="3068960"/>
            <a:ext cx="5607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Q7-9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Q10-12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791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iteration to approximate a root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86871"/>
            <a:ext cx="6149877" cy="38255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95536" y="764704"/>
            <a:ext cx="2304256" cy="4107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Jan 2013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14501" y="1484784"/>
                <a:ext cx="21957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501" y="1484784"/>
                <a:ext cx="2195736" cy="12003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73725" y="1484784"/>
            <a:ext cx="6015210" cy="1080120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38547" y="5229200"/>
                <a:ext cx="4493693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To 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by an iterative method, rearrange into a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and use the iterative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547" y="5229200"/>
                <a:ext cx="4493693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810" t="-3226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339752" y="623731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We’ll see why it works later.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86508" y="1401568"/>
            <a:ext cx="2140459" cy="1283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20234" y="1400002"/>
            <a:ext cx="266274" cy="2640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5621F0-9F4F-48BD-892F-63122922DBDC}"/>
                  </a:ext>
                </a:extLst>
              </p:cNvPr>
              <p:cNvSpPr txBox="1"/>
              <p:nvPr/>
            </p:nvSpPr>
            <p:spPr>
              <a:xfrm>
                <a:off x="6787501" y="2920752"/>
                <a:ext cx="2165999" cy="1600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The difficulty is that there’s multiple choices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to isolate on one side of the equation. Therefore use the target equation to give clues for how to rearrange.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5621F0-9F4F-48BD-892F-63122922D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501" y="2920752"/>
                <a:ext cx="2165999" cy="1600438"/>
              </a:xfrm>
              <a:prstGeom prst="rect">
                <a:avLst/>
              </a:prstGeom>
              <a:blipFill>
                <a:blip r:embed="rId5"/>
                <a:stretch>
                  <a:fillRect l="-278" b="-22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93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iteration to approximate a root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86871"/>
            <a:ext cx="6149877" cy="38255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95536" y="764704"/>
            <a:ext cx="2304256" cy="4107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Jan 2013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7767" y="5229764"/>
                <a:ext cx="42484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6−2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+1=2.386…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=2.2847…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=2.3125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67" y="5229764"/>
                <a:ext cx="4248472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18639" y="2520369"/>
            <a:ext cx="6092329" cy="2062647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75388" y="5229764"/>
            <a:ext cx="266274" cy="2640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177" y="5231533"/>
            <a:ext cx="4342238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04248" y="1164369"/>
                <a:ext cx="216024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u="sng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u="sng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u="sng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u="sng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u="sng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u="sng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u="sng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u="sng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u="sng" dirty="0"/>
                  <a:t> represent successively better approximations of the root</a:t>
                </a:r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is the starting value.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164369"/>
                <a:ext cx="2160240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2254" t="-2066" r="-2535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07200" y="2721984"/>
                <a:ext cx="2206172" cy="25545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 err="1"/>
                  <a:t>Froculator</a:t>
                </a:r>
                <a:r>
                  <a:rPr lang="en-GB" sz="1600" b="1" dirty="0"/>
                  <a:t> Tip: </a:t>
                </a:r>
                <a:r>
                  <a:rPr lang="en-GB" sz="1600" dirty="0"/>
                  <a:t>Initially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600" dirty="0"/>
                  <a:t> (i.e. 2) onto your calculator.</a:t>
                </a:r>
              </a:p>
              <a:p>
                <a:r>
                  <a:rPr lang="en-GB" sz="1600" dirty="0"/>
                  <a:t>Now just type:</a:t>
                </a:r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6−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𝐴𝑁𝑆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And then spam your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dirty="0"/>
                  <a:t> key to get successive iterations.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200" y="2721984"/>
                <a:ext cx="2206172" cy="2554545"/>
              </a:xfrm>
              <a:prstGeom prst="rect">
                <a:avLst/>
              </a:prstGeom>
              <a:blipFill>
                <a:blip r:embed="rId5"/>
                <a:stretch>
                  <a:fillRect l="-1093" t="-236" b="-1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F38509-93F3-4BA5-9668-60A64DCD3C5E}"/>
                  </a:ext>
                </a:extLst>
              </p:cNvPr>
              <p:cNvSpPr txBox="1"/>
              <p:nvPr/>
            </p:nvSpPr>
            <p:spPr>
              <a:xfrm>
                <a:off x="5049376" y="5465373"/>
                <a:ext cx="4056524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Exam Tip: </a:t>
                </a:r>
                <a:r>
                  <a:rPr lang="en-GB" sz="1600" dirty="0"/>
                  <a:t>Show the substitution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to ensure you get the method mark. But then just write the final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/>
                  <a:t> and thereafter, as the remaining marks will be ‘accuracy’ ones.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6F38509-93F3-4BA5-9668-60A64DCD3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376" y="5465373"/>
                <a:ext cx="4056524" cy="1077218"/>
              </a:xfrm>
              <a:prstGeom prst="rect">
                <a:avLst/>
              </a:prstGeom>
              <a:blipFill>
                <a:blip r:embed="rId6"/>
                <a:stretch>
                  <a:fillRect l="-448" t="-556" r="-149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77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289278-A1DD-4636-AA20-8FB90A7CDE8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4B3B5B3A-C552-47AD-BB7F-0AAD32395717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Does the starting value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GB" sz="3200" dirty="0"/>
                    <a:t> matter?</a:t>
                  </a:r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4B3B5B3A-C552-47AD-BB7F-0AAD323957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D8BEC9A-87E1-465D-923E-261FB4B72D1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F35F4CA-F4B2-4E80-A42F-B76ED804E3F6}"/>
              </a:ext>
            </a:extLst>
          </p:cNvPr>
          <p:cNvSpPr txBox="1"/>
          <p:nvPr/>
        </p:nvSpPr>
        <p:spPr>
          <a:xfrm>
            <a:off x="337477" y="749626"/>
            <a:ext cx="8805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Yes</a:t>
            </a:r>
            <a:r>
              <a:rPr lang="en-GB" dirty="0"/>
              <a:t>! We’ll see why in a bit when we look at staircase and cobweb diagrams.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If there are a multiple roots, iteration might converge to (i.e. approach) a different root.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Or we may not converge to a root at all, and </a:t>
            </a:r>
            <a:r>
              <a:rPr lang="en-GB" b="1" dirty="0"/>
              <a:t>diverge</a:t>
            </a:r>
            <a:r>
              <a:rPr lang="en-GB" dirty="0"/>
              <a:t> (i.e. approach infinity).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6B1F82-1AC2-4060-823F-C0810A16C2BA}"/>
                  </a:ext>
                </a:extLst>
              </p:cNvPr>
              <p:cNvSpPr txBox="1"/>
              <p:nvPr/>
            </p:nvSpPr>
            <p:spPr>
              <a:xfrm>
                <a:off x="467544" y="1812415"/>
                <a:ext cx="7848872" cy="176400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Show that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has a root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Use the iterative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/>
                  <a:t> to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, giving your answers to 4 decimal places, and taking:</a:t>
                </a:r>
                <a:br>
                  <a:rPr lang="en-GB" dirty="0"/>
                </a:br>
                <a:r>
                  <a:rPr lang="en-GB" dirty="0"/>
                  <a:t>(</a:t>
                </a:r>
                <a:r>
                  <a:rPr lang="en-GB" dirty="0" err="1"/>
                  <a:t>i</a:t>
                </a:r>
                <a:r>
                  <a:rPr lang="en-GB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GB" dirty="0"/>
                  <a:t>      (ii)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6B1F82-1AC2-4060-823F-C0810A16C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12415"/>
                <a:ext cx="7848872" cy="17640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D66EC-3C8F-4B05-927C-AB505C77B0A9}"/>
                  </a:ext>
                </a:extLst>
              </p:cNvPr>
              <p:cNvSpPr txBox="1"/>
              <p:nvPr/>
            </p:nvSpPr>
            <p:spPr>
              <a:xfrm>
                <a:off x="467544" y="3683496"/>
                <a:ext cx="4176464" cy="3149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Both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=−1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There is a change in sign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is continuous, so there is a root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in this interval.</a:t>
                </a:r>
              </a:p>
              <a:p>
                <a:pPr marL="342900" indent="-342900">
                  <a:buAutoNum type="alphaLcParenBoth"/>
                </a:pPr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 err="1"/>
                  <a:t>i</a:t>
                </a:r>
                <a:r>
                  <a:rPr lang="en-GB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+5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=1.3385…</m:t>
                    </m:r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=1.2544…     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=1.2200…</m:t>
                    </m:r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  This appears to be convergent as the   </a:t>
                </a:r>
                <a:br>
                  <a:rPr lang="en-GB" dirty="0"/>
                </a:br>
                <a:r>
                  <a:rPr lang="en-GB" dirty="0"/>
                  <a:t>  change in the root on each iteration is </a:t>
                </a:r>
                <a:br>
                  <a:rPr lang="en-GB" dirty="0"/>
                </a:br>
                <a:r>
                  <a:rPr lang="en-GB" dirty="0"/>
                  <a:t>  becoming smaller.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D66EC-3C8F-4B05-927C-AB505C77B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83496"/>
                <a:ext cx="4176464" cy="3149004"/>
              </a:xfrm>
              <a:prstGeom prst="rect">
                <a:avLst/>
              </a:prstGeom>
              <a:blipFill>
                <a:blip r:embed="rId4"/>
                <a:stretch>
                  <a:fillRect l="-1314" t="-967" r="-2044" b="-2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A9D8B5-CE8E-46BB-AEE5-2FD4746B6E55}"/>
                  </a:ext>
                </a:extLst>
              </p:cNvPr>
              <p:cNvSpPr txBox="1"/>
              <p:nvPr/>
            </p:nvSpPr>
            <p:spPr>
              <a:xfrm>
                <a:off x="5145247" y="3699701"/>
                <a:ext cx="374723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/>
                  <a:t>(b) (ii)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=4.5092…</m:t>
                    </m:r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=5.4058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=7.1219…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           The series is </a:t>
                </a:r>
                <a:r>
                  <a:rPr lang="en-GB" b="1" dirty="0"/>
                  <a:t>divergent</a:t>
                </a:r>
                <a:r>
                  <a:rPr lang="en-GB" dirty="0"/>
                  <a:t>, so</a:t>
                </a:r>
                <a:br>
                  <a:rPr lang="en-GB" dirty="0"/>
                </a:br>
                <a:r>
                  <a:rPr lang="en-GB" dirty="0"/>
                  <a:t>           iteration has failed.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A9D8B5-CE8E-46BB-AEE5-2FD4746B6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47" y="3699701"/>
                <a:ext cx="3747233" cy="1754326"/>
              </a:xfrm>
              <a:prstGeom prst="rect">
                <a:avLst/>
              </a:prstGeom>
              <a:blipFill>
                <a:blip r:embed="rId5"/>
                <a:stretch>
                  <a:fillRect l="-1301" t="-2083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F82E099-D0B2-40FE-BA8E-6641E6516603}"/>
              </a:ext>
            </a:extLst>
          </p:cNvPr>
          <p:cNvSpPr/>
          <p:nvPr/>
        </p:nvSpPr>
        <p:spPr>
          <a:xfrm>
            <a:off x="873890" y="3720280"/>
            <a:ext cx="3828739" cy="11274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D9C6AD-9FCD-40A7-9B1E-3E1271D493E9}"/>
              </a:ext>
            </a:extLst>
          </p:cNvPr>
          <p:cNvSpPr/>
          <p:nvPr/>
        </p:nvSpPr>
        <p:spPr>
          <a:xfrm>
            <a:off x="1001486" y="5157193"/>
            <a:ext cx="3788229" cy="15774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8164C6-C764-464A-BB76-BE77E48C89D1}"/>
              </a:ext>
            </a:extLst>
          </p:cNvPr>
          <p:cNvSpPr/>
          <p:nvPr/>
        </p:nvSpPr>
        <p:spPr>
          <a:xfrm>
            <a:off x="5791200" y="3715883"/>
            <a:ext cx="2888343" cy="17124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89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424B93-1237-47B1-9E55-4C7B17461E8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01EA435-CB2A-423B-873E-1F5E23998CE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D285862-94FC-4225-87A5-03A0E5E31E7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0056A91-2F19-4299-B423-7A125697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69" y="1188368"/>
            <a:ext cx="5588744" cy="37392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B074AC-270F-401F-BB8A-AF327C08A0A6}"/>
              </a:ext>
            </a:extLst>
          </p:cNvPr>
          <p:cNvSpPr/>
          <p:nvPr/>
        </p:nvSpPr>
        <p:spPr>
          <a:xfrm>
            <a:off x="395536" y="764704"/>
            <a:ext cx="2592288" cy="4107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June 2012 Q2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CF68B4-6E7C-4481-9427-945EC6D2B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7621"/>
            <a:ext cx="4932040" cy="13521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F3B7D-345C-47E9-8A2F-839D7E45E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987" y="5194300"/>
            <a:ext cx="3972214" cy="12665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A2592B4-0820-40BF-B7CF-9C886204ED2D}"/>
              </a:ext>
            </a:extLst>
          </p:cNvPr>
          <p:cNvSpPr/>
          <p:nvPr/>
        </p:nvSpPr>
        <p:spPr>
          <a:xfrm>
            <a:off x="226190" y="5028380"/>
            <a:ext cx="4764910" cy="10295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1D3522-7A85-4D6E-B1C0-0E49FB64B1A6}"/>
              </a:ext>
            </a:extLst>
          </p:cNvPr>
          <p:cNvSpPr/>
          <p:nvPr/>
        </p:nvSpPr>
        <p:spPr>
          <a:xfrm>
            <a:off x="261604" y="6057900"/>
            <a:ext cx="4764910" cy="698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B82131-764F-40DD-A6BB-E70DF106C406}"/>
              </a:ext>
            </a:extLst>
          </p:cNvPr>
          <p:cNvSpPr/>
          <p:nvPr/>
        </p:nvSpPr>
        <p:spPr>
          <a:xfrm>
            <a:off x="5410696" y="5179851"/>
            <a:ext cx="3682505" cy="1259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C8185B-A19F-4C3C-AB96-F59DEABDB669}"/>
              </a:ext>
            </a:extLst>
          </p:cNvPr>
          <p:cNvSpPr txBox="1"/>
          <p:nvPr/>
        </p:nvSpPr>
        <p:spPr>
          <a:xfrm>
            <a:off x="6300192" y="3501008"/>
            <a:ext cx="2664296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Warning</a:t>
            </a:r>
            <a:r>
              <a:rPr lang="en-GB" sz="1400" dirty="0"/>
              <a:t>: Any particular mark scheme gives what is </a:t>
            </a:r>
            <a:r>
              <a:rPr lang="en-GB" sz="1400" u="sng" dirty="0"/>
              <a:t>minimally</a:t>
            </a:r>
            <a:r>
              <a:rPr lang="en-GB" sz="1400" dirty="0"/>
              <a:t> acceptable. So you should use the full wording earlier to avoid the risk of mark loss.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341889-0EAB-4FF2-BF69-CD82FE5EC409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7531100" y="4670559"/>
            <a:ext cx="101240" cy="30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29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Why does this method work?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3295"/>
            <a:ext cx="6768752" cy="4180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8984554">
                <a:off x="4202830" y="2126678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84554">
                <a:off x="4202830" y="2126678"/>
                <a:ext cx="151216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1772" y="998234"/>
                <a:ext cx="8696376" cy="65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Recall we put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: in this case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sz="1600" dirty="0"/>
                  <a:t> is one possible rearrangement.</a:t>
                </a:r>
              </a:p>
              <a:p>
                <a:r>
                  <a:rPr lang="en-GB" sz="1600" dirty="0"/>
                  <a:t>We can then use the recurrence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sz="1600" dirty="0"/>
                  <a:t> . Why does this recurrence work?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72" y="998234"/>
                <a:ext cx="8696376" cy="657872"/>
              </a:xfrm>
              <a:prstGeom prst="rect">
                <a:avLst/>
              </a:prstGeom>
              <a:blipFill>
                <a:blip r:embed="rId5"/>
                <a:stretch>
                  <a:fillRect l="-350" b="-9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23456" y="505962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456" y="5059623"/>
                <a:ext cx="64807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06524" y="554849"/>
                <a:ext cx="5940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0" dirty="0"/>
                  <a:t>Solve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24" y="554849"/>
                <a:ext cx="5940660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01308" y="3365451"/>
                <a:ext cx="2646040" cy="18019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/>
                  <a:t>Finding the solution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dirty="0"/>
                  <a:t> is the same as sketching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dirty="0"/>
                  <a:t> and seeing the point at which they intersect.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308" y="3365451"/>
                <a:ext cx="2646040" cy="1801904"/>
              </a:xfrm>
              <a:prstGeom prst="rect">
                <a:avLst/>
              </a:prstGeom>
              <a:blipFill rotWithShape="0">
                <a:blip r:embed="rId8"/>
                <a:stretch>
                  <a:fillRect l="-1370" t="-1000" b="-3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36692" y="5390543"/>
                <a:ext cx="2646040" cy="12825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, we would find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dirty="0"/>
                  <a:t>. This is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 on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dirty="0"/>
                  <a:t> graph.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692" y="5390543"/>
                <a:ext cx="2646040" cy="1282531"/>
              </a:xfrm>
              <a:prstGeom prst="rect">
                <a:avLst/>
              </a:prstGeom>
              <a:blipFill rotWithShape="0">
                <a:blip r:embed="rId9"/>
                <a:stretch>
                  <a:fillRect l="-1598" t="-1395" b="-5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 rot="20885241">
                <a:off x="5359267" y="2375985"/>
                <a:ext cx="1512168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85241">
                <a:off x="5359267" y="2375985"/>
                <a:ext cx="1512168" cy="4019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3447492" y="3501008"/>
            <a:ext cx="0" cy="144016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91469" y="4583335"/>
                <a:ext cx="2646040" cy="20897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/>
                  <a:t>This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=1.414…</m:t>
                    </m:r>
                  </m:oMath>
                </a14:m>
                <a:r>
                  <a:rPr lang="en-GB" dirty="0"/>
                  <a:t> This is then fed back into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dirty="0"/>
                  <a:t> for the next iteration, i.e.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 becomes the new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value! This is equivalent to moving to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69" y="4583335"/>
                <a:ext cx="2646040" cy="2089739"/>
              </a:xfrm>
              <a:prstGeom prst="rect">
                <a:avLst/>
              </a:prstGeom>
              <a:blipFill rotWithShape="0">
                <a:blip r:embed="rId11"/>
                <a:stretch>
                  <a:fillRect l="-1598" t="-1153" r="-2968" b="-3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H="1">
            <a:off x="3429001" y="3505200"/>
            <a:ext cx="441959" cy="762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49629" y="483292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29" y="4832927"/>
                <a:ext cx="64807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3888905" y="3512821"/>
            <a:ext cx="0" cy="13797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173579" y="5755358"/>
                <a:ext cx="2970046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/>
                  <a:t>We can repeat this process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=1.414…</m:t>
                    </m:r>
                  </m:oMath>
                </a14:m>
                <a:r>
                  <a:rPr lang="en-GB" dirty="0"/>
                  <a:t> 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and so on.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579" y="5755358"/>
                <a:ext cx="2970046" cy="923330"/>
              </a:xfrm>
              <a:prstGeom prst="rect">
                <a:avLst/>
              </a:prstGeom>
              <a:blipFill>
                <a:blip r:embed="rId13"/>
                <a:stretch>
                  <a:fillRect l="-1426" t="-192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3888581" y="3350419"/>
            <a:ext cx="1" cy="16192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881437" y="3367087"/>
            <a:ext cx="164306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16181" y="487064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181" y="4870646"/>
                <a:ext cx="6480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>
            <a:off x="4111412" y="3279329"/>
            <a:ext cx="0" cy="1661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23642" y="3707023"/>
                <a:ext cx="18088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This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is the root of the original equation.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707023"/>
                <a:ext cx="1808858" cy="830997"/>
              </a:xfrm>
              <a:prstGeom prst="rect">
                <a:avLst/>
              </a:prstGeom>
              <a:blipFill>
                <a:blip r:embed="rId15"/>
                <a:stretch>
                  <a:fillRect l="-2020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H="1">
            <a:off x="4228182" y="4552542"/>
            <a:ext cx="298595" cy="28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3375D5-7AEB-4E53-9015-5FA045322440}"/>
                  </a:ext>
                </a:extLst>
              </p:cNvPr>
              <p:cNvSpPr/>
              <p:nvPr/>
            </p:nvSpPr>
            <p:spPr>
              <a:xfrm>
                <a:off x="236234" y="2110133"/>
                <a:ext cx="2970046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This is called a </a:t>
                </a:r>
                <a:r>
                  <a:rPr lang="en-GB" sz="1400" b="1" dirty="0"/>
                  <a:t>staircase diagram</a:t>
                </a:r>
                <a:r>
                  <a:rPr lang="en-GB" sz="1400" dirty="0"/>
                  <a:t> due to its shape. We can see that we’re converging towards the root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3375D5-7AEB-4E53-9015-5FA045322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34" y="2110133"/>
                <a:ext cx="2970046" cy="738664"/>
              </a:xfrm>
              <a:prstGeom prst="rect">
                <a:avLst/>
              </a:prstGeom>
              <a:blipFill>
                <a:blip r:embed="rId16"/>
                <a:stretch>
                  <a:fillRect l="-204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1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6" grpId="0" animBg="1"/>
      <p:bldP spid="20" grpId="0"/>
      <p:bldP spid="23" grpId="0" animBg="1"/>
      <p:bldP spid="35" grpId="0"/>
      <p:bldP spid="38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3A93542-C310-4ACD-B5BA-5FD449BE8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02" y="1988152"/>
            <a:ext cx="7524750" cy="44291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Cobweb Diagrams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9581784">
                <a:off x="6722838" y="1847802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1784">
                <a:off x="6722838" y="1847802"/>
                <a:ext cx="15121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0672" y="1061734"/>
                <a:ext cx="8696376" cy="820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We could also have rearranged </a:t>
                </a:r>
                <a:r>
                  <a:rPr lang="en-GB" sz="1600" dirty="0"/>
                  <a:t>differently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GB" sz="1600" dirty="0"/>
              </a:p>
              <a:p>
                <a:r>
                  <a:rPr lang="en-GB" sz="1600" dirty="0"/>
                  <a:t>Therefore we use the recurrence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sz="1600" dirty="0"/>
                  <a:t> . What happens this time?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72" y="1061734"/>
                <a:ext cx="8696376" cy="820738"/>
              </a:xfrm>
              <a:prstGeom prst="rect">
                <a:avLst/>
              </a:prstGeom>
              <a:blipFill>
                <a:blip r:embed="rId5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3176" y="248977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76" y="2489778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64552" y="4549141"/>
                <a:ext cx="1512168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552" y="4549141"/>
                <a:ext cx="1512168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1200150" y="2828925"/>
            <a:ext cx="0" cy="3429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02279" y="247072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279" y="2470727"/>
                <a:ext cx="648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/>
          </p:cNvCxnSpPr>
          <p:nvPr/>
        </p:nvCxnSpPr>
        <p:spPr>
          <a:xfrm flipH="1">
            <a:off x="5295900" y="2817496"/>
            <a:ext cx="12230" cy="792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97281" y="247034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281" y="2470346"/>
                <a:ext cx="6480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>
            <a:cxnSpLocks/>
          </p:cNvCxnSpPr>
          <p:nvPr/>
        </p:nvCxnSpPr>
        <p:spPr>
          <a:xfrm flipH="1">
            <a:off x="6010275" y="2822129"/>
            <a:ext cx="6137" cy="340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3375D5-7AEB-4E53-9015-5FA045322440}"/>
                  </a:ext>
                </a:extLst>
              </p:cNvPr>
              <p:cNvSpPr/>
              <p:nvPr/>
            </p:nvSpPr>
            <p:spPr>
              <a:xfrm>
                <a:off x="4289148" y="5872288"/>
                <a:ext cx="3423204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This is unsurprisingly called a </a:t>
                </a:r>
                <a:r>
                  <a:rPr lang="en-GB" sz="1400" b="1" dirty="0"/>
                  <a:t>cobweb diagram</a:t>
                </a:r>
                <a:r>
                  <a:rPr lang="en-GB" sz="1400" dirty="0"/>
                  <a:t>. Again we can see that we’re successfully converging towards the root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3375D5-7AEB-4E53-9015-5FA045322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148" y="5872288"/>
                <a:ext cx="3423204" cy="738664"/>
              </a:xfrm>
              <a:prstGeom prst="rect">
                <a:avLst/>
              </a:prstGeom>
              <a:blipFill>
                <a:blip r:embed="rId10"/>
                <a:stretch>
                  <a:fillRect l="-177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0D2E84-209D-44C1-968B-55DFE694CBAF}"/>
              </a:ext>
            </a:extLst>
          </p:cNvPr>
          <p:cNvCxnSpPr>
            <a:cxnSpLocks/>
          </p:cNvCxnSpPr>
          <p:nvPr/>
        </p:nvCxnSpPr>
        <p:spPr>
          <a:xfrm flipH="1" flipV="1">
            <a:off x="1200151" y="3162301"/>
            <a:ext cx="4829174" cy="952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15FBFB1-71BC-43B2-9CA9-67166FD74154}"/>
              </a:ext>
            </a:extLst>
          </p:cNvPr>
          <p:cNvCxnSpPr>
            <a:cxnSpLocks/>
          </p:cNvCxnSpPr>
          <p:nvPr/>
        </p:nvCxnSpPr>
        <p:spPr>
          <a:xfrm flipH="1">
            <a:off x="6000750" y="3171825"/>
            <a:ext cx="9525" cy="63817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B2AB6A6-892A-4D89-BECC-29FAFE925C0C}"/>
              </a:ext>
            </a:extLst>
          </p:cNvPr>
          <p:cNvCxnSpPr>
            <a:cxnSpLocks/>
          </p:cNvCxnSpPr>
          <p:nvPr/>
        </p:nvCxnSpPr>
        <p:spPr>
          <a:xfrm flipV="1">
            <a:off x="4997450" y="3803650"/>
            <a:ext cx="1016000" cy="635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8CD0704-2F7C-4773-8EE4-F1C75BBAFD4D}"/>
              </a:ext>
            </a:extLst>
          </p:cNvPr>
          <p:cNvCxnSpPr>
            <a:cxnSpLocks/>
          </p:cNvCxnSpPr>
          <p:nvPr/>
        </p:nvCxnSpPr>
        <p:spPr>
          <a:xfrm flipH="1" flipV="1">
            <a:off x="4997450" y="3543300"/>
            <a:ext cx="204" cy="26458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1A31FAF-15EA-49B2-8A7F-19CE40E1D69A}"/>
                  </a:ext>
                </a:extLst>
              </p:cNvPr>
              <p:cNvSpPr txBox="1"/>
              <p:nvPr/>
            </p:nvSpPr>
            <p:spPr>
              <a:xfrm>
                <a:off x="4687095" y="245279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1A31FAF-15EA-49B2-8A7F-19CE40E1D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095" y="2452797"/>
                <a:ext cx="6480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ED1DCC-E68A-430C-A453-D95CF66F8C67}"/>
              </a:ext>
            </a:extLst>
          </p:cNvPr>
          <p:cNvCxnSpPr>
            <a:cxnSpLocks/>
          </p:cNvCxnSpPr>
          <p:nvPr/>
        </p:nvCxnSpPr>
        <p:spPr>
          <a:xfrm flipH="1">
            <a:off x="4997451" y="2832100"/>
            <a:ext cx="12699" cy="698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D6B7290-AD74-4A0F-9F0C-BFF877F9251E}"/>
              </a:ext>
            </a:extLst>
          </p:cNvPr>
          <p:cNvCxnSpPr>
            <a:cxnSpLocks/>
          </p:cNvCxnSpPr>
          <p:nvPr/>
        </p:nvCxnSpPr>
        <p:spPr>
          <a:xfrm flipV="1">
            <a:off x="4991100" y="3536950"/>
            <a:ext cx="431800" cy="635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F87AF34-70C6-4AED-9992-A93F0A63446E}"/>
              </a:ext>
            </a:extLst>
          </p:cNvPr>
          <p:cNvCxnSpPr>
            <a:cxnSpLocks/>
          </p:cNvCxnSpPr>
          <p:nvPr/>
        </p:nvCxnSpPr>
        <p:spPr>
          <a:xfrm flipV="1">
            <a:off x="5410200" y="3533775"/>
            <a:ext cx="0" cy="9842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2B125A1-01E4-4161-B13D-A5EB54B5E15A}"/>
                  </a:ext>
                </a:extLst>
              </p:cNvPr>
              <p:cNvSpPr txBox="1"/>
              <p:nvPr/>
            </p:nvSpPr>
            <p:spPr>
              <a:xfrm>
                <a:off x="5212040" y="249619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2B125A1-01E4-4161-B13D-A5EB54B5E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40" y="2496194"/>
                <a:ext cx="6480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89C4175-0C4E-4E06-8144-5DF440516276}"/>
              </a:ext>
            </a:extLst>
          </p:cNvPr>
          <p:cNvCxnSpPr>
            <a:cxnSpLocks/>
          </p:cNvCxnSpPr>
          <p:nvPr/>
        </p:nvCxnSpPr>
        <p:spPr>
          <a:xfrm flipH="1">
            <a:off x="5427146" y="2837397"/>
            <a:ext cx="12699" cy="698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FB06496-A866-43E2-8A74-8D05804A7489}"/>
                  </a:ext>
                </a:extLst>
              </p:cNvPr>
              <p:cNvSpPr txBox="1"/>
              <p:nvPr/>
            </p:nvSpPr>
            <p:spPr>
              <a:xfrm>
                <a:off x="1506524" y="554849"/>
                <a:ext cx="5940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0" dirty="0"/>
                  <a:t>Solve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FB06496-A866-43E2-8A74-8D05804A7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24" y="554849"/>
                <a:ext cx="5940660" cy="523220"/>
              </a:xfrm>
              <a:prstGeom prst="rect">
                <a:avLst/>
              </a:prstGeom>
              <a:blipFill>
                <a:blip r:embed="rId1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65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7" grpId="0" animBg="1"/>
      <p:bldP spid="45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3B5C1E-7FE4-4F8A-8F38-95C0CC08BC3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EE31C19-F609-4CD1-BEDB-BF48EF227B5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And when iteration fails…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4F253C0-0730-4E48-A8B3-C8BBFEDD880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97DE4A-BB88-4FF4-BF3F-005F37FD1968}"/>
                  </a:ext>
                </a:extLst>
              </p:cNvPr>
              <p:cNvSpPr txBox="1"/>
              <p:nvPr/>
            </p:nvSpPr>
            <p:spPr>
              <a:xfrm>
                <a:off x="212404" y="1093927"/>
                <a:ext cx="86963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But again, we could have rearranged differently!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Therefore we use the recurrence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1600" dirty="0"/>
                  <a:t> . What happens this time?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97DE4A-BB88-4FF4-BF3F-005F37FD1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04" y="1093927"/>
                <a:ext cx="8696376" cy="584775"/>
              </a:xfrm>
              <a:prstGeom prst="rect">
                <a:avLst/>
              </a:prstGeom>
              <a:blipFill>
                <a:blip r:embed="rId2"/>
                <a:stretch>
                  <a:fillRect l="-421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DCC85D9-BA54-4ACF-B83B-5365735EF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04" y="2048429"/>
            <a:ext cx="7200900" cy="41433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E885B0-7EA2-455C-8AFA-B562BF236B83}"/>
              </a:ext>
            </a:extLst>
          </p:cNvPr>
          <p:cNvCxnSpPr>
            <a:cxnSpLocks/>
          </p:cNvCxnSpPr>
          <p:nvPr/>
        </p:nvCxnSpPr>
        <p:spPr>
          <a:xfrm flipH="1">
            <a:off x="4107180" y="5448300"/>
            <a:ext cx="762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76A9F1-9DA0-4198-804B-9E61694AEA13}"/>
                  </a:ext>
                </a:extLst>
              </p:cNvPr>
              <p:cNvSpPr txBox="1"/>
              <p:nvPr/>
            </p:nvSpPr>
            <p:spPr>
              <a:xfrm>
                <a:off x="3778081" y="573170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76A9F1-9DA0-4198-804B-9E61694AE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081" y="5731706"/>
                <a:ext cx="6480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DA574F-52E2-45BA-8523-B10D754DA0FB}"/>
                  </a:ext>
                </a:extLst>
              </p:cNvPr>
              <p:cNvSpPr txBox="1"/>
              <p:nvPr/>
            </p:nvSpPr>
            <p:spPr>
              <a:xfrm>
                <a:off x="4647102" y="576460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ADA574F-52E2-45BA-8523-B10D754DA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102" y="5764606"/>
                <a:ext cx="6480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661425-4C1F-40FD-A1B7-CD08CC775900}"/>
              </a:ext>
            </a:extLst>
          </p:cNvPr>
          <p:cNvCxnSpPr>
            <a:cxnSpLocks/>
          </p:cNvCxnSpPr>
          <p:nvPr/>
        </p:nvCxnSpPr>
        <p:spPr>
          <a:xfrm flipV="1">
            <a:off x="4942810" y="5007935"/>
            <a:ext cx="11962" cy="80076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190DFC-EBE6-48CC-BB16-E7902B6524EF}"/>
                  </a:ext>
                </a:extLst>
              </p:cNvPr>
              <p:cNvSpPr txBox="1"/>
              <p:nvPr/>
            </p:nvSpPr>
            <p:spPr>
              <a:xfrm>
                <a:off x="6733637" y="5724290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190DFC-EBE6-48CC-BB16-E7902B652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637" y="5724290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C0CFC0-839C-44C8-AC91-0CCAC8E53511}"/>
              </a:ext>
            </a:extLst>
          </p:cNvPr>
          <p:cNvCxnSpPr>
            <a:cxnSpLocks/>
          </p:cNvCxnSpPr>
          <p:nvPr/>
        </p:nvCxnSpPr>
        <p:spPr>
          <a:xfrm flipH="1">
            <a:off x="7081284" y="5023068"/>
            <a:ext cx="9017" cy="8035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BD47C3-CC50-412A-8E1A-A2145840C53E}"/>
              </a:ext>
            </a:extLst>
          </p:cNvPr>
          <p:cNvCxnSpPr>
            <a:cxnSpLocks/>
          </p:cNvCxnSpPr>
          <p:nvPr/>
        </p:nvCxnSpPr>
        <p:spPr>
          <a:xfrm flipH="1" flipV="1">
            <a:off x="4932180" y="5001734"/>
            <a:ext cx="2191634" cy="620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4227BB-8E63-44C9-8768-A92FAE395AEF}"/>
              </a:ext>
            </a:extLst>
          </p:cNvPr>
          <p:cNvCxnSpPr>
            <a:cxnSpLocks/>
          </p:cNvCxnSpPr>
          <p:nvPr/>
        </p:nvCxnSpPr>
        <p:spPr>
          <a:xfrm flipH="1">
            <a:off x="7117169" y="3317358"/>
            <a:ext cx="38543" cy="168348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B334A6-752C-409D-B0C3-1629B3EBF672}"/>
              </a:ext>
            </a:extLst>
          </p:cNvPr>
          <p:cNvCxnSpPr>
            <a:cxnSpLocks/>
          </p:cNvCxnSpPr>
          <p:nvPr/>
        </p:nvCxnSpPr>
        <p:spPr>
          <a:xfrm>
            <a:off x="7166492" y="3310270"/>
            <a:ext cx="999313" cy="2835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BAAED4-6962-4ED4-B34A-D083834AC572}"/>
                  </a:ext>
                </a:extLst>
              </p:cNvPr>
              <p:cNvSpPr/>
              <p:nvPr/>
            </p:nvSpPr>
            <p:spPr>
              <a:xfrm>
                <a:off x="3605014" y="1998384"/>
                <a:ext cx="3148211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The root approximations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400" dirty="0"/>
                  <a:t> are getting further away from the true root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400" dirty="0"/>
                  <a:t>, not closer, so our iterative method failed. </a:t>
                </a:r>
                <a:r>
                  <a:rPr lang="en-GB" sz="1400" dirty="0">
                    <a:sym typeface="Wingdings" panose="05000000000000000000" pitchFamily="2" charset="2"/>
                  </a:rPr>
                  <a:t></a:t>
                </a:r>
                <a:r>
                  <a:rPr lang="en-GB" sz="1400" dirty="0"/>
                  <a:t>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6BAAED4-6962-4ED4-B34A-D083834AC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014" y="1998384"/>
                <a:ext cx="3148211" cy="738664"/>
              </a:xfrm>
              <a:prstGeom prst="rect">
                <a:avLst/>
              </a:prstGeom>
              <a:blipFill>
                <a:blip r:embed="rId7"/>
                <a:stretch>
                  <a:fillRect l="-192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1622919-3CFA-4C0B-9798-C79E452FCF69}"/>
                  </a:ext>
                </a:extLst>
              </p:cNvPr>
              <p:cNvSpPr txBox="1"/>
              <p:nvPr/>
            </p:nvSpPr>
            <p:spPr>
              <a:xfrm>
                <a:off x="1506524" y="554849"/>
                <a:ext cx="5940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0" dirty="0"/>
                  <a:t>Solve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GB" sz="28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1622919-3CFA-4C0B-9798-C79E452FC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24" y="554849"/>
                <a:ext cx="5940660" cy="523220"/>
              </a:xfrm>
              <a:prstGeom prst="rect">
                <a:avLst/>
              </a:prstGeom>
              <a:blipFill>
                <a:blip r:embed="rId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4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2C2975-DE31-4F52-8AA5-29AAF7882F3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27FD7F8-144C-4B65-B9A8-47B2EB3E468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220A0EA-1FD3-488B-B91E-D0994CD94F5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415A91-FBB3-4C42-BBC4-A1A01000713F}"/>
                  </a:ext>
                </a:extLst>
              </p:cNvPr>
              <p:cNvSpPr txBox="1"/>
              <p:nvPr/>
            </p:nvSpPr>
            <p:spPr>
              <a:xfrm>
                <a:off x="424001" y="792043"/>
                <a:ext cx="8064896" cy="12848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Show that the root of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can be written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Using the iterative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en-GB" dirty="0"/>
                  <a:t>, and starting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, draw a staircase diagram, indicating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on your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-axis, as well as the root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415A91-FBB3-4C42-BBC4-A1A010007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01" y="792043"/>
                <a:ext cx="8064896" cy="1284839"/>
              </a:xfrm>
              <a:prstGeom prst="rect">
                <a:avLst/>
              </a:prstGeom>
              <a:blipFill>
                <a:blip r:embed="rId2"/>
                <a:stretch>
                  <a:fillRect b="-42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5F80940-51D8-41D4-BBE3-B3ADAC086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086" y="2570716"/>
            <a:ext cx="5867971" cy="4095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369CF2-D2AE-443D-9B74-BEA78C69608C}"/>
                  </a:ext>
                </a:extLst>
              </p:cNvPr>
              <p:cNvSpPr txBox="1"/>
              <p:nvPr/>
            </p:nvSpPr>
            <p:spPr>
              <a:xfrm rot="19581784">
                <a:off x="5097238" y="2470102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369CF2-D2AE-443D-9B74-BEA78C696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1784">
                <a:off x="5097238" y="2470102"/>
                <a:ext cx="15121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5B91D7-C2B3-4A7C-82A2-E65BFBA3A84E}"/>
                  </a:ext>
                </a:extLst>
              </p:cNvPr>
              <p:cNvSpPr txBox="1"/>
              <p:nvPr/>
            </p:nvSpPr>
            <p:spPr>
              <a:xfrm>
                <a:off x="7124852" y="2504441"/>
                <a:ext cx="1512168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</m:oMath>
                  </m:oMathPara>
                </a14:m>
                <a:endParaRPr lang="en-GB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5B91D7-C2B3-4A7C-82A2-E65BFBA3A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852" y="2504441"/>
                <a:ext cx="1512168" cy="401970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1A7F4-AF31-49E6-9B72-1E1DD52858A3}"/>
                  </a:ext>
                </a:extLst>
              </p:cNvPr>
              <p:cNvSpPr txBox="1"/>
              <p:nvPr/>
            </p:nvSpPr>
            <p:spPr>
              <a:xfrm>
                <a:off x="1712516" y="633876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1A7F4-AF31-49E6-9B72-1E1DD5285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516" y="6338764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BAE9B1-12B4-4134-ADAC-A212D62FE343}"/>
              </a:ext>
            </a:extLst>
          </p:cNvPr>
          <p:cNvCxnSpPr>
            <a:cxnSpLocks/>
          </p:cNvCxnSpPr>
          <p:nvPr/>
        </p:nvCxnSpPr>
        <p:spPr>
          <a:xfrm flipH="1" flipV="1">
            <a:off x="2026920" y="5554980"/>
            <a:ext cx="2569" cy="79598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8FFAF8-D730-4AC9-84A8-5458AF1C607A}"/>
              </a:ext>
            </a:extLst>
          </p:cNvPr>
          <p:cNvCxnSpPr>
            <a:cxnSpLocks/>
          </p:cNvCxnSpPr>
          <p:nvPr/>
        </p:nvCxnSpPr>
        <p:spPr>
          <a:xfrm flipH="1">
            <a:off x="2026920" y="5554980"/>
            <a:ext cx="502920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E8801B-D818-450F-8001-00D65E900AE7}"/>
              </a:ext>
            </a:extLst>
          </p:cNvPr>
          <p:cNvCxnSpPr>
            <a:cxnSpLocks/>
          </p:cNvCxnSpPr>
          <p:nvPr/>
        </p:nvCxnSpPr>
        <p:spPr>
          <a:xfrm>
            <a:off x="2529840" y="4968240"/>
            <a:ext cx="0" cy="59436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F45B36-8C24-4E2D-A2AC-38A863A7BA1B}"/>
              </a:ext>
            </a:extLst>
          </p:cNvPr>
          <p:cNvCxnSpPr>
            <a:cxnSpLocks/>
          </p:cNvCxnSpPr>
          <p:nvPr/>
        </p:nvCxnSpPr>
        <p:spPr>
          <a:xfrm flipV="1">
            <a:off x="2537460" y="4968240"/>
            <a:ext cx="746760" cy="76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EA9917-153F-4062-8615-0773BEDFA8DE}"/>
              </a:ext>
            </a:extLst>
          </p:cNvPr>
          <p:cNvCxnSpPr>
            <a:cxnSpLocks/>
          </p:cNvCxnSpPr>
          <p:nvPr/>
        </p:nvCxnSpPr>
        <p:spPr>
          <a:xfrm flipV="1">
            <a:off x="3257550" y="4448175"/>
            <a:ext cx="0" cy="5334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C06BA9-015D-4CCB-BF97-22FD2194A652}"/>
                  </a:ext>
                </a:extLst>
              </p:cNvPr>
              <p:cNvSpPr txBox="1"/>
              <p:nvPr/>
            </p:nvSpPr>
            <p:spPr>
              <a:xfrm>
                <a:off x="2213424" y="633876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C06BA9-015D-4CCB-BF97-22FD2194A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24" y="6338764"/>
                <a:ext cx="6480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ADF04D1-C95B-4028-B5BB-BCBC5F6462F0}"/>
                  </a:ext>
                </a:extLst>
              </p:cNvPr>
              <p:cNvSpPr txBox="1"/>
              <p:nvPr/>
            </p:nvSpPr>
            <p:spPr>
              <a:xfrm>
                <a:off x="2910840" y="631762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ADF04D1-C95B-4028-B5BB-BCBC5F646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840" y="6317622"/>
                <a:ext cx="648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930AAC-50FB-4D3B-9B5B-9DE7E587E59D}"/>
                  </a:ext>
                </a:extLst>
              </p:cNvPr>
              <p:cNvSpPr txBox="1"/>
              <p:nvPr/>
            </p:nvSpPr>
            <p:spPr>
              <a:xfrm>
                <a:off x="5048998" y="628578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930AAC-50FB-4D3B-9B5B-9DE7E587E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998" y="6285786"/>
                <a:ext cx="6480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D69EFD-1CDE-4EAF-96F7-1EBBF1C15088}"/>
              </a:ext>
            </a:extLst>
          </p:cNvPr>
          <p:cNvCxnSpPr>
            <a:cxnSpLocks/>
          </p:cNvCxnSpPr>
          <p:nvPr/>
        </p:nvCxnSpPr>
        <p:spPr>
          <a:xfrm>
            <a:off x="5366277" y="3346668"/>
            <a:ext cx="5823" cy="3016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80418E-70D6-4D09-AA62-237A104F1B62}"/>
              </a:ext>
            </a:extLst>
          </p:cNvPr>
          <p:cNvCxnSpPr>
            <a:cxnSpLocks/>
          </p:cNvCxnSpPr>
          <p:nvPr/>
        </p:nvCxnSpPr>
        <p:spPr>
          <a:xfrm>
            <a:off x="2533650" y="5581650"/>
            <a:ext cx="9632" cy="750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65736B-3C26-4185-8D95-2CAB9BD54A5A}"/>
              </a:ext>
            </a:extLst>
          </p:cNvPr>
          <p:cNvCxnSpPr>
            <a:cxnSpLocks/>
          </p:cNvCxnSpPr>
          <p:nvPr/>
        </p:nvCxnSpPr>
        <p:spPr>
          <a:xfrm flipH="1">
            <a:off x="3257550" y="4987218"/>
            <a:ext cx="2839" cy="1356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F77C1204-DAC8-4458-A658-66DB592DA88F}"/>
              </a:ext>
            </a:extLst>
          </p:cNvPr>
          <p:cNvSpPr/>
          <p:nvPr/>
        </p:nvSpPr>
        <p:spPr>
          <a:xfrm>
            <a:off x="603560" y="2285180"/>
            <a:ext cx="8221125" cy="44349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845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280-282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DF26C7C-D576-5349-B136-D9567DA719F8}"/>
              </a:ext>
            </a:extLst>
          </p:cNvPr>
          <p:cNvSpPr txBox="1"/>
          <p:nvPr/>
        </p:nvSpPr>
        <p:spPr>
          <a:xfrm>
            <a:off x="188144" y="2268131"/>
            <a:ext cx="5607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Q3-5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Q6-8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Q9-10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684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3679215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Newton-Raphson Process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 flipV="1">
            <a:off x="2051720" y="1628800"/>
            <a:ext cx="0" cy="4896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1720" y="5517232"/>
            <a:ext cx="47525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32240" y="530120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301208"/>
                <a:ext cx="3600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69604" y="129314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604" y="1293143"/>
                <a:ext cx="360040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>
            <a:off x="2051437" y="1502797"/>
            <a:ext cx="3323645" cy="4826441"/>
          </a:xfrm>
          <a:custGeom>
            <a:avLst/>
            <a:gdLst>
              <a:gd name="connsiteX0" fmla="*/ 0 w 3323645"/>
              <a:gd name="connsiteY0" fmla="*/ 4826441 h 4826441"/>
              <a:gd name="connsiteX1" fmla="*/ 723568 w 3323645"/>
              <a:gd name="connsiteY1" fmla="*/ 4572000 h 4826441"/>
              <a:gd name="connsiteX2" fmla="*/ 1335819 w 3323645"/>
              <a:gd name="connsiteY2" fmla="*/ 4253947 h 4826441"/>
              <a:gd name="connsiteX3" fmla="*/ 1844702 w 3323645"/>
              <a:gd name="connsiteY3" fmla="*/ 3768918 h 4826441"/>
              <a:gd name="connsiteX4" fmla="*/ 2528514 w 3323645"/>
              <a:gd name="connsiteY4" fmla="*/ 2639833 h 4826441"/>
              <a:gd name="connsiteX5" fmla="*/ 3029446 w 3323645"/>
              <a:gd name="connsiteY5" fmla="*/ 1319916 h 4826441"/>
              <a:gd name="connsiteX6" fmla="*/ 3323645 w 3323645"/>
              <a:gd name="connsiteY6" fmla="*/ 0 h 482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3645" h="4826441">
                <a:moveTo>
                  <a:pt x="0" y="4826441"/>
                </a:moveTo>
                <a:cubicBezTo>
                  <a:pt x="250466" y="4746928"/>
                  <a:pt x="500932" y="4667416"/>
                  <a:pt x="723568" y="4572000"/>
                </a:cubicBezTo>
                <a:cubicBezTo>
                  <a:pt x="946204" y="4476584"/>
                  <a:pt x="1148963" y="4387794"/>
                  <a:pt x="1335819" y="4253947"/>
                </a:cubicBezTo>
                <a:cubicBezTo>
                  <a:pt x="1522675" y="4120100"/>
                  <a:pt x="1645920" y="4037937"/>
                  <a:pt x="1844702" y="3768918"/>
                </a:cubicBezTo>
                <a:cubicBezTo>
                  <a:pt x="2043485" y="3499899"/>
                  <a:pt x="2331057" y="3048000"/>
                  <a:pt x="2528514" y="2639833"/>
                </a:cubicBezTo>
                <a:cubicBezTo>
                  <a:pt x="2725971" y="2231666"/>
                  <a:pt x="2896924" y="1759888"/>
                  <a:pt x="3029446" y="1319916"/>
                </a:cubicBezTo>
                <a:cubicBezTo>
                  <a:pt x="3161968" y="879944"/>
                  <a:pt x="3242806" y="439972"/>
                  <a:pt x="3323645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17051113">
                <a:off x="4291366" y="2241080"/>
                <a:ext cx="13611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051113">
                <a:off x="4291366" y="2241080"/>
                <a:ext cx="136114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76056" y="551723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517232"/>
                <a:ext cx="3600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V="1">
            <a:off x="5220072" y="2186609"/>
            <a:ext cx="43691" cy="333062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24128" y="908720"/>
                <a:ext cx="3154058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wish to find the root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Suppose we start with the indicated approximation of the root,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600" dirty="0"/>
                  <a:t>. Clearly this is well off the mark!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908720"/>
                <a:ext cx="3154058" cy="1077218"/>
              </a:xfrm>
              <a:prstGeom prst="rect">
                <a:avLst/>
              </a:prstGeom>
              <a:blipFill>
                <a:blip r:embed="rId6"/>
                <a:stretch>
                  <a:fillRect l="-768" t="-552" r="-1727" b="-4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3528" y="2204864"/>
                <a:ext cx="3312368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 seemingly sensible thing to do is to follow the direction of the line, i.e. use the gradient of the tangent.</a:t>
                </a:r>
              </a:p>
              <a:p>
                <a:r>
                  <a:rPr lang="en-GB" sz="1200" dirty="0"/>
                  <a:t>If the line was reasonably straight, the point the tangent hits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-axis would be close to the root.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04864"/>
                <a:ext cx="3312368" cy="1200329"/>
              </a:xfrm>
              <a:prstGeom prst="rect">
                <a:avLst/>
              </a:prstGeom>
              <a:blipFill>
                <a:blip r:embed="rId7"/>
                <a:stretch>
                  <a:fillRect l="-548" t="-498" b="-1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 flipV="1">
            <a:off x="4436828" y="818985"/>
            <a:ext cx="1160890" cy="47071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83968" y="551723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517232"/>
                <a:ext cx="3600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 flipV="1">
            <a:off x="4427984" y="4444779"/>
            <a:ext cx="24746" cy="109071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800723" y="2242268"/>
            <a:ext cx="1916265" cy="3260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35896" y="551723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517232"/>
                <a:ext cx="3600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12160" y="2996952"/>
                <a:ext cx="2880320" cy="181588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can keep repeating this process to (hopefully) get increasingly accurate approximations.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Can you come up with a formula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6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sz="1600" dirty="0"/>
                  <a:t> in terms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?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996952"/>
                <a:ext cx="2880320" cy="1815882"/>
              </a:xfrm>
              <a:prstGeom prst="rect">
                <a:avLst/>
              </a:prstGeom>
              <a:blipFill>
                <a:blip r:embed="rId10"/>
                <a:stretch>
                  <a:fillRect l="-629" t="-331" r="-1468" b="-2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67544" y="6206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(also known as </a:t>
            </a:r>
            <a:r>
              <a:rPr lang="en-GB" b="1" dirty="0"/>
              <a:t>Newton’s method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0D2BB1-FA02-4A83-A7CB-5004D90F356D}"/>
                  </a:ext>
                </a:extLst>
              </p:cNvPr>
              <p:cNvSpPr txBox="1"/>
              <p:nvPr/>
            </p:nvSpPr>
            <p:spPr>
              <a:xfrm>
                <a:off x="3467918" y="522124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0D2BB1-FA02-4A83-A7CB-5004D90F3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918" y="5221249"/>
                <a:ext cx="3600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67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/>
      <p:bldP spid="34" grpId="0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Newton-Raphson Process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827584" y="1196752"/>
            <a:ext cx="0" cy="53285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827584" y="5511800"/>
            <a:ext cx="4036516" cy="54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71504" y="528850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504" y="5288508"/>
                <a:ext cx="3600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3568" y="8367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</a:t>
            </a:r>
          </a:p>
        </p:txBody>
      </p:sp>
      <p:sp>
        <p:nvSpPr>
          <p:cNvPr id="9" name="Freeform 8"/>
          <p:cNvSpPr/>
          <p:nvPr/>
        </p:nvSpPr>
        <p:spPr>
          <a:xfrm>
            <a:off x="827301" y="764704"/>
            <a:ext cx="3456667" cy="5564534"/>
          </a:xfrm>
          <a:custGeom>
            <a:avLst/>
            <a:gdLst>
              <a:gd name="connsiteX0" fmla="*/ 0 w 3323645"/>
              <a:gd name="connsiteY0" fmla="*/ 4826441 h 4826441"/>
              <a:gd name="connsiteX1" fmla="*/ 723568 w 3323645"/>
              <a:gd name="connsiteY1" fmla="*/ 4572000 h 4826441"/>
              <a:gd name="connsiteX2" fmla="*/ 1335819 w 3323645"/>
              <a:gd name="connsiteY2" fmla="*/ 4253947 h 4826441"/>
              <a:gd name="connsiteX3" fmla="*/ 1844702 w 3323645"/>
              <a:gd name="connsiteY3" fmla="*/ 3768918 h 4826441"/>
              <a:gd name="connsiteX4" fmla="*/ 2528514 w 3323645"/>
              <a:gd name="connsiteY4" fmla="*/ 2639833 h 4826441"/>
              <a:gd name="connsiteX5" fmla="*/ 3029446 w 3323645"/>
              <a:gd name="connsiteY5" fmla="*/ 1319916 h 4826441"/>
              <a:gd name="connsiteX6" fmla="*/ 3323645 w 3323645"/>
              <a:gd name="connsiteY6" fmla="*/ 0 h 4826441"/>
              <a:gd name="connsiteX0" fmla="*/ 0 w 3456667"/>
              <a:gd name="connsiteY0" fmla="*/ 5564534 h 5564534"/>
              <a:gd name="connsiteX1" fmla="*/ 723568 w 3456667"/>
              <a:gd name="connsiteY1" fmla="*/ 5310093 h 5564534"/>
              <a:gd name="connsiteX2" fmla="*/ 1335819 w 3456667"/>
              <a:gd name="connsiteY2" fmla="*/ 4992040 h 5564534"/>
              <a:gd name="connsiteX3" fmla="*/ 1844702 w 3456667"/>
              <a:gd name="connsiteY3" fmla="*/ 4507011 h 5564534"/>
              <a:gd name="connsiteX4" fmla="*/ 2528514 w 3456667"/>
              <a:gd name="connsiteY4" fmla="*/ 3377926 h 5564534"/>
              <a:gd name="connsiteX5" fmla="*/ 3029446 w 3456667"/>
              <a:gd name="connsiteY5" fmla="*/ 2058009 h 5564534"/>
              <a:gd name="connsiteX6" fmla="*/ 3456667 w 3456667"/>
              <a:gd name="connsiteY6" fmla="*/ 0 h 556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6667" h="5564534">
                <a:moveTo>
                  <a:pt x="0" y="5564534"/>
                </a:moveTo>
                <a:cubicBezTo>
                  <a:pt x="250466" y="5485021"/>
                  <a:pt x="500932" y="5405509"/>
                  <a:pt x="723568" y="5310093"/>
                </a:cubicBezTo>
                <a:cubicBezTo>
                  <a:pt x="946204" y="5214677"/>
                  <a:pt x="1148963" y="5125887"/>
                  <a:pt x="1335819" y="4992040"/>
                </a:cubicBezTo>
                <a:cubicBezTo>
                  <a:pt x="1522675" y="4858193"/>
                  <a:pt x="1645920" y="4776030"/>
                  <a:pt x="1844702" y="4507011"/>
                </a:cubicBezTo>
                <a:cubicBezTo>
                  <a:pt x="2043485" y="4237992"/>
                  <a:pt x="2331057" y="3786093"/>
                  <a:pt x="2528514" y="3377926"/>
                </a:cubicBezTo>
                <a:cubicBezTo>
                  <a:pt x="2725971" y="2969759"/>
                  <a:pt x="2874754" y="2620997"/>
                  <a:pt x="3029446" y="2058009"/>
                </a:cubicBezTo>
                <a:cubicBezTo>
                  <a:pt x="3184138" y="1495021"/>
                  <a:pt x="3375828" y="439972"/>
                  <a:pt x="3456667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7311517">
                <a:off x="3224266" y="1815623"/>
                <a:ext cx="1267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11517">
                <a:off x="3224266" y="1815623"/>
                <a:ext cx="126736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1920" y="551723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baseline="-25000" dirty="0" err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517232"/>
                <a:ext cx="4320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V="1">
            <a:off x="3995936" y="2186609"/>
            <a:ext cx="43691" cy="333062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12692" y="818985"/>
            <a:ext cx="1160890" cy="47071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59832" y="5517232"/>
                <a:ext cx="57606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GB" baseline="-25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517232"/>
                <a:ext cx="576064" cy="362984"/>
              </a:xfrm>
              <a:prstGeom prst="rect">
                <a:avLst/>
              </a:prstGeom>
              <a:blipFill>
                <a:blip r:embed="rId5"/>
                <a:stretch>
                  <a:fillRect r="-4255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220072" y="980728"/>
            <a:ext cx="371437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Formula: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080" y="1628800"/>
                <a:ext cx="3456384" cy="2746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Year 1 coordinate geometry:</a:t>
                </a:r>
              </a:p>
              <a:p>
                <a:endParaRPr lang="en-GB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But we’re interested when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1" dirty="0"/>
              </a:p>
              <a:p>
                <a:endParaRPr lang="en-GB" sz="1000" dirty="0"/>
              </a:p>
              <a:p>
                <a:r>
                  <a:rPr lang="en-GB" dirty="0"/>
                  <a:t>which rearranges to give: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628800"/>
                <a:ext cx="3456384" cy="2746906"/>
              </a:xfrm>
              <a:prstGeom prst="rect">
                <a:avLst/>
              </a:prstGeom>
              <a:blipFill>
                <a:blip r:embed="rId6"/>
                <a:stretch>
                  <a:fillRect l="-1411" t="-1109" b="-2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87194" y="4400153"/>
                <a:ext cx="3047256" cy="9554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Wingdings" panose="05000000000000000000" pitchFamily="2" charset="2"/>
                  </a:rPr>
                  <a:t>!</a:t>
                </a:r>
                <a:r>
                  <a:rPr lang="en-GB" b="1" dirty="0"/>
                  <a:t> Newton-Raphson Process: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194" y="4400153"/>
                <a:ext cx="3047256" cy="955454"/>
              </a:xfrm>
              <a:prstGeom prst="rect">
                <a:avLst/>
              </a:prstGeom>
              <a:blipFill>
                <a:blip r:embed="rId7"/>
                <a:stretch>
                  <a:fillRect l="-1389" t="-3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838FA9B-BC25-45B8-8282-834E51549E98}"/>
              </a:ext>
            </a:extLst>
          </p:cNvPr>
          <p:cNvSpPr txBox="1"/>
          <p:nvPr/>
        </p:nvSpPr>
        <p:spPr>
          <a:xfrm>
            <a:off x="6082317" y="5497129"/>
            <a:ext cx="25681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Exam Note</a:t>
            </a:r>
            <a:r>
              <a:rPr lang="en-GB" sz="1400" dirty="0"/>
              <a:t>: Pearson didn’t include the above proof in their own textbook, so I can only presume you won’t be tested on the proof.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20072" y="1350060"/>
            <a:ext cx="3714378" cy="53212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64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NewtonIteration A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410325" cy="45720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 nice animation…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5940152" y="836712"/>
            <a:ext cx="237626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Demo </a:t>
            </a:r>
            <a:r>
              <a:rPr lang="en-GB" sz="1200" dirty="0"/>
              <a:t>(Courtesy of Wikipedia)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0D600-60CA-4F26-B50A-76940BBB0B63}"/>
              </a:ext>
            </a:extLst>
          </p:cNvPr>
          <p:cNvSpPr txBox="1"/>
          <p:nvPr/>
        </p:nvSpPr>
        <p:spPr>
          <a:xfrm>
            <a:off x="4067944" y="6199104"/>
            <a:ext cx="4592311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This is German, but I’ll presume you’re not an idiot.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B39EE5-2A36-4A38-8CE5-EA3AD25F2654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6364100" y="5765800"/>
            <a:ext cx="328800" cy="433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88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764704"/>
                <a:ext cx="7200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Returning to our original example: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,</a:t>
                </a:r>
                <a:r>
                  <a:rPr lang="en-GB" b="1" dirty="0"/>
                  <a:t> </a:t>
                </a:r>
                <a:r>
                  <a:rPr lang="en-GB" dirty="0"/>
                  <a:t>say letting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GB" dirty="0"/>
              </a:p>
              <a:p>
                <a:r>
                  <a:rPr lang="en-GB" sz="1400" i="1" dirty="0"/>
                  <a:t>(Note: Recall that differentiation assumes radians)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7200800" cy="584775"/>
              </a:xfrm>
              <a:prstGeom prst="rect">
                <a:avLst/>
              </a:prstGeom>
              <a:blipFill>
                <a:blip r:embed="rId2"/>
                <a:stretch>
                  <a:fillRect l="-762" t="-5208" b="-10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484784"/>
                <a:ext cx="5256584" cy="3407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Let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𝒄𝒐𝒔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b="1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𝟕𝟓𝟓𝟐𝟐𝟐𝟒𝟏𝟕𝟏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𝟕𝟑𝟗𝟏𝟒𝟏𝟐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𝟕𝟑𝟗𝟎𝟖𝟓𝟏</m:t>
                      </m:r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sz="1600" dirty="0"/>
                  <a:t>After merely three iterations, our approximation is accurate to 7 decimal places. Holy smokes Batman!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84784"/>
                <a:ext cx="5256584" cy="3407728"/>
              </a:xfrm>
              <a:prstGeom prst="rect">
                <a:avLst/>
              </a:prstGeom>
              <a:blipFill>
                <a:blip r:embed="rId3"/>
                <a:stretch>
                  <a:fillRect l="-1044" t="-1073" b="-14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71648" y="3359487"/>
            <a:ext cx="2808312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To perform iterations quickly, do the following on your calculator:</a:t>
            </a:r>
          </a:p>
          <a:p>
            <a:endParaRPr lang="en-GB" sz="1400" dirty="0"/>
          </a:p>
          <a:p>
            <a:r>
              <a:rPr lang="en-GB" sz="1400" dirty="0"/>
              <a:t>[0.5] [=]</a:t>
            </a:r>
          </a:p>
          <a:p>
            <a:r>
              <a:rPr lang="en-GB" sz="1400" dirty="0"/>
              <a:t>[ANS] – (ANS – </a:t>
            </a:r>
            <a:r>
              <a:rPr lang="en-GB" sz="1400" dirty="0" err="1"/>
              <a:t>cos</a:t>
            </a:r>
            <a:r>
              <a:rPr lang="en-GB" sz="1400" dirty="0"/>
              <a:t>(ANS))/(1 + sin(ANS))</a:t>
            </a:r>
          </a:p>
          <a:p>
            <a:r>
              <a:rPr lang="en-GB" sz="1400" dirty="0"/>
              <a:t>Then spam [=].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2EC4F6-AA06-48B5-B862-F9CFB7C5DD2A}"/>
                  </a:ext>
                </a:extLst>
              </p:cNvPr>
              <p:cNvSpPr txBox="1"/>
              <p:nvPr/>
            </p:nvSpPr>
            <p:spPr>
              <a:xfrm>
                <a:off x="4058682" y="1512004"/>
                <a:ext cx="43559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ensures we have an equation of the form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2EC4F6-AA06-48B5-B862-F9CFB7C5D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682" y="1512004"/>
                <a:ext cx="4355976" cy="307777"/>
              </a:xfrm>
              <a:prstGeom prst="rect">
                <a:avLst/>
              </a:prstGeom>
              <a:blipFill>
                <a:blip r:embed="rId4"/>
                <a:stretch>
                  <a:fillRect l="-420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2F11AF-7BD9-424F-9F04-89CB19EA883F}"/>
              </a:ext>
            </a:extLst>
          </p:cNvPr>
          <p:cNvCxnSpPr>
            <a:stCxn id="9" idx="1"/>
          </p:cNvCxnSpPr>
          <p:nvPr/>
        </p:nvCxnSpPr>
        <p:spPr>
          <a:xfrm flipH="1">
            <a:off x="3037114" y="1665893"/>
            <a:ext cx="1021568" cy="32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37727" y="1462625"/>
            <a:ext cx="8194713" cy="43830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37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Quickfire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85725" y="803945"/>
            <a:ext cx="898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the Newton-Raphson process, state the recurrence relation for the following functions: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886" y="2085231"/>
                <a:ext cx="2100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6" y="2085231"/>
                <a:ext cx="2100014" cy="461665"/>
              </a:xfrm>
              <a:prstGeom prst="rect">
                <a:avLst/>
              </a:prstGeom>
              <a:blipFill>
                <a:blip r:embed="rId2"/>
                <a:stretch>
                  <a:fillRect l="-580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629422" y="1856631"/>
                <a:ext cx="4885928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b="1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422" y="1856631"/>
                <a:ext cx="4885928" cy="905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395536" y="1484784"/>
            <a:ext cx="82089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2855615" y="2214339"/>
            <a:ext cx="576064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2865909" y="3053392"/>
            <a:ext cx="576064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2865909" y="3970015"/>
            <a:ext cx="576064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645793" y="1859488"/>
            <a:ext cx="5345806" cy="8893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424F8A-2CD6-49E8-BC1C-F59612EEABEA}"/>
                  </a:ext>
                </a:extLst>
              </p:cNvPr>
              <p:cNvSpPr txBox="1"/>
              <p:nvPr/>
            </p:nvSpPr>
            <p:spPr>
              <a:xfrm>
                <a:off x="41264" y="2900560"/>
                <a:ext cx="21000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4424F8A-2CD6-49E8-BC1C-F59612EEA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4" y="2900560"/>
                <a:ext cx="2100014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BC68DB-C144-4838-B520-FC02E23B2248}"/>
                  </a:ext>
                </a:extLst>
              </p:cNvPr>
              <p:cNvSpPr txBox="1"/>
              <p:nvPr/>
            </p:nvSpPr>
            <p:spPr>
              <a:xfrm>
                <a:off x="3600846" y="2730682"/>
                <a:ext cx="5486003" cy="84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0" smtClean="0">
                                      <a:latin typeface="Cambria Math" panose="02040503050406030204" pitchFamily="18" charset="0"/>
                                    </a:rPr>
                                    <m:t>𝐬𝐞𝐜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GB" sz="2400" b="1" baseline="30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DBC68DB-C144-4838-B520-FC02E23B2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846" y="2730682"/>
                <a:ext cx="5486003" cy="848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EA564F-8EDB-4DFE-B79A-FF7962B7EEC5}"/>
                  </a:ext>
                </a:extLst>
              </p:cNvPr>
              <p:cNvSpPr txBox="1"/>
              <p:nvPr/>
            </p:nvSpPr>
            <p:spPr>
              <a:xfrm>
                <a:off x="22213" y="3833529"/>
                <a:ext cx="27495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EA564F-8EDB-4DFE-B79A-FF7962B7E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3" y="3833529"/>
                <a:ext cx="2749561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9F8BD4-A645-41E4-BB0E-814DE553C2F8}"/>
                  </a:ext>
                </a:extLst>
              </p:cNvPr>
              <p:cNvSpPr txBox="1"/>
              <p:nvPr/>
            </p:nvSpPr>
            <p:spPr>
              <a:xfrm>
                <a:off x="3594720" y="3573371"/>
                <a:ext cx="5400278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24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2400" b="1" baseline="30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A9F8BD4-A645-41E4-BB0E-814DE553C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720" y="3573371"/>
                <a:ext cx="5400278" cy="9050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648075" y="2748879"/>
            <a:ext cx="5343524" cy="8096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BFE482-BF8D-4938-99ED-F5DEFAA6A413}"/>
              </a:ext>
            </a:extLst>
          </p:cNvPr>
          <p:cNvSpPr/>
          <p:nvPr/>
        </p:nvSpPr>
        <p:spPr>
          <a:xfrm>
            <a:off x="3645792" y="3558553"/>
            <a:ext cx="5345807" cy="9198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047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 Exam Question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67010" y="775336"/>
            <a:ext cx="319687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FP1 June 2013(R) Q3c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7875" y="3360365"/>
                <a:ext cx="5320380" cy="2121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GB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  <a:p>
                <a:endParaRPr lang="en-GB" sz="2000" b="1" dirty="0"/>
              </a:p>
              <a:p>
                <a:endParaRPr lang="en-GB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𝟒𝟎𝟔𝟐𝟓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𝟑𝟖𝟕𝟓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75" y="3360365"/>
                <a:ext cx="5320380" cy="21217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56992"/>
            <a:ext cx="1638300" cy="52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95386" y="3304268"/>
            <a:ext cx="4784726" cy="2177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95281-804A-4FE4-8A2B-4F97BF55E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11" y="1147516"/>
            <a:ext cx="6848475" cy="1933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50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67CF54-51EE-4C25-94F2-745B5655CF5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4EA9FFC-ECA0-4780-A0CD-C183A69B0E5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BA3C9-1E72-4AE6-BB24-4E804A175D6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C381CA6-509E-4923-B312-DA763940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90" y="1184050"/>
            <a:ext cx="8296275" cy="1524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8569D2-DE3F-48B8-B514-E22F5A066093}"/>
              </a:ext>
            </a:extLst>
          </p:cNvPr>
          <p:cNvSpPr txBox="1"/>
          <p:nvPr/>
        </p:nvSpPr>
        <p:spPr>
          <a:xfrm>
            <a:off x="367011" y="775336"/>
            <a:ext cx="262081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FP1 Jan 2010 Q2c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681EF6-CCB5-43C8-A44D-8031454CE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068960"/>
            <a:ext cx="5438748" cy="10516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73D671-766B-4200-A816-5F8313ED4B66}"/>
              </a:ext>
            </a:extLst>
          </p:cNvPr>
          <p:cNvSpPr/>
          <p:nvPr/>
        </p:nvSpPr>
        <p:spPr>
          <a:xfrm>
            <a:off x="1178158" y="2910863"/>
            <a:ext cx="6202154" cy="1526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61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4CB055-A386-4748-9E22-EB219266B44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911969C-C58D-4C26-B4BB-9F7CAEF1266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When does Newton-Raphson fail?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F03B24B-540C-4269-856E-EEE2630157B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2F4B41-48D7-4014-AD1D-90543A7871B4}"/>
              </a:ext>
            </a:extLst>
          </p:cNvPr>
          <p:cNvCxnSpPr>
            <a:cxnSpLocks/>
          </p:cNvCxnSpPr>
          <p:nvPr/>
        </p:nvCxnSpPr>
        <p:spPr>
          <a:xfrm flipV="1">
            <a:off x="1466850" y="1134541"/>
            <a:ext cx="15986" cy="2361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A81106-D78A-4029-9BF3-271225160B9B}"/>
              </a:ext>
            </a:extLst>
          </p:cNvPr>
          <p:cNvCxnSpPr>
            <a:cxnSpLocks/>
          </p:cNvCxnSpPr>
          <p:nvPr/>
        </p:nvCxnSpPr>
        <p:spPr>
          <a:xfrm>
            <a:off x="895350" y="3143250"/>
            <a:ext cx="2595059" cy="2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C424A4-DF63-47BB-A1ED-3C593A61DB1F}"/>
                  </a:ext>
                </a:extLst>
              </p:cNvPr>
              <p:cNvSpPr txBox="1"/>
              <p:nvPr/>
            </p:nvSpPr>
            <p:spPr>
              <a:xfrm>
                <a:off x="3447879" y="295358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C424A4-DF63-47BB-A1ED-3C593A61D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879" y="2953586"/>
                <a:ext cx="43204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75244B-B209-414F-A946-A988A179FFFE}"/>
                  </a:ext>
                </a:extLst>
              </p:cNvPr>
              <p:cNvSpPr txBox="1"/>
              <p:nvPr/>
            </p:nvSpPr>
            <p:spPr>
              <a:xfrm>
                <a:off x="1266812" y="765209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75244B-B209-414F-A946-A988A179F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12" y="765209"/>
                <a:ext cx="432048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8226E1B-0C71-4DC5-8BEA-192D57687D35}"/>
              </a:ext>
            </a:extLst>
          </p:cNvPr>
          <p:cNvSpPr/>
          <p:nvPr/>
        </p:nvSpPr>
        <p:spPr>
          <a:xfrm>
            <a:off x="956488" y="1346126"/>
            <a:ext cx="2222204" cy="1414160"/>
          </a:xfrm>
          <a:custGeom>
            <a:avLst/>
            <a:gdLst>
              <a:gd name="connsiteX0" fmla="*/ 0 w 2222204"/>
              <a:gd name="connsiteY0" fmla="*/ 0 h 1414160"/>
              <a:gd name="connsiteX1" fmla="*/ 1275907 w 2222204"/>
              <a:gd name="connsiteY1" fmla="*/ 1414130 h 1414160"/>
              <a:gd name="connsiteX2" fmla="*/ 2222204 w 2222204"/>
              <a:gd name="connsiteY2" fmla="*/ 31898 h 14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2204" h="1414160">
                <a:moveTo>
                  <a:pt x="0" y="0"/>
                </a:moveTo>
                <a:cubicBezTo>
                  <a:pt x="452770" y="704407"/>
                  <a:pt x="905540" y="1408814"/>
                  <a:pt x="1275907" y="1414130"/>
                </a:cubicBezTo>
                <a:cubicBezTo>
                  <a:pt x="1646274" y="1419446"/>
                  <a:pt x="1934239" y="725672"/>
                  <a:pt x="2222204" y="3189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5C45B5FA-A31B-42C9-B3BA-8B1D460EE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4241" y="1061467"/>
            <a:ext cx="1638300" cy="52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66B825-01D8-4D5D-8458-A8AB9036B85F}"/>
                  </a:ext>
                </a:extLst>
              </p:cNvPr>
              <p:cNvSpPr txBox="1"/>
              <p:nvPr/>
            </p:nvSpPr>
            <p:spPr>
              <a:xfrm>
                <a:off x="2007265" y="3068918"/>
                <a:ext cx="4359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66B825-01D8-4D5D-8458-A8AB9036B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65" y="3068918"/>
                <a:ext cx="43597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05288E-00EC-473C-ABC7-435A17A61FF0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232025" y="2760256"/>
            <a:ext cx="370" cy="3861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72DF3F-E01A-44B6-8142-94792ED4063F}"/>
              </a:ext>
            </a:extLst>
          </p:cNvPr>
          <p:cNvCxnSpPr/>
          <p:nvPr/>
        </p:nvCxnSpPr>
        <p:spPr>
          <a:xfrm flipV="1">
            <a:off x="1266812" y="2759075"/>
            <a:ext cx="1971688" cy="1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99E46CA-0242-45FB-B654-3B500023B9DA}"/>
              </a:ext>
            </a:extLst>
          </p:cNvPr>
          <p:cNvSpPr txBox="1"/>
          <p:nvPr/>
        </p:nvSpPr>
        <p:spPr>
          <a:xfrm>
            <a:off x="2545978" y="2538611"/>
            <a:ext cx="743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tangent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95BED9-A36B-4992-B3E0-135C6B138D08}"/>
                  </a:ext>
                </a:extLst>
              </p:cNvPr>
              <p:cNvSpPr txBox="1"/>
              <p:nvPr/>
            </p:nvSpPr>
            <p:spPr>
              <a:xfrm>
                <a:off x="4397548" y="1668348"/>
                <a:ext cx="437431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If the starting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GB" b="1" dirty="0"/>
                  <a:t> was the stationary point</a:t>
                </a:r>
                <a:r>
                  <a:rPr lang="en-GB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resulting in a division by 0 in the above formula.</a:t>
                </a:r>
              </a:p>
              <a:p>
                <a:endParaRPr lang="en-GB" dirty="0"/>
              </a:p>
              <a:p>
                <a:r>
                  <a:rPr lang="en-GB" dirty="0"/>
                  <a:t>Graphically, it is because the tangent will never reach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F95BED9-A36B-4992-B3E0-135C6B138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548" y="1668348"/>
                <a:ext cx="4374312" cy="1754326"/>
              </a:xfrm>
              <a:prstGeom prst="rect">
                <a:avLst/>
              </a:prstGeom>
              <a:blipFill>
                <a:blip r:embed="rId6"/>
                <a:stretch>
                  <a:fillRect l="-1114" t="-20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FF9E57F-5193-4E4D-809D-7434692D6157}"/>
              </a:ext>
            </a:extLst>
          </p:cNvPr>
          <p:cNvCxnSpPr>
            <a:cxnSpLocks/>
          </p:cNvCxnSpPr>
          <p:nvPr/>
        </p:nvCxnSpPr>
        <p:spPr>
          <a:xfrm>
            <a:off x="870496" y="4871286"/>
            <a:ext cx="2749004" cy="5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94C173-460F-4598-85ED-8CE5BD2E2416}"/>
                  </a:ext>
                </a:extLst>
              </p:cNvPr>
              <p:cNvSpPr txBox="1"/>
              <p:nvPr/>
            </p:nvSpPr>
            <p:spPr>
              <a:xfrm>
                <a:off x="3722086" y="469551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94C173-460F-4598-85ED-8CE5BD2E2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86" y="4695510"/>
                <a:ext cx="4320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464F9A-F2CC-4D8C-95E7-8464F04C2F4B}"/>
              </a:ext>
            </a:extLst>
          </p:cNvPr>
          <p:cNvCxnSpPr>
            <a:cxnSpLocks/>
          </p:cNvCxnSpPr>
          <p:nvPr/>
        </p:nvCxnSpPr>
        <p:spPr>
          <a:xfrm flipV="1">
            <a:off x="2179320" y="4351119"/>
            <a:ext cx="14305" cy="1197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BC2433-FCD4-4A99-943F-84B573DDF96F}"/>
                  </a:ext>
                </a:extLst>
              </p:cNvPr>
              <p:cNvSpPr txBox="1"/>
              <p:nvPr/>
            </p:nvSpPr>
            <p:spPr>
              <a:xfrm>
                <a:off x="1992025" y="3981787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BC2433-FCD4-4A99-943F-84B573DDF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025" y="3981787"/>
                <a:ext cx="432048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DD36CBC-E804-4272-A924-EA67C4032E33}"/>
              </a:ext>
            </a:extLst>
          </p:cNvPr>
          <p:cNvSpPr/>
          <p:nvPr/>
        </p:nvSpPr>
        <p:spPr>
          <a:xfrm>
            <a:off x="835502" y="4161933"/>
            <a:ext cx="2525945" cy="1272373"/>
          </a:xfrm>
          <a:custGeom>
            <a:avLst/>
            <a:gdLst>
              <a:gd name="connsiteX0" fmla="*/ 0 w 2148840"/>
              <a:gd name="connsiteY0" fmla="*/ 2057400 h 2057400"/>
              <a:gd name="connsiteX1" fmla="*/ 1112520 w 2148840"/>
              <a:gd name="connsiteY1" fmla="*/ 1028700 h 2057400"/>
              <a:gd name="connsiteX2" fmla="*/ 2148840 w 2148840"/>
              <a:gd name="connsiteY2" fmla="*/ 0 h 2057400"/>
              <a:gd name="connsiteX0" fmla="*/ 0 w 2148840"/>
              <a:gd name="connsiteY0" fmla="*/ 2058342 h 2058342"/>
              <a:gd name="connsiteX1" fmla="*/ 1112520 w 2148840"/>
              <a:gd name="connsiteY1" fmla="*/ 1029642 h 2058342"/>
              <a:gd name="connsiteX2" fmla="*/ 2148840 w 2148840"/>
              <a:gd name="connsiteY2" fmla="*/ 942 h 2058342"/>
              <a:gd name="connsiteX0" fmla="*/ 0 w 2148840"/>
              <a:gd name="connsiteY0" fmla="*/ 2058342 h 2058342"/>
              <a:gd name="connsiteX1" fmla="*/ 1112520 w 2148840"/>
              <a:gd name="connsiteY1" fmla="*/ 1029642 h 2058342"/>
              <a:gd name="connsiteX2" fmla="*/ 2148840 w 2148840"/>
              <a:gd name="connsiteY2" fmla="*/ 942 h 2058342"/>
              <a:gd name="connsiteX0" fmla="*/ 0 w 2148840"/>
              <a:gd name="connsiteY0" fmla="*/ 2058415 h 2058415"/>
              <a:gd name="connsiteX1" fmla="*/ 1112520 w 2148840"/>
              <a:gd name="connsiteY1" fmla="*/ 1029715 h 2058415"/>
              <a:gd name="connsiteX2" fmla="*/ 2148840 w 2148840"/>
              <a:gd name="connsiteY2" fmla="*/ 1015 h 2058415"/>
              <a:gd name="connsiteX0" fmla="*/ 0 w 2148840"/>
              <a:gd name="connsiteY0" fmla="*/ 2058446 h 2058446"/>
              <a:gd name="connsiteX1" fmla="*/ 1112520 w 2148840"/>
              <a:gd name="connsiteY1" fmla="*/ 1029746 h 2058446"/>
              <a:gd name="connsiteX2" fmla="*/ 2148840 w 2148840"/>
              <a:gd name="connsiteY2" fmla="*/ 1046 h 2058446"/>
              <a:gd name="connsiteX0" fmla="*/ 0 w 2148840"/>
              <a:gd name="connsiteY0" fmla="*/ 2058386 h 2058386"/>
              <a:gd name="connsiteX1" fmla="*/ 1112520 w 2148840"/>
              <a:gd name="connsiteY1" fmla="*/ 1029686 h 2058386"/>
              <a:gd name="connsiteX2" fmla="*/ 2148840 w 2148840"/>
              <a:gd name="connsiteY2" fmla="*/ 986 h 2058386"/>
              <a:gd name="connsiteX0" fmla="*/ 0 w 2148840"/>
              <a:gd name="connsiteY0" fmla="*/ 2057400 h 2057400"/>
              <a:gd name="connsiteX1" fmla="*/ 1112520 w 2148840"/>
              <a:gd name="connsiteY1" fmla="*/ 1028700 h 2057400"/>
              <a:gd name="connsiteX2" fmla="*/ 2148840 w 2148840"/>
              <a:gd name="connsiteY2" fmla="*/ 0 h 2057400"/>
              <a:gd name="connsiteX0" fmla="*/ 0 w 2148840"/>
              <a:gd name="connsiteY0" fmla="*/ 2057499 h 2057499"/>
              <a:gd name="connsiteX1" fmla="*/ 1112520 w 2148840"/>
              <a:gd name="connsiteY1" fmla="*/ 1028799 h 2057499"/>
              <a:gd name="connsiteX2" fmla="*/ 2148840 w 2148840"/>
              <a:gd name="connsiteY2" fmla="*/ 99 h 2057499"/>
              <a:gd name="connsiteX0" fmla="*/ 0 w 2336958"/>
              <a:gd name="connsiteY0" fmla="*/ 2092960 h 2092961"/>
              <a:gd name="connsiteX1" fmla="*/ 1300638 w 2336958"/>
              <a:gd name="connsiteY1" fmla="*/ 1028797 h 2092961"/>
              <a:gd name="connsiteX2" fmla="*/ 2336958 w 2336958"/>
              <a:gd name="connsiteY2" fmla="*/ 97 h 2092961"/>
              <a:gd name="connsiteX0" fmla="*/ 0 w 2336958"/>
              <a:gd name="connsiteY0" fmla="*/ 2092960 h 2092959"/>
              <a:gd name="connsiteX1" fmla="*/ 1300638 w 2336958"/>
              <a:gd name="connsiteY1" fmla="*/ 1028797 h 2092959"/>
              <a:gd name="connsiteX2" fmla="*/ 2336958 w 2336958"/>
              <a:gd name="connsiteY2" fmla="*/ 97 h 2092959"/>
              <a:gd name="connsiteX0" fmla="*/ 0 w 2336958"/>
              <a:gd name="connsiteY0" fmla="*/ 2092972 h 2092972"/>
              <a:gd name="connsiteX1" fmla="*/ 1300638 w 2336958"/>
              <a:gd name="connsiteY1" fmla="*/ 1028809 h 2092972"/>
              <a:gd name="connsiteX2" fmla="*/ 2336958 w 2336958"/>
              <a:gd name="connsiteY2" fmla="*/ 109 h 2092972"/>
              <a:gd name="connsiteX0" fmla="*/ 0 w 3172046"/>
              <a:gd name="connsiteY0" fmla="*/ 2092972 h 2092972"/>
              <a:gd name="connsiteX1" fmla="*/ 2135726 w 3172046"/>
              <a:gd name="connsiteY1" fmla="*/ 1028809 h 2092972"/>
              <a:gd name="connsiteX2" fmla="*/ 3172046 w 3172046"/>
              <a:gd name="connsiteY2" fmla="*/ 109 h 2092972"/>
              <a:gd name="connsiteX0" fmla="*/ 0 w 3172046"/>
              <a:gd name="connsiteY0" fmla="*/ 2092972 h 2092972"/>
              <a:gd name="connsiteX1" fmla="*/ 2135726 w 3172046"/>
              <a:gd name="connsiteY1" fmla="*/ 1028809 h 2092972"/>
              <a:gd name="connsiteX2" fmla="*/ 3172046 w 3172046"/>
              <a:gd name="connsiteY2" fmla="*/ 109 h 2092972"/>
              <a:gd name="connsiteX0" fmla="*/ 0 w 3844756"/>
              <a:gd name="connsiteY0" fmla="*/ 2105578 h 2105578"/>
              <a:gd name="connsiteX1" fmla="*/ 2135726 w 3844756"/>
              <a:gd name="connsiteY1" fmla="*/ 1041415 h 2105578"/>
              <a:gd name="connsiteX2" fmla="*/ 3844756 w 3844756"/>
              <a:gd name="connsiteY2" fmla="*/ 106 h 2105578"/>
              <a:gd name="connsiteX0" fmla="*/ 0 w 3844756"/>
              <a:gd name="connsiteY0" fmla="*/ 2105472 h 2105472"/>
              <a:gd name="connsiteX1" fmla="*/ 2135726 w 3844756"/>
              <a:gd name="connsiteY1" fmla="*/ 1041309 h 2105472"/>
              <a:gd name="connsiteX2" fmla="*/ 3844756 w 3844756"/>
              <a:gd name="connsiteY2" fmla="*/ 0 h 210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4756" h="2105472">
                <a:moveTo>
                  <a:pt x="0" y="2105472"/>
                </a:moveTo>
                <a:cubicBezTo>
                  <a:pt x="1678446" y="2004053"/>
                  <a:pt x="1836721" y="1480750"/>
                  <a:pt x="2135726" y="1041309"/>
                </a:cubicBezTo>
                <a:cubicBezTo>
                  <a:pt x="2453781" y="613691"/>
                  <a:pt x="2323712" y="217502"/>
                  <a:pt x="3844756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C57422-04CE-4840-BA55-5B1B7DB54130}"/>
                  </a:ext>
                </a:extLst>
              </p:cNvPr>
              <p:cNvSpPr txBox="1"/>
              <p:nvPr/>
            </p:nvSpPr>
            <p:spPr>
              <a:xfrm>
                <a:off x="3132972" y="3776047"/>
                <a:ext cx="1368632" cy="443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C57422-04CE-4840-BA55-5B1B7DB54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972" y="3776047"/>
                <a:ext cx="1368632" cy="4431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176142-1B48-4B94-B0E0-58F4DD6763F6}"/>
              </a:ext>
            </a:extLst>
          </p:cNvPr>
          <p:cNvCxnSpPr>
            <a:cxnSpLocks/>
          </p:cNvCxnSpPr>
          <p:nvPr/>
        </p:nvCxnSpPr>
        <p:spPr>
          <a:xfrm flipV="1">
            <a:off x="1365250" y="4146550"/>
            <a:ext cx="1720850" cy="717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8702CF2-3194-4F79-89FD-97DB66D0EC65}"/>
              </a:ext>
            </a:extLst>
          </p:cNvPr>
          <p:cNvCxnSpPr>
            <a:cxnSpLocks/>
          </p:cNvCxnSpPr>
          <p:nvPr/>
        </p:nvCxnSpPr>
        <p:spPr>
          <a:xfrm flipV="1">
            <a:off x="977900" y="4883150"/>
            <a:ext cx="2438400" cy="58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BEED8DA-7D42-4AFA-B919-C366AB5E06A9}"/>
              </a:ext>
            </a:extLst>
          </p:cNvPr>
          <p:cNvCxnSpPr>
            <a:cxnSpLocks/>
          </p:cNvCxnSpPr>
          <p:nvPr/>
        </p:nvCxnSpPr>
        <p:spPr>
          <a:xfrm flipV="1">
            <a:off x="727075" y="5457825"/>
            <a:ext cx="542925" cy="7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5168F3-0E83-4E63-A6E7-2DF67CF4DD24}"/>
                  </a:ext>
                </a:extLst>
              </p:cNvPr>
              <p:cNvSpPr txBox="1"/>
              <p:nvPr/>
            </p:nvSpPr>
            <p:spPr>
              <a:xfrm>
                <a:off x="2562647" y="4790031"/>
                <a:ext cx="2472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5168F3-0E83-4E63-A6E7-2DF67CF4D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647" y="4790031"/>
                <a:ext cx="247228" cy="261610"/>
              </a:xfrm>
              <a:prstGeom prst="rect">
                <a:avLst/>
              </a:prstGeom>
              <a:blipFill>
                <a:blip r:embed="rId10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DFFD7C-07F4-4763-BEFA-A4CDFA3144C9}"/>
                  </a:ext>
                </a:extLst>
              </p:cNvPr>
              <p:cNvSpPr txBox="1"/>
              <p:nvPr/>
            </p:nvSpPr>
            <p:spPr>
              <a:xfrm>
                <a:off x="1154590" y="4783596"/>
                <a:ext cx="2472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CDFFD7C-07F4-4763-BEFA-A4CDFA314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90" y="4783596"/>
                <a:ext cx="247228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C6348F4-3105-418D-9C85-E23C8DE78FEF}"/>
              </a:ext>
            </a:extLst>
          </p:cNvPr>
          <p:cNvCxnSpPr>
            <a:cxnSpLocks/>
          </p:cNvCxnSpPr>
          <p:nvPr/>
        </p:nvCxnSpPr>
        <p:spPr>
          <a:xfrm flipH="1">
            <a:off x="2714625" y="4314825"/>
            <a:ext cx="9525" cy="555625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35B709E-A8A1-454E-8F1C-C1F763ACECD3}"/>
              </a:ext>
            </a:extLst>
          </p:cNvPr>
          <p:cNvCxnSpPr>
            <a:cxnSpLocks/>
          </p:cNvCxnSpPr>
          <p:nvPr/>
        </p:nvCxnSpPr>
        <p:spPr>
          <a:xfrm flipH="1">
            <a:off x="1362075" y="4864101"/>
            <a:ext cx="4947" cy="501649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836B1E-C40C-4ECD-A6D5-284FEC02BF58}"/>
                  </a:ext>
                </a:extLst>
              </p:cNvPr>
              <p:cNvSpPr txBox="1"/>
              <p:nvPr/>
            </p:nvSpPr>
            <p:spPr>
              <a:xfrm>
                <a:off x="3257709" y="4871286"/>
                <a:ext cx="2472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2836B1E-C40C-4ECD-A6D5-284FEC02B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709" y="4871286"/>
                <a:ext cx="247228" cy="261610"/>
              </a:xfrm>
              <a:prstGeom prst="rect">
                <a:avLst/>
              </a:prstGeom>
              <a:blipFill>
                <a:blip r:embed="rId12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91B7B28-A1FE-4F56-BAD9-E95B44470785}"/>
                  </a:ext>
                </a:extLst>
              </p:cNvPr>
              <p:cNvSpPr txBox="1"/>
              <p:nvPr/>
            </p:nvSpPr>
            <p:spPr>
              <a:xfrm>
                <a:off x="4665590" y="3934444"/>
                <a:ext cx="406695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Newton-Raphson also suffers from the same drawbacks as solving by iteration, in that it’s possible for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to </a:t>
                </a:r>
                <a:r>
                  <a:rPr lang="en-GB" b="1" dirty="0"/>
                  <a:t>diverge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In this example,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oscillate either side of 0, but gradually getting further away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91B7B28-A1FE-4F56-BAD9-E95B44470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90" y="3934444"/>
                <a:ext cx="4066954" cy="2031325"/>
              </a:xfrm>
              <a:prstGeom prst="rect">
                <a:avLst/>
              </a:prstGeom>
              <a:blipFill>
                <a:blip r:embed="rId13"/>
                <a:stretch>
                  <a:fillRect l="-1198" t="-1497" r="-299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C217DA8-FB1A-4094-AEF6-3F637139FC37}"/>
              </a:ext>
            </a:extLst>
          </p:cNvPr>
          <p:cNvCxnSpPr/>
          <p:nvPr/>
        </p:nvCxnSpPr>
        <p:spPr>
          <a:xfrm>
            <a:off x="0" y="3645024"/>
            <a:ext cx="9142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0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 animBg="1"/>
      <p:bldP spid="32" grpId="0"/>
      <p:bldP spid="52" grpId="0"/>
      <p:bldP spid="66" grpId="0"/>
      <p:bldP spid="74" grpId="0"/>
      <p:bldP spid="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284-285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533966F-BF58-A541-8A65-98914BB2DE49}"/>
              </a:ext>
            </a:extLst>
          </p:cNvPr>
          <p:cNvSpPr txBox="1"/>
          <p:nvPr/>
        </p:nvSpPr>
        <p:spPr>
          <a:xfrm>
            <a:off x="188144" y="2268131"/>
            <a:ext cx="5607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Q3-4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Q6-7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2446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ACBA51-E724-4DDC-B3A6-64379BF6EA6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9DEB12B-B058-4C25-AAEE-778A98A8F0B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Application to Modelling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8AAD27A-2BA2-4153-B085-4FD3E838B75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B22FAD-31EB-4ABB-8A0C-657F9445C7E3}"/>
                  </a:ext>
                </a:extLst>
              </p:cNvPr>
              <p:cNvSpPr txBox="1"/>
              <p:nvPr/>
            </p:nvSpPr>
            <p:spPr>
              <a:xfrm>
                <a:off x="339953" y="781129"/>
                <a:ext cx="7848872" cy="258532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price of a car in £s,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years after purchase, is modelled by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=15 000 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−1000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Use the model to find the value, to the nearest hundred £s, of the car 10 years after purchase.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has a root between 19 and 20.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Taking 19.5 as a first approximation, apply the Newton-Raphson method once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to obtain a second approximation for the time when the value of the car is zero. Give your answer to 3 decimal places.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Criticise this model with respect to the value of the car as it gets older.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B22FAD-31EB-4ABB-8A0C-657F9445C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53" y="781129"/>
                <a:ext cx="7848872" cy="25853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1FD210-A74D-498B-B5A3-B255C63E450C}"/>
                  </a:ext>
                </a:extLst>
              </p:cNvPr>
              <p:cNvSpPr txBox="1"/>
              <p:nvPr/>
            </p:nvSpPr>
            <p:spPr>
              <a:xfrm>
                <a:off x="545344" y="3440586"/>
                <a:ext cx="4301636" cy="3321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=3497.13</m:t>
                      </m:r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→£3500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=543.11&gt;0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=−331.55&lt;0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 is a change of sign between 19 and 20, so that is a root in the interval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19&lt;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&lt;20</m:t>
                    </m:r>
                  </m:oMath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15 000</m:t>
                          </m:r>
                        </m:e>
                      </m:d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fun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−1000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19.5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=25.0693…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19.5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=−898.3009…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=19.528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1FD210-A74D-498B-B5A3-B255C63E4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44" y="3440586"/>
                <a:ext cx="4301636" cy="3321807"/>
              </a:xfrm>
              <a:prstGeom prst="rect">
                <a:avLst/>
              </a:prstGeom>
              <a:blipFill>
                <a:blip r:embed="rId3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993020E-68EB-482E-B9A6-65096DEEA119}"/>
              </a:ext>
            </a:extLst>
          </p:cNvPr>
          <p:cNvSpPr txBox="1"/>
          <p:nvPr/>
        </p:nvSpPr>
        <p:spPr>
          <a:xfrm>
            <a:off x="5364088" y="3573016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 reality, the car can never have a negative value so this model is not reasonable for cars that are approximately 20 or more years old.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FD8E7F-C58C-4FFC-95B1-BDDF9D694E6F}"/>
              </a:ext>
            </a:extLst>
          </p:cNvPr>
          <p:cNvSpPr/>
          <p:nvPr/>
        </p:nvSpPr>
        <p:spPr>
          <a:xfrm>
            <a:off x="241995" y="3506341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94E08E-6DAA-4702-8BCD-A0B4F4BD4F81}"/>
              </a:ext>
            </a:extLst>
          </p:cNvPr>
          <p:cNvSpPr/>
          <p:nvPr/>
        </p:nvSpPr>
        <p:spPr>
          <a:xfrm>
            <a:off x="231941" y="4221088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5E4E4C-6ED0-4C92-A453-AB02C909072F}"/>
              </a:ext>
            </a:extLst>
          </p:cNvPr>
          <p:cNvSpPr/>
          <p:nvPr/>
        </p:nvSpPr>
        <p:spPr>
          <a:xfrm>
            <a:off x="260806" y="5445224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4F448E-1FF7-438C-A17C-BFE1E8AE12AE}"/>
              </a:ext>
            </a:extLst>
          </p:cNvPr>
          <p:cNvSpPr/>
          <p:nvPr/>
        </p:nvSpPr>
        <p:spPr>
          <a:xfrm>
            <a:off x="5148064" y="3614353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C1EFD6-992E-4C63-A590-CCFE8049A0C8}"/>
              </a:ext>
            </a:extLst>
          </p:cNvPr>
          <p:cNvSpPr/>
          <p:nvPr/>
        </p:nvSpPr>
        <p:spPr>
          <a:xfrm>
            <a:off x="458019" y="3506341"/>
            <a:ext cx="4275906" cy="6084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77DA7C-BF1D-4AA8-8DD4-558C9C418DD6}"/>
              </a:ext>
            </a:extLst>
          </p:cNvPr>
          <p:cNvSpPr/>
          <p:nvPr/>
        </p:nvSpPr>
        <p:spPr>
          <a:xfrm>
            <a:off x="458019" y="4221088"/>
            <a:ext cx="4275906" cy="10652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9B0E1C-A8E7-403A-99FC-2CB6671F0C9D}"/>
              </a:ext>
            </a:extLst>
          </p:cNvPr>
          <p:cNvSpPr/>
          <p:nvPr/>
        </p:nvSpPr>
        <p:spPr>
          <a:xfrm>
            <a:off x="476830" y="5445224"/>
            <a:ext cx="4275906" cy="12794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2F5CE6-EA41-4DAB-8927-0E31E379847F}"/>
              </a:ext>
            </a:extLst>
          </p:cNvPr>
          <p:cNvSpPr/>
          <p:nvPr/>
        </p:nvSpPr>
        <p:spPr>
          <a:xfrm>
            <a:off x="5364088" y="3602528"/>
            <a:ext cx="3312368" cy="12542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6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2374550"/>
                <a:ext cx="3168352" cy="18158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What it means to find the root of an equation and when we can be sure a root lies in a stated range.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“Show that </a:t>
                </a:r>
                <a:r>
                  <a:rPr lang="en-GB" sz="16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 has a root between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GB" sz="1600" dirty="0"/>
                  <a:t>”.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74550"/>
                <a:ext cx="3168352" cy="181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3528" y="2005218"/>
            <a:ext cx="316835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Locating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07904" y="2032125"/>
                <a:ext cx="514857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2</a:t>
                </a:r>
                <a:r>
                  <a:rPr lang="en-GB" dirty="0"/>
                  <a:t>:: Using iteration to approximate roots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032125"/>
                <a:ext cx="5148572" cy="369332"/>
              </a:xfrm>
              <a:prstGeom prst="rect">
                <a:avLst/>
              </a:prstGeom>
              <a:blipFill>
                <a:blip r:embed="rId3"/>
                <a:stretch>
                  <a:fillRect l="-707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361E99B-84B2-43CC-8107-151D21D9A771}"/>
              </a:ext>
            </a:extLst>
          </p:cNvPr>
          <p:cNvSpPr txBox="1"/>
          <p:nvPr/>
        </p:nvSpPr>
        <p:spPr>
          <a:xfrm>
            <a:off x="395536" y="83671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the GCSE9-1 syllabus you covered ‘iteration’, which allowed you to find successfully better approximations to the solutions of an equation. We’ll revisit this, but also see a more powerful method for approximating solutions.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0E2216-DF75-48F7-8FC3-8D0C7D16D1B6}"/>
                  </a:ext>
                </a:extLst>
              </p:cNvPr>
              <p:cNvSpPr txBox="1"/>
              <p:nvPr/>
            </p:nvSpPr>
            <p:spPr>
              <a:xfrm>
                <a:off x="314362" y="5058458"/>
                <a:ext cx="3876847" cy="13520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 numerical method that tends to converge to (i.e. approach) the root faster, by </a:t>
                </a:r>
                <a:r>
                  <a:rPr lang="en-GB" sz="1600" b="1" dirty="0"/>
                  <a:t>following the tangent of the graph</a:t>
                </a:r>
                <a:r>
                  <a:rPr lang="en-GB" sz="16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0E2216-DF75-48F7-8FC3-8D0C7D16D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2" y="5058458"/>
                <a:ext cx="3876847" cy="1352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3B3CF1C-7D82-4014-AB51-6FD2D7ED0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2428148"/>
            <a:ext cx="5148572" cy="21098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BD19034-5ED3-4678-9EAC-DE39B9EC6328}"/>
              </a:ext>
            </a:extLst>
          </p:cNvPr>
          <p:cNvSpPr txBox="1"/>
          <p:nvPr/>
        </p:nvSpPr>
        <p:spPr>
          <a:xfrm>
            <a:off x="335113" y="4675731"/>
            <a:ext cx="385609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The Newton-Raphson Method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0F07E0-F0EE-423E-B210-EAB448D175EC}"/>
              </a:ext>
            </a:extLst>
          </p:cNvPr>
          <p:cNvSpPr txBox="1"/>
          <p:nvPr/>
        </p:nvSpPr>
        <p:spPr>
          <a:xfrm>
            <a:off x="5306599" y="4803322"/>
            <a:ext cx="3599448" cy="18158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Notes for teachers: </a:t>
            </a:r>
            <a:r>
              <a:rPr lang="en-GB" sz="1400" dirty="0"/>
              <a:t>Most of the chapter is covered in GCSE9-1 syllabus (and was in old C3). In addition to this: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Newton-Raphson method (in old FP1)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Staircase and cobweb diagrams (in the very old P modules!)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How to prove a root is correct to a given accuracy (old C3).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10D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287-289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5139AF3-EA98-D04D-B467-E40C19B7B642}"/>
              </a:ext>
            </a:extLst>
          </p:cNvPr>
          <p:cNvSpPr txBox="1"/>
          <p:nvPr/>
        </p:nvSpPr>
        <p:spPr>
          <a:xfrm>
            <a:off x="188144" y="2268131"/>
            <a:ext cx="5607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Q4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Q5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196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Why do we need numerical methods?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764704"/>
                <a:ext cx="8712968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Finding the root of a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is to:</a:t>
                </a:r>
              </a:p>
              <a:p>
                <a:r>
                  <a:rPr lang="en-GB" b="1" dirty="0"/>
                  <a:t>solve the equation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  <a:p>
                <a:r>
                  <a:rPr lang="en-GB" sz="1200" b="1" dirty="0"/>
                  <a:t>(i.e. the inputs such that the output of the function is 0)</a:t>
                </a:r>
              </a:p>
              <a:p>
                <a:endParaRPr lang="en-GB" dirty="0"/>
              </a:p>
              <a:p>
                <a:r>
                  <a:rPr lang="en-GB" dirty="0"/>
                  <a:t>However, for some functions, the ‘exact’ root is either complicated and difficult to calculate: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64704"/>
                <a:ext cx="8712968" cy="1415772"/>
              </a:xfrm>
              <a:prstGeom prst="rect">
                <a:avLst/>
              </a:prstGeom>
              <a:blipFill>
                <a:blip r:embed="rId2"/>
                <a:stretch>
                  <a:fillRect l="-559" t="-2146" r="-559" b="-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4857" y="2252173"/>
                <a:ext cx="316835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57" y="2252173"/>
                <a:ext cx="3168352" cy="375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3761201" y="2252173"/>
            <a:ext cx="576064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23528" y="282066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 there’s no ‘algebraic’ expression at all! (involving roots, logs, sin, cos, etc.)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4253" y="3675536"/>
                <a:ext cx="316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53" y="3675536"/>
                <a:ext cx="316835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3779912" y="3675536"/>
            <a:ext cx="576064" cy="3693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674476" y="3675536"/>
            <a:ext cx="342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Exact solution not expressible </a:t>
            </a:r>
            <a:r>
              <a:rPr lang="en-GB" b="1" dirty="0">
                <a:sym typeface="Wingdings" panose="05000000000000000000" pitchFamily="2" charset="2"/>
              </a:rPr>
              <a:t>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4607578" y="3400188"/>
            <a:ext cx="4131145" cy="817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8456" y="1111778"/>
            <a:ext cx="3762043" cy="4630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026" name="Picture 2" descr="Graph Pl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3" y="4365104"/>
            <a:ext cx="3637912" cy="224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19990968">
                <a:off x="2272436" y="4803359"/>
                <a:ext cx="20162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4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sz="14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90968">
                <a:off x="2272436" y="4803359"/>
                <a:ext cx="2016224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699792" y="6132253"/>
            <a:ext cx="84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Root</a:t>
            </a:r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H="1" flipV="1">
            <a:off x="2732185" y="5530467"/>
            <a:ext cx="388638" cy="601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20282" y="4643034"/>
                <a:ext cx="3641940" cy="1754326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But there are a variety of ‘numerical methods’ which get progressively better solutions to an equation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You have already seen ‘iteration’ at GCSE as one such method.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282" y="4643034"/>
                <a:ext cx="3641940" cy="1754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D27665-CF3A-45F7-91C6-82FC546026C5}"/>
                  </a:ext>
                </a:extLst>
              </p:cNvPr>
              <p:cNvSpPr txBox="1"/>
              <p:nvPr/>
            </p:nvSpPr>
            <p:spPr>
              <a:xfrm>
                <a:off x="4355976" y="658102"/>
                <a:ext cx="4674984" cy="9387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b="1" dirty="0"/>
                  <a:t>Terminology Pedantry</a:t>
                </a:r>
                <a:r>
                  <a:rPr lang="en-GB" sz="1100" dirty="0"/>
                  <a:t>: We often say “</a:t>
                </a:r>
                <a:r>
                  <a:rPr lang="en-GB" sz="1100" i="1" dirty="0"/>
                  <a:t>Find the roots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100" dirty="0"/>
                  <a:t>”, i.e. an </a:t>
                </a:r>
                <a:r>
                  <a:rPr lang="en-GB" sz="1100" b="1" u="sng" dirty="0"/>
                  <a:t>equation</a:t>
                </a:r>
                <a:r>
                  <a:rPr lang="en-GB" sz="1100" dirty="0"/>
                  <a:t> in the form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100" dirty="0"/>
                  <a:t>, which really means “</a:t>
                </a:r>
                <a:r>
                  <a:rPr lang="en-GB" sz="1100" i="1" dirty="0"/>
                  <a:t>Find the roots of the function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100" dirty="0"/>
                  <a:t> where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”. But we </a:t>
                </a:r>
                <a:r>
                  <a:rPr lang="en-GB" sz="1100" u="sng" dirty="0"/>
                  <a:t>wouldn’t</a:t>
                </a:r>
                <a:r>
                  <a:rPr lang="en-GB" sz="1100" dirty="0"/>
                  <a:t> say “Find the roots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100" dirty="0"/>
                  <a:t>”, but “Find the </a:t>
                </a:r>
                <a:r>
                  <a:rPr lang="en-GB" sz="1100" b="1" dirty="0"/>
                  <a:t>solutions</a:t>
                </a:r>
                <a:r>
                  <a:rPr lang="en-GB" sz="1100" dirty="0"/>
                  <a:t> of…”. So to find roots is to find the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 such that the ‘</a:t>
                </a:r>
                <a:r>
                  <a:rPr lang="en-GB" sz="1100" b="1" u="sng" dirty="0"/>
                  <a:t>output</a:t>
                </a:r>
                <a:r>
                  <a:rPr lang="en-GB" sz="1100" dirty="0"/>
                  <a:t>’, </a:t>
                </a:r>
                <a:r>
                  <a:rPr lang="en-GB" sz="1100" b="1" u="sng" dirty="0"/>
                  <a:t>or one side of the equation</a:t>
                </a:r>
                <a:r>
                  <a:rPr lang="en-GB" sz="1100" dirty="0"/>
                  <a:t>, </a:t>
                </a:r>
                <a:r>
                  <a:rPr lang="en-GB" sz="1100" b="1" u="sng" dirty="0"/>
                  <a:t>is 0</a:t>
                </a:r>
                <a:r>
                  <a:rPr lang="en-GB" sz="11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D27665-CF3A-45F7-91C6-82FC54602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658102"/>
                <a:ext cx="4674984" cy="938719"/>
              </a:xfrm>
              <a:prstGeom prst="rect">
                <a:avLst/>
              </a:prstGeom>
              <a:blipFill>
                <a:blip r:embed="rId9"/>
                <a:stretch>
                  <a:fillRect b="-1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33058B-0BBE-4973-A254-2836FA5583B9}"/>
                  </a:ext>
                </a:extLst>
              </p:cNvPr>
              <p:cNvSpPr txBox="1"/>
              <p:nvPr/>
            </p:nvSpPr>
            <p:spPr>
              <a:xfrm>
                <a:off x="4165382" y="2068539"/>
                <a:ext cx="4953218" cy="728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ad>
                                <m:ra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89−6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159</m:t>
                                      </m:r>
                                    </m:e>
                                  </m:rad>
                                </m:e>
                              </m:rad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89−6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159</m:t>
                                  </m:r>
                                </m:e>
                              </m:rad>
                            </m:e>
                          </m:ra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33058B-0BBE-4973-A254-2836FA558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382" y="2068539"/>
                <a:ext cx="4953218" cy="7287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566221" y="2115717"/>
            <a:ext cx="4120579" cy="665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02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Proving a solution lies in a range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584" y="990823"/>
                <a:ext cx="6984776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dirty="0"/>
                  <a:t> has a root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90823"/>
                <a:ext cx="6984776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Graph 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1851"/>
            <a:ext cx="4392488" cy="271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48064" y="2060848"/>
                <a:ext cx="33123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=−0.351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0.6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=0.022…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 is a </a:t>
                </a:r>
                <a:r>
                  <a:rPr lang="en-GB" b="1" u="sng" dirty="0"/>
                  <a:t>change in sign</a:t>
                </a:r>
                <a:r>
                  <a:rPr lang="en-GB" dirty="0"/>
                  <a:t>,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is continuous</a:t>
                </a:r>
                <a:r>
                  <a:rPr lang="en-GB" dirty="0"/>
                  <a:t>, so root must lie between 0.5 and 0.6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060848"/>
                <a:ext cx="3312368" cy="1477328"/>
              </a:xfrm>
              <a:prstGeom prst="rect">
                <a:avLst/>
              </a:prstGeom>
              <a:blipFill>
                <a:blip r:embed="rId4"/>
                <a:stretch>
                  <a:fillRect l="-1471" r="-368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63494" y="4083200"/>
            <a:ext cx="2301742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Bro Exam Tip: </a:t>
            </a:r>
            <a:r>
              <a:rPr lang="en-GB" dirty="0"/>
              <a:t>In the mark scheme they’re looking for:</a:t>
            </a:r>
          </a:p>
          <a:p>
            <a:pPr marL="342900" indent="-342900">
              <a:buAutoNum type="arabicPeriod"/>
            </a:pPr>
            <a:r>
              <a:rPr lang="en-GB" dirty="0"/>
              <a:t>Finding the function output for the two values.</a:t>
            </a:r>
          </a:p>
          <a:p>
            <a:pPr marL="342900" indent="-342900">
              <a:buAutoNum type="arabicPeriod"/>
            </a:pPr>
            <a:r>
              <a:rPr lang="en-GB" dirty="0"/>
              <a:t>Referring to a ‘change in sign’.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39552" y="4653136"/>
            <a:ext cx="4878542" cy="1917319"/>
            <a:chOff x="539552" y="4653136"/>
            <a:chExt cx="4878542" cy="1917319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539552" y="5751840"/>
              <a:ext cx="33843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043608" y="4653136"/>
              <a:ext cx="0" cy="18373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123728" y="5949280"/>
              <a:ext cx="216024" cy="2160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759355" y="5317312"/>
              <a:ext cx="216024" cy="2160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475656" y="6201123"/>
                  <a:ext cx="12836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0.5,−0.351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56" y="6201123"/>
                  <a:ext cx="128369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80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596767" y="4868030"/>
                  <a:ext cx="12836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0.6, 0.022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6767" y="4868030"/>
                  <a:ext cx="128369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013938" y="4780309"/>
                  <a:ext cx="1404156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/>
                    <a:t>If the </a:t>
                  </a:r>
                  <a14:m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1200" dirty="0"/>
                    <a:t> value goes from negative to positive or vice versa, then clearly the </a:t>
                  </a:r>
                  <a14:m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1200" dirty="0"/>
                    <a:t> values must pass 0 somewhere in between.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3938" y="4780309"/>
                  <a:ext cx="1404156" cy="138499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6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Rectangle 19"/>
          <p:cNvSpPr/>
          <p:nvPr/>
        </p:nvSpPr>
        <p:spPr>
          <a:xfrm>
            <a:off x="5148064" y="1841260"/>
            <a:ext cx="3528392" cy="17648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34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612A98-B9D7-4B07-B623-8B1C223B22D2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56D4F97-90AB-405E-822F-A34422A188E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…but only if the function is continuous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D8AF5CF-FD40-4D98-BD3B-471E7A4734F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949850-955D-431B-8B11-F167112653AB}"/>
              </a:ext>
            </a:extLst>
          </p:cNvPr>
          <p:cNvSpPr txBox="1"/>
          <p:nvPr/>
        </p:nvSpPr>
        <p:spPr>
          <a:xfrm>
            <a:off x="395536" y="8367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Stupid Steve says: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B8C9DAAF-26A0-42C7-8E54-312553BF9A60}"/>
                  </a:ext>
                </a:extLst>
              </p:cNvPr>
              <p:cNvSpPr/>
              <p:nvPr/>
            </p:nvSpPr>
            <p:spPr>
              <a:xfrm>
                <a:off x="3707904" y="764704"/>
                <a:ext cx="3600400" cy="1775398"/>
              </a:xfrm>
              <a:prstGeom prst="wedgeEllipseCallout">
                <a:avLst>
                  <a:gd name="adj1" fmla="val -61723"/>
                  <a:gd name="adj2" fmla="val 46094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600" dirty="0"/>
                  <a:t>, then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/>
                  <a:t>. There is a change in sign therefore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has a root in the range [-1, 1] </a:t>
                </a:r>
              </a:p>
            </p:txBody>
          </p:sp>
        </mc:Choice>
        <mc:Fallback xmlns="">
          <p:sp>
            <p:nvSpPr>
              <p:cNvPr id="6" name="Speech Bubble: Oval 5">
                <a:extLst>
                  <a:ext uri="{FF2B5EF4-FFF2-40B4-BE49-F238E27FC236}">
                    <a16:creationId xmlns:a16="http://schemas.microsoft.com/office/drawing/2014/main" id="{B8C9DAAF-26A0-42C7-8E54-312553BF9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764704"/>
                <a:ext cx="3600400" cy="1775398"/>
              </a:xfrm>
              <a:prstGeom prst="wedgeEllipseCallout">
                <a:avLst>
                  <a:gd name="adj1" fmla="val -61723"/>
                  <a:gd name="adj2" fmla="val 46094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nimal, cow, doodle, remember the milk icon">
            <a:extLst>
              <a:ext uri="{FF2B5EF4-FFF2-40B4-BE49-F238E27FC236}">
                <a16:creationId xmlns:a16="http://schemas.microsoft.com/office/drawing/2014/main" id="{C410EF0F-82AA-4829-AFB7-709C8A742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8719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712866-AEA8-4898-A66E-0387C2B8AD19}"/>
              </a:ext>
            </a:extLst>
          </p:cNvPr>
          <p:cNvCxnSpPr/>
          <p:nvPr/>
        </p:nvCxnSpPr>
        <p:spPr>
          <a:xfrm>
            <a:off x="541014" y="5239385"/>
            <a:ext cx="30243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C5EDB5-611C-446B-AABC-0E6691720338}"/>
              </a:ext>
            </a:extLst>
          </p:cNvPr>
          <p:cNvCxnSpPr>
            <a:cxnSpLocks/>
          </p:cNvCxnSpPr>
          <p:nvPr/>
        </p:nvCxnSpPr>
        <p:spPr>
          <a:xfrm flipV="1">
            <a:off x="2031917" y="3753322"/>
            <a:ext cx="0" cy="273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E86E138-7042-42ED-8424-91081222F2C7}"/>
              </a:ext>
            </a:extLst>
          </p:cNvPr>
          <p:cNvSpPr/>
          <p:nvPr/>
        </p:nvSpPr>
        <p:spPr>
          <a:xfrm>
            <a:off x="663101" y="5327417"/>
            <a:ext cx="1318437" cy="1169582"/>
          </a:xfrm>
          <a:custGeom>
            <a:avLst/>
            <a:gdLst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8437" h="1169582">
                <a:moveTo>
                  <a:pt x="0" y="0"/>
                </a:moveTo>
                <a:cubicBezTo>
                  <a:pt x="331381" y="51391"/>
                  <a:pt x="662762" y="102782"/>
                  <a:pt x="882502" y="297712"/>
                </a:cubicBezTo>
                <a:cubicBezTo>
                  <a:pt x="1102242" y="492642"/>
                  <a:pt x="1263501" y="714154"/>
                  <a:pt x="1318437" y="116958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6DDD9F6-59A7-4E82-9849-2A553666459C}"/>
              </a:ext>
            </a:extLst>
          </p:cNvPr>
          <p:cNvSpPr/>
          <p:nvPr/>
        </p:nvSpPr>
        <p:spPr>
          <a:xfrm rot="10800000">
            <a:off x="2100037" y="3972847"/>
            <a:ext cx="1318437" cy="1169582"/>
          </a:xfrm>
          <a:custGeom>
            <a:avLst/>
            <a:gdLst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8437" h="1169582">
                <a:moveTo>
                  <a:pt x="0" y="0"/>
                </a:moveTo>
                <a:cubicBezTo>
                  <a:pt x="331381" y="51391"/>
                  <a:pt x="662762" y="102782"/>
                  <a:pt x="882502" y="297712"/>
                </a:cubicBezTo>
                <a:cubicBezTo>
                  <a:pt x="1102242" y="492642"/>
                  <a:pt x="1263501" y="714154"/>
                  <a:pt x="1318437" y="116958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AEF6CF-ED8D-494B-BE59-14B028FB9F26}"/>
              </a:ext>
            </a:extLst>
          </p:cNvPr>
          <p:cNvSpPr/>
          <p:nvPr/>
        </p:nvSpPr>
        <p:spPr>
          <a:xfrm>
            <a:off x="1562178" y="5636163"/>
            <a:ext cx="128736" cy="1291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6DD9D9-0A4F-426A-BF8A-81D21E4F8129}"/>
              </a:ext>
            </a:extLst>
          </p:cNvPr>
          <p:cNvSpPr/>
          <p:nvPr/>
        </p:nvSpPr>
        <p:spPr>
          <a:xfrm>
            <a:off x="2426274" y="4742223"/>
            <a:ext cx="128736" cy="1291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A584B4-2D64-42F3-89CE-48B8CEA11048}"/>
                  </a:ext>
                </a:extLst>
              </p:cNvPr>
              <p:cNvSpPr txBox="1"/>
              <p:nvPr/>
            </p:nvSpPr>
            <p:spPr>
              <a:xfrm>
                <a:off x="2297835" y="4474510"/>
                <a:ext cx="1167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(1,1)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A584B4-2D64-42F3-89CE-48B8CEA11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835" y="4474510"/>
                <a:ext cx="1167408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4500A3-1CD7-4D0B-ADF7-CA041408ADD0}"/>
                  </a:ext>
                </a:extLst>
              </p:cNvPr>
              <p:cNvSpPr txBox="1"/>
              <p:nvPr/>
            </p:nvSpPr>
            <p:spPr>
              <a:xfrm>
                <a:off x="596426" y="5746296"/>
                <a:ext cx="1167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(−1,−1)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4500A3-1CD7-4D0B-ADF7-CA041408A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26" y="5746296"/>
                <a:ext cx="1167408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99A171B-5DF0-4152-A8E8-8C23FD7B03B8}"/>
              </a:ext>
            </a:extLst>
          </p:cNvPr>
          <p:cNvSpPr txBox="1"/>
          <p:nvPr/>
        </p:nvSpPr>
        <p:spPr>
          <a:xfrm>
            <a:off x="4126565" y="4147471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function is </a:t>
            </a:r>
            <a:r>
              <a:rPr lang="en-GB" b="1" dirty="0"/>
              <a:t>continuous</a:t>
            </a:r>
            <a:r>
              <a:rPr lang="en-GB" dirty="0"/>
              <a:t> if the line </a:t>
            </a:r>
            <a:r>
              <a:rPr lang="en-GB" b="1" dirty="0"/>
              <a:t>does not ‘jump’</a:t>
            </a:r>
            <a:r>
              <a:rPr lang="en-GB" dirty="0"/>
              <a:t>. A root is only guaranteed with a sign change if the function is continuous, as otherwise the line can skip past 0 (in this case due to a vertical asymptote.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4BA694-5BE1-4D48-8ED3-B2727D440C9A}"/>
              </a:ext>
            </a:extLst>
          </p:cNvPr>
          <p:cNvSpPr txBox="1"/>
          <p:nvPr/>
        </p:nvSpPr>
        <p:spPr>
          <a:xfrm>
            <a:off x="2877209" y="289535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Why is Steve wrong?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0E711C-F6E9-4963-A13F-E69B42303100}"/>
                  </a:ext>
                </a:extLst>
              </p:cNvPr>
              <p:cNvSpPr txBox="1"/>
              <p:nvPr/>
            </p:nvSpPr>
            <p:spPr>
              <a:xfrm>
                <a:off x="3544675" y="5015458"/>
                <a:ext cx="330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80E711C-F6E9-4963-A13F-E69B42303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675" y="5015458"/>
                <a:ext cx="3306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6A2DA9-6C41-4945-A81C-AF4211BBE411}"/>
                  </a:ext>
                </a:extLst>
              </p:cNvPr>
              <p:cNvSpPr txBox="1"/>
              <p:nvPr/>
            </p:nvSpPr>
            <p:spPr>
              <a:xfrm>
                <a:off x="1887862" y="3443587"/>
                <a:ext cx="330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6A2DA9-6C41-4945-A81C-AF4211BBE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862" y="3443587"/>
                <a:ext cx="330640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9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3" grpId="0" animBg="1"/>
      <p:bldP spid="16" grpId="0" animBg="1"/>
      <p:bldP spid="15" grpId="0"/>
      <p:bldP spid="18" grpId="0"/>
      <p:bldP spid="17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83096B-073E-455D-9A4E-80164491779C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FF98FE4-9E36-43AA-BF0F-EDF3E5880DB9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…and no sign change doesn’t mean there isn’t a root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D4FDEC-E39C-4822-B430-29629BF2F34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A42699-EA68-4F8D-A899-CA9B949C3194}"/>
              </a:ext>
            </a:extLst>
          </p:cNvPr>
          <p:cNvCxnSpPr/>
          <p:nvPr/>
        </p:nvCxnSpPr>
        <p:spPr>
          <a:xfrm>
            <a:off x="1092557" y="2830013"/>
            <a:ext cx="30243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06D8D4-4877-4B0F-8991-43A19CA6FC41}"/>
              </a:ext>
            </a:extLst>
          </p:cNvPr>
          <p:cNvCxnSpPr>
            <a:cxnSpLocks/>
          </p:cNvCxnSpPr>
          <p:nvPr/>
        </p:nvCxnSpPr>
        <p:spPr>
          <a:xfrm flipV="1">
            <a:off x="1258104" y="1237934"/>
            <a:ext cx="0" cy="273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035D720-90D7-4C09-9DC3-EC5AEA1ABC26}"/>
              </a:ext>
            </a:extLst>
          </p:cNvPr>
          <p:cNvSpPr/>
          <p:nvPr/>
        </p:nvSpPr>
        <p:spPr>
          <a:xfrm>
            <a:off x="1750863" y="3473534"/>
            <a:ext cx="128736" cy="1291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524F55-0FDA-4456-AB25-6751189711FE}"/>
              </a:ext>
            </a:extLst>
          </p:cNvPr>
          <p:cNvSpPr/>
          <p:nvPr/>
        </p:nvSpPr>
        <p:spPr>
          <a:xfrm>
            <a:off x="2915816" y="3087182"/>
            <a:ext cx="128736" cy="1291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099167-2663-4F1B-8EBD-D59139068090}"/>
                  </a:ext>
                </a:extLst>
              </p:cNvPr>
              <p:cNvSpPr txBox="1"/>
              <p:nvPr/>
            </p:nvSpPr>
            <p:spPr>
              <a:xfrm>
                <a:off x="4096218" y="2606086"/>
                <a:ext cx="330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099167-2663-4F1B-8EBD-D5913906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18" y="2606086"/>
                <a:ext cx="3306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0165F0-A4A0-4B8E-9F5C-5FB3654D4FDB}"/>
                  </a:ext>
                </a:extLst>
              </p:cNvPr>
              <p:cNvSpPr txBox="1"/>
              <p:nvPr/>
            </p:nvSpPr>
            <p:spPr>
              <a:xfrm>
                <a:off x="1089577" y="860044"/>
                <a:ext cx="330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0165F0-A4A0-4B8E-9F5C-5FB3654D4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577" y="860044"/>
                <a:ext cx="330640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CB784DA-A757-4535-A888-7DF37C128EEF}"/>
              </a:ext>
            </a:extLst>
          </p:cNvPr>
          <p:cNvSpPr/>
          <p:nvPr/>
        </p:nvSpPr>
        <p:spPr>
          <a:xfrm>
            <a:off x="1721228" y="2130676"/>
            <a:ext cx="1573515" cy="1846238"/>
          </a:xfrm>
          <a:custGeom>
            <a:avLst/>
            <a:gdLst>
              <a:gd name="connsiteX0" fmla="*/ 5972 w 1573515"/>
              <a:gd name="connsiteY0" fmla="*/ 1846238 h 1846238"/>
              <a:gd name="connsiteX1" fmla="*/ 78543 w 1573515"/>
              <a:gd name="connsiteY1" fmla="*/ 1381781 h 1846238"/>
              <a:gd name="connsiteX2" fmla="*/ 557515 w 1573515"/>
              <a:gd name="connsiteY2" fmla="*/ 2924 h 1846238"/>
              <a:gd name="connsiteX3" fmla="*/ 1283229 w 1573515"/>
              <a:gd name="connsiteY3" fmla="*/ 1033438 h 1846238"/>
              <a:gd name="connsiteX4" fmla="*/ 1573515 w 1573515"/>
              <a:gd name="connsiteY4" fmla="*/ 1599495 h 184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515" h="1846238">
                <a:moveTo>
                  <a:pt x="5972" y="1846238"/>
                </a:moveTo>
                <a:cubicBezTo>
                  <a:pt x="-3705" y="1767619"/>
                  <a:pt x="-13381" y="1689000"/>
                  <a:pt x="78543" y="1381781"/>
                </a:cubicBezTo>
                <a:cubicBezTo>
                  <a:pt x="170467" y="1074562"/>
                  <a:pt x="356734" y="60981"/>
                  <a:pt x="557515" y="2924"/>
                </a:cubicBezTo>
                <a:cubicBezTo>
                  <a:pt x="758296" y="-55133"/>
                  <a:pt x="1113896" y="767343"/>
                  <a:pt x="1283229" y="1033438"/>
                </a:cubicBezTo>
                <a:cubicBezTo>
                  <a:pt x="1452562" y="1299533"/>
                  <a:pt x="1513038" y="1449514"/>
                  <a:pt x="1573515" y="159949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6FD86E-0916-401D-9A98-3FE14DB045EF}"/>
              </a:ext>
            </a:extLst>
          </p:cNvPr>
          <p:cNvSpPr txBox="1"/>
          <p:nvPr/>
        </p:nvSpPr>
        <p:spPr>
          <a:xfrm>
            <a:off x="4797783" y="1543247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Beware! </a:t>
            </a:r>
            <a:r>
              <a:rPr lang="en-GB" sz="2000" dirty="0"/>
              <a:t>Just because there isn’t a sign change, doesn’t mean there’s no root in that interval.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E54BF4-6943-4911-9F61-8CC6B814BB7A}"/>
              </a:ext>
            </a:extLst>
          </p:cNvPr>
          <p:cNvSpPr txBox="1"/>
          <p:nvPr/>
        </p:nvSpPr>
        <p:spPr>
          <a:xfrm>
            <a:off x="1763117" y="2597010"/>
            <a:ext cx="459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root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36274F-7FC9-4896-AAF0-BF00E7B19BE9}"/>
              </a:ext>
            </a:extLst>
          </p:cNvPr>
          <p:cNvSpPr txBox="1"/>
          <p:nvPr/>
        </p:nvSpPr>
        <p:spPr>
          <a:xfrm>
            <a:off x="2563302" y="2617043"/>
            <a:ext cx="459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root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4F7660-5E34-4BD5-A86F-CFFE854259F7}"/>
              </a:ext>
            </a:extLst>
          </p:cNvPr>
          <p:cNvSpPr txBox="1"/>
          <p:nvPr/>
        </p:nvSpPr>
        <p:spPr>
          <a:xfrm>
            <a:off x="4750158" y="2913648"/>
            <a:ext cx="3662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sign change method fails to detect a root if there were an </a:t>
            </a:r>
            <a:r>
              <a:rPr lang="en-GB" b="1" dirty="0"/>
              <a:t>even number of roots</a:t>
            </a:r>
            <a:r>
              <a:rPr lang="en-GB" dirty="0"/>
              <a:t> in that interval.</a:t>
            </a:r>
          </a:p>
        </p:txBody>
      </p:sp>
    </p:spTree>
    <p:extLst>
      <p:ext uri="{BB962C8B-B14F-4D97-AF65-F5344CB8AC3E}">
        <p14:creationId xmlns:p14="http://schemas.microsoft.com/office/powerpoint/2010/main" val="283100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Proving a solution to a given accuracy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395536" y="764704"/>
            <a:ext cx="2304256" cy="4107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Jan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86871"/>
            <a:ext cx="7248525" cy="1238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60" y="2636912"/>
                <a:ext cx="7704856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Thinking back to lower school, if the root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2.307</m:t>
                    </m:r>
                  </m:oMath>
                </a14:m>
                <a:r>
                  <a:rPr lang="en-GB" dirty="0"/>
                  <a:t> is correct to 3dp, what’s the smallest and greatest value it could be?</a:t>
                </a:r>
              </a:p>
              <a:p>
                <a:endParaRPr lang="en-GB" dirty="0"/>
              </a:p>
              <a:p>
                <a:r>
                  <a:rPr lang="en-GB" b="1" dirty="0"/>
                  <a:t>Smallest: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2.3065</m:t>
                    </m:r>
                  </m:oMath>
                </a14:m>
                <a:endParaRPr lang="en-GB" dirty="0"/>
              </a:p>
              <a:p>
                <a:r>
                  <a:rPr lang="en-GB" b="1" dirty="0"/>
                  <a:t>Greatest:	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2.3075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If there was a sign change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2.3065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=2.3075</m:t>
                    </m:r>
                  </m:oMath>
                </a14:m>
                <a:r>
                  <a:rPr lang="en-GB" dirty="0"/>
                  <a:t>, then we know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2.3065&lt;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&lt;2.3075</m:t>
                    </m:r>
                  </m:oMath>
                </a14:m>
                <a:r>
                  <a:rPr lang="en-GB" dirty="0"/>
                  <a:t>. But if the value is in this range, then we know it is 2.307 to 3 decimal places!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𝟑𝟎𝟔𝟓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𝟎𝟎𝟎𝟐𝟕𝟓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𝟑𝟎𝟕𝟓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𝟎𝟎𝟒𝟒𝟐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There is a change in sign in the interval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𝟑𝟎𝟔𝟓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𝟑𝟎𝟕𝟓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𝟑𝟎𝟔𝟓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𝟑𝟎𝟕𝟓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𝒕𝒐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𝒅𝒑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7704856" cy="4247317"/>
              </a:xfrm>
              <a:prstGeom prst="rect">
                <a:avLst/>
              </a:prstGeom>
              <a:blipFill>
                <a:blip r:embed="rId3"/>
                <a:stretch>
                  <a:fillRect l="-633" t="-862" r="-158" b="-4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400309" y="3429001"/>
            <a:ext cx="1019563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00308" y="3789041"/>
            <a:ext cx="1019563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9388" y="5332537"/>
            <a:ext cx="7956612" cy="1461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What do we write in exam…</a:t>
            </a:r>
          </a:p>
        </p:txBody>
      </p:sp>
    </p:spTree>
    <p:extLst>
      <p:ext uri="{BB962C8B-B14F-4D97-AF65-F5344CB8AC3E}">
        <p14:creationId xmlns:p14="http://schemas.microsoft.com/office/powerpoint/2010/main" val="17404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205E5B-6D95-4F20-AFF6-9B045F6DAAF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4B141C9-3372-42E2-982D-C4059EA1AC6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CE93D69-5054-4DC7-A96B-0B81A79378A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09D60B-0037-41FD-B801-D3A982DC13DF}"/>
                  </a:ext>
                </a:extLst>
              </p:cNvPr>
              <p:cNvSpPr txBox="1"/>
              <p:nvPr/>
            </p:nvSpPr>
            <p:spPr>
              <a:xfrm>
                <a:off x="323528" y="908720"/>
                <a:ext cx="8424936" cy="143154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(a) Using the same axes, sketch the graphs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/>
                  <a:t>. Explain how your diagrams shows that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/>
                  <a:t> has only one root.</a:t>
                </a:r>
              </a:p>
              <a:p>
                <a:r>
                  <a:rPr lang="en-GB" dirty="0"/>
                  <a:t>(b) Show that this root lies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GB" dirty="0"/>
              </a:p>
              <a:p>
                <a:r>
                  <a:rPr lang="en-GB" dirty="0"/>
                  <a:t>(c) Given that the root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, show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=1.763</m:t>
                    </m:r>
                  </m:oMath>
                </a14:m>
                <a:r>
                  <a:rPr lang="en-GB" dirty="0"/>
                  <a:t> correct to 3 decimal places.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09D60B-0037-41FD-B801-D3A982DC1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424936" cy="1431546"/>
              </a:xfrm>
              <a:prstGeom prst="rect">
                <a:avLst/>
              </a:prstGeom>
              <a:blipFill>
                <a:blip r:embed="rId2"/>
                <a:stretch>
                  <a:fillRect b="-38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DAD63F-9683-418E-A7D6-4ACE80F4E7F2}"/>
              </a:ext>
            </a:extLst>
          </p:cNvPr>
          <p:cNvCxnSpPr/>
          <p:nvPr/>
        </p:nvCxnSpPr>
        <p:spPr>
          <a:xfrm flipV="1">
            <a:off x="2221136" y="2713112"/>
            <a:ext cx="0" cy="3096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97F850-3749-4143-ABBB-714814287239}"/>
              </a:ext>
            </a:extLst>
          </p:cNvPr>
          <p:cNvCxnSpPr>
            <a:cxnSpLocks/>
          </p:cNvCxnSpPr>
          <p:nvPr/>
        </p:nvCxnSpPr>
        <p:spPr>
          <a:xfrm>
            <a:off x="670868" y="4297536"/>
            <a:ext cx="3240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A4153D-FF46-4843-9C85-E74B4FEC8274}"/>
                  </a:ext>
                </a:extLst>
              </p:cNvPr>
              <p:cNvSpPr txBox="1"/>
              <p:nvPr/>
            </p:nvSpPr>
            <p:spPr>
              <a:xfrm>
                <a:off x="3894336" y="4085704"/>
                <a:ext cx="258564" cy="371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A4153D-FF46-4843-9C85-E74B4FEC8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336" y="4085704"/>
                <a:ext cx="258564" cy="371996"/>
              </a:xfrm>
              <a:prstGeom prst="rect">
                <a:avLst/>
              </a:prstGeom>
              <a:blipFill>
                <a:blip r:embed="rId3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A1BD7B-EAD3-434C-834F-09E0DFF3F8F8}"/>
                  </a:ext>
                </a:extLst>
              </p:cNvPr>
              <p:cNvSpPr txBox="1"/>
              <p:nvPr/>
            </p:nvSpPr>
            <p:spPr>
              <a:xfrm>
                <a:off x="2091854" y="2386998"/>
                <a:ext cx="258564" cy="371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A1BD7B-EAD3-434C-834F-09E0DFF3F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854" y="2386998"/>
                <a:ext cx="258564" cy="371996"/>
              </a:xfrm>
              <a:prstGeom prst="rect">
                <a:avLst/>
              </a:prstGeom>
              <a:blipFill>
                <a:blip r:embed="rId4"/>
                <a:stretch>
                  <a:fillRect r="-16279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5639A75-F6C0-43FD-A8F8-1DF6DDC4F246}"/>
              </a:ext>
            </a:extLst>
          </p:cNvPr>
          <p:cNvSpPr/>
          <p:nvPr/>
        </p:nvSpPr>
        <p:spPr>
          <a:xfrm rot="10800000">
            <a:off x="2315936" y="2880646"/>
            <a:ext cx="1430563" cy="1335753"/>
          </a:xfrm>
          <a:custGeom>
            <a:avLst/>
            <a:gdLst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8437" h="1169582">
                <a:moveTo>
                  <a:pt x="0" y="0"/>
                </a:moveTo>
                <a:cubicBezTo>
                  <a:pt x="331381" y="51391"/>
                  <a:pt x="662762" y="102782"/>
                  <a:pt x="882502" y="297712"/>
                </a:cubicBezTo>
                <a:cubicBezTo>
                  <a:pt x="1102242" y="492642"/>
                  <a:pt x="1263501" y="714154"/>
                  <a:pt x="1318437" y="1169582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855D22-5702-4264-A9DC-5C50A7D71C7D}"/>
              </a:ext>
            </a:extLst>
          </p:cNvPr>
          <p:cNvSpPr/>
          <p:nvPr/>
        </p:nvSpPr>
        <p:spPr>
          <a:xfrm>
            <a:off x="684172" y="4424784"/>
            <a:ext cx="1430563" cy="1335753"/>
          </a:xfrm>
          <a:custGeom>
            <a:avLst/>
            <a:gdLst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8437" h="1169582">
                <a:moveTo>
                  <a:pt x="0" y="0"/>
                </a:moveTo>
                <a:cubicBezTo>
                  <a:pt x="331381" y="51391"/>
                  <a:pt x="662762" y="102782"/>
                  <a:pt x="882502" y="297712"/>
                </a:cubicBezTo>
                <a:cubicBezTo>
                  <a:pt x="1102242" y="492642"/>
                  <a:pt x="1263501" y="714154"/>
                  <a:pt x="1318437" y="1169582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4B2EB1-94FA-435F-973F-943E0EAF1577}"/>
              </a:ext>
            </a:extLst>
          </p:cNvPr>
          <p:cNvSpPr/>
          <p:nvPr/>
        </p:nvSpPr>
        <p:spPr>
          <a:xfrm rot="16200000">
            <a:off x="2070821" y="3843983"/>
            <a:ext cx="2001762" cy="1578196"/>
          </a:xfrm>
          <a:custGeom>
            <a:avLst/>
            <a:gdLst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  <a:gd name="connsiteX0" fmla="*/ 0 w 1318437"/>
              <a:gd name="connsiteY0" fmla="*/ 0 h 1169582"/>
              <a:gd name="connsiteX1" fmla="*/ 882502 w 1318437"/>
              <a:gd name="connsiteY1" fmla="*/ 297712 h 1169582"/>
              <a:gd name="connsiteX2" fmla="*/ 1318437 w 1318437"/>
              <a:gd name="connsiteY2" fmla="*/ 1169582 h 116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8437" h="1169582">
                <a:moveTo>
                  <a:pt x="0" y="0"/>
                </a:moveTo>
                <a:cubicBezTo>
                  <a:pt x="331381" y="51391"/>
                  <a:pt x="662762" y="102782"/>
                  <a:pt x="882502" y="297712"/>
                </a:cubicBezTo>
                <a:cubicBezTo>
                  <a:pt x="1102242" y="492642"/>
                  <a:pt x="1263501" y="714154"/>
                  <a:pt x="1318437" y="1169582"/>
                </a:cubicBez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A5B0E5-4529-4813-A220-537BEE6CA7C2}"/>
                  </a:ext>
                </a:extLst>
              </p:cNvPr>
              <p:cNvSpPr txBox="1"/>
              <p:nvPr/>
            </p:nvSpPr>
            <p:spPr>
              <a:xfrm>
                <a:off x="3771901" y="3433316"/>
                <a:ext cx="1155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A5B0E5-4529-4813-A220-537BEE6CA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1" y="3433316"/>
                <a:ext cx="1155947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878466-5FFF-419E-9597-FB1F4517E787}"/>
                  </a:ext>
                </a:extLst>
              </p:cNvPr>
              <p:cNvSpPr txBox="1"/>
              <p:nvPr/>
            </p:nvSpPr>
            <p:spPr>
              <a:xfrm>
                <a:off x="2158258" y="2673898"/>
                <a:ext cx="1155947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878466-5FFF-419E-9597-FB1F4517E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258" y="2673898"/>
                <a:ext cx="1155947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F4A06B-8FDE-4848-9872-32446D72AB1C}"/>
                  </a:ext>
                </a:extLst>
              </p:cNvPr>
              <p:cNvSpPr txBox="1"/>
              <p:nvPr/>
            </p:nvSpPr>
            <p:spPr>
              <a:xfrm>
                <a:off x="340668" y="5733256"/>
                <a:ext cx="4837547" cy="1410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lines intersect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  → 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Thus the roots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correspond to the points of intersection, and there is only one point of intersection on the graph.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F4A06B-8FDE-4848-9872-32446D72A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68" y="5733256"/>
                <a:ext cx="4837547" cy="1410899"/>
              </a:xfrm>
              <a:prstGeom prst="rect">
                <a:avLst/>
              </a:prstGeom>
              <a:blipFill>
                <a:blip r:embed="rId7"/>
                <a:stretch>
                  <a:fillRect l="-3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F2DA6037-29FF-484F-B497-3A38426042E8}"/>
              </a:ext>
            </a:extLst>
          </p:cNvPr>
          <p:cNvSpPr/>
          <p:nvPr/>
        </p:nvSpPr>
        <p:spPr>
          <a:xfrm>
            <a:off x="86544" y="2457998"/>
            <a:ext cx="288032" cy="3230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17D4FD-BA47-4804-BBFF-A1BD02B08B32}"/>
              </a:ext>
            </a:extLst>
          </p:cNvPr>
          <p:cNvSpPr/>
          <p:nvPr/>
        </p:nvSpPr>
        <p:spPr>
          <a:xfrm>
            <a:off x="5194673" y="2597467"/>
            <a:ext cx="288032" cy="3230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8328D5-17B2-40D4-ABB8-24587E726786}"/>
                  </a:ext>
                </a:extLst>
              </p:cNvPr>
              <p:cNvSpPr txBox="1"/>
              <p:nvPr/>
            </p:nvSpPr>
            <p:spPr>
              <a:xfrm>
                <a:off x="5631036" y="2572996"/>
                <a:ext cx="3284364" cy="3509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1.7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=−0.0576…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1.8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=0.0322…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 is a change of sign between 1.7 and 1.8, so there is a root in the interval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1.17625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=−0.00064&lt;0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1.7635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=0.00024&gt;0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 is a change of sign in the interval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(1.7625, 1.7635)</m:t>
                    </m:r>
                  </m:oMath>
                </a14:m>
                <a:r>
                  <a:rPr lang="en-GB" sz="1600" dirty="0"/>
                  <a:t> so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1.7625&lt;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&lt;1.7635</m:t>
                    </m:r>
                  </m:oMath>
                </a14:m>
                <a:r>
                  <a:rPr lang="en-GB" sz="1600" dirty="0"/>
                  <a:t>, so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=1.763</m:t>
                    </m:r>
                  </m:oMath>
                </a14:m>
                <a:r>
                  <a:rPr lang="en-GB" sz="1600" dirty="0"/>
                  <a:t> correct to 3dp.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8328D5-17B2-40D4-ABB8-24587E726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036" y="2572996"/>
                <a:ext cx="3284364" cy="3509615"/>
              </a:xfrm>
              <a:prstGeom prst="rect">
                <a:avLst/>
              </a:prstGeom>
              <a:blipFill>
                <a:blip r:embed="rId8"/>
                <a:stretch>
                  <a:fillRect l="-1113" r="-557" b="-1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45B44419-D35C-4503-8B42-8C2C52EDAD96}"/>
              </a:ext>
            </a:extLst>
          </p:cNvPr>
          <p:cNvSpPr/>
          <p:nvPr/>
        </p:nvSpPr>
        <p:spPr>
          <a:xfrm>
            <a:off x="5190915" y="4575266"/>
            <a:ext cx="288032" cy="3230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81DFE7-158E-4864-B59A-A86D624BEE1D}"/>
              </a:ext>
            </a:extLst>
          </p:cNvPr>
          <p:cNvSpPr/>
          <p:nvPr/>
        </p:nvSpPr>
        <p:spPr>
          <a:xfrm>
            <a:off x="374577" y="2476920"/>
            <a:ext cx="4671766" cy="4330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A5E3E3-7AA5-4406-8F08-6783D228BE51}"/>
              </a:ext>
            </a:extLst>
          </p:cNvPr>
          <p:cNvSpPr/>
          <p:nvPr/>
        </p:nvSpPr>
        <p:spPr>
          <a:xfrm>
            <a:off x="5481713" y="2597467"/>
            <a:ext cx="3433687" cy="17000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C0FDC1-391F-488A-889A-EFCAFD18155E}"/>
              </a:ext>
            </a:extLst>
          </p:cNvPr>
          <p:cNvSpPr/>
          <p:nvPr/>
        </p:nvSpPr>
        <p:spPr>
          <a:xfrm>
            <a:off x="5481713" y="4554737"/>
            <a:ext cx="3433687" cy="17000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8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56743</TotalTime>
  <Words>1478</Words>
  <Application>Microsoft Office PowerPoint</Application>
  <PresentationFormat>On-screen Show (4:3)</PresentationFormat>
  <Paragraphs>354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Wingdings</vt:lpstr>
      <vt:lpstr>Office Theme</vt:lpstr>
      <vt:lpstr>P2 Chapter 10 :: Numerical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1224</cp:revision>
  <dcterms:created xsi:type="dcterms:W3CDTF">2013-02-28T07:36:55Z</dcterms:created>
  <dcterms:modified xsi:type="dcterms:W3CDTF">2019-08-31T16:35:24Z</dcterms:modified>
</cp:coreProperties>
</file>