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30" r:id="rId2"/>
    <p:sldId id="526" r:id="rId3"/>
    <p:sldId id="515" r:id="rId4"/>
    <p:sldId id="532" r:id="rId5"/>
    <p:sldId id="527" r:id="rId6"/>
    <p:sldId id="531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534" autoAdjust="0"/>
    <p:restoredTop sz="88534" autoAdjust="0"/>
  </p:normalViewPr>
  <p:slideViewPr>
    <p:cSldViewPr>
      <p:cViewPr varScale="1">
        <p:scale>
          <a:sx n="51" d="100"/>
          <a:sy n="51" d="100"/>
        </p:scale>
        <p:origin x="192" y="59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3343A-D510-4516-9E14-0D772B8A3790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95899-FA65-494C-AF5A-AA329B9E5A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99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63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 </a:t>
            </a:r>
          </a:p>
          <a:p>
            <a:pPr algn="ctr"/>
            <a:r>
              <a:rPr lang="en-GB" sz="9600" dirty="0"/>
              <a:t>- Column Vectors</a:t>
            </a:r>
            <a:endParaRPr lang="en-GB" sz="3200" dirty="0"/>
          </a:p>
          <a:p>
            <a:pPr algn="ctr"/>
            <a:r>
              <a:rPr lang="en-GB" sz="8000" dirty="0"/>
              <a:t>Chapter 12</a:t>
            </a:r>
          </a:p>
          <a:p>
            <a:pPr algn="ctr"/>
            <a:r>
              <a:rPr lang="en-GB" sz="8000" dirty="0"/>
              <a:t>(Part 1 </a:t>
            </a:r>
            <a:r>
              <a:rPr lang="en-GB" sz="8000"/>
              <a:t>of 6)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98348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2B10EC-098B-4B0A-8CE2-8725D98FB92F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D0A63E3-68E4-488B-8F1E-E9E246E975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Vectors – Vectors in 3D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1A815F7-A766-4197-BA86-66861231564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3944" y="753297"/>
                <a:ext cx="705678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000" dirty="0">
                    <a:solidFill>
                      <a:prstClr val="black"/>
                    </a:solidFill>
                  </a:rPr>
                  <a:t>3D uses </a:t>
                </a:r>
                <a14:m>
                  <m:oMath xmlns:m="http://schemas.openxmlformats.org/officeDocument/2006/math">
                    <m:r>
                      <a:rPr lang="en-GB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4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4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and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4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compents</m:t>
                    </m:r>
                    <m:r>
                      <a:rPr lang="en-GB" sz="4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44" y="753297"/>
                <a:ext cx="7056784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14786" y="4996233"/>
                <a:ext cx="8314210" cy="16833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 can be written as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4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40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86" y="4996233"/>
                <a:ext cx="8314210" cy="16833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1556792"/>
            <a:ext cx="3456384" cy="343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33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2B10EC-098B-4B0A-8CE2-8725D98FB92F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D0A63E3-68E4-488B-8F1E-E9E246E9758E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a14:m>
                  <a:r>
                    <a:rPr lang="en-GB" sz="3200" dirty="0"/>
                    <a:t>, </a:t>
                  </a:r>
                  <a14:m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a14:m>
                  <a:r>
                    <a:rPr lang="en-GB" sz="3200" dirty="0"/>
                    <a:t> notation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D0A63E3-68E4-488B-8F1E-E9E246E975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1A815F7-A766-4197-BA86-66861231564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5C2D1AD-D6A8-4F1D-BEF6-FD7C0C33ACD8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640960" cy="1570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In 2D you were previously introduced to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as unit vectors in each of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directions.</a:t>
                </a:r>
              </a:p>
              <a:p>
                <a:endParaRPr lang="en-GB" dirty="0"/>
              </a:p>
              <a:p>
                <a:r>
                  <a:rPr lang="en-GB" dirty="0"/>
                  <a:t>It meant for example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could be written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since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</m:e>
                          </m:mr>
                        </m:m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5C2D1AD-D6A8-4F1D-BEF6-FD7C0C33A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640960" cy="1570173"/>
              </a:xfrm>
              <a:prstGeom prst="rect">
                <a:avLst/>
              </a:prstGeom>
              <a:blipFill>
                <a:blip r:embed="rId3"/>
                <a:stretch>
                  <a:fillRect l="-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5A6F7B-A762-46A8-A004-057EDA53E0AF}"/>
                  </a:ext>
                </a:extLst>
              </p:cNvPr>
              <p:cNvSpPr txBox="1"/>
              <p:nvPr/>
            </p:nvSpPr>
            <p:spPr>
              <a:xfrm>
                <a:off x="323528" y="2708920"/>
                <a:ext cx="7632848" cy="1101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Unsurprisingly, in 3D: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5A6F7B-A762-46A8-A004-057EDA53E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7632848" cy="1101905"/>
              </a:xfrm>
              <a:prstGeom prst="rect">
                <a:avLst/>
              </a:prstGeom>
              <a:blipFill>
                <a:blip r:embed="rId4"/>
                <a:stretch>
                  <a:fillRect l="-639" t="-2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D651AA1-E8CC-4845-9806-DB9E23337C99}"/>
              </a:ext>
            </a:extLst>
          </p:cNvPr>
          <p:cNvSpPr txBox="1"/>
          <p:nvPr/>
        </p:nvSpPr>
        <p:spPr>
          <a:xfrm>
            <a:off x="361752" y="4140696"/>
            <a:ext cx="2118588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Quickfire Questions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644ED6-0F72-4012-BAF3-FDB11E8D6069}"/>
                  </a:ext>
                </a:extLst>
              </p:cNvPr>
              <p:cNvSpPr txBox="1"/>
              <p:nvPr/>
            </p:nvSpPr>
            <p:spPr>
              <a:xfrm>
                <a:off x="314382" y="4559692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Put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notation: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644ED6-0F72-4012-BAF3-FDB11E8D6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82" y="4559692"/>
                <a:ext cx="2448272" cy="369332"/>
              </a:xfrm>
              <a:prstGeom prst="rect">
                <a:avLst/>
              </a:prstGeom>
              <a:blipFill>
                <a:blip r:embed="rId5"/>
                <a:stretch>
                  <a:fillRect l="-2244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4902374-43A1-4CF8-95CB-B84F4167DBBD}"/>
                  </a:ext>
                </a:extLst>
              </p:cNvPr>
              <p:cNvSpPr/>
              <p:nvPr/>
            </p:nvSpPr>
            <p:spPr>
              <a:xfrm>
                <a:off x="251903" y="4992692"/>
                <a:ext cx="1862818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4902374-43A1-4CF8-95CB-B84F4167D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03" y="4992692"/>
                <a:ext cx="1862818" cy="7435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7B5C54C-E379-4C06-8829-065E213B5B64}"/>
                  </a:ext>
                </a:extLst>
              </p:cNvPr>
              <p:cNvSpPr/>
              <p:nvPr/>
            </p:nvSpPr>
            <p:spPr>
              <a:xfrm>
                <a:off x="251903" y="5818199"/>
                <a:ext cx="1577675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7B5C54C-E379-4C06-8829-065E213B5B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03" y="5818199"/>
                <a:ext cx="1577675" cy="7419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EFC2415-1699-4F45-A28C-9052FB44E59D}"/>
                  </a:ext>
                </a:extLst>
              </p:cNvPr>
              <p:cNvSpPr/>
              <p:nvPr/>
            </p:nvSpPr>
            <p:spPr>
              <a:xfrm>
                <a:off x="2293037" y="5345739"/>
                <a:ext cx="1797608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=−7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EFC2415-1699-4F45-A28C-9052FB44E5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037" y="5345739"/>
                <a:ext cx="1797608" cy="7419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175C0C3-FCF8-494E-8E56-68003B525644}"/>
              </a:ext>
            </a:extLst>
          </p:cNvPr>
          <p:cNvSpPr txBox="1"/>
          <p:nvPr/>
        </p:nvSpPr>
        <p:spPr>
          <a:xfrm>
            <a:off x="4588303" y="4038093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as a column vector: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52F398E-C862-477F-8452-A78DE5509BD1}"/>
                  </a:ext>
                </a:extLst>
              </p:cNvPr>
              <p:cNvSpPr/>
              <p:nvPr/>
            </p:nvSpPr>
            <p:spPr>
              <a:xfrm>
                <a:off x="4650780" y="4396987"/>
                <a:ext cx="1426994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52F398E-C862-477F-8452-A78DE5509B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780" y="4396987"/>
                <a:ext cx="1426994" cy="7435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E59A83-D818-43FA-9D08-EEA2A3B682D2}"/>
                  </a:ext>
                </a:extLst>
              </p:cNvPr>
              <p:cNvSpPr/>
              <p:nvPr/>
            </p:nvSpPr>
            <p:spPr>
              <a:xfrm>
                <a:off x="6606702" y="4389876"/>
                <a:ext cx="1418978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E59A83-D818-43FA-9D08-EEA2A3B682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702" y="4389876"/>
                <a:ext cx="1418978" cy="7419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C003128B-88F9-4FC9-AEB2-A3278E973BA0}"/>
              </a:ext>
            </a:extLst>
          </p:cNvPr>
          <p:cNvSpPr/>
          <p:nvPr/>
        </p:nvSpPr>
        <p:spPr>
          <a:xfrm>
            <a:off x="992938" y="5029448"/>
            <a:ext cx="1178762" cy="6220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5CDC48-9291-46DD-A2FA-28A012742EE1}"/>
              </a:ext>
            </a:extLst>
          </p:cNvPr>
          <p:cNvSpPr/>
          <p:nvPr/>
        </p:nvSpPr>
        <p:spPr>
          <a:xfrm>
            <a:off x="1114275" y="5894075"/>
            <a:ext cx="955825" cy="6220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5F11FA-175D-4A60-8BA3-F7EFCB18B577}"/>
              </a:ext>
            </a:extLst>
          </p:cNvPr>
          <p:cNvSpPr/>
          <p:nvPr/>
        </p:nvSpPr>
        <p:spPr>
          <a:xfrm>
            <a:off x="3165260" y="5424831"/>
            <a:ext cx="955825" cy="6220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4FBC2F1-39D4-45FE-90E7-C8FA9BC24D3E}"/>
              </a:ext>
            </a:extLst>
          </p:cNvPr>
          <p:cNvSpPr/>
          <p:nvPr/>
        </p:nvSpPr>
        <p:spPr>
          <a:xfrm>
            <a:off x="5582190" y="4382025"/>
            <a:ext cx="841400" cy="7247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01A3B4A-357B-4061-BF3B-4332A6F247AE}"/>
              </a:ext>
            </a:extLst>
          </p:cNvPr>
          <p:cNvSpPr/>
          <p:nvPr/>
        </p:nvSpPr>
        <p:spPr>
          <a:xfrm>
            <a:off x="7408676" y="4418566"/>
            <a:ext cx="841400" cy="7247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7B25BA-64D8-44EC-85A0-F9DA1A74CD61}"/>
                  </a:ext>
                </a:extLst>
              </p:cNvPr>
              <p:cNvSpPr txBox="1"/>
              <p:nvPr/>
            </p:nvSpPr>
            <p:spPr>
              <a:xfrm>
                <a:off x="4590118" y="5120151"/>
                <a:ext cx="3024336" cy="988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1,2,3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4,0,−1</m:t>
                        </m:r>
                      </m:e>
                    </m:d>
                  </m:oMath>
                </a14:m>
                <a:r>
                  <a:rPr lang="en-GB" sz="1600" dirty="0"/>
                  <a:t> 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7B25BA-64D8-44EC-85A0-F9DA1A74C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118" y="5120151"/>
                <a:ext cx="3024336" cy="988156"/>
              </a:xfrm>
              <a:prstGeom prst="rect">
                <a:avLst/>
              </a:prstGeom>
              <a:blipFill>
                <a:blip r:embed="rId11"/>
                <a:stretch>
                  <a:fillRect l="-1210" t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60799AD2-D430-4D9A-AC5D-5167968E8077}"/>
              </a:ext>
            </a:extLst>
          </p:cNvPr>
          <p:cNvSpPr/>
          <p:nvPr/>
        </p:nvSpPr>
        <p:spPr>
          <a:xfrm>
            <a:off x="6102286" y="5436831"/>
            <a:ext cx="689000" cy="6206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7CF63EB-6C62-488F-8DC6-7051475052FC}"/>
                  </a:ext>
                </a:extLst>
              </p:cNvPr>
              <p:cNvSpPr txBox="1"/>
              <p:nvPr/>
            </p:nvSpPr>
            <p:spPr>
              <a:xfrm>
                <a:off x="4544760" y="6094930"/>
                <a:ext cx="4555479" cy="743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/>
                  <a:t> then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7CF63EB-6C62-488F-8DC6-705147505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760" y="6094930"/>
                <a:ext cx="4555479" cy="743537"/>
              </a:xfrm>
              <a:prstGeom prst="rect">
                <a:avLst/>
              </a:prstGeom>
              <a:blipFill>
                <a:blip r:embed="rId12"/>
                <a:stretch>
                  <a:fillRect l="-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B3DC920-3B84-45DA-9113-9F10E74EE9C9}"/>
              </a:ext>
            </a:extLst>
          </p:cNvPr>
          <p:cNvCxnSpPr/>
          <p:nvPr/>
        </p:nvCxnSpPr>
        <p:spPr>
          <a:xfrm>
            <a:off x="0" y="3933056"/>
            <a:ext cx="91437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D0076B3B-3390-4E0C-87E1-AA4F42BE21CB}"/>
              </a:ext>
            </a:extLst>
          </p:cNvPr>
          <p:cNvSpPr/>
          <p:nvPr/>
        </p:nvSpPr>
        <p:spPr>
          <a:xfrm>
            <a:off x="8287754" y="6096202"/>
            <a:ext cx="729246" cy="69829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73BCFF1-73C5-44A4-B0C2-88A56066DCF6}"/>
              </a:ext>
            </a:extLst>
          </p:cNvPr>
          <p:cNvSpPr/>
          <p:nvPr/>
        </p:nvSpPr>
        <p:spPr>
          <a:xfrm>
            <a:off x="63795" y="4606135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782DD8-A2DB-4C9C-8E56-F44AA140A949}"/>
              </a:ext>
            </a:extLst>
          </p:cNvPr>
          <p:cNvSpPr/>
          <p:nvPr/>
        </p:nvSpPr>
        <p:spPr>
          <a:xfrm>
            <a:off x="4296120" y="4091223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AB8831-3C2D-4BA3-8CB6-3A2EE5C768AD}"/>
              </a:ext>
            </a:extLst>
          </p:cNvPr>
          <p:cNvSpPr/>
          <p:nvPr/>
        </p:nvSpPr>
        <p:spPr>
          <a:xfrm>
            <a:off x="4296120" y="5161760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82D1791-4DBD-48C7-A83F-E996E0144C35}"/>
              </a:ext>
            </a:extLst>
          </p:cNvPr>
          <p:cNvSpPr/>
          <p:nvPr/>
        </p:nvSpPr>
        <p:spPr>
          <a:xfrm>
            <a:off x="4263331" y="6335162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7682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 animBg="1"/>
      <p:bldP spid="23" grpId="1" animBg="1"/>
      <p:bldP spid="24" grpId="0"/>
      <p:bldP spid="27" grpId="0" animBg="1"/>
      <p:bldP spid="27" grpId="1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2B10EC-098B-4B0A-8CE2-8725D98FB92F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D0A63E3-68E4-488B-8F1E-E9E246E9758E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b="1" dirty="0"/>
                    <a:t>Vectors - </a:t>
                  </a:r>
                  <a14:m>
                    <m:oMath xmlns:m="http://schemas.openxmlformats.org/officeDocument/2006/math">
                      <m:r>
                        <a:rPr lang="en-GB" sz="3200" b="1">
                          <a:latin typeface="Cambria Math" panose="02040503050406030204" pitchFamily="18" charset="0"/>
                        </a:rPr>
                        <m:t>𝐂𝐚𝐥𝐜𝐮𝐥𝐚𝐭𝐢𝐨𝐧𝐬</m:t>
                      </m:r>
                      <m:r>
                        <a:rPr lang="en-GB" sz="32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1">
                          <a:latin typeface="Cambria Math" panose="02040503050406030204" pitchFamily="18" charset="0"/>
                        </a:rPr>
                        <m:t>𝐰𝐢𝐭𝐡</m:t>
                      </m:r>
                      <m:r>
                        <a:rPr lang="en-GB" sz="32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1">
                          <a:latin typeface="Cambria Math" panose="02040503050406030204" pitchFamily="18" charset="0"/>
                        </a:rPr>
                        <m:t>𝐯𝐞𝐜𝐭𝐨𝐫𝐬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D0A63E3-68E4-488B-8F1E-E9E246E975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1A815F7-A766-4197-BA86-66861231564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47664" y="940506"/>
                <a:ext cx="2369995" cy="13651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200" dirty="0"/>
                  <a:t>a</a:t>
                </a:r>
                <a:r>
                  <a:rPr lang="en-GB" sz="32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940506"/>
                <a:ext cx="2369995" cy="13651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1498835" y="3320014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srgbClr val="FF0000"/>
                </a:solidFill>
              </a:rPr>
              <a:t>3a</a:t>
            </a:r>
            <a:r>
              <a:rPr lang="en-GB" sz="3600" dirty="0">
                <a:solidFill>
                  <a:schemeClr val="tx1"/>
                </a:solidFill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499992" y="784213"/>
                <a:ext cx="2369995" cy="1677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200" dirty="0"/>
                  <a:t>b</a:t>
                </a:r>
                <a:r>
                  <a:rPr lang="en-GB" sz="32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GB" sz="3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3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GB" sz="3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GB" sz="3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GB" sz="3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3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−5</m:t>
                                      </m:r>
                                    </m:e>
                                  </m:eqAr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784213"/>
                <a:ext cx="2369995" cy="16777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070478" y="5411935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srgbClr val="FF0000"/>
                </a:solidFill>
              </a:rPr>
              <a:t>a + b</a:t>
            </a:r>
            <a:r>
              <a:rPr lang="en-GB" sz="3600" dirty="0">
                <a:solidFill>
                  <a:schemeClr val="tx1"/>
                </a:solidFill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813797" y="4797152"/>
                <a:ext cx="5742384" cy="1875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  <m:e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3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−5</m:t>
                                      </m:r>
                                    </m:e>
                                  </m:eqAr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3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e>
                                    <m:e>
                                      <m: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eqAr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797" y="4797152"/>
                <a:ext cx="5742384" cy="1875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813797" y="2705230"/>
                <a:ext cx="3247492" cy="1875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600" dirty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  <m:e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24</m:t>
                            </m:r>
                          </m:e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3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e>
                                    <m:e>
                                      <m:r>
                                        <a:rPr lang="en-GB" sz="3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e>
                                  </m:eqAr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797" y="2705230"/>
                <a:ext cx="3247492" cy="1875898"/>
              </a:xfrm>
              <a:prstGeom prst="rect">
                <a:avLst/>
              </a:prstGeom>
              <a:blipFill>
                <a:blip r:embed="rId6"/>
                <a:stretch>
                  <a:fillRect l="-58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46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CED1FD-06EF-4DD6-9E62-D72B6AD0A9C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39A610C-056B-477C-A2F6-2FE43A86F08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– Parallel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15073EB-3D17-4888-AE93-AB5E00A0F3B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4B13096-EA4C-4E34-8EF1-BB2078ADE741}"/>
              </a:ext>
            </a:extLst>
          </p:cNvPr>
          <p:cNvSpPr txBox="1"/>
          <p:nvPr/>
        </p:nvSpPr>
        <p:spPr>
          <a:xfrm>
            <a:off x="323419" y="754515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Two vectors are parallel if </a:t>
            </a:r>
          </a:p>
          <a:p>
            <a:pPr algn="ctr"/>
            <a:r>
              <a:rPr lang="en-GB" sz="4000" dirty="0"/>
              <a:t>one is a multiple of the other.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92689" y="2499768"/>
                <a:ext cx="2369995" cy="16833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000" dirty="0"/>
                  <a:t>a</a:t>
                </a:r>
                <a:r>
                  <a:rPr lang="en-GB" sz="40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89" y="2499768"/>
                <a:ext cx="2369995" cy="16833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17025" y="2332600"/>
                <a:ext cx="2369995" cy="2074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000" dirty="0"/>
                  <a:t>b</a:t>
                </a:r>
                <a:r>
                  <a:rPr lang="en-GB" sz="40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4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GB" sz="4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4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GB" sz="40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GB" sz="40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e>
                                    <m:e>
                                      <m:r>
                                        <a:rPr lang="en-GB" sz="40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</m:eqAr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025" y="2332600"/>
                <a:ext cx="2369995" cy="2074029"/>
              </a:xfrm>
              <a:prstGeom prst="rect">
                <a:avLst/>
              </a:prstGeom>
              <a:blipFill>
                <a:blip r:embed="rId3"/>
                <a:stretch>
                  <a:fillRect l="-53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221118" y="5013176"/>
            <a:ext cx="65526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dirty="0"/>
              <a:t>2a</a:t>
            </a:r>
            <a:r>
              <a:rPr lang="en-GB" sz="4000" dirty="0">
                <a:solidFill>
                  <a:prstClr val="black"/>
                </a:solidFill>
              </a:rPr>
              <a:t> = b </a:t>
            </a:r>
          </a:p>
          <a:p>
            <a:pPr lvl="0" algn="ctr"/>
            <a:r>
              <a:rPr lang="en-GB" sz="4000" dirty="0">
                <a:solidFill>
                  <a:prstClr val="black"/>
                </a:solidFill>
              </a:rPr>
              <a:t>therefore they are parallel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21390" y="2492896"/>
                <a:ext cx="1723549" cy="16833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solidFill>
                      <a:prstClr val="black"/>
                    </a:solidFill>
                  </a:rPr>
                  <a:t>= 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390" y="2492896"/>
                <a:ext cx="1723549" cy="1683346"/>
              </a:xfrm>
              <a:prstGeom prst="rect">
                <a:avLst/>
              </a:prstGeom>
              <a:blipFill>
                <a:blip r:embed="rId4"/>
                <a:stretch>
                  <a:fillRect l="-12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10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CED1FD-06EF-4DD6-9E62-D72B6AD0A9C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39A610C-056B-477C-A2F6-2FE43A86F08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– Parallel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15073EB-3D17-4888-AE93-AB5E00A0F3B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2194EA-E524-4BAE-AE1C-32C1D1C0DDB3}"/>
                  </a:ext>
                </a:extLst>
              </p:cNvPr>
              <p:cNvSpPr txBox="1"/>
              <p:nvPr/>
            </p:nvSpPr>
            <p:spPr>
              <a:xfrm>
                <a:off x="1259632" y="754505"/>
                <a:ext cx="6732857" cy="166263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If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show that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2800" dirty="0"/>
                  <a:t> is parallel to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2194EA-E524-4BAE-AE1C-32C1D1C0D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754505"/>
                <a:ext cx="6732857" cy="1662635"/>
              </a:xfrm>
              <a:prstGeom prst="rect">
                <a:avLst/>
              </a:prstGeom>
              <a:blipFill>
                <a:blip r:embed="rId2"/>
                <a:stretch>
                  <a:fillRect b="-39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B13096-EA4C-4E34-8EF1-BB2078ADE741}"/>
                  </a:ext>
                </a:extLst>
              </p:cNvPr>
              <p:cNvSpPr txBox="1"/>
              <p:nvPr/>
            </p:nvSpPr>
            <p:spPr>
              <a:xfrm>
                <a:off x="2285800" y="2636912"/>
                <a:ext cx="4680520" cy="4174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−10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=−2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200" dirty="0"/>
              </a:p>
              <a:p>
                <a:endParaRPr lang="en-GB" sz="32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3200" dirty="0"/>
                  <a:t> parallel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B13096-EA4C-4E34-8EF1-BB2078ADE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800" y="2636912"/>
                <a:ext cx="4680520" cy="4174220"/>
              </a:xfrm>
              <a:prstGeom prst="rect">
                <a:avLst/>
              </a:prstGeom>
              <a:blipFill>
                <a:blip r:embed="rId3"/>
                <a:stretch>
                  <a:fillRect b="-4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0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61824</TotalTime>
  <Words>301</Words>
  <Application>Microsoft Macintosh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1300</cp:revision>
  <cp:lastPrinted>2019-02-14T04:01:11Z</cp:lastPrinted>
  <dcterms:created xsi:type="dcterms:W3CDTF">2013-02-28T07:36:55Z</dcterms:created>
  <dcterms:modified xsi:type="dcterms:W3CDTF">2019-05-28T16:34:14Z</dcterms:modified>
</cp:coreProperties>
</file>