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81" r:id="rId2"/>
    <p:sldId id="482" r:id="rId3"/>
    <p:sldId id="674" r:id="rId4"/>
    <p:sldId id="645" r:id="rId5"/>
    <p:sldId id="675" r:id="rId6"/>
    <p:sldId id="676" r:id="rId7"/>
    <p:sldId id="677" r:id="rId8"/>
    <p:sldId id="678" r:id="rId9"/>
    <p:sldId id="644" r:id="rId10"/>
    <p:sldId id="679" r:id="rId11"/>
    <p:sldId id="680" r:id="rId12"/>
    <p:sldId id="681" r:id="rId13"/>
    <p:sldId id="682" r:id="rId14"/>
    <p:sldId id="683" r:id="rId15"/>
    <p:sldId id="684" r:id="rId16"/>
    <p:sldId id="686" r:id="rId17"/>
    <p:sldId id="685" r:id="rId18"/>
    <p:sldId id="687" r:id="rId19"/>
    <p:sldId id="6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7" autoAdjust="0"/>
    <p:restoredTop sz="88534" autoAdjust="0"/>
  </p:normalViewPr>
  <p:slideViewPr>
    <p:cSldViewPr>
      <p:cViewPr varScale="1">
        <p:scale>
          <a:sx n="69" d="100"/>
          <a:sy n="69" d="100"/>
        </p:scale>
        <p:origin x="1268" y="5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16/09/2019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normAutofit/>
          </a:bodyPr>
          <a:lstStyle/>
          <a:p>
            <a:r>
              <a:rPr lang="en-GB" b="1" dirty="0">
                <a:solidFill>
                  <a:srgbClr val="92D050"/>
                </a:solidFill>
              </a:rPr>
              <a:t>Further Stats 1 Chapter 4 :: </a:t>
            </a:r>
            <a:br>
              <a:rPr lang="en-GB" b="1" dirty="0">
                <a:solidFill>
                  <a:srgbClr val="92D050"/>
                </a:solidFill>
              </a:rPr>
            </a:br>
            <a:r>
              <a:rPr lang="en-GB" dirty="0"/>
              <a:t>Hypothesis Testing</a:t>
            </a:r>
          </a:p>
        </p:txBody>
      </p:sp>
      <p:sp>
        <p:nvSpPr>
          <p:cNvPr id="3" name="Subtitle 2"/>
          <p:cNvSpPr>
            <a:spLocks noGrp="1"/>
          </p:cNvSpPr>
          <p:nvPr>
            <p:ph type="subTitle" idx="1"/>
          </p:nvPr>
        </p:nvSpPr>
        <p:spPr>
          <a:xfrm>
            <a:off x="1079612" y="3986543"/>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21</a:t>
            </a:r>
            <a:r>
              <a:rPr lang="en-GB" baseline="30000" dirty="0"/>
              <a:t>st</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5FA077B-105E-41FC-8565-032FB928509C}"/>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8F89492-6881-4EE2-BC2B-3DF77839265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Recap of Critical regions</a:t>
              </a:r>
              <a:endParaRPr lang="en-GB" sz="3200" dirty="0"/>
            </a:p>
          </p:txBody>
        </p:sp>
        <p:cxnSp>
          <p:nvCxnSpPr>
            <p:cNvPr id="4" name="Straight Connector 3">
              <a:extLst>
                <a:ext uri="{FF2B5EF4-FFF2-40B4-BE49-F238E27FC236}">
                  <a16:creationId xmlns:a16="http://schemas.microsoft.com/office/drawing/2014/main" id="{3C8ECFBC-F4D4-4784-9CFF-FAD55BB24FFE}"/>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3233CA-BB62-4594-9277-1BD152744921}"/>
                  </a:ext>
                </a:extLst>
              </p:cNvPr>
              <p:cNvSpPr txBox="1"/>
              <p:nvPr/>
            </p:nvSpPr>
            <p:spPr>
              <a:xfrm>
                <a:off x="4653211" y="899195"/>
                <a:ext cx="3969146" cy="2031325"/>
              </a:xfrm>
              <a:prstGeom prst="rect">
                <a:avLst/>
              </a:prstGeom>
              <a:noFill/>
            </p:spPr>
            <p:txBody>
              <a:bodyPr wrap="square" rtlCol="0">
                <a:spAutoFit/>
              </a:bodyPr>
              <a:lstStyle/>
              <a:p>
                <a:r>
                  <a:rPr lang="en-GB" dirty="0"/>
                  <a:t>Recall that the critical region is the range of values of the test statistic such that we could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a:t>
                </a:r>
              </a:p>
              <a:p>
                <a:endParaRPr lang="en-GB" dirty="0"/>
              </a:p>
              <a:p>
                <a:r>
                  <a:rPr lang="en-GB" dirty="0"/>
                  <a:t>That is, they are a range of extreme values that would have unlikely occurred by chance.</a:t>
                </a:r>
              </a:p>
            </p:txBody>
          </p:sp>
        </mc:Choice>
        <mc:Fallback xmlns="">
          <p:sp>
            <p:nvSpPr>
              <p:cNvPr id="5" name="TextBox 4">
                <a:extLst>
                  <a:ext uri="{FF2B5EF4-FFF2-40B4-BE49-F238E27FC236}">
                    <a16:creationId xmlns:a16="http://schemas.microsoft.com/office/drawing/2014/main" id="{A13233CA-BB62-4594-9277-1BD152744921}"/>
                  </a:ext>
                </a:extLst>
              </p:cNvPr>
              <p:cNvSpPr txBox="1">
                <a:spLocks noRot="1" noChangeAspect="1" noMove="1" noResize="1" noEditPoints="1" noAdjustHandles="1" noChangeArrowheads="1" noChangeShapeType="1" noTextEdit="1"/>
              </p:cNvSpPr>
              <p:nvPr/>
            </p:nvSpPr>
            <p:spPr>
              <a:xfrm>
                <a:off x="4653211" y="899195"/>
                <a:ext cx="3969146" cy="2031325"/>
              </a:xfrm>
              <a:prstGeom prst="rect">
                <a:avLst/>
              </a:prstGeom>
              <a:blipFill>
                <a:blip r:embed="rId2"/>
                <a:stretch>
                  <a:fillRect l="-1229" t="-1802" r="-2611" b="-3904"/>
                </a:stretch>
              </a:blipFill>
            </p:spPr>
            <p:txBody>
              <a:bodyPr/>
              <a:lstStyle/>
              <a:p>
                <a:r>
                  <a:rPr lang="en-GB">
                    <a:noFill/>
                  </a:rPr>
                  <a:t> </a:t>
                </a:r>
              </a:p>
            </p:txBody>
          </p:sp>
        </mc:Fallback>
      </mc:AlternateContent>
      <p:grpSp>
        <p:nvGrpSpPr>
          <p:cNvPr id="6" name="Group 5">
            <a:extLst>
              <a:ext uri="{FF2B5EF4-FFF2-40B4-BE49-F238E27FC236}">
                <a16:creationId xmlns:a16="http://schemas.microsoft.com/office/drawing/2014/main" id="{857F6121-4CE6-4B1D-A64C-A6D14CA80B73}"/>
              </a:ext>
            </a:extLst>
          </p:cNvPr>
          <p:cNvGrpSpPr/>
          <p:nvPr/>
        </p:nvGrpSpPr>
        <p:grpSpPr>
          <a:xfrm>
            <a:off x="288845" y="818780"/>
            <a:ext cx="3995123" cy="2466204"/>
            <a:chOff x="424608" y="4509120"/>
            <a:chExt cx="3493492" cy="2225222"/>
          </a:xfrm>
        </p:grpSpPr>
        <p:cxnSp>
          <p:nvCxnSpPr>
            <p:cNvPr id="7" name="Straight Arrow Connector 6">
              <a:extLst>
                <a:ext uri="{FF2B5EF4-FFF2-40B4-BE49-F238E27FC236}">
                  <a16:creationId xmlns:a16="http://schemas.microsoft.com/office/drawing/2014/main" id="{1D35B6A9-E3D4-4B4A-A3B7-28B6C86F94D9}"/>
                </a:ext>
              </a:extLst>
            </p:cNvPr>
            <p:cNvCxnSpPr/>
            <p:nvPr/>
          </p:nvCxnSpPr>
          <p:spPr>
            <a:xfrm flipV="1">
              <a:off x="755576" y="6235547"/>
              <a:ext cx="3045243" cy="17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17510347-8115-46AF-AB44-33BF8886ECC4}"/>
                </a:ext>
              </a:extLst>
            </p:cNvPr>
            <p:cNvCxnSpPr/>
            <p:nvPr/>
          </p:nvCxnSpPr>
          <p:spPr>
            <a:xfrm flipV="1">
              <a:off x="755576" y="4509120"/>
              <a:ext cx="0" cy="17281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4652D935-7EBD-4965-B73C-2AF3BFD0C794}"/>
                </a:ext>
              </a:extLst>
            </p:cNvPr>
            <p:cNvSpPr txBox="1"/>
            <p:nvPr/>
          </p:nvSpPr>
          <p:spPr>
            <a:xfrm>
              <a:off x="1547664" y="6488668"/>
              <a:ext cx="1512168" cy="245674"/>
            </a:xfrm>
            <a:prstGeom prst="rect">
              <a:avLst/>
            </a:prstGeom>
            <a:noFill/>
          </p:spPr>
          <p:txBody>
            <a:bodyPr wrap="square" rtlCol="0">
              <a:spAutoFit/>
            </a:bodyPr>
            <a:lstStyle/>
            <a:p>
              <a:pPr algn="ctr"/>
              <a:r>
                <a:rPr lang="en-GB" sz="1400" b="1" dirty="0"/>
                <a:t>Num heads</a:t>
              </a:r>
            </a:p>
          </p:txBody>
        </p:sp>
        <p:sp>
          <p:nvSpPr>
            <p:cNvPr id="10" name="TextBox 9">
              <a:extLst>
                <a:ext uri="{FF2B5EF4-FFF2-40B4-BE49-F238E27FC236}">
                  <a16:creationId xmlns:a16="http://schemas.microsoft.com/office/drawing/2014/main" id="{DC1A9620-5704-4D7A-AC92-57A8D7F5F02F}"/>
                </a:ext>
              </a:extLst>
            </p:cNvPr>
            <p:cNvSpPr txBox="1"/>
            <p:nvPr/>
          </p:nvSpPr>
          <p:spPr>
            <a:xfrm>
              <a:off x="689080" y="6244426"/>
              <a:ext cx="3229020" cy="294808"/>
            </a:xfrm>
            <a:prstGeom prst="rect">
              <a:avLst/>
            </a:prstGeom>
            <a:noFill/>
          </p:spPr>
          <p:txBody>
            <a:bodyPr wrap="square" rtlCol="0">
              <a:spAutoFit/>
            </a:bodyPr>
            <a:lstStyle/>
            <a:p>
              <a:r>
                <a:rPr lang="en-GB" dirty="0"/>
                <a:t>     0     1     2     3     4     5     6     7     8</a:t>
              </a:r>
              <a:endParaRPr lang="en-GB" sz="2400" dirty="0"/>
            </a:p>
          </p:txBody>
        </p:sp>
        <p:cxnSp>
          <p:nvCxnSpPr>
            <p:cNvPr id="11" name="Straight Connector 10">
              <a:extLst>
                <a:ext uri="{FF2B5EF4-FFF2-40B4-BE49-F238E27FC236}">
                  <a16:creationId xmlns:a16="http://schemas.microsoft.com/office/drawing/2014/main" id="{2DB3E2F8-6A03-433E-966E-232694CBE500}"/>
                </a:ext>
              </a:extLst>
            </p:cNvPr>
            <p:cNvCxnSpPr/>
            <p:nvPr/>
          </p:nvCxnSpPr>
          <p:spPr>
            <a:xfrm flipV="1">
              <a:off x="1043608" y="6093296"/>
              <a:ext cx="0" cy="142251"/>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BC6B6F14-0C68-4894-8568-4353F8C82C91}"/>
                </a:ext>
              </a:extLst>
            </p:cNvPr>
            <p:cNvCxnSpPr/>
            <p:nvPr/>
          </p:nvCxnSpPr>
          <p:spPr>
            <a:xfrm flipH="1" flipV="1">
              <a:off x="1356360" y="5875020"/>
              <a:ext cx="9188" cy="360528"/>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A252D370-ED51-4023-955B-50D81B7D3218}"/>
                </a:ext>
              </a:extLst>
            </p:cNvPr>
            <p:cNvCxnSpPr/>
            <p:nvPr/>
          </p:nvCxnSpPr>
          <p:spPr>
            <a:xfrm flipH="1" flipV="1">
              <a:off x="1684020" y="5570220"/>
              <a:ext cx="3467" cy="658213"/>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B060D31D-A46F-42EF-AD34-D751BEBE1D38}"/>
                </a:ext>
              </a:extLst>
            </p:cNvPr>
            <p:cNvCxnSpPr/>
            <p:nvPr/>
          </p:nvCxnSpPr>
          <p:spPr>
            <a:xfrm flipV="1">
              <a:off x="2009427" y="5097780"/>
              <a:ext cx="9873" cy="1130654"/>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26561293-3E42-4255-B7DD-8128455D3B18}"/>
                </a:ext>
              </a:extLst>
            </p:cNvPr>
            <p:cNvCxnSpPr/>
            <p:nvPr/>
          </p:nvCxnSpPr>
          <p:spPr>
            <a:xfrm flipV="1">
              <a:off x="2341240" y="4800600"/>
              <a:ext cx="13340" cy="1417902"/>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B1C0AF62-9DA0-4D4C-8E25-F4262BDA0B6F}"/>
                </a:ext>
              </a:extLst>
            </p:cNvPr>
            <p:cNvCxnSpPr/>
            <p:nvPr/>
          </p:nvCxnSpPr>
          <p:spPr>
            <a:xfrm flipV="1">
              <a:off x="2676520" y="5074920"/>
              <a:ext cx="5720" cy="1138241"/>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69957D51-AA39-4F78-B7F8-080C40445957}"/>
                </a:ext>
              </a:extLst>
            </p:cNvPr>
            <p:cNvCxnSpPr/>
            <p:nvPr/>
          </p:nvCxnSpPr>
          <p:spPr>
            <a:xfrm flipH="1" flipV="1">
              <a:off x="3017520" y="5615940"/>
              <a:ext cx="392" cy="620082"/>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907B6953-6D92-4139-8735-344BF4F9629A}"/>
                </a:ext>
              </a:extLst>
            </p:cNvPr>
            <p:cNvCxnSpPr/>
            <p:nvPr/>
          </p:nvCxnSpPr>
          <p:spPr>
            <a:xfrm flipH="1" flipV="1">
              <a:off x="3330271" y="5875020"/>
              <a:ext cx="9188" cy="360528"/>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8F6BCBF9-DF2F-4835-86E6-EF4E39DC56DA}"/>
                </a:ext>
              </a:extLst>
            </p:cNvPr>
            <p:cNvCxnSpPr/>
            <p:nvPr/>
          </p:nvCxnSpPr>
          <p:spPr>
            <a:xfrm flipV="1">
              <a:off x="3671248" y="6086182"/>
              <a:ext cx="0" cy="142251"/>
            </a:xfrm>
            <a:prstGeom prst="line">
              <a:avLst/>
            </a:prstGeom>
            <a:ln w="76200"/>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BBBCA29-F717-4410-B429-0BCF10EB1E4F}"/>
                    </a:ext>
                  </a:extLst>
                </p:cNvPr>
                <p:cNvSpPr txBox="1"/>
                <p:nvPr/>
              </p:nvSpPr>
              <p:spPr>
                <a:xfrm rot="16200000">
                  <a:off x="-185924" y="5184059"/>
                  <a:ext cx="1512168" cy="291103"/>
                </a:xfrm>
                <a:prstGeom prst="rect">
                  <a:avLst/>
                </a:prstGeom>
                <a:noFill/>
              </p:spPr>
              <p:txBody>
                <a:bodyPr wrap="square" rtlCol="0">
                  <a:spAutoFit/>
                </a:bodyPr>
                <a:lstStyle/>
                <a:p>
                  <a:r>
                    <a:rPr lang="en-GB" sz="1600" b="1" dirty="0"/>
                    <a:t>Prob under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𝑯</m:t>
                          </m:r>
                        </m:e>
                        <m:sub>
                          <m:r>
                            <a:rPr lang="en-GB" sz="1600" b="1" i="1" smtClean="0">
                              <a:latin typeface="Cambria Math" panose="02040503050406030204" pitchFamily="18" charset="0"/>
                            </a:rPr>
                            <m:t>𝟎</m:t>
                          </m:r>
                        </m:sub>
                      </m:sSub>
                    </m:oMath>
                  </a14:m>
                  <a:endParaRPr lang="en-GB" sz="1600" b="1" dirty="0"/>
                </a:p>
              </p:txBody>
            </p:sp>
          </mc:Choice>
          <mc:Fallback xmlns="">
            <p:sp>
              <p:nvSpPr>
                <p:cNvPr id="20" name="TextBox 19">
                  <a:extLst>
                    <a:ext uri="{FF2B5EF4-FFF2-40B4-BE49-F238E27FC236}">
                      <a16:creationId xmlns:a16="http://schemas.microsoft.com/office/drawing/2014/main" id="{4BBBCA29-F717-4410-B429-0BCF10EB1E4F}"/>
                    </a:ext>
                  </a:extLst>
                </p:cNvPr>
                <p:cNvSpPr txBox="1">
                  <a:spLocks noRot="1" noChangeAspect="1" noMove="1" noResize="1" noEditPoints="1" noAdjustHandles="1" noChangeArrowheads="1" noChangeShapeType="1" noTextEdit="1"/>
                </p:cNvSpPr>
                <p:nvPr/>
              </p:nvSpPr>
              <p:spPr>
                <a:xfrm rot="16200000">
                  <a:off x="-185924" y="5184059"/>
                  <a:ext cx="1512168" cy="291103"/>
                </a:xfrm>
                <a:prstGeom prst="rect">
                  <a:avLst/>
                </a:prstGeom>
                <a:blipFill>
                  <a:blip r:embed="rId3"/>
                  <a:stretch>
                    <a:fillRect l="-5455" r="-23636" b="-1818"/>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E5216C7-4828-4889-BF5B-CC9BCD36EA8E}"/>
                  </a:ext>
                </a:extLst>
              </p:cNvPr>
              <p:cNvSpPr txBox="1"/>
              <p:nvPr/>
            </p:nvSpPr>
            <p:spPr>
              <a:xfrm>
                <a:off x="6273030" y="2940206"/>
                <a:ext cx="2468905"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latin typeface="+mj-lt"/>
                  </a:rPr>
                  <a:t>C.D.F. Binomial table:</a:t>
                </a:r>
                <a:endParaRPr lang="en-GB" b="0" dirty="0">
                  <a:latin typeface="+mj-lt"/>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=0.5, </m:t>
                      </m:r>
                      <m:r>
                        <a:rPr lang="en-GB" b="0" i="1" smtClean="0">
                          <a:latin typeface="Cambria Math" panose="02040503050406030204" pitchFamily="18" charset="0"/>
                        </a:rPr>
                        <m:t>𝑛</m:t>
                      </m:r>
                      <m:r>
                        <a:rPr lang="en-GB" b="0" i="1" smtClean="0">
                          <a:latin typeface="Cambria Math" panose="02040503050406030204" pitchFamily="18" charset="0"/>
                        </a:rPr>
                        <m:t>=8</m:t>
                      </m:r>
                    </m:oMath>
                  </m:oMathPara>
                </a14:m>
                <a:endParaRPr lang="en-GB" dirty="0"/>
              </a:p>
            </p:txBody>
          </p:sp>
        </mc:Choice>
        <mc:Fallback xmlns="">
          <p:sp>
            <p:nvSpPr>
              <p:cNvPr id="24" name="TextBox 23">
                <a:extLst>
                  <a:ext uri="{FF2B5EF4-FFF2-40B4-BE49-F238E27FC236}">
                    <a16:creationId xmlns:a16="http://schemas.microsoft.com/office/drawing/2014/main" id="{EE5216C7-4828-4889-BF5B-CC9BCD36EA8E}"/>
                  </a:ext>
                </a:extLst>
              </p:cNvPr>
              <p:cNvSpPr txBox="1">
                <a:spLocks noRot="1" noChangeAspect="1" noMove="1" noResize="1" noEditPoints="1" noAdjustHandles="1" noChangeArrowheads="1" noChangeShapeType="1" noTextEdit="1"/>
              </p:cNvSpPr>
              <p:nvPr/>
            </p:nvSpPr>
            <p:spPr>
              <a:xfrm>
                <a:off x="6273030" y="2940206"/>
                <a:ext cx="2468905" cy="646331"/>
              </a:xfrm>
              <a:prstGeom prst="rect">
                <a:avLst/>
              </a:prstGeom>
              <a:blipFill>
                <a:blip r:embed="rId4"/>
                <a:stretch>
                  <a:fillRect l="-1467" t="-2727" b="-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25" name="Table 24">
                <a:extLst>
                  <a:ext uri="{FF2B5EF4-FFF2-40B4-BE49-F238E27FC236}">
                    <a16:creationId xmlns:a16="http://schemas.microsoft.com/office/drawing/2014/main" id="{72B0335A-CF01-4592-8C28-6B92B9AF7E05}"/>
                  </a:ext>
                </a:extLst>
              </p:cNvPr>
              <p:cNvGraphicFramePr>
                <a:graphicFrameLocks noGrp="1"/>
              </p:cNvGraphicFramePr>
              <p:nvPr>
                <p:extLst>
                  <p:ext uri="{D42A27DB-BD31-4B8C-83A1-F6EECF244321}">
                    <p14:modId xmlns:p14="http://schemas.microsoft.com/office/powerpoint/2010/main" val="2646923495"/>
                  </p:ext>
                </p:extLst>
              </p:nvPr>
            </p:nvGraphicFramePr>
            <p:xfrm>
              <a:off x="6273030" y="3606512"/>
              <a:ext cx="2471936" cy="3048000"/>
            </p:xfrm>
            <a:graphic>
              <a:graphicData uri="http://schemas.openxmlformats.org/drawingml/2006/table">
                <a:tbl>
                  <a:tblPr firstRow="1" bandRow="1">
                    <a:tableStyleId>{5940675A-B579-460E-94D1-54222C63F5DA}</a:tableStyleId>
                  </a:tblPr>
                  <a:tblGrid>
                    <a:gridCol w="936104">
                      <a:extLst>
                        <a:ext uri="{9D8B030D-6E8A-4147-A177-3AD203B41FA5}">
                          <a16:colId xmlns:a16="http://schemas.microsoft.com/office/drawing/2014/main" val="20000"/>
                        </a:ext>
                      </a:extLst>
                    </a:gridCol>
                    <a:gridCol w="1535832">
                      <a:extLst>
                        <a:ext uri="{9D8B030D-6E8A-4147-A177-3AD203B41FA5}">
                          <a16:colId xmlns:a16="http://schemas.microsoft.com/office/drawing/2014/main" val="20001"/>
                        </a:ext>
                      </a:extLst>
                    </a:gridCol>
                  </a:tblGrid>
                  <a:tr h="216024">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r>
                                  <a:rPr lang="en-GB" sz="1400" b="0" i="1" smtClean="0">
                                    <a:latin typeface="Cambria Math" panose="02040503050406030204" pitchFamily="18" charset="0"/>
                                  </a:rPr>
                                  <m:t>(</m:t>
                                </m:r>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m:oMathPara>
                          </a14:m>
                          <a:endParaRPr lang="en-GB" sz="1400" dirty="0"/>
                        </a:p>
                      </a:txBody>
                      <a:tcPr/>
                    </a:tc>
                    <a:extLst>
                      <a:ext uri="{0D108BD9-81ED-4DB2-BD59-A6C34878D82A}">
                        <a16:rowId xmlns:a16="http://schemas.microsoft.com/office/drawing/2014/main" val="10000"/>
                      </a:ext>
                    </a:extLst>
                  </a:tr>
                  <a:tr h="127248">
                    <a:tc>
                      <a:txBody>
                        <a:bodyPr/>
                        <a:lstStyle/>
                        <a:p>
                          <a:r>
                            <a:rPr lang="en-GB" sz="1400" dirty="0"/>
                            <a:t>0</a:t>
                          </a:r>
                        </a:p>
                      </a:txBody>
                      <a:tcPr/>
                    </a:tc>
                    <a:tc>
                      <a:txBody>
                        <a:bodyPr/>
                        <a:lstStyle/>
                        <a:p>
                          <a:r>
                            <a:rPr lang="en-GB" sz="1400" dirty="0"/>
                            <a:t>0.0039</a:t>
                          </a:r>
                        </a:p>
                      </a:txBody>
                      <a:tcPr/>
                    </a:tc>
                    <a:extLst>
                      <a:ext uri="{0D108BD9-81ED-4DB2-BD59-A6C34878D82A}">
                        <a16:rowId xmlns:a16="http://schemas.microsoft.com/office/drawing/2014/main" val="10001"/>
                      </a:ext>
                    </a:extLst>
                  </a:tr>
                  <a:tr h="0">
                    <a:tc>
                      <a:txBody>
                        <a:bodyPr/>
                        <a:lstStyle/>
                        <a:p>
                          <a:r>
                            <a:rPr lang="en-GB" sz="1400" dirty="0"/>
                            <a:t>1</a:t>
                          </a:r>
                        </a:p>
                      </a:txBody>
                      <a:tcPr/>
                    </a:tc>
                    <a:tc>
                      <a:txBody>
                        <a:bodyPr/>
                        <a:lstStyle/>
                        <a:p>
                          <a:r>
                            <a:rPr lang="en-GB" sz="1400" dirty="0"/>
                            <a:t>0.0352</a:t>
                          </a:r>
                        </a:p>
                      </a:txBody>
                      <a:tcPr/>
                    </a:tc>
                    <a:extLst>
                      <a:ext uri="{0D108BD9-81ED-4DB2-BD59-A6C34878D82A}">
                        <a16:rowId xmlns:a16="http://schemas.microsoft.com/office/drawing/2014/main" val="10002"/>
                      </a:ext>
                    </a:extLst>
                  </a:tr>
                  <a:tr h="0">
                    <a:tc>
                      <a:txBody>
                        <a:bodyPr/>
                        <a:lstStyle/>
                        <a:p>
                          <a:r>
                            <a:rPr lang="en-GB" sz="1400" dirty="0"/>
                            <a:t>2</a:t>
                          </a:r>
                        </a:p>
                      </a:txBody>
                      <a:tcPr/>
                    </a:tc>
                    <a:tc>
                      <a:txBody>
                        <a:bodyPr/>
                        <a:lstStyle/>
                        <a:p>
                          <a:r>
                            <a:rPr lang="en-GB" sz="1400" dirty="0"/>
                            <a:t>0.1445</a:t>
                          </a:r>
                        </a:p>
                      </a:txBody>
                      <a:tcPr/>
                    </a:tc>
                    <a:extLst>
                      <a:ext uri="{0D108BD9-81ED-4DB2-BD59-A6C34878D82A}">
                        <a16:rowId xmlns:a16="http://schemas.microsoft.com/office/drawing/2014/main" val="10003"/>
                      </a:ext>
                    </a:extLst>
                  </a:tr>
                  <a:tr h="148952">
                    <a:tc>
                      <a:txBody>
                        <a:bodyPr/>
                        <a:lstStyle/>
                        <a:p>
                          <a:r>
                            <a:rPr lang="en-GB" sz="1400" dirty="0"/>
                            <a:t>3</a:t>
                          </a:r>
                        </a:p>
                      </a:txBody>
                      <a:tcPr/>
                    </a:tc>
                    <a:tc>
                      <a:txBody>
                        <a:bodyPr/>
                        <a:lstStyle/>
                        <a:p>
                          <a:r>
                            <a:rPr lang="en-GB" sz="1400" dirty="0"/>
                            <a:t>0.3633</a:t>
                          </a:r>
                        </a:p>
                      </a:txBody>
                      <a:tcPr/>
                    </a:tc>
                    <a:extLst>
                      <a:ext uri="{0D108BD9-81ED-4DB2-BD59-A6C34878D82A}">
                        <a16:rowId xmlns:a16="http://schemas.microsoft.com/office/drawing/2014/main" val="10004"/>
                      </a:ext>
                    </a:extLst>
                  </a:tr>
                  <a:tr h="132184">
                    <a:tc>
                      <a:txBody>
                        <a:bodyPr/>
                        <a:lstStyle/>
                        <a:p>
                          <a:r>
                            <a:rPr lang="en-GB" sz="1400" dirty="0"/>
                            <a:t>4</a:t>
                          </a:r>
                        </a:p>
                      </a:txBody>
                      <a:tcPr/>
                    </a:tc>
                    <a:tc>
                      <a:txBody>
                        <a:bodyPr/>
                        <a:lstStyle/>
                        <a:p>
                          <a:r>
                            <a:rPr lang="en-GB" sz="1400" dirty="0"/>
                            <a:t>0.6367</a:t>
                          </a:r>
                        </a:p>
                      </a:txBody>
                      <a:tcPr/>
                    </a:tc>
                    <a:extLst>
                      <a:ext uri="{0D108BD9-81ED-4DB2-BD59-A6C34878D82A}">
                        <a16:rowId xmlns:a16="http://schemas.microsoft.com/office/drawing/2014/main" val="10005"/>
                      </a:ext>
                    </a:extLst>
                  </a:tr>
                  <a:tr h="0">
                    <a:tc>
                      <a:txBody>
                        <a:bodyPr/>
                        <a:lstStyle/>
                        <a:p>
                          <a:r>
                            <a:rPr lang="en-GB" sz="1400" dirty="0"/>
                            <a:t>5</a:t>
                          </a:r>
                        </a:p>
                      </a:txBody>
                      <a:tcPr/>
                    </a:tc>
                    <a:tc>
                      <a:txBody>
                        <a:bodyPr/>
                        <a:lstStyle/>
                        <a:p>
                          <a:r>
                            <a:rPr lang="en-GB" sz="1400" dirty="0"/>
                            <a:t>0.8555</a:t>
                          </a:r>
                        </a:p>
                      </a:txBody>
                      <a:tcPr/>
                    </a:tc>
                    <a:extLst>
                      <a:ext uri="{0D108BD9-81ED-4DB2-BD59-A6C34878D82A}">
                        <a16:rowId xmlns:a16="http://schemas.microsoft.com/office/drawing/2014/main" val="10006"/>
                      </a:ext>
                    </a:extLst>
                  </a:tr>
                  <a:tr h="0">
                    <a:tc>
                      <a:txBody>
                        <a:bodyPr/>
                        <a:lstStyle/>
                        <a:p>
                          <a:r>
                            <a:rPr lang="en-GB" sz="1400" dirty="0"/>
                            <a:t>6</a:t>
                          </a:r>
                        </a:p>
                      </a:txBody>
                      <a:tcPr/>
                    </a:tc>
                    <a:tc>
                      <a:txBody>
                        <a:bodyPr/>
                        <a:lstStyle/>
                        <a:p>
                          <a:r>
                            <a:rPr lang="en-GB" sz="1400" dirty="0"/>
                            <a:t>0.9648</a:t>
                          </a:r>
                        </a:p>
                      </a:txBody>
                      <a:tcPr/>
                    </a:tc>
                    <a:extLst>
                      <a:ext uri="{0D108BD9-81ED-4DB2-BD59-A6C34878D82A}">
                        <a16:rowId xmlns:a16="http://schemas.microsoft.com/office/drawing/2014/main" val="10007"/>
                      </a:ext>
                    </a:extLst>
                  </a:tr>
                  <a:tr h="0">
                    <a:tc>
                      <a:txBody>
                        <a:bodyPr/>
                        <a:lstStyle/>
                        <a:p>
                          <a:r>
                            <a:rPr lang="en-GB" sz="1400" dirty="0"/>
                            <a:t>7</a:t>
                          </a:r>
                        </a:p>
                      </a:txBody>
                      <a:tcPr/>
                    </a:tc>
                    <a:tc>
                      <a:txBody>
                        <a:bodyPr/>
                        <a:lstStyle/>
                        <a:p>
                          <a:r>
                            <a:rPr lang="en-GB" sz="1400" dirty="0"/>
                            <a:t>0.9961</a:t>
                          </a:r>
                        </a:p>
                      </a:txBody>
                      <a:tcPr/>
                    </a:tc>
                    <a:extLst>
                      <a:ext uri="{0D108BD9-81ED-4DB2-BD59-A6C34878D82A}">
                        <a16:rowId xmlns:a16="http://schemas.microsoft.com/office/drawing/2014/main" val="10008"/>
                      </a:ext>
                    </a:extLst>
                  </a:tr>
                  <a:tr h="0">
                    <a:tc>
                      <a:txBody>
                        <a:bodyPr/>
                        <a:lstStyle/>
                        <a:p>
                          <a:r>
                            <a:rPr lang="en-GB" sz="1400" dirty="0"/>
                            <a:t>8</a:t>
                          </a:r>
                        </a:p>
                      </a:txBody>
                      <a:tcPr/>
                    </a:tc>
                    <a:tc>
                      <a:txBody>
                        <a:bodyPr/>
                        <a:lstStyle/>
                        <a:p>
                          <a:r>
                            <a:rPr lang="en-GB" sz="1400" dirty="0"/>
                            <a:t>1</a:t>
                          </a:r>
                        </a:p>
                      </a:txBody>
                      <a:tcPr/>
                    </a:tc>
                    <a:extLst>
                      <a:ext uri="{0D108BD9-81ED-4DB2-BD59-A6C34878D82A}">
                        <a16:rowId xmlns:a16="http://schemas.microsoft.com/office/drawing/2014/main" val="255505199"/>
                      </a:ext>
                    </a:extLst>
                  </a:tr>
                </a:tbl>
              </a:graphicData>
            </a:graphic>
          </p:graphicFrame>
        </mc:Choice>
        <mc:Fallback xmlns="">
          <p:graphicFrame>
            <p:nvGraphicFramePr>
              <p:cNvPr id="25" name="Table 24">
                <a:extLst>
                  <a:ext uri="{FF2B5EF4-FFF2-40B4-BE49-F238E27FC236}">
                    <a16:creationId xmlns:a16="http://schemas.microsoft.com/office/drawing/2014/main" id="{72B0335A-CF01-4592-8C28-6B92B9AF7E05}"/>
                  </a:ext>
                </a:extLst>
              </p:cNvPr>
              <p:cNvGraphicFramePr>
                <a:graphicFrameLocks noGrp="1"/>
              </p:cNvGraphicFramePr>
              <p:nvPr>
                <p:extLst>
                  <p:ext uri="{D42A27DB-BD31-4B8C-83A1-F6EECF244321}">
                    <p14:modId xmlns:p14="http://schemas.microsoft.com/office/powerpoint/2010/main" val="2646923495"/>
                  </p:ext>
                </p:extLst>
              </p:nvPr>
            </p:nvGraphicFramePr>
            <p:xfrm>
              <a:off x="6273030" y="3606512"/>
              <a:ext cx="2471936" cy="3048000"/>
            </p:xfrm>
            <a:graphic>
              <a:graphicData uri="http://schemas.openxmlformats.org/drawingml/2006/table">
                <a:tbl>
                  <a:tblPr firstRow="1" bandRow="1">
                    <a:tableStyleId>{5940675A-B579-460E-94D1-54222C63F5DA}</a:tableStyleId>
                  </a:tblPr>
                  <a:tblGrid>
                    <a:gridCol w="936104">
                      <a:extLst>
                        <a:ext uri="{9D8B030D-6E8A-4147-A177-3AD203B41FA5}">
                          <a16:colId xmlns:a16="http://schemas.microsoft.com/office/drawing/2014/main" val="20000"/>
                        </a:ext>
                      </a:extLst>
                    </a:gridCol>
                    <a:gridCol w="1535832">
                      <a:extLst>
                        <a:ext uri="{9D8B030D-6E8A-4147-A177-3AD203B41FA5}">
                          <a16:colId xmlns:a16="http://schemas.microsoft.com/office/drawing/2014/main" val="20001"/>
                        </a:ext>
                      </a:extLst>
                    </a:gridCol>
                  </a:tblGrid>
                  <a:tr h="304800">
                    <a:tc>
                      <a:txBody>
                        <a:bodyPr/>
                        <a:lstStyle/>
                        <a:p>
                          <a:endParaRPr lang="en-US"/>
                        </a:p>
                      </a:txBody>
                      <a:tcPr>
                        <a:blipFill>
                          <a:blip r:embed="rId5"/>
                          <a:stretch>
                            <a:fillRect l="-1299" t="-2000" r="-164935" b="-922000"/>
                          </a:stretch>
                        </a:blipFill>
                      </a:tcPr>
                    </a:tc>
                    <a:tc>
                      <a:txBody>
                        <a:bodyPr/>
                        <a:lstStyle/>
                        <a:p>
                          <a:endParaRPr lang="en-US"/>
                        </a:p>
                      </a:txBody>
                      <a:tcPr>
                        <a:blipFill>
                          <a:blip r:embed="rId5"/>
                          <a:stretch>
                            <a:fillRect l="-61905" t="-2000" r="-794" b="-922000"/>
                          </a:stretch>
                        </a:blipFill>
                      </a:tcPr>
                    </a:tc>
                    <a:extLst>
                      <a:ext uri="{0D108BD9-81ED-4DB2-BD59-A6C34878D82A}">
                        <a16:rowId xmlns:a16="http://schemas.microsoft.com/office/drawing/2014/main" val="10000"/>
                      </a:ext>
                    </a:extLst>
                  </a:tr>
                  <a:tr h="304800">
                    <a:tc>
                      <a:txBody>
                        <a:bodyPr/>
                        <a:lstStyle/>
                        <a:p>
                          <a:r>
                            <a:rPr lang="en-GB" sz="1400" dirty="0"/>
                            <a:t>0</a:t>
                          </a:r>
                        </a:p>
                      </a:txBody>
                      <a:tcPr/>
                    </a:tc>
                    <a:tc>
                      <a:txBody>
                        <a:bodyPr/>
                        <a:lstStyle/>
                        <a:p>
                          <a:r>
                            <a:rPr lang="en-GB" sz="1400" dirty="0"/>
                            <a:t>0.0039</a:t>
                          </a:r>
                        </a:p>
                      </a:txBody>
                      <a:tcPr/>
                    </a:tc>
                    <a:extLst>
                      <a:ext uri="{0D108BD9-81ED-4DB2-BD59-A6C34878D82A}">
                        <a16:rowId xmlns:a16="http://schemas.microsoft.com/office/drawing/2014/main" val="10001"/>
                      </a:ext>
                    </a:extLst>
                  </a:tr>
                  <a:tr h="304800">
                    <a:tc>
                      <a:txBody>
                        <a:bodyPr/>
                        <a:lstStyle/>
                        <a:p>
                          <a:r>
                            <a:rPr lang="en-GB" sz="1400" dirty="0"/>
                            <a:t>1</a:t>
                          </a:r>
                        </a:p>
                      </a:txBody>
                      <a:tcPr/>
                    </a:tc>
                    <a:tc>
                      <a:txBody>
                        <a:bodyPr/>
                        <a:lstStyle/>
                        <a:p>
                          <a:r>
                            <a:rPr lang="en-GB" sz="1400" dirty="0"/>
                            <a:t>0.0352</a:t>
                          </a:r>
                        </a:p>
                      </a:txBody>
                      <a:tcPr/>
                    </a:tc>
                    <a:extLst>
                      <a:ext uri="{0D108BD9-81ED-4DB2-BD59-A6C34878D82A}">
                        <a16:rowId xmlns:a16="http://schemas.microsoft.com/office/drawing/2014/main" val="10002"/>
                      </a:ext>
                    </a:extLst>
                  </a:tr>
                  <a:tr h="304800">
                    <a:tc>
                      <a:txBody>
                        <a:bodyPr/>
                        <a:lstStyle/>
                        <a:p>
                          <a:r>
                            <a:rPr lang="en-GB" sz="1400" dirty="0"/>
                            <a:t>2</a:t>
                          </a:r>
                        </a:p>
                      </a:txBody>
                      <a:tcPr/>
                    </a:tc>
                    <a:tc>
                      <a:txBody>
                        <a:bodyPr/>
                        <a:lstStyle/>
                        <a:p>
                          <a:r>
                            <a:rPr lang="en-GB" sz="1400" dirty="0"/>
                            <a:t>0.1445</a:t>
                          </a:r>
                        </a:p>
                      </a:txBody>
                      <a:tcPr/>
                    </a:tc>
                    <a:extLst>
                      <a:ext uri="{0D108BD9-81ED-4DB2-BD59-A6C34878D82A}">
                        <a16:rowId xmlns:a16="http://schemas.microsoft.com/office/drawing/2014/main" val="10003"/>
                      </a:ext>
                    </a:extLst>
                  </a:tr>
                  <a:tr h="304800">
                    <a:tc>
                      <a:txBody>
                        <a:bodyPr/>
                        <a:lstStyle/>
                        <a:p>
                          <a:r>
                            <a:rPr lang="en-GB" sz="1400" dirty="0"/>
                            <a:t>3</a:t>
                          </a:r>
                        </a:p>
                      </a:txBody>
                      <a:tcPr/>
                    </a:tc>
                    <a:tc>
                      <a:txBody>
                        <a:bodyPr/>
                        <a:lstStyle/>
                        <a:p>
                          <a:r>
                            <a:rPr lang="en-GB" sz="1400" dirty="0"/>
                            <a:t>0.3633</a:t>
                          </a:r>
                        </a:p>
                      </a:txBody>
                      <a:tcPr/>
                    </a:tc>
                    <a:extLst>
                      <a:ext uri="{0D108BD9-81ED-4DB2-BD59-A6C34878D82A}">
                        <a16:rowId xmlns:a16="http://schemas.microsoft.com/office/drawing/2014/main" val="10004"/>
                      </a:ext>
                    </a:extLst>
                  </a:tr>
                  <a:tr h="304800">
                    <a:tc>
                      <a:txBody>
                        <a:bodyPr/>
                        <a:lstStyle/>
                        <a:p>
                          <a:r>
                            <a:rPr lang="en-GB" sz="1400" dirty="0"/>
                            <a:t>4</a:t>
                          </a:r>
                        </a:p>
                      </a:txBody>
                      <a:tcPr/>
                    </a:tc>
                    <a:tc>
                      <a:txBody>
                        <a:bodyPr/>
                        <a:lstStyle/>
                        <a:p>
                          <a:r>
                            <a:rPr lang="en-GB" sz="1400" dirty="0"/>
                            <a:t>0.6367</a:t>
                          </a:r>
                        </a:p>
                      </a:txBody>
                      <a:tcPr/>
                    </a:tc>
                    <a:extLst>
                      <a:ext uri="{0D108BD9-81ED-4DB2-BD59-A6C34878D82A}">
                        <a16:rowId xmlns:a16="http://schemas.microsoft.com/office/drawing/2014/main" val="10005"/>
                      </a:ext>
                    </a:extLst>
                  </a:tr>
                  <a:tr h="304800">
                    <a:tc>
                      <a:txBody>
                        <a:bodyPr/>
                        <a:lstStyle/>
                        <a:p>
                          <a:r>
                            <a:rPr lang="en-GB" sz="1400" dirty="0"/>
                            <a:t>5</a:t>
                          </a:r>
                        </a:p>
                      </a:txBody>
                      <a:tcPr/>
                    </a:tc>
                    <a:tc>
                      <a:txBody>
                        <a:bodyPr/>
                        <a:lstStyle/>
                        <a:p>
                          <a:r>
                            <a:rPr lang="en-GB" sz="1400" dirty="0"/>
                            <a:t>0.8555</a:t>
                          </a:r>
                        </a:p>
                      </a:txBody>
                      <a:tcPr/>
                    </a:tc>
                    <a:extLst>
                      <a:ext uri="{0D108BD9-81ED-4DB2-BD59-A6C34878D82A}">
                        <a16:rowId xmlns:a16="http://schemas.microsoft.com/office/drawing/2014/main" val="10006"/>
                      </a:ext>
                    </a:extLst>
                  </a:tr>
                  <a:tr h="304800">
                    <a:tc>
                      <a:txBody>
                        <a:bodyPr/>
                        <a:lstStyle/>
                        <a:p>
                          <a:r>
                            <a:rPr lang="en-GB" sz="1400" dirty="0"/>
                            <a:t>6</a:t>
                          </a:r>
                        </a:p>
                      </a:txBody>
                      <a:tcPr/>
                    </a:tc>
                    <a:tc>
                      <a:txBody>
                        <a:bodyPr/>
                        <a:lstStyle/>
                        <a:p>
                          <a:r>
                            <a:rPr lang="en-GB" sz="1400" dirty="0"/>
                            <a:t>0.9648</a:t>
                          </a:r>
                        </a:p>
                      </a:txBody>
                      <a:tcPr/>
                    </a:tc>
                    <a:extLst>
                      <a:ext uri="{0D108BD9-81ED-4DB2-BD59-A6C34878D82A}">
                        <a16:rowId xmlns:a16="http://schemas.microsoft.com/office/drawing/2014/main" val="10007"/>
                      </a:ext>
                    </a:extLst>
                  </a:tr>
                  <a:tr h="304800">
                    <a:tc>
                      <a:txBody>
                        <a:bodyPr/>
                        <a:lstStyle/>
                        <a:p>
                          <a:r>
                            <a:rPr lang="en-GB" sz="1400" dirty="0"/>
                            <a:t>7</a:t>
                          </a:r>
                        </a:p>
                      </a:txBody>
                      <a:tcPr/>
                    </a:tc>
                    <a:tc>
                      <a:txBody>
                        <a:bodyPr/>
                        <a:lstStyle/>
                        <a:p>
                          <a:r>
                            <a:rPr lang="en-GB" sz="1400" dirty="0"/>
                            <a:t>0.9961</a:t>
                          </a:r>
                        </a:p>
                      </a:txBody>
                      <a:tcPr/>
                    </a:tc>
                    <a:extLst>
                      <a:ext uri="{0D108BD9-81ED-4DB2-BD59-A6C34878D82A}">
                        <a16:rowId xmlns:a16="http://schemas.microsoft.com/office/drawing/2014/main" val="10008"/>
                      </a:ext>
                    </a:extLst>
                  </a:tr>
                  <a:tr h="304800">
                    <a:tc>
                      <a:txBody>
                        <a:bodyPr/>
                        <a:lstStyle/>
                        <a:p>
                          <a:r>
                            <a:rPr lang="en-GB" sz="1400" dirty="0"/>
                            <a:t>8</a:t>
                          </a:r>
                        </a:p>
                      </a:txBody>
                      <a:tcPr/>
                    </a:tc>
                    <a:tc>
                      <a:txBody>
                        <a:bodyPr/>
                        <a:lstStyle/>
                        <a:p>
                          <a:r>
                            <a:rPr lang="en-GB" sz="1400" dirty="0"/>
                            <a:t>1</a:t>
                          </a:r>
                        </a:p>
                      </a:txBody>
                      <a:tcPr/>
                    </a:tc>
                    <a:extLst>
                      <a:ext uri="{0D108BD9-81ED-4DB2-BD59-A6C34878D82A}">
                        <a16:rowId xmlns:a16="http://schemas.microsoft.com/office/drawing/2014/main" val="255505199"/>
                      </a:ext>
                    </a:extLst>
                  </a:tr>
                </a:tbl>
              </a:graphicData>
            </a:graphic>
          </p:graphicFrame>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BE0DE63-BC89-4E35-9AEB-2CDA4909217E}"/>
                  </a:ext>
                </a:extLst>
              </p:cNvPr>
              <p:cNvSpPr txBox="1"/>
              <p:nvPr/>
            </p:nvSpPr>
            <p:spPr>
              <a:xfrm>
                <a:off x="463308" y="3320819"/>
                <a:ext cx="4690326" cy="3539430"/>
              </a:xfrm>
              <a:prstGeom prst="rect">
                <a:avLst/>
              </a:prstGeom>
              <a:noFill/>
            </p:spPr>
            <p:txBody>
              <a:bodyPr wrap="square" rtlCol="0">
                <a:spAutoFit/>
              </a:bodyPr>
              <a:lstStyle/>
              <a:p>
                <a:r>
                  <a:rPr lang="en-GB" sz="1600" dirty="0"/>
                  <a:t>If we want to bottom 5%, we find the first value below the 5% mark. </a:t>
                </a:r>
                <a:r>
                  <a:rPr lang="en-GB" sz="1600" b="1" dirty="0"/>
                  <a:t>Ensure you state the probability of being in this tail</a:t>
                </a:r>
                <a:r>
                  <a:rPr lang="en-GB" sz="1600" dirty="0"/>
                  <a:t>.</a:t>
                </a:r>
              </a:p>
              <a:p>
                <a:r>
                  <a:rPr lang="en-GB" sz="1600" i="1" dirty="0"/>
                  <a:t>     Critical region: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≤1</m:t>
                    </m:r>
                  </m:oMath>
                </a14:m>
                <a:r>
                  <a:rPr lang="en-GB" sz="1600" i="1" dirty="0"/>
                  <a:t/>
                </a:r>
                <a:br>
                  <a:rPr lang="en-GB" sz="1600" i="1" dirty="0"/>
                </a:br>
                <a:r>
                  <a:rPr lang="en-GB" sz="1600" i="1" dirty="0"/>
                  <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≤1</m:t>
                        </m:r>
                      </m:e>
                    </m:d>
                    <m:r>
                      <a:rPr lang="en-GB" sz="1600" b="0" i="1" smtClean="0">
                        <a:latin typeface="Cambria Math" panose="02040503050406030204" pitchFamily="18" charset="0"/>
                      </a:rPr>
                      <m:t>=0.0352</m:t>
                    </m:r>
                  </m:oMath>
                </a14:m>
                <a:r>
                  <a:rPr lang="en-GB" sz="1600" i="1" dirty="0"/>
                  <a:t> </a:t>
                </a:r>
              </a:p>
              <a:p>
                <a:endParaRPr lang="en-GB" sz="1600" dirty="0"/>
              </a:p>
              <a:p>
                <a:r>
                  <a:rPr lang="en-GB" sz="1600" dirty="0"/>
                  <a:t>If we want the top 5%, find the first value above the 95% mark, </a:t>
                </a:r>
                <a:r>
                  <a:rPr lang="en-GB" sz="1600" b="1" dirty="0"/>
                  <a:t>then go one value beyond it</a:t>
                </a:r>
                <a:r>
                  <a:rPr lang="en-GB" sz="1600" dirty="0"/>
                  <a:t>.</a:t>
                </a:r>
              </a:p>
              <a:p>
                <a:r>
                  <a:rPr lang="en-GB" sz="1600" i="1" dirty="0"/>
                  <a:t>    Critical region: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≥7</m:t>
                    </m:r>
                  </m:oMath>
                </a14:m>
                <a:endParaRPr lang="en-GB" sz="1600" i="1" dirty="0"/>
              </a:p>
              <a:p>
                <a:r>
                  <a:rPr lang="en-GB" sz="1600" i="1" dirty="0"/>
                  <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≥7</m:t>
                        </m:r>
                      </m:e>
                    </m:d>
                    <m:r>
                      <a:rPr lang="en-GB" sz="1600" b="0" i="1" smtClean="0">
                        <a:latin typeface="Cambria Math" panose="02040503050406030204" pitchFamily="18" charset="0"/>
                      </a:rPr>
                      <m:t>=1−</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≤6</m:t>
                        </m:r>
                      </m:e>
                    </m:d>
                    <m:r>
                      <a:rPr lang="en-GB" sz="1600" b="0" i="1" smtClean="0">
                        <a:latin typeface="Cambria Math" panose="02040503050406030204" pitchFamily="18" charset="0"/>
                      </a:rPr>
                      <m:t>=0.0352</m:t>
                    </m:r>
                  </m:oMath>
                </a14:m>
                <a:endParaRPr lang="en-GB" sz="1600" i="1" dirty="0"/>
              </a:p>
              <a:p>
                <a:endParaRPr lang="en-GB" sz="1600" i="1" dirty="0"/>
              </a:p>
              <a:p>
                <a:r>
                  <a:rPr lang="en-GB" sz="1600" dirty="0"/>
                  <a:t>The </a:t>
                </a:r>
                <a:r>
                  <a:rPr lang="en-GB" sz="1600" b="1" dirty="0"/>
                  <a:t>actual level of significance </a:t>
                </a:r>
                <a:r>
                  <a:rPr lang="en-GB" sz="1600" dirty="0"/>
                  <a:t>is the probability of being in the critical region:</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0.0352+0.0352=0.0704</m:t>
                      </m:r>
                    </m:oMath>
                  </m:oMathPara>
                </a14:m>
                <a:endParaRPr lang="en-GB" sz="1600" i="1" dirty="0"/>
              </a:p>
            </p:txBody>
          </p:sp>
        </mc:Choice>
        <mc:Fallback xmlns="">
          <p:sp>
            <p:nvSpPr>
              <p:cNvPr id="26" name="TextBox 25">
                <a:extLst>
                  <a:ext uri="{FF2B5EF4-FFF2-40B4-BE49-F238E27FC236}">
                    <a16:creationId xmlns:a16="http://schemas.microsoft.com/office/drawing/2014/main" id="{DBE0DE63-BC89-4E35-9AEB-2CDA4909217E}"/>
                  </a:ext>
                </a:extLst>
              </p:cNvPr>
              <p:cNvSpPr txBox="1">
                <a:spLocks noRot="1" noChangeAspect="1" noMove="1" noResize="1" noEditPoints="1" noAdjustHandles="1" noChangeArrowheads="1" noChangeShapeType="1" noTextEdit="1"/>
              </p:cNvSpPr>
              <p:nvPr/>
            </p:nvSpPr>
            <p:spPr>
              <a:xfrm>
                <a:off x="463308" y="3320819"/>
                <a:ext cx="4690326" cy="3539430"/>
              </a:xfrm>
              <a:prstGeom prst="rect">
                <a:avLst/>
              </a:prstGeom>
              <a:blipFill>
                <a:blip r:embed="rId6"/>
                <a:stretch>
                  <a:fillRect l="-650" t="-517" r="-130"/>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B1DC0177-2731-4D06-A430-9C5E947A8525}"/>
              </a:ext>
            </a:extLst>
          </p:cNvPr>
          <p:cNvCxnSpPr>
            <a:cxnSpLocks/>
          </p:cNvCxnSpPr>
          <p:nvPr/>
        </p:nvCxnSpPr>
        <p:spPr>
          <a:xfrm flipV="1">
            <a:off x="5276850" y="3717032"/>
            <a:ext cx="879326" cy="273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F1542154-27BA-4E11-BED0-C5E2123CC13A}"/>
              </a:ext>
            </a:extLst>
          </p:cNvPr>
          <p:cNvCxnSpPr>
            <a:cxnSpLocks/>
          </p:cNvCxnSpPr>
          <p:nvPr/>
        </p:nvCxnSpPr>
        <p:spPr>
          <a:xfrm flipH="1" flipV="1">
            <a:off x="3981450" y="5191125"/>
            <a:ext cx="333375" cy="161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C88CFB20-BFD8-4701-827C-98772B0A68D7}"/>
              </a:ext>
            </a:extLst>
          </p:cNvPr>
          <p:cNvSpPr/>
          <p:nvPr/>
        </p:nvSpPr>
        <p:spPr>
          <a:xfrm>
            <a:off x="670176" y="4123438"/>
            <a:ext cx="3273174" cy="505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a:extLst>
              <a:ext uri="{FF2B5EF4-FFF2-40B4-BE49-F238E27FC236}">
                <a16:creationId xmlns:a16="http://schemas.microsoft.com/office/drawing/2014/main" id="{CA031C74-7062-491D-B8A2-73A520A6E51F}"/>
              </a:ext>
            </a:extLst>
          </p:cNvPr>
          <p:cNvSpPr/>
          <p:nvPr/>
        </p:nvSpPr>
        <p:spPr>
          <a:xfrm>
            <a:off x="673307" y="5352240"/>
            <a:ext cx="3266488" cy="505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a:extLst>
              <a:ext uri="{FF2B5EF4-FFF2-40B4-BE49-F238E27FC236}">
                <a16:creationId xmlns:a16="http://schemas.microsoft.com/office/drawing/2014/main" id="{9449A85F-BD20-4899-BAAA-7EF83E488549}"/>
              </a:ext>
            </a:extLst>
          </p:cNvPr>
          <p:cNvSpPr/>
          <p:nvPr/>
        </p:nvSpPr>
        <p:spPr>
          <a:xfrm>
            <a:off x="625598" y="6537071"/>
            <a:ext cx="3413002" cy="292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859756E-24C0-49EF-BC31-A4D593B7FD02}"/>
                  </a:ext>
                </a:extLst>
              </p:cNvPr>
              <p:cNvSpPr txBox="1"/>
              <p:nvPr/>
            </p:nvSpPr>
            <p:spPr>
              <a:xfrm>
                <a:off x="4264147" y="5181575"/>
                <a:ext cx="1231778" cy="577081"/>
              </a:xfrm>
              <a:prstGeom prst="rect">
                <a:avLst/>
              </a:prstGeom>
              <a:noFill/>
            </p:spPr>
            <p:txBody>
              <a:bodyPr wrap="square" rtlCol="0">
                <a:spAutoFit/>
              </a:bodyPr>
              <a:lstStyle/>
              <a:p>
                <a:r>
                  <a:rPr lang="en-GB" sz="1050" dirty="0"/>
                  <a:t>This is because the “</a:t>
                </a:r>
                <a14:m>
                  <m:oMath xmlns:m="http://schemas.openxmlformats.org/officeDocument/2006/math">
                    <m:r>
                      <a:rPr lang="en-GB" sz="1050" b="0" i="1" smtClean="0">
                        <a:latin typeface="Cambria Math" panose="02040503050406030204" pitchFamily="18" charset="0"/>
                      </a:rPr>
                      <m:t>1−</m:t>
                    </m:r>
                  </m:oMath>
                </a14:m>
                <a:r>
                  <a:rPr lang="en-GB" sz="1050" dirty="0"/>
                  <a:t>” goes back one outcome.</a:t>
                </a:r>
              </a:p>
            </p:txBody>
          </p:sp>
        </mc:Choice>
        <mc:Fallback xmlns="">
          <p:sp>
            <p:nvSpPr>
              <p:cNvPr id="37" name="TextBox 36">
                <a:extLst>
                  <a:ext uri="{FF2B5EF4-FFF2-40B4-BE49-F238E27FC236}">
                    <a16:creationId xmlns:a16="http://schemas.microsoft.com/office/drawing/2014/main" id="{3859756E-24C0-49EF-BC31-A4D593B7FD02}"/>
                  </a:ext>
                </a:extLst>
              </p:cNvPr>
              <p:cNvSpPr txBox="1">
                <a:spLocks noRot="1" noChangeAspect="1" noMove="1" noResize="1" noEditPoints="1" noAdjustHandles="1" noChangeArrowheads="1" noChangeShapeType="1" noTextEdit="1"/>
              </p:cNvSpPr>
              <p:nvPr/>
            </p:nvSpPr>
            <p:spPr>
              <a:xfrm>
                <a:off x="4264147" y="5181575"/>
                <a:ext cx="1231778" cy="577081"/>
              </a:xfrm>
              <a:prstGeom prst="rect">
                <a:avLst/>
              </a:prstGeom>
              <a:blipFill>
                <a:blip r:embed="rId7"/>
                <a:stretch>
                  <a:fillRect b="-5263"/>
                </a:stretch>
              </a:blipFill>
            </p:spPr>
            <p:txBody>
              <a:bodyPr/>
              <a:lstStyle/>
              <a:p>
                <a:r>
                  <a:rPr lang="en-GB">
                    <a:noFill/>
                  </a:rPr>
                  <a:t> </a:t>
                </a:r>
              </a:p>
            </p:txBody>
          </p:sp>
        </mc:Fallback>
      </mc:AlternateContent>
    </p:spTree>
    <p:extLst>
      <p:ext uri="{BB962C8B-B14F-4D97-AF65-F5344CB8AC3E}">
        <p14:creationId xmlns:p14="http://schemas.microsoft.com/office/powerpoint/2010/main" val="5035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2"/>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2"/>
                                        </p:tgtEl>
                                      </p:cBhvr>
                                    </p:animEffect>
                                    <p:set>
                                      <p:cBhvr>
                                        <p:cTn id="2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0" restart="whenNotActive" fill="hold" evtFilter="cancelBubble" nodeType="interactiveSeq">
                <p:stCondLst>
                  <p:cond evt="onClick" delay="0">
                    <p:tgtEl>
                      <p:spTgt spid="33"/>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3"/>
                                        </p:tgtEl>
                                      </p:cBhvr>
                                    </p:animEffect>
                                    <p:set>
                                      <p:cBhvr>
                                        <p:cTn id="3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6" restart="whenNotActive" fill="hold" evtFilter="cancelBubble" nodeType="interactiveSeq">
                <p:stCondLst>
                  <p:cond evt="onClick" delay="0">
                    <p:tgtEl>
                      <p:spTgt spid="34"/>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4" grpId="0" animBg="1"/>
      <p:bldP spid="26" grpId="0"/>
      <p:bldP spid="32" grpId="0" animBg="1"/>
      <p:bldP spid="32" grpId="1" animBg="1"/>
      <p:bldP spid="33" grpId="0" animBg="1"/>
      <p:bldP spid="33" grpId="1" animBg="1"/>
      <p:bldP spid="34" grpId="0" animBg="1"/>
      <p:bldP spid="34" grpId="1" animBg="1"/>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3EF66D-AF04-4318-9B98-147370A50E76}"/>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06EE131-E050-4CD9-A8B7-5E71E0B924C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a:extLst>
                <a:ext uri="{FF2B5EF4-FFF2-40B4-BE49-F238E27FC236}">
                  <a16:creationId xmlns:a16="http://schemas.microsoft.com/office/drawing/2014/main" id="{EFA5458F-D1E3-4A0C-BAB2-AC23AD4E5D8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26BAD83C-B2AE-4123-96BF-30BDA157658D}"/>
              </a:ext>
            </a:extLst>
          </p:cNvPr>
          <p:cNvSpPr txBox="1"/>
          <p:nvPr/>
        </p:nvSpPr>
        <p:spPr>
          <a:xfrm>
            <a:off x="323867" y="826226"/>
            <a:ext cx="8069890"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An estate agent has been selling houses at a rate of 9 per month. He believes that the rate of sales will decrease in the next month.</a:t>
            </a:r>
          </a:p>
          <a:p>
            <a:pPr marL="342900" indent="-342900">
              <a:buAutoNum type="alphaLcParenBoth"/>
            </a:pPr>
            <a:r>
              <a:rPr lang="en-GB" sz="1400" dirty="0"/>
              <a:t>Using a 5% level of significance, find the critical region for a one-tailed test of the hypothesis that the rate of sales will decrease from 9 per month.</a:t>
            </a:r>
          </a:p>
          <a:p>
            <a:pPr marL="342900" indent="-342900">
              <a:buAutoNum type="alphaLcParenBoth"/>
            </a:pPr>
            <a:r>
              <a:rPr lang="en-GB" sz="1400" dirty="0"/>
              <a:t>Write down the actual significance level of the test in part </a:t>
            </a:r>
            <a:r>
              <a:rPr lang="en-GB" sz="1400" b="1" dirty="0"/>
              <a:t>a</a:t>
            </a:r>
            <a:r>
              <a:rPr lang="en-GB" sz="1400"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94F4E82-949F-4E65-B56B-E4CE594C8691}"/>
                  </a:ext>
                </a:extLst>
              </p:cNvPr>
              <p:cNvSpPr txBox="1"/>
              <p:nvPr/>
            </p:nvSpPr>
            <p:spPr>
              <a:xfrm>
                <a:off x="754173" y="2115393"/>
                <a:ext cx="4608512" cy="1677382"/>
              </a:xfrm>
              <a:prstGeom prst="rect">
                <a:avLst/>
              </a:prstGeom>
              <a:noFill/>
            </p:spPr>
            <p:txBody>
              <a:bodyPr wrap="square" rtlCol="0">
                <a:spAutoFit/>
              </a:bodyPr>
              <a:lstStyle/>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m:t>
                    </m:r>
                    <m:r>
                      <a:rPr lang="en-GB" sz="1600" b="0" i="1" smtClean="0">
                        <a:latin typeface="Cambria Math" panose="02040503050406030204" pitchFamily="18" charset="0"/>
                      </a:rPr>
                      <m:t>𝜆</m:t>
                    </m:r>
                    <m:r>
                      <a:rPr lang="en-GB" sz="1600" b="0" i="1" smtClean="0">
                        <a:latin typeface="Cambria Math" panose="02040503050406030204" pitchFamily="18" charset="0"/>
                      </a:rPr>
                      <m:t>=9,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0" i="1" smtClean="0">
                        <a:latin typeface="Cambria Math" panose="02040503050406030204" pitchFamily="18" charset="0"/>
                      </a:rPr>
                      <m:t>𝜆</m:t>
                    </m:r>
                    <m:r>
                      <a:rPr lang="en-GB" sz="1600" b="0" i="1" smtClean="0">
                        <a:latin typeface="Cambria Math" panose="02040503050406030204" pitchFamily="18" charset="0"/>
                      </a:rPr>
                      <m:t>&lt;9</m:t>
                    </m:r>
                  </m:oMath>
                </a14:m>
                <a:r>
                  <a:rPr lang="en-GB" sz="1600" dirty="0"/>
                  <a:t> </a:t>
                </a:r>
              </a:p>
              <a:p>
                <a:r>
                  <a:rPr lang="en-GB" sz="1600" dirty="0"/>
                  <a:t>Assuming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𝑃𝑜</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9</m:t>
                        </m:r>
                      </m:e>
                    </m:d>
                  </m:oMath>
                </a14:m>
                <a:endParaRPr lang="en-GB" sz="1600" dirty="0"/>
              </a:p>
              <a:p>
                <a:endParaRPr lang="en-GB" sz="300" dirty="0"/>
              </a:p>
              <a:p>
                <a:r>
                  <a:rPr lang="en-GB" sz="1600" dirty="0"/>
                  <a:t>Using tables:</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≤3</m:t>
                        </m:r>
                      </m:e>
                    </m:d>
                    <m:r>
                      <a:rPr lang="en-GB" sz="1600" b="0" i="1" smtClean="0">
                        <a:latin typeface="Cambria Math" panose="02040503050406030204" pitchFamily="18" charset="0"/>
                      </a:rPr>
                      <m:t>=0.0212</m:t>
                    </m:r>
                  </m:oMath>
                </a14:m>
                <a:r>
                  <a:rPr lang="en-GB" sz="1600" dirty="0"/>
                  <a:t>  </a:t>
                </a:r>
                <a14:m>
                  <m:oMath xmlns:m="http://schemas.openxmlformats.org/officeDocument/2006/math">
                    <m:r>
                      <a:rPr lang="en-GB" sz="1600" b="0" i="1" dirty="0" smtClean="0">
                        <a:latin typeface="Cambria Math" panose="02040503050406030204" pitchFamily="18" charset="0"/>
                      </a:rPr>
                      <m:t>∴</m:t>
                    </m:r>
                  </m:oMath>
                </a14:m>
                <a:r>
                  <a:rPr lang="en-GB" sz="1600" dirty="0"/>
                  <a:t> critical region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≤3</m:t>
                    </m:r>
                  </m:oMath>
                </a14:m>
                <a:endParaRPr lang="en-GB" sz="1600" dirty="0"/>
              </a:p>
              <a:p>
                <a:endParaRPr lang="en-GB" sz="1600" dirty="0"/>
              </a:p>
              <a:p>
                <a:r>
                  <a:rPr lang="en-GB" sz="1600" dirty="0"/>
                  <a:t>Actual significance level: </a:t>
                </a:r>
                <a14:m>
                  <m:oMath xmlns:m="http://schemas.openxmlformats.org/officeDocument/2006/math">
                    <m:r>
                      <a:rPr lang="en-GB" sz="1600" b="0" i="1" smtClean="0">
                        <a:latin typeface="Cambria Math" panose="02040503050406030204" pitchFamily="18" charset="0"/>
                      </a:rPr>
                      <m:t>0.0212</m:t>
                    </m:r>
                  </m:oMath>
                </a14:m>
                <a:endParaRPr lang="en-GB" sz="1600" dirty="0"/>
              </a:p>
            </p:txBody>
          </p:sp>
        </mc:Choice>
        <mc:Fallback xmlns="">
          <p:sp>
            <p:nvSpPr>
              <p:cNvPr id="8" name="TextBox 7">
                <a:extLst>
                  <a:ext uri="{FF2B5EF4-FFF2-40B4-BE49-F238E27FC236}">
                    <a16:creationId xmlns:a16="http://schemas.microsoft.com/office/drawing/2014/main" id="{294F4E82-949F-4E65-B56B-E4CE594C8691}"/>
                  </a:ext>
                </a:extLst>
              </p:cNvPr>
              <p:cNvSpPr txBox="1">
                <a:spLocks noRot="1" noChangeAspect="1" noMove="1" noResize="1" noEditPoints="1" noAdjustHandles="1" noChangeArrowheads="1" noChangeShapeType="1" noTextEdit="1"/>
              </p:cNvSpPr>
              <p:nvPr/>
            </p:nvSpPr>
            <p:spPr>
              <a:xfrm>
                <a:off x="754173" y="2115393"/>
                <a:ext cx="4608512" cy="1677382"/>
              </a:xfrm>
              <a:prstGeom prst="rect">
                <a:avLst/>
              </a:prstGeom>
              <a:blipFill>
                <a:blip r:embed="rId2"/>
                <a:stretch>
                  <a:fillRect l="-794" b="-364"/>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1F3F9B61-70F2-4E57-AA18-FBDCB7FCC778}"/>
              </a:ext>
            </a:extLst>
          </p:cNvPr>
          <p:cNvSpPr txBox="1"/>
          <p:nvPr/>
        </p:nvSpPr>
        <p:spPr>
          <a:xfrm>
            <a:off x="5441429" y="2190699"/>
            <a:ext cx="2952328" cy="6001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a:t>Use tables where possible (rather than your calculator). If using a calculator, make use of the ‘list’ mode for Poisson CD.</a:t>
            </a:r>
          </a:p>
        </p:txBody>
      </p:sp>
      <p:sp>
        <p:nvSpPr>
          <p:cNvPr id="11" name="TextBox 10">
            <a:extLst>
              <a:ext uri="{FF2B5EF4-FFF2-40B4-BE49-F238E27FC236}">
                <a16:creationId xmlns:a16="http://schemas.microsoft.com/office/drawing/2014/main" id="{78236F84-622E-4922-9923-C7E5452D9456}"/>
              </a:ext>
            </a:extLst>
          </p:cNvPr>
          <p:cNvSpPr txBox="1"/>
          <p:nvPr/>
        </p:nvSpPr>
        <p:spPr>
          <a:xfrm>
            <a:off x="323867" y="3837213"/>
            <a:ext cx="7812977"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An estate agent has been selling houses at a rate of 9 per month. He believes that the rate of sales will decrease in the next month.</a:t>
            </a:r>
          </a:p>
          <a:p>
            <a:pPr marL="342900" indent="-342900">
              <a:buAutoNum type="alphaLcParenBoth"/>
            </a:pPr>
            <a:r>
              <a:rPr lang="en-GB" sz="1400" dirty="0"/>
              <a:t>Using a 5% level of significance, find the critical region for a one-tailed test of the hypothesis that the rate of sales will decrease from 9 per month.</a:t>
            </a:r>
          </a:p>
          <a:p>
            <a:pPr marL="342900" indent="-342900">
              <a:buAutoNum type="alphaLcParenBoth"/>
            </a:pPr>
            <a:r>
              <a:rPr lang="en-GB" sz="1400" dirty="0"/>
              <a:t>Write down the actual significance level of the test in part </a:t>
            </a:r>
            <a:r>
              <a:rPr lang="en-GB" sz="1400" b="1" dirty="0"/>
              <a:t>a</a:t>
            </a:r>
            <a:r>
              <a:rPr lang="en-GB" sz="1400" dirty="0"/>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2BC66A7-94F6-487B-9352-9047011E9D2F}"/>
                  </a:ext>
                </a:extLst>
              </p:cNvPr>
              <p:cNvSpPr txBox="1"/>
              <p:nvPr/>
            </p:nvSpPr>
            <p:spPr>
              <a:xfrm>
                <a:off x="773485" y="4976217"/>
                <a:ext cx="5164385" cy="1938992"/>
              </a:xfrm>
              <a:prstGeom prst="rect">
                <a:avLst/>
              </a:prstGeom>
              <a:noFill/>
            </p:spPr>
            <p:txBody>
              <a:bodyPr wrap="square" rtlCol="0">
                <a:spAutoFit/>
              </a:bodyPr>
              <a:lstStyle/>
              <a:p>
                <a:r>
                  <a:rPr lang="en-GB" sz="1200" dirty="0"/>
                  <a:t>Let </a:t>
                </a:r>
                <a14:m>
                  <m:oMath xmlns:m="http://schemas.openxmlformats.org/officeDocument/2006/math">
                    <m:r>
                      <a:rPr lang="en-GB" sz="1200" b="0" i="1" smtClean="0">
                        <a:latin typeface="Cambria Math" panose="02040503050406030204" pitchFamily="18" charset="0"/>
                      </a:rPr>
                      <m:t>𝑋</m:t>
                    </m:r>
                  </m:oMath>
                </a14:m>
                <a:r>
                  <a:rPr lang="en-GB" sz="1200" dirty="0"/>
                  <a:t> = the number of incoming calls in a 20-minute interval.</a:t>
                </a:r>
              </a:p>
              <a:p>
                <a:r>
                  <a:rPr lang="en-GB" sz="1200" dirty="0"/>
                  <a:t>0.325 per minute is 6.5 calls per 20-minutes.</a:t>
                </a:r>
              </a:p>
              <a:p>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r>
                      <a:rPr lang="en-GB" sz="1200" b="0" i="1" smtClean="0">
                        <a:latin typeface="Cambria Math" panose="02040503050406030204" pitchFamily="18" charset="0"/>
                      </a:rPr>
                      <m:t>:</m:t>
                    </m:r>
                    <m:r>
                      <a:rPr lang="en-GB" sz="1200" b="0" i="1" smtClean="0">
                        <a:latin typeface="Cambria Math" panose="02040503050406030204" pitchFamily="18" charset="0"/>
                      </a:rPr>
                      <m:t>𝜆</m:t>
                    </m:r>
                    <m:r>
                      <a:rPr lang="en-GB" sz="1200" b="0" i="1" smtClean="0">
                        <a:latin typeface="Cambria Math" panose="02040503050406030204" pitchFamily="18" charset="0"/>
                      </a:rPr>
                      <m:t>=6.5,   </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1</m:t>
                        </m:r>
                      </m:sub>
                    </m:sSub>
                    <m:r>
                      <a:rPr lang="en-GB" sz="1200" b="0" i="1" smtClean="0">
                        <a:latin typeface="Cambria Math" panose="02040503050406030204" pitchFamily="18" charset="0"/>
                      </a:rPr>
                      <m:t>:</m:t>
                    </m:r>
                    <m:r>
                      <a:rPr lang="en-GB" sz="1200" b="0" i="1" smtClean="0">
                        <a:latin typeface="Cambria Math" panose="02040503050406030204" pitchFamily="18" charset="0"/>
                      </a:rPr>
                      <m:t>𝜆</m:t>
                    </m:r>
                    <m:r>
                      <a:rPr lang="en-GB" sz="1200" b="0" i="1" smtClean="0">
                        <a:latin typeface="Cambria Math" panose="02040503050406030204" pitchFamily="18" charset="0"/>
                      </a:rPr>
                      <m:t>≠6.5</m:t>
                    </m:r>
                  </m:oMath>
                </a14:m>
                <a:r>
                  <a:rPr lang="en-GB" sz="1200" dirty="0"/>
                  <a:t> </a:t>
                </a:r>
              </a:p>
              <a:p>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≤1</m:t>
                        </m:r>
                      </m:e>
                    </m:d>
                    <m:r>
                      <a:rPr lang="en-GB" sz="1200" b="0" i="1" smtClean="0">
                        <a:latin typeface="Cambria Math" panose="02040503050406030204" pitchFamily="18" charset="0"/>
                      </a:rPr>
                      <m:t>=0.0113   →   </m:t>
                    </m:r>
                  </m:oMath>
                </a14:m>
                <a:r>
                  <a:rPr lang="en-GB" sz="1200" dirty="0"/>
                  <a:t>Lower critical region </a:t>
                </a:r>
                <a14:m>
                  <m:oMath xmlns:m="http://schemas.openxmlformats.org/officeDocument/2006/math">
                    <m:r>
                      <a:rPr lang="en-GB" sz="1200" b="0" i="1" smtClean="0">
                        <a:latin typeface="Cambria Math" panose="02040503050406030204" pitchFamily="18" charset="0"/>
                      </a:rPr>
                      <m:t>𝑋</m:t>
                    </m:r>
                    <m:r>
                      <a:rPr lang="en-GB" sz="1200" b="0" i="1" smtClean="0">
                        <a:latin typeface="Cambria Math" panose="02040503050406030204" pitchFamily="18" charset="0"/>
                      </a:rPr>
                      <m:t>≤1</m:t>
                    </m:r>
                  </m:oMath>
                </a14:m>
                <a:endParaRPr lang="en-GB" sz="1200" dirty="0"/>
              </a:p>
              <a:p>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≥13</m:t>
                        </m:r>
                      </m:e>
                    </m:d>
                    <m:r>
                      <a:rPr lang="en-GB" sz="1200" b="0" i="1" smtClean="0">
                        <a:latin typeface="Cambria Math" panose="02040503050406030204" pitchFamily="18" charset="0"/>
                      </a:rPr>
                      <m:t>=1−</m:t>
                    </m:r>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≤12</m:t>
                        </m:r>
                      </m:e>
                    </m:d>
                    <m:r>
                      <a:rPr lang="en-GB" sz="1200" b="0" i="1" smtClean="0">
                        <a:latin typeface="Cambria Math" panose="02040503050406030204" pitchFamily="18" charset="0"/>
                      </a:rPr>
                      <m:t>=0.0160</m:t>
                    </m:r>
                  </m:oMath>
                </a14:m>
                <a:r>
                  <a:rPr lang="en-GB" sz="1200" dirty="0"/>
                  <a:t>   </a:t>
                </a:r>
                <a14:m>
                  <m:oMath xmlns:m="http://schemas.openxmlformats.org/officeDocument/2006/math">
                    <m:r>
                      <a:rPr lang="en-GB" sz="1200" b="0" i="1" dirty="0" smtClean="0">
                        <a:latin typeface="Cambria Math" panose="02040503050406030204" pitchFamily="18" charset="0"/>
                      </a:rPr>
                      <m:t>→</m:t>
                    </m:r>
                  </m:oMath>
                </a14:m>
                <a:r>
                  <a:rPr lang="en-GB" sz="1200" dirty="0"/>
                  <a:t>  Upper critical region </a:t>
                </a:r>
                <a14:m>
                  <m:oMath xmlns:m="http://schemas.openxmlformats.org/officeDocument/2006/math">
                    <m:r>
                      <a:rPr lang="en-GB" sz="1200" b="0" i="1" smtClean="0">
                        <a:latin typeface="Cambria Math" panose="02040503050406030204" pitchFamily="18" charset="0"/>
                      </a:rPr>
                      <m:t>𝑋</m:t>
                    </m:r>
                    <m:r>
                      <a:rPr lang="en-GB" sz="1200" b="0" i="1" smtClean="0">
                        <a:latin typeface="Cambria Math" panose="02040503050406030204" pitchFamily="18" charset="0"/>
                      </a:rPr>
                      <m:t>≥12</m:t>
                    </m:r>
                  </m:oMath>
                </a14:m>
                <a:endParaRPr lang="en-GB" sz="1200" dirty="0"/>
              </a:p>
              <a:p>
                <a:r>
                  <a:rPr lang="en-GB" sz="1200" dirty="0"/>
                  <a:t>So critical region </a:t>
                </a:r>
                <a14:m>
                  <m:oMath xmlns:m="http://schemas.openxmlformats.org/officeDocument/2006/math">
                    <m:r>
                      <a:rPr lang="en-GB" sz="1200" b="0" i="1" smtClean="0">
                        <a:latin typeface="Cambria Math" panose="02040503050406030204" pitchFamily="18" charset="0"/>
                      </a:rPr>
                      <m:t>𝑋</m:t>
                    </m:r>
                    <m:r>
                      <a:rPr lang="en-GB" sz="1200" b="0" i="1" smtClean="0">
                        <a:latin typeface="Cambria Math" panose="02040503050406030204" pitchFamily="18" charset="0"/>
                      </a:rPr>
                      <m:t>≤1</m:t>
                    </m:r>
                  </m:oMath>
                </a14:m>
                <a:r>
                  <a:rPr lang="en-GB" sz="1200" dirty="0"/>
                  <a:t> or </a:t>
                </a:r>
                <a14:m>
                  <m:oMath xmlns:m="http://schemas.openxmlformats.org/officeDocument/2006/math">
                    <m:r>
                      <a:rPr lang="en-GB" sz="1200" b="0" i="1" smtClean="0">
                        <a:latin typeface="Cambria Math" panose="02040503050406030204" pitchFamily="18" charset="0"/>
                      </a:rPr>
                      <m:t>𝑋</m:t>
                    </m:r>
                    <m:r>
                      <a:rPr lang="en-GB" sz="1200" b="0" i="1" smtClean="0">
                        <a:latin typeface="Cambria Math" panose="02040503050406030204" pitchFamily="18" charset="0"/>
                      </a:rPr>
                      <m:t>≥12</m:t>
                    </m:r>
                  </m:oMath>
                </a14:m>
                <a:endParaRPr lang="en-GB" sz="1200" dirty="0"/>
              </a:p>
              <a:p>
                <a:endParaRPr lang="en-GB" sz="1200" dirty="0"/>
              </a:p>
              <a:p>
                <a:r>
                  <a:rPr lang="en-GB" sz="1200" dirty="0"/>
                  <a:t>Actual significance level: </a:t>
                </a:r>
                <a14:m>
                  <m:oMath xmlns:m="http://schemas.openxmlformats.org/officeDocument/2006/math">
                    <m:r>
                      <a:rPr lang="en-GB" sz="1200" b="0" i="1" smtClean="0">
                        <a:latin typeface="Cambria Math" panose="02040503050406030204" pitchFamily="18" charset="0"/>
                      </a:rPr>
                      <m:t>0.0113+0.0339=0.0452</m:t>
                    </m:r>
                  </m:oMath>
                </a14:m>
                <a:endParaRPr lang="en-GB" sz="1200" dirty="0"/>
              </a:p>
              <a:p>
                <a14:m>
                  <m:oMath xmlns:m="http://schemas.openxmlformats.org/officeDocument/2006/math">
                    <m:r>
                      <a:rPr lang="en-GB" sz="1200" b="0" i="1" smtClean="0">
                        <a:latin typeface="Cambria Math" panose="02040503050406030204" pitchFamily="18" charset="0"/>
                      </a:rPr>
                      <m:t>𝑋</m:t>
                    </m:r>
                    <m:r>
                      <a:rPr lang="en-GB" sz="1200" b="0" i="1" smtClean="0">
                        <a:latin typeface="Cambria Math" panose="02040503050406030204" pitchFamily="18" charset="0"/>
                      </a:rPr>
                      <m:t>=13</m:t>
                    </m:r>
                  </m:oMath>
                </a14:m>
                <a:r>
                  <a:rPr lang="en-GB" sz="1200" dirty="0"/>
                  <a:t> is in critical region so reject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oMath>
                </a14:m>
                <a:r>
                  <a:rPr lang="en-GB" sz="1200" dirty="0"/>
                  <a:t> and conclude that there is evidence to suggest that the rate of incoming calls has changed.</a:t>
                </a:r>
              </a:p>
            </p:txBody>
          </p:sp>
        </mc:Choice>
        <mc:Fallback xmlns="">
          <p:sp>
            <p:nvSpPr>
              <p:cNvPr id="12" name="TextBox 11">
                <a:extLst>
                  <a:ext uri="{FF2B5EF4-FFF2-40B4-BE49-F238E27FC236}">
                    <a16:creationId xmlns:a16="http://schemas.microsoft.com/office/drawing/2014/main" id="{B2BC66A7-94F6-487B-9352-9047011E9D2F}"/>
                  </a:ext>
                </a:extLst>
              </p:cNvPr>
              <p:cNvSpPr txBox="1">
                <a:spLocks noRot="1" noChangeAspect="1" noMove="1" noResize="1" noEditPoints="1" noAdjustHandles="1" noChangeArrowheads="1" noChangeShapeType="1" noTextEdit="1"/>
              </p:cNvSpPr>
              <p:nvPr/>
            </p:nvSpPr>
            <p:spPr>
              <a:xfrm>
                <a:off x="773485" y="4976217"/>
                <a:ext cx="5164385" cy="1938992"/>
              </a:xfrm>
              <a:prstGeom prst="rect">
                <a:avLst/>
              </a:prstGeom>
              <a:blipFill>
                <a:blip r:embed="rId3"/>
                <a:stretch>
                  <a:fillRect l="-118" b="-1572"/>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7C7E162F-A504-45E4-BAD5-AE952E31A686}"/>
              </a:ext>
            </a:extLst>
          </p:cNvPr>
          <p:cNvSpPr txBox="1"/>
          <p:nvPr/>
        </p:nvSpPr>
        <p:spPr>
          <a:xfrm>
            <a:off x="6120877" y="5414928"/>
            <a:ext cx="1803923"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Two-tailed, so 2.5% at each tail.</a:t>
            </a:r>
          </a:p>
        </p:txBody>
      </p:sp>
      <p:cxnSp>
        <p:nvCxnSpPr>
          <p:cNvPr id="15" name="Straight Arrow Connector 14">
            <a:extLst>
              <a:ext uri="{FF2B5EF4-FFF2-40B4-BE49-F238E27FC236}">
                <a16:creationId xmlns:a16="http://schemas.microsoft.com/office/drawing/2014/main" id="{5CA340AB-BD40-4D7F-BA94-5ABD2E6C9F5B}"/>
              </a:ext>
            </a:extLst>
          </p:cNvPr>
          <p:cNvCxnSpPr>
            <a:stCxn id="13" idx="1"/>
          </p:cNvCxnSpPr>
          <p:nvPr/>
        </p:nvCxnSpPr>
        <p:spPr>
          <a:xfrm flipH="1" flipV="1">
            <a:off x="5657850" y="5619750"/>
            <a:ext cx="463027" cy="567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A22514CF-E8F9-42E6-BD60-CC9EDA2ACBE9}"/>
              </a:ext>
            </a:extLst>
          </p:cNvPr>
          <p:cNvSpPr/>
          <p:nvPr/>
        </p:nvSpPr>
        <p:spPr>
          <a:xfrm>
            <a:off x="313407" y="5025430"/>
            <a:ext cx="7812977" cy="18325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A69CD2CE-0716-4B75-89CB-0A93FEB4762E}"/>
              </a:ext>
            </a:extLst>
          </p:cNvPr>
          <p:cNvSpPr/>
          <p:nvPr/>
        </p:nvSpPr>
        <p:spPr>
          <a:xfrm>
            <a:off x="323867" y="1991500"/>
            <a:ext cx="8069890" cy="16589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8343525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E429C6-9124-4816-ACC2-98D0F71DE37F}"/>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2CD42A2-E787-41DA-8F01-5D3DF0E2625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BA741BA1-9581-46FC-9384-F19D83DC8B8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E7321A5D-F029-4AD8-8B33-1FFCF745EC3E}"/>
              </a:ext>
            </a:extLst>
          </p:cNvPr>
          <p:cNvPicPr>
            <a:picLocks noChangeAspect="1"/>
          </p:cNvPicPr>
          <p:nvPr/>
        </p:nvPicPr>
        <p:blipFill>
          <a:blip r:embed="rId2"/>
          <a:stretch>
            <a:fillRect/>
          </a:stretch>
        </p:blipFill>
        <p:spPr>
          <a:xfrm>
            <a:off x="301997" y="1182555"/>
            <a:ext cx="5710163" cy="3801706"/>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49643D74-B035-4E52-A1D5-9B44AD96C456}"/>
              </a:ext>
            </a:extLst>
          </p:cNvPr>
          <p:cNvSpPr txBox="1"/>
          <p:nvPr/>
        </p:nvSpPr>
        <p:spPr>
          <a:xfrm>
            <a:off x="301997" y="806157"/>
            <a:ext cx="32403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S2(Old) June 2014 Q3</a:t>
            </a:r>
          </a:p>
        </p:txBody>
      </p:sp>
      <p:pic>
        <p:nvPicPr>
          <p:cNvPr id="8" name="Picture 7">
            <a:extLst>
              <a:ext uri="{FF2B5EF4-FFF2-40B4-BE49-F238E27FC236}">
                <a16:creationId xmlns:a16="http://schemas.microsoft.com/office/drawing/2014/main" id="{6063D131-6B2D-43F3-ADC9-90D743423BAF}"/>
              </a:ext>
            </a:extLst>
          </p:cNvPr>
          <p:cNvPicPr>
            <a:picLocks noChangeAspect="1"/>
          </p:cNvPicPr>
          <p:nvPr/>
        </p:nvPicPr>
        <p:blipFill>
          <a:blip r:embed="rId3"/>
          <a:stretch>
            <a:fillRect/>
          </a:stretch>
        </p:blipFill>
        <p:spPr>
          <a:xfrm>
            <a:off x="13972" y="5157192"/>
            <a:ext cx="4346848" cy="1637313"/>
          </a:xfrm>
          <a:prstGeom prst="rect">
            <a:avLst/>
          </a:prstGeom>
        </p:spPr>
      </p:pic>
      <p:pic>
        <p:nvPicPr>
          <p:cNvPr id="9" name="Picture 8">
            <a:extLst>
              <a:ext uri="{FF2B5EF4-FFF2-40B4-BE49-F238E27FC236}">
                <a16:creationId xmlns:a16="http://schemas.microsoft.com/office/drawing/2014/main" id="{4FAEDF82-1B2B-4A29-B4ED-D9564ED4FA1A}"/>
              </a:ext>
            </a:extLst>
          </p:cNvPr>
          <p:cNvPicPr>
            <a:picLocks noChangeAspect="1"/>
          </p:cNvPicPr>
          <p:nvPr/>
        </p:nvPicPr>
        <p:blipFill>
          <a:blip r:embed="rId4"/>
          <a:stretch>
            <a:fillRect/>
          </a:stretch>
        </p:blipFill>
        <p:spPr>
          <a:xfrm>
            <a:off x="4427984" y="5163574"/>
            <a:ext cx="4714872" cy="886128"/>
          </a:xfrm>
          <a:prstGeom prst="rect">
            <a:avLst/>
          </a:prstGeom>
        </p:spPr>
      </p:pic>
      <p:sp>
        <p:nvSpPr>
          <p:cNvPr id="10" name="Rectangle 9">
            <a:extLst>
              <a:ext uri="{FF2B5EF4-FFF2-40B4-BE49-F238E27FC236}">
                <a16:creationId xmlns:a16="http://schemas.microsoft.com/office/drawing/2014/main" id="{11B2F1CC-81BA-4FE6-9306-C9BD3455DDBA}"/>
              </a:ext>
            </a:extLst>
          </p:cNvPr>
          <p:cNvSpPr/>
          <p:nvPr/>
        </p:nvSpPr>
        <p:spPr>
          <a:xfrm>
            <a:off x="525203" y="5075339"/>
            <a:ext cx="3870627" cy="7928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0F3B6E92-2A4D-4C27-8EFD-08944F7D768B}"/>
              </a:ext>
            </a:extLst>
          </p:cNvPr>
          <p:cNvSpPr/>
          <p:nvPr/>
        </p:nvSpPr>
        <p:spPr>
          <a:xfrm>
            <a:off x="525203" y="5868214"/>
            <a:ext cx="3870627" cy="9184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629E55ED-F810-4E91-9B16-23ADB2162235}"/>
              </a:ext>
            </a:extLst>
          </p:cNvPr>
          <p:cNvSpPr/>
          <p:nvPr/>
        </p:nvSpPr>
        <p:spPr>
          <a:xfrm>
            <a:off x="5004048" y="5108449"/>
            <a:ext cx="4139952" cy="4087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F29F03C3-0BD4-40CD-A76C-2988EC849E79}"/>
              </a:ext>
            </a:extLst>
          </p:cNvPr>
          <p:cNvSpPr/>
          <p:nvPr/>
        </p:nvSpPr>
        <p:spPr>
          <a:xfrm>
            <a:off x="5004048" y="5517232"/>
            <a:ext cx="4139952" cy="5875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76653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65-66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12A0D0C-C409-F742-B990-1009A22A6952}"/>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a:t>
            </a:r>
            <a:r>
              <a:rPr lang="en-US" sz="2400" dirty="0" smtClean="0"/>
              <a:t>Q1</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Q2</a:t>
            </a:r>
            <a:endParaRPr lang="en-US" sz="2400" dirty="0"/>
          </a:p>
          <a:p>
            <a:r>
              <a:rPr lang="en-US" sz="2400" dirty="0">
                <a:solidFill>
                  <a:schemeClr val="accent6"/>
                </a:solidFill>
              </a:rPr>
              <a:t>Amber</a:t>
            </a:r>
            <a:r>
              <a:rPr lang="en-US" sz="2400" dirty="0"/>
              <a:t> 					</a:t>
            </a:r>
            <a:r>
              <a:rPr lang="en-US" sz="2400" dirty="0" smtClean="0"/>
              <a:t>Q3-7</a:t>
            </a:r>
            <a:endParaRPr lang="en-US" sz="2400" dirty="0"/>
          </a:p>
          <a:p>
            <a:r>
              <a:rPr lang="en-US" sz="2400" dirty="0">
                <a:solidFill>
                  <a:srgbClr val="FF0000"/>
                </a:solidFill>
              </a:rPr>
              <a:t>Red</a:t>
            </a:r>
            <a:r>
              <a:rPr lang="en-US" sz="2400" dirty="0"/>
              <a:t>					</a:t>
            </a:r>
            <a:r>
              <a:rPr lang="en-US" sz="2400" dirty="0" smtClean="0"/>
              <a:t>Q8-11</a:t>
            </a:r>
            <a:endParaRPr lang="en-US" sz="2400" dirty="0"/>
          </a:p>
          <a:p>
            <a:endParaRPr lang="en-US" sz="2400" dirty="0"/>
          </a:p>
        </p:txBody>
      </p:sp>
    </p:spTree>
    <p:extLst>
      <p:ext uri="{BB962C8B-B14F-4D97-AF65-F5344CB8AC3E}">
        <p14:creationId xmlns:p14="http://schemas.microsoft.com/office/powerpoint/2010/main" val="3461015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C8E97B-8E3D-4317-8D78-586A2A3A2579}"/>
              </a:ext>
            </a:extLst>
          </p:cNvPr>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a:extLst>
                    <a:ext uri="{FF2B5EF4-FFF2-40B4-BE49-F238E27FC236}">
                      <a16:creationId xmlns:a16="http://schemas.microsoft.com/office/drawing/2014/main" id="{E8DF7DDF-BE3F-434A-8E47-778D8C9D27B5}"/>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on </a:t>
                  </a:r>
                  <a14:m>
                    <m:oMath xmlns:m="http://schemas.openxmlformats.org/officeDocument/2006/math">
                      <m:r>
                        <a:rPr lang="en-GB" sz="3200" b="0" i="1" smtClean="0">
                          <a:latin typeface="Cambria Math" panose="02040503050406030204" pitchFamily="18" charset="0"/>
                        </a:rPr>
                        <m:t>𝑝</m:t>
                      </m:r>
                    </m:oMath>
                  </a14:m>
                  <a:r>
                    <a:rPr lang="en-GB" sz="3200" dirty="0"/>
                    <a:t> for geometric distribution</a:t>
                  </a:r>
                </a:p>
              </p:txBody>
            </p:sp>
          </mc:Choice>
          <mc:Fallback xmlns="">
            <p:sp>
              <p:nvSpPr>
                <p:cNvPr id="3" name="TextBox 32">
                  <a:extLst>
                    <a:ext uri="{FF2B5EF4-FFF2-40B4-BE49-F238E27FC236}">
                      <a16:creationId xmlns:a16="http://schemas.microsoft.com/office/drawing/2014/main" id="{E8DF7DDF-BE3F-434A-8E47-778D8C9D27B5}"/>
                    </a:ext>
                  </a:extLst>
                </p:cNvPr>
                <p:cNvSpPr txBox="1">
                  <a:spLocks noRot="1" noChangeAspect="1" noMove="1" noResize="1" noEditPoints="1" noAdjustHandles="1" noChangeArrowheads="1" noChangeShapeType="1" noTextEdit="1"/>
                </p:cNvSpPr>
                <p:nvPr/>
              </p:nvSpPr>
              <p:spPr>
                <a:xfrm>
                  <a:off x="0" y="13335"/>
                  <a:ext cx="9144000" cy="584775"/>
                </a:xfrm>
                <a:prstGeom prst="rect">
                  <a:avLst/>
                </a:prstGeom>
                <a:blipFill>
                  <a:blip r:embed="rId2"/>
                  <a:stretch>
                    <a:fillRect t="-12500" b="-34375"/>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6327B47B-D755-4DF4-B710-6DD3E212116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1989F62-885B-4323-8FF3-D5762EA9C8A9}"/>
                  </a:ext>
                </a:extLst>
              </p:cNvPr>
              <p:cNvSpPr txBox="1"/>
              <p:nvPr/>
            </p:nvSpPr>
            <p:spPr>
              <a:xfrm>
                <a:off x="247328" y="726604"/>
                <a:ext cx="8515672" cy="1200329"/>
              </a:xfrm>
              <a:prstGeom prst="rect">
                <a:avLst/>
              </a:prstGeom>
              <a:noFill/>
            </p:spPr>
            <p:txBody>
              <a:bodyPr wrap="square" rtlCol="0">
                <a:spAutoFit/>
              </a:bodyPr>
              <a:lstStyle/>
              <a:p>
                <a:r>
                  <a:rPr lang="en-GB" dirty="0"/>
                  <a:t>Just as we could test whether the underlying probability of success </a:t>
                </a:r>
                <a14:m>
                  <m:oMath xmlns:m="http://schemas.openxmlformats.org/officeDocument/2006/math">
                    <m:r>
                      <a:rPr lang="en-GB" b="0" i="1" smtClean="0">
                        <a:latin typeface="Cambria Math" panose="02040503050406030204" pitchFamily="18" charset="0"/>
                      </a:rPr>
                      <m:t>𝑝</m:t>
                    </m:r>
                  </m:oMath>
                </a14:m>
                <a:r>
                  <a:rPr lang="en-GB" dirty="0"/>
                  <a:t> had changed for a Binomial distribution, or the underlying rate of events </a:t>
                </a:r>
                <a14:m>
                  <m:oMath xmlns:m="http://schemas.openxmlformats.org/officeDocument/2006/math">
                    <m:r>
                      <a:rPr lang="en-GB" b="0" i="1" smtClean="0">
                        <a:latin typeface="Cambria Math" panose="02040503050406030204" pitchFamily="18" charset="0"/>
                      </a:rPr>
                      <m:t>𝜆</m:t>
                    </m:r>
                  </m:oMath>
                </a14:m>
                <a:r>
                  <a:rPr lang="en-GB" dirty="0"/>
                  <a:t> for a Poisson distribution, we can also test for a change in the probability of success </a:t>
                </a:r>
                <a14:m>
                  <m:oMath xmlns:m="http://schemas.openxmlformats.org/officeDocument/2006/math">
                    <m:r>
                      <a:rPr lang="en-GB" b="0" i="1" smtClean="0">
                        <a:latin typeface="Cambria Math" panose="02040503050406030204" pitchFamily="18" charset="0"/>
                      </a:rPr>
                      <m:t>𝑝</m:t>
                    </m:r>
                  </m:oMath>
                </a14:m>
                <a:r>
                  <a:rPr lang="en-GB" dirty="0"/>
                  <a:t> for a geometric distribution.</a:t>
                </a:r>
              </a:p>
              <a:p>
                <a:r>
                  <a:rPr lang="en-GB" dirty="0"/>
                  <a:t> </a:t>
                </a:r>
              </a:p>
            </p:txBody>
          </p:sp>
        </mc:Choice>
        <mc:Fallback xmlns="">
          <p:sp>
            <p:nvSpPr>
              <p:cNvPr id="5" name="TextBox 4">
                <a:extLst>
                  <a:ext uri="{FF2B5EF4-FFF2-40B4-BE49-F238E27FC236}">
                    <a16:creationId xmlns:a16="http://schemas.microsoft.com/office/drawing/2014/main" id="{21989F62-885B-4323-8FF3-D5762EA9C8A9}"/>
                  </a:ext>
                </a:extLst>
              </p:cNvPr>
              <p:cNvSpPr txBox="1">
                <a:spLocks noRot="1" noChangeAspect="1" noMove="1" noResize="1" noEditPoints="1" noAdjustHandles="1" noChangeArrowheads="1" noChangeShapeType="1" noTextEdit="1"/>
              </p:cNvSpPr>
              <p:nvPr/>
            </p:nvSpPr>
            <p:spPr>
              <a:xfrm>
                <a:off x="247328" y="726604"/>
                <a:ext cx="8515672" cy="1200329"/>
              </a:xfrm>
              <a:prstGeom prst="rect">
                <a:avLst/>
              </a:prstGeom>
              <a:blipFill>
                <a:blip r:embed="rId3"/>
                <a:stretch>
                  <a:fillRect l="-644" t="-2538" r="-787"/>
                </a:stretch>
              </a:blipFill>
            </p:spPr>
            <p:txBody>
              <a:bodyPr/>
              <a:lstStyle/>
              <a:p>
                <a:r>
                  <a:rPr lang="en-GB">
                    <a:noFill/>
                  </a:rPr>
                  <a:t> </a:t>
                </a:r>
              </a:p>
            </p:txBody>
          </p:sp>
        </mc:Fallback>
      </mc:AlternateContent>
      <p:pic>
        <p:nvPicPr>
          <p:cNvPr id="16" name="Picture 2" descr="Image result for russian roulette">
            <a:extLst>
              <a:ext uri="{FF2B5EF4-FFF2-40B4-BE49-F238E27FC236}">
                <a16:creationId xmlns:a16="http://schemas.microsoft.com/office/drawing/2014/main" id="{88A1A51C-09E0-44F9-A098-6035493F1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711" y="2850449"/>
            <a:ext cx="2014289" cy="134498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0CF9859D-2169-4800-A69B-B7CE985E87B9}"/>
              </a:ext>
            </a:extLst>
          </p:cNvPr>
          <p:cNvSpPr txBox="1"/>
          <p:nvPr/>
        </p:nvSpPr>
        <p:spPr>
          <a:xfrm>
            <a:off x="6771134" y="2251995"/>
            <a:ext cx="2190842" cy="461665"/>
          </a:xfrm>
          <a:prstGeom prst="rect">
            <a:avLst/>
          </a:prstGeom>
          <a:solidFill>
            <a:schemeClr val="bg1"/>
          </a:solidFill>
          <a:effectLst/>
        </p:spPr>
        <p:txBody>
          <a:bodyPr wrap="square" rtlCol="0">
            <a:spAutoFit/>
          </a:bodyPr>
          <a:lstStyle/>
          <a:p>
            <a:r>
              <a:rPr lang="en-GB" sz="1200" dirty="0"/>
              <a:t>A scene from one of Dr Frost’s favourite films, </a:t>
            </a:r>
            <a:r>
              <a:rPr lang="en-GB" sz="1200" i="1" dirty="0"/>
              <a:t>The Deer Hunter.</a:t>
            </a:r>
            <a:endParaRPr lang="en-GB" sz="1200" dirty="0"/>
          </a:p>
        </p:txBody>
      </p:sp>
      <p:sp>
        <p:nvSpPr>
          <p:cNvPr id="6" name="TextBox 5">
            <a:extLst>
              <a:ext uri="{FF2B5EF4-FFF2-40B4-BE49-F238E27FC236}">
                <a16:creationId xmlns:a16="http://schemas.microsoft.com/office/drawing/2014/main" id="{723A858D-68C0-46B8-A28E-25DF7F02D965}"/>
              </a:ext>
            </a:extLst>
          </p:cNvPr>
          <p:cNvSpPr txBox="1"/>
          <p:nvPr/>
        </p:nvSpPr>
        <p:spPr>
          <a:xfrm>
            <a:off x="395536" y="1926933"/>
            <a:ext cx="6048672"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You, Christopher Walken, are captured by the Vietcong and forced to play ‘Russian Roulette’. The Vietcong claim that the probability you will die on each shot is 0.3. You survive a number of shots before dying on the 6</a:t>
            </a:r>
            <a:r>
              <a:rPr lang="en-GB" baseline="30000" dirty="0"/>
              <a:t>th</a:t>
            </a:r>
            <a:r>
              <a:rPr lang="en-GB" dirty="0"/>
              <a:t> shot. Test, to the 10% level, whether the Vietcong have overstated the probability of dying on each shot.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860C4FC-0793-4701-B040-AC701BC3934E}"/>
                  </a:ext>
                </a:extLst>
              </p:cNvPr>
              <p:cNvSpPr txBox="1"/>
              <p:nvPr/>
            </p:nvSpPr>
            <p:spPr>
              <a:xfrm>
                <a:off x="6580862" y="4202038"/>
                <a:ext cx="2483768"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Recap:</a:t>
                </a:r>
              </a:p>
              <a:p>
                <a:r>
                  <a:rPr lang="en-GB" sz="1600" dirty="0"/>
                  <a:t>If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then</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sup>
                    </m:sSup>
                  </m:oMath>
                </a14:m>
                <a:r>
                  <a:rPr lang="en-GB" sz="1600" dirty="0"/>
                  <a:t> </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r>
                          <a:rPr lang="en-GB" sz="1600" b="0" i="1" smtClean="0">
                            <a:latin typeface="Cambria Math" panose="02040503050406030204" pitchFamily="18" charset="0"/>
                          </a:rPr>
                          <m:t>−1</m:t>
                        </m:r>
                      </m:sup>
                    </m:sSup>
                    <m:r>
                      <a:rPr lang="en-GB" sz="1600" b="0" i="1" smtClean="0">
                        <a:latin typeface="Cambria Math" panose="02040503050406030204" pitchFamily="18" charset="0"/>
                      </a:rPr>
                      <m:t> </m:t>
                    </m:r>
                  </m:oMath>
                </a14:m>
                <a:r>
                  <a:rPr lang="en-GB" dirty="0"/>
                  <a:t> </a:t>
                </a:r>
              </a:p>
            </p:txBody>
          </p:sp>
        </mc:Choice>
        <mc:Fallback xmlns="">
          <p:sp>
            <p:nvSpPr>
              <p:cNvPr id="19" name="TextBox 18">
                <a:extLst>
                  <a:ext uri="{FF2B5EF4-FFF2-40B4-BE49-F238E27FC236}">
                    <a16:creationId xmlns:a16="http://schemas.microsoft.com/office/drawing/2014/main" id="{A860C4FC-0793-4701-B040-AC701BC3934E}"/>
                  </a:ext>
                </a:extLst>
              </p:cNvPr>
              <p:cNvSpPr txBox="1">
                <a:spLocks noRot="1" noChangeAspect="1" noMove="1" noResize="1" noEditPoints="1" noAdjustHandles="1" noChangeArrowheads="1" noChangeShapeType="1" noTextEdit="1"/>
              </p:cNvSpPr>
              <p:nvPr/>
            </p:nvSpPr>
            <p:spPr>
              <a:xfrm>
                <a:off x="6580862" y="4202038"/>
                <a:ext cx="2483768" cy="1107996"/>
              </a:xfrm>
              <a:prstGeom prst="rect">
                <a:avLst/>
              </a:prstGeom>
              <a:blipFill>
                <a:blip r:embed="rId5"/>
                <a:stretch>
                  <a:fillRect l="-973" t="-5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198FC9-74A8-4B86-A084-83D96CFFEB6D}"/>
                  </a:ext>
                </a:extLst>
              </p:cNvPr>
              <p:cNvSpPr txBox="1"/>
              <p:nvPr/>
            </p:nvSpPr>
            <p:spPr>
              <a:xfrm>
                <a:off x="363538" y="3962053"/>
                <a:ext cx="5000550" cy="2585323"/>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=0.3,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&lt;0.3</m:t>
                    </m:r>
                  </m:oMath>
                </a14:m>
                <a:r>
                  <a:rPr lang="en-GB" dirty="0"/>
                  <a:t> </a:t>
                </a:r>
              </a:p>
              <a:p>
                <a:r>
                  <a:rPr lang="en-GB" dirty="0"/>
                  <a:t>Let </a:t>
                </a:r>
                <a14:m>
                  <m:oMath xmlns:m="http://schemas.openxmlformats.org/officeDocument/2006/math">
                    <m:r>
                      <a:rPr lang="en-GB" b="0" i="1" smtClean="0">
                        <a:latin typeface="Cambria Math" panose="02040503050406030204" pitchFamily="18" charset="0"/>
                      </a:rPr>
                      <m:t>𝑋</m:t>
                    </m:r>
                  </m:oMath>
                </a14:m>
                <a:r>
                  <a:rPr lang="en-GB" dirty="0"/>
                  <a:t> be number of shots before dying.</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r>
                      <a:rPr lang="en-GB" b="0" i="1" smtClean="0">
                        <a:latin typeface="Cambria Math" panose="02040503050406030204" pitchFamily="18" charset="0"/>
                      </a:rPr>
                      <m:t>(0.3)</m:t>
                    </m:r>
                  </m:oMath>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1−0.3</m:t>
                              </m:r>
                            </m:e>
                          </m:d>
                        </m:e>
                        <m:sup>
                          <m:r>
                            <a:rPr lang="en-GB" b="0" i="1" smtClean="0">
                              <a:latin typeface="Cambria Math" panose="02040503050406030204" pitchFamily="18" charset="0"/>
                            </a:rPr>
                            <m:t>6−1</m:t>
                          </m:r>
                        </m:sup>
                      </m:sSup>
                      <m:r>
                        <a:rPr lang="en-GB" b="0" i="1" smtClean="0">
                          <a:latin typeface="Cambria Math" panose="02040503050406030204" pitchFamily="18" charset="0"/>
                        </a:rPr>
                        <m:t>=0.16807</m:t>
                      </m:r>
                    </m:oMath>
                  </m:oMathPara>
                </a14:m>
                <a:endParaRPr lang="en-GB" dirty="0"/>
              </a:p>
              <a:p>
                <a14:m>
                  <m:oMath xmlns:m="http://schemas.openxmlformats.org/officeDocument/2006/math">
                    <m:r>
                      <a:rPr lang="en-GB" b="0" i="1" smtClean="0">
                        <a:latin typeface="Cambria Math" panose="02040503050406030204" pitchFamily="18" charset="0"/>
                      </a:rPr>
                      <m:t>0.16807&gt;0.1</m:t>
                    </m:r>
                  </m:oMath>
                </a14:m>
                <a:r>
                  <a:rPr lang="en-GB" dirty="0"/>
                  <a:t>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a:t>
                </a:r>
              </a:p>
              <a:p>
                <a:r>
                  <a:rPr lang="en-GB" dirty="0"/>
                  <a:t>Insufficient evidence to suggest that the Vietcong have overstated the probability of dying on each shot.</a:t>
                </a:r>
              </a:p>
            </p:txBody>
          </p:sp>
        </mc:Choice>
        <mc:Fallback xmlns="">
          <p:sp>
            <p:nvSpPr>
              <p:cNvPr id="20" name="TextBox 19">
                <a:extLst>
                  <a:ext uri="{FF2B5EF4-FFF2-40B4-BE49-F238E27FC236}">
                    <a16:creationId xmlns:a16="http://schemas.microsoft.com/office/drawing/2014/main" id="{33198FC9-74A8-4B86-A084-83D96CFFEB6D}"/>
                  </a:ext>
                </a:extLst>
              </p:cNvPr>
              <p:cNvSpPr txBox="1">
                <a:spLocks noRot="1" noChangeAspect="1" noMove="1" noResize="1" noEditPoints="1" noAdjustHandles="1" noChangeArrowheads="1" noChangeShapeType="1" noTextEdit="1"/>
              </p:cNvSpPr>
              <p:nvPr/>
            </p:nvSpPr>
            <p:spPr>
              <a:xfrm>
                <a:off x="363538" y="3962053"/>
                <a:ext cx="5000550" cy="2585323"/>
              </a:xfrm>
              <a:prstGeom prst="rect">
                <a:avLst/>
              </a:prstGeom>
              <a:blipFill>
                <a:blip r:embed="rId6"/>
                <a:stretch>
                  <a:fillRect l="-1098" b="-2830"/>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DF678B75-CF0D-46A4-96CA-DE36F705A948}"/>
              </a:ext>
            </a:extLst>
          </p:cNvPr>
          <p:cNvSpPr txBox="1"/>
          <p:nvPr/>
        </p:nvSpPr>
        <p:spPr>
          <a:xfrm>
            <a:off x="4371975" y="3877047"/>
            <a:ext cx="1296144" cy="738664"/>
          </a:xfrm>
          <a:prstGeom prst="rect">
            <a:avLst/>
          </a:prstGeom>
          <a:noFill/>
        </p:spPr>
        <p:txBody>
          <a:bodyPr wrap="square" rtlCol="0">
            <a:spAutoFit/>
          </a:bodyPr>
          <a:lstStyle/>
          <a:p>
            <a:r>
              <a:rPr lang="en-GB" sz="1050" dirty="0"/>
              <a:t>We are claiming the probability of dying on each shot is actually lower.</a:t>
            </a:r>
          </a:p>
        </p:txBody>
      </p:sp>
      <p:cxnSp>
        <p:nvCxnSpPr>
          <p:cNvPr id="23" name="Straight Arrow Connector 22">
            <a:extLst>
              <a:ext uri="{FF2B5EF4-FFF2-40B4-BE49-F238E27FC236}">
                <a16:creationId xmlns:a16="http://schemas.microsoft.com/office/drawing/2014/main" id="{1BF3B138-1593-40C7-84EA-AE42FD1370C1}"/>
              </a:ext>
            </a:extLst>
          </p:cNvPr>
          <p:cNvCxnSpPr>
            <a:cxnSpLocks/>
          </p:cNvCxnSpPr>
          <p:nvPr/>
        </p:nvCxnSpPr>
        <p:spPr>
          <a:xfrm flipH="1">
            <a:off x="3390901" y="4953000"/>
            <a:ext cx="1781174" cy="952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892A5F8E-2271-47EE-99B7-C8C7A07BD6F9}"/>
              </a:ext>
            </a:extLst>
          </p:cNvPr>
          <p:cNvSpPr txBox="1"/>
          <p:nvPr/>
        </p:nvSpPr>
        <p:spPr>
          <a:xfrm>
            <a:off x="6660232" y="5838363"/>
            <a:ext cx="2232248" cy="830997"/>
          </a:xfrm>
          <a:prstGeom prst="rect">
            <a:avLst/>
          </a:prstGeom>
          <a:noFill/>
        </p:spPr>
        <p:txBody>
          <a:bodyPr wrap="square" rtlCol="0">
            <a:spAutoFit/>
          </a:bodyPr>
          <a:lstStyle/>
          <a:p>
            <a:r>
              <a:rPr lang="en-GB" sz="1200" dirty="0"/>
              <a:t>* History disclaimer: There is no documented cases of Russian Roulette occurring during the Vietnam War.</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4471CD1-F013-4718-B3EE-0D5C1A652D22}"/>
                  </a:ext>
                </a:extLst>
              </p:cNvPr>
              <p:cNvSpPr txBox="1"/>
              <p:nvPr/>
            </p:nvSpPr>
            <p:spPr>
              <a:xfrm>
                <a:off x="5193611" y="4609157"/>
                <a:ext cx="1283245" cy="1869743"/>
              </a:xfrm>
              <a:prstGeom prst="rect">
                <a:avLst/>
              </a:prstGeom>
              <a:noFill/>
            </p:spPr>
            <p:txBody>
              <a:bodyPr wrap="square" rtlCol="0">
                <a:spAutoFit/>
              </a:bodyPr>
              <a:lstStyle/>
              <a:p>
                <a:r>
                  <a:rPr lang="en-GB" sz="1050" dirty="0"/>
                  <a:t>As </a:t>
                </a:r>
                <a14:m>
                  <m:oMath xmlns:m="http://schemas.openxmlformats.org/officeDocument/2006/math">
                    <m:r>
                      <a:rPr lang="en-GB" sz="1050" b="0" i="1" smtClean="0">
                        <a:latin typeface="Cambria Math" panose="02040503050406030204" pitchFamily="18" charset="0"/>
                      </a:rPr>
                      <m:t>𝑝</m:t>
                    </m:r>
                  </m:oMath>
                </a14:m>
                <a:r>
                  <a:rPr lang="en-GB" sz="1050" dirty="0"/>
                  <a:t> decreases, the expected number of shots increases, so “6 or more extreme” is “6 or more”. </a:t>
                </a:r>
                <a:r>
                  <a:rPr lang="en-GB" sz="1050" b="1" u="sng" dirty="0"/>
                  <a:t>In general for Geometric tests, the inequality is the opposite direction to </a:t>
                </a:r>
                <a14:m>
                  <m:oMath xmlns:m="http://schemas.openxmlformats.org/officeDocument/2006/math">
                    <m:sSub>
                      <m:sSubPr>
                        <m:ctrlPr>
                          <a:rPr lang="en-GB" sz="1050" b="1" i="1" u="sng" smtClean="0">
                            <a:latin typeface="Cambria Math" panose="02040503050406030204" pitchFamily="18" charset="0"/>
                          </a:rPr>
                        </m:ctrlPr>
                      </m:sSubPr>
                      <m:e>
                        <m:r>
                          <a:rPr lang="en-GB" sz="1050" b="1" i="1" u="sng" smtClean="0">
                            <a:latin typeface="Cambria Math" panose="02040503050406030204" pitchFamily="18" charset="0"/>
                          </a:rPr>
                          <m:t>𝑯</m:t>
                        </m:r>
                      </m:e>
                      <m:sub>
                        <m:r>
                          <a:rPr lang="en-GB" sz="1050" b="1" i="1" u="sng" smtClean="0">
                            <a:latin typeface="Cambria Math" panose="02040503050406030204" pitchFamily="18" charset="0"/>
                          </a:rPr>
                          <m:t>𝟏</m:t>
                        </m:r>
                      </m:sub>
                    </m:sSub>
                  </m:oMath>
                </a14:m>
                <a:r>
                  <a:rPr lang="en-GB" sz="1050" b="1" u="sng" dirty="0"/>
                  <a:t>.</a:t>
                </a:r>
              </a:p>
            </p:txBody>
          </p:sp>
        </mc:Choice>
        <mc:Fallback xmlns="">
          <p:sp>
            <p:nvSpPr>
              <p:cNvPr id="25" name="TextBox 24">
                <a:extLst>
                  <a:ext uri="{FF2B5EF4-FFF2-40B4-BE49-F238E27FC236}">
                    <a16:creationId xmlns:a16="http://schemas.microsoft.com/office/drawing/2014/main" id="{54471CD1-F013-4718-B3EE-0D5C1A652D22}"/>
                  </a:ext>
                </a:extLst>
              </p:cNvPr>
              <p:cNvSpPr txBox="1">
                <a:spLocks noRot="1" noChangeAspect="1" noMove="1" noResize="1" noEditPoints="1" noAdjustHandles="1" noChangeArrowheads="1" noChangeShapeType="1" noTextEdit="1"/>
              </p:cNvSpPr>
              <p:nvPr/>
            </p:nvSpPr>
            <p:spPr>
              <a:xfrm>
                <a:off x="5193611" y="4609157"/>
                <a:ext cx="1283245" cy="1869743"/>
              </a:xfrm>
              <a:prstGeom prst="rect">
                <a:avLst/>
              </a:prstGeom>
              <a:blipFill>
                <a:blip r:embed="rId7"/>
                <a:stretch>
                  <a:fillRect r="-476" b="-977"/>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09CE5CF6-9801-43AB-8450-6FBAAAF22ED7}"/>
              </a:ext>
            </a:extLst>
          </p:cNvPr>
          <p:cNvCxnSpPr>
            <a:cxnSpLocks/>
          </p:cNvCxnSpPr>
          <p:nvPr/>
        </p:nvCxnSpPr>
        <p:spPr>
          <a:xfrm flipH="1">
            <a:off x="3076575" y="4031099"/>
            <a:ext cx="1290067" cy="837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B3D2CE31-9720-4E13-BAF9-AF33F862F4F1}"/>
              </a:ext>
            </a:extLst>
          </p:cNvPr>
          <p:cNvSpPr/>
          <p:nvPr/>
        </p:nvSpPr>
        <p:spPr>
          <a:xfrm>
            <a:off x="383804" y="3681259"/>
            <a:ext cx="6059616" cy="28276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0761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13E95A1-36B2-4054-A2B8-ECE3D6313C34}"/>
              </a:ext>
            </a:extLst>
          </p:cNvPr>
          <p:cNvGrpSpPr/>
          <p:nvPr/>
        </p:nvGrpSpPr>
        <p:grpSpPr>
          <a:xfrm>
            <a:off x="0" y="0"/>
            <a:ext cx="9144000" cy="587744"/>
            <a:chOff x="0" y="13335"/>
            <a:chExt cx="9144218" cy="587744"/>
          </a:xfrm>
        </p:grpSpPr>
        <p:sp>
          <p:nvSpPr>
            <p:cNvPr id="4" name="TextBox 32">
              <a:extLst>
                <a:ext uri="{FF2B5EF4-FFF2-40B4-BE49-F238E27FC236}">
                  <a16:creationId xmlns:a16="http://schemas.microsoft.com/office/drawing/2014/main" id="{1BF5A6CE-EE86-43F4-B1DD-E8B504298F4B}"/>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3D56BC5B-1570-4DA3-9066-35A9D6F371E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AB1B6224-A145-44DC-B43C-83A7DA60E411}"/>
              </a:ext>
            </a:extLst>
          </p:cNvPr>
          <p:cNvSpPr txBox="1"/>
          <p:nvPr/>
        </p:nvSpPr>
        <p:spPr>
          <a:xfrm>
            <a:off x="319336" y="784669"/>
            <a:ext cx="8429128"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An electronics company makes small components for use in computers. It claims that the percentage of defective components coming off the production line is 0.05%. The electronics company sells the components to a retailer. The retailer suspects that the percentage defective stated by the electronics company should be higher. From a very large consignment recently purchased, the retailer tests the components until he finds a defective component. He finds a defective component on the 90</a:t>
            </a:r>
            <a:r>
              <a:rPr lang="en-GB" baseline="30000" dirty="0"/>
              <a:t>th</a:t>
            </a:r>
            <a:r>
              <a:rPr lang="en-GB" dirty="0"/>
              <a:t> component that he tests. Is there any evidence to suggest that the retailer’s suspicions are correct? Test at the 5% level of significance.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99A812B-30E3-4095-8B96-3E21E4E9130A}"/>
                  </a:ext>
                </a:extLst>
              </p:cNvPr>
              <p:cNvSpPr txBox="1"/>
              <p:nvPr/>
            </p:nvSpPr>
            <p:spPr>
              <a:xfrm>
                <a:off x="539552" y="3356992"/>
                <a:ext cx="5688632" cy="3139321"/>
              </a:xfrm>
              <a:prstGeom prst="rect">
                <a:avLst/>
              </a:prstGeom>
              <a:noFill/>
            </p:spPr>
            <p:txBody>
              <a:bodyPr wrap="square" rtlCol="0">
                <a:spAutoFit/>
              </a:bodyPr>
              <a:lstStyle/>
              <a:p>
                <a:r>
                  <a:rPr lang="en-GB" dirty="0"/>
                  <a:t>Let the random variable </a:t>
                </a:r>
                <a14:m>
                  <m:oMath xmlns:m="http://schemas.openxmlformats.org/officeDocument/2006/math">
                    <m:r>
                      <a:rPr lang="en-GB" b="0" i="1" smtClean="0">
                        <a:latin typeface="Cambria Math" panose="02040503050406030204" pitchFamily="18" charset="0"/>
                      </a:rPr>
                      <m:t>𝑋</m:t>
                    </m:r>
                  </m:oMath>
                </a14:m>
                <a:r>
                  <a:rPr lang="en-GB" dirty="0"/>
                  <a:t> = number of components tested until finding a defective one.</a:t>
                </a:r>
              </a:p>
              <a:p>
                <a:endParaRPr lang="en-GB" dirty="0"/>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=0.0005,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&gt;0.0005</m:t>
                    </m:r>
                  </m:oMath>
                </a14:m>
                <a:r>
                  <a:rPr lang="en-GB" dirty="0"/>
                  <a:t> </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r>
                      <a:rPr lang="en-GB" b="0" i="1" smtClean="0">
                        <a:latin typeface="Cambria Math" panose="02040503050406030204" pitchFamily="18" charset="0"/>
                      </a:rPr>
                      <m:t>(0.0005)</m:t>
                    </m:r>
                  </m:oMath>
                </a14:m>
                <a:endParaRPr lang="en-GB" dirty="0"/>
              </a:p>
              <a:p>
                <a:endParaRPr lang="en-GB" dirty="0"/>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≤90</m:t>
                        </m:r>
                      </m:e>
                    </m:d>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1−0.0005</m:t>
                            </m:r>
                          </m:e>
                        </m:d>
                      </m:e>
                      <m:sup>
                        <m:r>
                          <a:rPr lang="en-GB" b="0" i="1" smtClean="0">
                            <a:latin typeface="Cambria Math" panose="02040503050406030204" pitchFamily="18" charset="0"/>
                          </a:rPr>
                          <m:t>30</m:t>
                        </m:r>
                      </m:sup>
                    </m:sSup>
                  </m:oMath>
                </a14:m>
                <a:r>
                  <a:rPr lang="en-GB" b="0" dirty="0"/>
                  <a:t> </a:t>
                </a:r>
                <a:br>
                  <a:rPr lang="en-GB" b="0" dirty="0"/>
                </a:br>
                <a14:m>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=0.0440 (4</m:t>
                    </m:r>
                    <m:r>
                      <a:rPr lang="en-GB" b="0" i="1" smtClean="0">
                        <a:latin typeface="Cambria Math" panose="02040503050406030204" pitchFamily="18" charset="0"/>
                      </a:rPr>
                      <m:t>𝑑𝑝</m:t>
                    </m:r>
                    <m:r>
                      <a:rPr lang="en-GB" b="0" i="1" smtClean="0">
                        <a:latin typeface="Cambria Math" panose="02040503050406030204" pitchFamily="18" charset="0"/>
                      </a:rPr>
                      <m:t>)</m:t>
                    </m:r>
                  </m:oMath>
                </a14:m>
                <a:r>
                  <a:rPr lang="en-GB" dirty="0"/>
                  <a:t> </a:t>
                </a:r>
              </a:p>
              <a:p>
                <a14:m>
                  <m:oMath xmlns:m="http://schemas.openxmlformats.org/officeDocument/2006/math">
                    <m:r>
                      <a:rPr lang="en-GB" b="0" i="1" smtClean="0">
                        <a:latin typeface="Cambria Math" panose="02040503050406030204" pitchFamily="18" charset="0"/>
                      </a:rPr>
                      <m:t>0.0440&lt;0.05</m:t>
                    </m:r>
                  </m:oMath>
                </a14:m>
                <a:r>
                  <a:rPr lang="en-GB" dirty="0"/>
                  <a:t> therefore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Sufficient evidence to conclude that the retailer’s suspicions are correct, i.e. the percentage defective is greater than 0.05%.</a:t>
                </a:r>
              </a:p>
            </p:txBody>
          </p:sp>
        </mc:Choice>
        <mc:Fallback xmlns="">
          <p:sp>
            <p:nvSpPr>
              <p:cNvPr id="8" name="TextBox 7">
                <a:extLst>
                  <a:ext uri="{FF2B5EF4-FFF2-40B4-BE49-F238E27FC236}">
                    <a16:creationId xmlns:a16="http://schemas.microsoft.com/office/drawing/2014/main" id="{D99A812B-30E3-4095-8B96-3E21E4E9130A}"/>
                  </a:ext>
                </a:extLst>
              </p:cNvPr>
              <p:cNvSpPr txBox="1">
                <a:spLocks noRot="1" noChangeAspect="1" noMove="1" noResize="1" noEditPoints="1" noAdjustHandles="1" noChangeArrowheads="1" noChangeShapeType="1" noTextEdit="1"/>
              </p:cNvSpPr>
              <p:nvPr/>
            </p:nvSpPr>
            <p:spPr>
              <a:xfrm>
                <a:off x="539552" y="3356992"/>
                <a:ext cx="5688632" cy="3139321"/>
              </a:xfrm>
              <a:prstGeom prst="rect">
                <a:avLst/>
              </a:prstGeom>
              <a:blipFill>
                <a:blip r:embed="rId2"/>
                <a:stretch>
                  <a:fillRect l="-965" t="-1165" r="-1179" b="-21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B255517-57D1-43D5-94A0-2412FEDE9A15}"/>
                  </a:ext>
                </a:extLst>
              </p:cNvPr>
              <p:cNvSpPr txBox="1"/>
              <p:nvPr/>
            </p:nvSpPr>
            <p:spPr>
              <a:xfrm>
                <a:off x="4099545" y="4113151"/>
                <a:ext cx="2056631"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As per discussion in previous example, if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oMath>
                </a14:m>
                <a:r>
                  <a:rPr lang="en-GB" sz="1400" dirty="0"/>
                  <a:t> uses </a:t>
                </a:r>
                <a14:m>
                  <m:oMath xmlns:m="http://schemas.openxmlformats.org/officeDocument/2006/math">
                    <m:r>
                      <a:rPr lang="en-GB" sz="1400" b="0" i="1" smtClean="0">
                        <a:latin typeface="Cambria Math" panose="02040503050406030204" pitchFamily="18" charset="0"/>
                      </a:rPr>
                      <m:t>&gt;</m:t>
                    </m:r>
                  </m:oMath>
                </a14:m>
                <a:r>
                  <a:rPr lang="en-GB" sz="1400" dirty="0"/>
                  <a:t>, we use the opposite direction, i.e. “90 or less”.</a:t>
                </a:r>
              </a:p>
            </p:txBody>
          </p:sp>
        </mc:Choice>
        <mc:Fallback xmlns="">
          <p:sp>
            <p:nvSpPr>
              <p:cNvPr id="9" name="TextBox 8">
                <a:extLst>
                  <a:ext uri="{FF2B5EF4-FFF2-40B4-BE49-F238E27FC236}">
                    <a16:creationId xmlns:a16="http://schemas.microsoft.com/office/drawing/2014/main" id="{EB255517-57D1-43D5-94A0-2412FEDE9A15}"/>
                  </a:ext>
                </a:extLst>
              </p:cNvPr>
              <p:cNvSpPr txBox="1">
                <a:spLocks noRot="1" noChangeAspect="1" noMove="1" noResize="1" noEditPoints="1" noAdjustHandles="1" noChangeArrowheads="1" noChangeShapeType="1" noTextEdit="1"/>
              </p:cNvSpPr>
              <p:nvPr/>
            </p:nvSpPr>
            <p:spPr>
              <a:xfrm>
                <a:off x="4099545" y="4113151"/>
                <a:ext cx="2056631" cy="1169551"/>
              </a:xfrm>
              <a:prstGeom prst="rect">
                <a:avLst/>
              </a:prstGeom>
              <a:blipFill>
                <a:blip r:embed="rId3"/>
                <a:stretch>
                  <a:fillRect l="-292" b="-3061"/>
                </a:stretch>
              </a:blipFill>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CF7F8C8A-1489-4271-9075-1B5281A4B7D0}"/>
              </a:ext>
            </a:extLst>
          </p:cNvPr>
          <p:cNvCxnSpPr>
            <a:cxnSpLocks/>
          </p:cNvCxnSpPr>
          <p:nvPr/>
        </p:nvCxnSpPr>
        <p:spPr>
          <a:xfrm flipH="1">
            <a:off x="3752850" y="4638675"/>
            <a:ext cx="352425" cy="295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8785004A-2ADF-4077-A3D4-FBD3AD5ED80C}"/>
              </a:ext>
            </a:extLst>
          </p:cNvPr>
          <p:cNvSpPr/>
          <p:nvPr/>
        </p:nvSpPr>
        <p:spPr>
          <a:xfrm>
            <a:off x="319336" y="3083731"/>
            <a:ext cx="6052864" cy="34125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4AD04B6-1385-474D-956F-9FD270A8CC37}"/>
                  </a:ext>
                </a:extLst>
              </p:cNvPr>
              <p:cNvSpPr txBox="1"/>
              <p:nvPr/>
            </p:nvSpPr>
            <p:spPr>
              <a:xfrm>
                <a:off x="6566631" y="5374575"/>
                <a:ext cx="2483768"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Recap:</a:t>
                </a:r>
              </a:p>
              <a:p>
                <a:r>
                  <a:rPr lang="en-GB" sz="1600" dirty="0"/>
                  <a:t>If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then</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sup>
                    </m:sSup>
                  </m:oMath>
                </a14:m>
                <a:r>
                  <a:rPr lang="en-GB" sz="1600" dirty="0"/>
                  <a:t> </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r>
                          <a:rPr lang="en-GB" sz="1600" b="0" i="1" smtClean="0">
                            <a:latin typeface="Cambria Math" panose="02040503050406030204" pitchFamily="18" charset="0"/>
                          </a:rPr>
                          <m:t>−1</m:t>
                        </m:r>
                      </m:sup>
                    </m:sSup>
                    <m:r>
                      <a:rPr lang="en-GB" sz="1600" b="0" i="1" smtClean="0">
                        <a:latin typeface="Cambria Math" panose="02040503050406030204" pitchFamily="18" charset="0"/>
                      </a:rPr>
                      <m:t> </m:t>
                    </m:r>
                  </m:oMath>
                </a14:m>
                <a:r>
                  <a:rPr lang="en-GB" dirty="0"/>
                  <a:t> </a:t>
                </a:r>
              </a:p>
            </p:txBody>
          </p:sp>
        </mc:Choice>
        <mc:Fallback xmlns="">
          <p:sp>
            <p:nvSpPr>
              <p:cNvPr id="13" name="TextBox 12">
                <a:extLst>
                  <a:ext uri="{FF2B5EF4-FFF2-40B4-BE49-F238E27FC236}">
                    <a16:creationId xmlns:a16="http://schemas.microsoft.com/office/drawing/2014/main" id="{54AD04B6-1385-474D-956F-9FD270A8CC37}"/>
                  </a:ext>
                </a:extLst>
              </p:cNvPr>
              <p:cNvSpPr txBox="1">
                <a:spLocks noRot="1" noChangeAspect="1" noMove="1" noResize="1" noEditPoints="1" noAdjustHandles="1" noChangeArrowheads="1" noChangeShapeType="1" noTextEdit="1"/>
              </p:cNvSpPr>
              <p:nvPr/>
            </p:nvSpPr>
            <p:spPr>
              <a:xfrm>
                <a:off x="6566631" y="5374575"/>
                <a:ext cx="2483768" cy="1107996"/>
              </a:xfrm>
              <a:prstGeom prst="rect">
                <a:avLst/>
              </a:prstGeom>
              <a:blipFill>
                <a:blip r:embed="rId4"/>
                <a:stretch>
                  <a:fillRect l="-728" t="-541"/>
                </a:stretch>
              </a:blipFill>
            </p:spPr>
            <p:txBody>
              <a:bodyPr/>
              <a:lstStyle/>
              <a:p>
                <a:r>
                  <a:rPr lang="en-GB">
                    <a:noFill/>
                  </a:rPr>
                  <a:t> </a:t>
                </a:r>
              </a:p>
            </p:txBody>
          </p:sp>
        </mc:Fallback>
      </mc:AlternateContent>
    </p:spTree>
    <p:extLst>
      <p:ext uri="{BB962C8B-B14F-4D97-AF65-F5344CB8AC3E}">
        <p14:creationId xmlns:p14="http://schemas.microsoft.com/office/powerpoint/2010/main" val="27005605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68-69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95C7776-9E47-D24B-81BA-17415DB49151}"/>
              </a:ext>
            </a:extLst>
          </p:cNvPr>
          <p:cNvSpPr txBox="1"/>
          <p:nvPr/>
        </p:nvSpPr>
        <p:spPr>
          <a:xfrm>
            <a:off x="611560" y="2682537"/>
            <a:ext cx="6336704" cy="2308324"/>
          </a:xfrm>
          <a:prstGeom prst="rect">
            <a:avLst/>
          </a:prstGeom>
          <a:noFill/>
        </p:spPr>
        <p:txBody>
          <a:bodyPr wrap="square" rtlCol="0">
            <a:spAutoFit/>
          </a:bodyPr>
          <a:lstStyle/>
          <a:p>
            <a:r>
              <a:rPr lang="en-US" sz="2400" dirty="0"/>
              <a:t>Complete before the lesson		</a:t>
            </a:r>
            <a:r>
              <a:rPr lang="en-US" sz="2400" dirty="0" smtClean="0"/>
              <a:t>Q1-3</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Q4-7</a:t>
            </a:r>
            <a:endParaRPr lang="en-US" sz="2400" dirty="0"/>
          </a:p>
          <a:p>
            <a:r>
              <a:rPr lang="en-US" sz="2400" dirty="0" smtClean="0">
                <a:solidFill>
                  <a:srgbClr val="FF0000"/>
                </a:solidFill>
              </a:rPr>
              <a:t>Red</a:t>
            </a:r>
            <a:r>
              <a:rPr lang="en-US" sz="2400" dirty="0" smtClean="0"/>
              <a:t> </a:t>
            </a:r>
            <a:r>
              <a:rPr lang="en-US" sz="2400" dirty="0"/>
              <a:t>					</a:t>
            </a:r>
            <a:r>
              <a:rPr lang="en-US" sz="2400" dirty="0" smtClean="0"/>
              <a:t>Q8-12</a:t>
            </a:r>
            <a:endParaRPr lang="en-US" sz="2400" dirty="0"/>
          </a:p>
          <a:p>
            <a:endParaRPr lang="en-US" sz="2400" dirty="0"/>
          </a:p>
        </p:txBody>
      </p:sp>
    </p:spTree>
    <p:extLst>
      <p:ext uri="{BB962C8B-B14F-4D97-AF65-F5344CB8AC3E}">
        <p14:creationId xmlns:p14="http://schemas.microsoft.com/office/powerpoint/2010/main" val="3506746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1149AC-B601-4392-9650-AC6C11490C0D}"/>
              </a:ext>
            </a:extLst>
          </p:cNvPr>
          <p:cNvGrpSpPr/>
          <p:nvPr/>
        </p:nvGrpSpPr>
        <p:grpSpPr>
          <a:xfrm>
            <a:off x="0" y="0"/>
            <a:ext cx="9144000" cy="587744"/>
            <a:chOff x="0" y="13335"/>
            <a:chExt cx="9144218" cy="587744"/>
          </a:xfrm>
        </p:grpSpPr>
        <p:sp>
          <p:nvSpPr>
            <p:cNvPr id="3" name="TextBox 32">
              <a:extLst>
                <a:ext uri="{FF2B5EF4-FFF2-40B4-BE49-F238E27FC236}">
                  <a16:creationId xmlns:a16="http://schemas.microsoft.com/office/drawing/2014/main" id="{A84E5C00-2C21-4E72-9F1B-5A01FC328A04}"/>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Critical Regions for Geometric Tests</a:t>
              </a:r>
            </a:p>
          </p:txBody>
        </p:sp>
        <p:cxnSp>
          <p:nvCxnSpPr>
            <p:cNvPr id="4" name="Straight Connector 3">
              <a:extLst>
                <a:ext uri="{FF2B5EF4-FFF2-40B4-BE49-F238E27FC236}">
                  <a16:creationId xmlns:a16="http://schemas.microsoft.com/office/drawing/2014/main" id="{807A2BB6-0FEF-4B51-AB5A-466C725E9B6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BBF172B-5BB4-4DDD-8291-485BFA2DDFC1}"/>
                  </a:ext>
                </a:extLst>
              </p:cNvPr>
              <p:cNvSpPr txBox="1"/>
              <p:nvPr/>
            </p:nvSpPr>
            <p:spPr>
              <a:xfrm>
                <a:off x="319336" y="784669"/>
                <a:ext cx="8429128" cy="187019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Ayesha wishes to test if a five-sided spinner numbered from 1 to 5 is fair. She spins the spinner and counts the number of trials until she gets the spinner to show the number 1.</a:t>
                </a:r>
              </a:p>
              <a:p>
                <a:pPr marL="342900" indent="-342900">
                  <a:buAutoNum type="alphaLcParenBoth"/>
                </a:pPr>
                <a:r>
                  <a:rPr lang="en-GB" dirty="0"/>
                  <a:t>Using a 5% level of significance, find the critical region for a one-tailed test of the hypothesis that the probability of getting the number 1 on a single spin is less than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dirty="0"/>
                  <a:t>.</a:t>
                </a:r>
              </a:p>
              <a:p>
                <a:pPr marL="342900" indent="-342900">
                  <a:buAutoNum type="alphaLcParenBoth"/>
                </a:pPr>
                <a:r>
                  <a:rPr lang="en-GB" dirty="0"/>
                  <a:t>Write down the actual significance level of this test.</a:t>
                </a:r>
              </a:p>
            </p:txBody>
          </p:sp>
        </mc:Choice>
        <mc:Fallback xmlns="">
          <p:sp>
            <p:nvSpPr>
              <p:cNvPr id="6" name="TextBox 5">
                <a:extLst>
                  <a:ext uri="{FF2B5EF4-FFF2-40B4-BE49-F238E27FC236}">
                    <a16:creationId xmlns:a16="http://schemas.microsoft.com/office/drawing/2014/main" id="{2BBF172B-5BB4-4DDD-8291-485BFA2DDFC1}"/>
                  </a:ext>
                </a:extLst>
              </p:cNvPr>
              <p:cNvSpPr txBox="1">
                <a:spLocks noRot="1" noChangeAspect="1" noMove="1" noResize="1" noEditPoints="1" noAdjustHandles="1" noChangeArrowheads="1" noChangeShapeType="1" noTextEdit="1"/>
              </p:cNvSpPr>
              <p:nvPr/>
            </p:nvSpPr>
            <p:spPr>
              <a:xfrm>
                <a:off x="319336" y="784669"/>
                <a:ext cx="8429128" cy="1870192"/>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a:extLst>
              <a:ext uri="{FF2B5EF4-FFF2-40B4-BE49-F238E27FC236}">
                <a16:creationId xmlns:a16="http://schemas.microsoft.com/office/drawing/2014/main" id="{95312841-BE28-4707-AF56-3327DE388ADC}"/>
              </a:ext>
            </a:extLst>
          </p:cNvPr>
          <p:cNvSpPr txBox="1"/>
          <p:nvPr/>
        </p:nvSpPr>
        <p:spPr>
          <a:xfrm>
            <a:off x="263326" y="2787402"/>
            <a:ext cx="6972969" cy="646331"/>
          </a:xfrm>
          <a:prstGeom prst="rect">
            <a:avLst/>
          </a:prstGeom>
          <a:noFill/>
        </p:spPr>
        <p:txBody>
          <a:bodyPr wrap="square" rtlCol="0">
            <a:spAutoFit/>
          </a:bodyPr>
          <a:lstStyle/>
          <a:p>
            <a:r>
              <a:rPr lang="en-GB" dirty="0"/>
              <a:t>We don’t have any tables to work with here, and using trial and error would take far too long. We can work out the critical value algebraically!</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8DCA27-033C-479E-9E1F-3D7E6BEB4B2B}"/>
                  </a:ext>
                </a:extLst>
              </p:cNvPr>
              <p:cNvSpPr txBox="1"/>
              <p:nvPr/>
            </p:nvSpPr>
            <p:spPr>
              <a:xfrm>
                <a:off x="6516216" y="3519636"/>
                <a:ext cx="2483768"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Recap:</a:t>
                </a:r>
              </a:p>
              <a:p>
                <a:r>
                  <a:rPr lang="en-GB" sz="1600" dirty="0"/>
                  <a:t>If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then</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sup>
                    </m:sSup>
                  </m:oMath>
                </a14:m>
                <a:r>
                  <a:rPr lang="en-GB" sz="1600" dirty="0"/>
                  <a:t> </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r>
                          <a:rPr lang="en-GB" sz="1600" b="0" i="1" smtClean="0">
                            <a:latin typeface="Cambria Math" panose="02040503050406030204" pitchFamily="18" charset="0"/>
                          </a:rPr>
                          <m:t>−1</m:t>
                        </m:r>
                      </m:sup>
                    </m:sSup>
                    <m:r>
                      <a:rPr lang="en-GB" sz="1600" b="0" i="1" smtClean="0">
                        <a:latin typeface="Cambria Math" panose="02040503050406030204" pitchFamily="18" charset="0"/>
                      </a:rPr>
                      <m:t> </m:t>
                    </m:r>
                  </m:oMath>
                </a14:m>
                <a:r>
                  <a:rPr lang="en-GB" dirty="0"/>
                  <a:t> </a:t>
                </a:r>
              </a:p>
            </p:txBody>
          </p:sp>
        </mc:Choice>
        <mc:Fallback xmlns="">
          <p:sp>
            <p:nvSpPr>
              <p:cNvPr id="8" name="TextBox 7">
                <a:extLst>
                  <a:ext uri="{FF2B5EF4-FFF2-40B4-BE49-F238E27FC236}">
                    <a16:creationId xmlns:a16="http://schemas.microsoft.com/office/drawing/2014/main" id="{888DCA27-033C-479E-9E1F-3D7E6BEB4B2B}"/>
                  </a:ext>
                </a:extLst>
              </p:cNvPr>
              <p:cNvSpPr txBox="1">
                <a:spLocks noRot="1" noChangeAspect="1" noMove="1" noResize="1" noEditPoints="1" noAdjustHandles="1" noChangeArrowheads="1" noChangeShapeType="1" noTextEdit="1"/>
              </p:cNvSpPr>
              <p:nvPr/>
            </p:nvSpPr>
            <p:spPr>
              <a:xfrm>
                <a:off x="6516216" y="3519636"/>
                <a:ext cx="2483768" cy="1107996"/>
              </a:xfrm>
              <a:prstGeom prst="rect">
                <a:avLst/>
              </a:prstGeom>
              <a:blipFill>
                <a:blip r:embed="rId3"/>
                <a:stretch>
                  <a:fillRect l="-973" t="-5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5953339-7538-4BDC-9DE6-DF5EE92FD498}"/>
                  </a:ext>
                </a:extLst>
              </p:cNvPr>
              <p:cNvSpPr txBox="1"/>
              <p:nvPr/>
            </p:nvSpPr>
            <p:spPr>
              <a:xfrm>
                <a:off x="749102" y="3531865"/>
                <a:ext cx="5681389" cy="2938112"/>
              </a:xfrm>
              <a:prstGeom prst="rect">
                <a:avLst/>
              </a:prstGeom>
              <a:noFill/>
            </p:spPr>
            <p:txBody>
              <a:bodyPr wrap="square" rtlCol="0">
                <a:spAutoFit/>
              </a:bodyPr>
              <a:lstStyle/>
              <a:p>
                <a:r>
                  <a:rPr lang="en-GB" sz="1600" dirty="0"/>
                  <a:t>Suppose that the critical value is </a:t>
                </a:r>
                <a14:m>
                  <m:oMath xmlns:m="http://schemas.openxmlformats.org/officeDocument/2006/math">
                    <m:r>
                      <a:rPr lang="en-GB" sz="1600" b="0" i="1" smtClean="0">
                        <a:latin typeface="Cambria Math" panose="02040503050406030204" pitchFamily="18" charset="0"/>
                      </a:rPr>
                      <m:t>𝑘</m:t>
                    </m:r>
                  </m:oMath>
                </a14:m>
                <a:r>
                  <a:rPr lang="en-GB" sz="1600" dirty="0"/>
                  <a:t>.</a:t>
                </a:r>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𝑘</m:t>
                          </m:r>
                        </m:e>
                      </m:d>
                      <m:r>
                        <a:rPr lang="en-GB" sz="1600" b="0" i="1" smtClean="0">
                          <a:latin typeface="Cambria Math" panose="02040503050406030204" pitchFamily="18" charset="0"/>
                        </a:rPr>
                        <m:t>&lt;0.05</m:t>
                      </m:r>
                    </m:oMath>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5</m:t>
                                  </m:r>
                                </m:den>
                              </m:f>
                            </m:e>
                          </m:d>
                        </m:e>
                        <m:sup>
                          <m:r>
                            <a:rPr lang="en-GB" sz="1600" b="0" i="1" smtClean="0">
                              <a:latin typeface="Cambria Math" panose="02040503050406030204" pitchFamily="18" charset="0"/>
                            </a:rPr>
                            <m:t>𝑘</m:t>
                          </m:r>
                          <m:r>
                            <a:rPr lang="en-GB" sz="1600" b="0" i="1" smtClean="0">
                              <a:latin typeface="Cambria Math" panose="02040503050406030204" pitchFamily="18" charset="0"/>
                            </a:rPr>
                            <m:t>−1</m:t>
                          </m:r>
                        </m:sup>
                      </m:sSup>
                      <m:r>
                        <a:rPr lang="en-GB" sz="1600" b="0" i="1" smtClean="0">
                          <a:latin typeface="Cambria Math" panose="02040503050406030204" pitchFamily="18" charset="0"/>
                        </a:rPr>
                        <m:t>&lt;0.05</m:t>
                      </m:r>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0.8</m:t>
                          </m:r>
                        </m:e>
                        <m:sup>
                          <m:r>
                            <a:rPr lang="en-GB" sz="1600" b="0" i="1" smtClean="0">
                              <a:latin typeface="Cambria Math" panose="02040503050406030204" pitchFamily="18" charset="0"/>
                            </a:rPr>
                            <m:t>𝑘</m:t>
                          </m:r>
                          <m:r>
                            <a:rPr lang="en-GB" sz="1600" b="0" i="1" smtClean="0">
                              <a:latin typeface="Cambria Math" panose="02040503050406030204" pitchFamily="18" charset="0"/>
                            </a:rPr>
                            <m:t>−1</m:t>
                          </m:r>
                        </m:sup>
                      </m:sSup>
                      <m:r>
                        <a:rPr lang="en-GB" sz="1600" b="0" i="1" smtClean="0">
                          <a:latin typeface="Cambria Math" panose="02040503050406030204" pitchFamily="18" charset="0"/>
                        </a:rPr>
                        <m:t>&lt;0.05</m:t>
                      </m:r>
                    </m:oMath>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𝑘</m:t>
                          </m:r>
                          <m:r>
                            <a:rPr lang="en-GB" sz="1600" b="0" i="1" smtClean="0">
                              <a:latin typeface="Cambria Math" panose="02040503050406030204" pitchFamily="18" charset="0"/>
                            </a:rPr>
                            <m:t>−1</m:t>
                          </m:r>
                        </m:e>
                      </m:d>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0.8</m:t>
                          </m:r>
                        </m:e>
                      </m:func>
                      <m:r>
                        <a:rPr lang="en-GB" sz="1600" b="0" i="1" smtClean="0">
                          <a:latin typeface="Cambria Math" panose="02040503050406030204" pitchFamily="18" charset="0"/>
                        </a:rPr>
                        <m:t>&lt;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0.05</m:t>
                          </m:r>
                        </m:e>
                      </m:func>
                    </m:oMath>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−1&gt;</m:t>
                      </m:r>
                      <m:f>
                        <m:fPr>
                          <m:ctrlPr>
                            <a:rPr lang="en-GB" sz="1600" b="0" i="1" smtClean="0">
                              <a:latin typeface="Cambria Math" panose="02040503050406030204" pitchFamily="18" charset="0"/>
                            </a:rPr>
                          </m:ctrlPr>
                        </m:fPr>
                        <m:num>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0.05</m:t>
                              </m:r>
                            </m:e>
                          </m:func>
                        </m:num>
                        <m:den>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0.8</m:t>
                              </m:r>
                            </m:e>
                          </m:func>
                        </m:den>
                      </m:f>
                    </m:oMath>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&gt;14.43  →   </m:t>
                      </m:r>
                      <m:r>
                        <a:rPr lang="en-GB" sz="1600" b="0" i="1" smtClean="0">
                          <a:latin typeface="Cambria Math" panose="02040503050406030204" pitchFamily="18" charset="0"/>
                        </a:rPr>
                        <m:t>𝑘</m:t>
                      </m:r>
                      <m:r>
                        <a:rPr lang="en-GB" sz="1600" b="0" i="1" smtClean="0">
                          <a:latin typeface="Cambria Math" panose="02040503050406030204" pitchFamily="18" charset="0"/>
                        </a:rPr>
                        <m:t>=15</m:t>
                      </m:r>
                    </m:oMath>
                  </m:oMathPara>
                </a14:m>
                <a:endParaRPr lang="en-GB" sz="1600" dirty="0"/>
              </a:p>
              <a:p>
                <a:r>
                  <a:rPr lang="en-GB" sz="1600" dirty="0"/>
                  <a:t>Critical region is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≥15</m:t>
                    </m:r>
                  </m:oMath>
                </a14:m>
                <a:endParaRPr lang="en-GB" sz="1600" dirty="0"/>
              </a:p>
              <a:p>
                <a:r>
                  <a:rPr lang="en-GB" sz="1600" dirty="0"/>
                  <a:t>Actual significance level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≥15</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0.8</m:t>
                        </m:r>
                      </m:e>
                      <m:sup>
                        <m:r>
                          <a:rPr lang="en-GB" sz="1600" b="0" i="1" smtClean="0">
                            <a:latin typeface="Cambria Math" panose="02040503050406030204" pitchFamily="18" charset="0"/>
                          </a:rPr>
                          <m:t>14</m:t>
                        </m:r>
                      </m:sup>
                    </m:sSup>
                    <m:r>
                      <a:rPr lang="en-GB" sz="1600" b="0" i="1" smtClean="0">
                        <a:latin typeface="Cambria Math" panose="02040503050406030204" pitchFamily="18" charset="0"/>
                      </a:rPr>
                      <m:t>=0.04398 (5</m:t>
                    </m:r>
                    <m:r>
                      <a:rPr lang="en-GB" sz="1600" b="0" i="1" smtClean="0">
                        <a:latin typeface="Cambria Math" panose="02040503050406030204" pitchFamily="18" charset="0"/>
                      </a:rPr>
                      <m:t>𝑑𝑝</m:t>
                    </m:r>
                    <m:r>
                      <a:rPr lang="en-GB" sz="1600" b="0" i="1" smtClean="0">
                        <a:latin typeface="Cambria Math" panose="02040503050406030204" pitchFamily="18" charset="0"/>
                      </a:rPr>
                      <m:t>)</m:t>
                    </m:r>
                  </m:oMath>
                </a14:m>
                <a:endParaRPr lang="en-GB" sz="1600" dirty="0"/>
              </a:p>
            </p:txBody>
          </p:sp>
        </mc:Choice>
        <mc:Fallback xmlns="">
          <p:sp>
            <p:nvSpPr>
              <p:cNvPr id="9" name="TextBox 8">
                <a:extLst>
                  <a:ext uri="{FF2B5EF4-FFF2-40B4-BE49-F238E27FC236}">
                    <a16:creationId xmlns:a16="http://schemas.microsoft.com/office/drawing/2014/main" id="{75953339-7538-4BDC-9DE6-DF5EE92FD498}"/>
                  </a:ext>
                </a:extLst>
              </p:cNvPr>
              <p:cNvSpPr txBox="1">
                <a:spLocks noRot="1" noChangeAspect="1" noMove="1" noResize="1" noEditPoints="1" noAdjustHandles="1" noChangeArrowheads="1" noChangeShapeType="1" noTextEdit="1"/>
              </p:cNvSpPr>
              <p:nvPr/>
            </p:nvSpPr>
            <p:spPr>
              <a:xfrm>
                <a:off x="749102" y="3531865"/>
                <a:ext cx="5681389" cy="2938112"/>
              </a:xfrm>
              <a:prstGeom prst="rect">
                <a:avLst/>
              </a:prstGeom>
              <a:blipFill>
                <a:blip r:embed="rId4"/>
                <a:stretch>
                  <a:fillRect l="-644" t="-622" b="-18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C368BE4-ACAC-4FBB-9879-AA7C03C60DE3}"/>
                  </a:ext>
                </a:extLst>
              </p:cNvPr>
              <p:cNvSpPr txBox="1"/>
              <p:nvPr/>
            </p:nvSpPr>
            <p:spPr>
              <a:xfrm>
                <a:off x="3674368" y="4903837"/>
                <a:ext cx="1800200" cy="600164"/>
              </a:xfrm>
              <a:prstGeom prst="rect">
                <a:avLst/>
              </a:prstGeom>
              <a:noFill/>
            </p:spPr>
            <p:txBody>
              <a:bodyPr wrap="square" rtlCol="0">
                <a:spAutoFit/>
              </a:bodyPr>
              <a:lstStyle/>
              <a:p>
                <a:r>
                  <a:rPr lang="en-GB" sz="1100" dirty="0"/>
                  <a:t>Since </a:t>
                </a:r>
                <a14:m>
                  <m:oMath xmlns:m="http://schemas.openxmlformats.org/officeDocument/2006/math">
                    <m:func>
                      <m:funcPr>
                        <m:ctrlPr>
                          <a:rPr lang="en-GB" sz="1100" b="0" i="1" smtClean="0">
                            <a:latin typeface="Cambria Math" panose="02040503050406030204" pitchFamily="18" charset="0"/>
                          </a:rPr>
                        </m:ctrlPr>
                      </m:funcPr>
                      <m:fName>
                        <m:r>
                          <m:rPr>
                            <m:sty m:val="p"/>
                          </m:rPr>
                          <a:rPr lang="en-GB" sz="1100" b="0" i="0" smtClean="0">
                            <a:latin typeface="Cambria Math" panose="02040503050406030204" pitchFamily="18" charset="0"/>
                          </a:rPr>
                          <m:t>log</m:t>
                        </m:r>
                      </m:fName>
                      <m:e>
                        <m:r>
                          <a:rPr lang="en-GB" sz="1100" b="0" i="1" smtClean="0">
                            <a:latin typeface="Cambria Math" panose="02040503050406030204" pitchFamily="18" charset="0"/>
                          </a:rPr>
                          <m:t>1=0</m:t>
                        </m:r>
                      </m:e>
                    </m:func>
                    <m:r>
                      <a:rPr lang="en-GB" sz="1100" b="0" i="1" smtClean="0">
                        <a:latin typeface="Cambria Math" panose="02040503050406030204" pitchFamily="18" charset="0"/>
                      </a:rPr>
                      <m:t>,</m:t>
                    </m:r>
                    <m:func>
                      <m:funcPr>
                        <m:ctrlPr>
                          <a:rPr lang="en-GB" sz="1100" b="0" i="1" smtClean="0">
                            <a:latin typeface="Cambria Math" panose="02040503050406030204" pitchFamily="18" charset="0"/>
                          </a:rPr>
                        </m:ctrlPr>
                      </m:funcPr>
                      <m:fName>
                        <m:r>
                          <m:rPr>
                            <m:sty m:val="p"/>
                          </m:rPr>
                          <a:rPr lang="en-GB" sz="1100" b="0" i="0" smtClean="0">
                            <a:latin typeface="Cambria Math" panose="02040503050406030204" pitchFamily="18" charset="0"/>
                          </a:rPr>
                          <m:t>log</m:t>
                        </m:r>
                      </m:fName>
                      <m:e>
                        <m:r>
                          <a:rPr lang="en-GB" sz="1100" b="0" i="1" smtClean="0">
                            <a:latin typeface="Cambria Math" panose="02040503050406030204" pitchFamily="18" charset="0"/>
                          </a:rPr>
                          <m:t>0.8</m:t>
                        </m:r>
                      </m:e>
                    </m:func>
                  </m:oMath>
                </a14:m>
                <a:r>
                  <a:rPr lang="en-GB" sz="1100" dirty="0"/>
                  <a:t> is negative, so dividing reverse the inequality.</a:t>
                </a:r>
              </a:p>
            </p:txBody>
          </p:sp>
        </mc:Choice>
        <mc:Fallback xmlns="">
          <p:sp>
            <p:nvSpPr>
              <p:cNvPr id="10" name="TextBox 9">
                <a:extLst>
                  <a:ext uri="{FF2B5EF4-FFF2-40B4-BE49-F238E27FC236}">
                    <a16:creationId xmlns:a16="http://schemas.microsoft.com/office/drawing/2014/main" id="{6C368BE4-ACAC-4FBB-9879-AA7C03C60DE3}"/>
                  </a:ext>
                </a:extLst>
              </p:cNvPr>
              <p:cNvSpPr txBox="1">
                <a:spLocks noRot="1" noChangeAspect="1" noMove="1" noResize="1" noEditPoints="1" noAdjustHandles="1" noChangeArrowheads="1" noChangeShapeType="1" noTextEdit="1"/>
              </p:cNvSpPr>
              <p:nvPr/>
            </p:nvSpPr>
            <p:spPr>
              <a:xfrm>
                <a:off x="3674368" y="4903837"/>
                <a:ext cx="1800200" cy="600164"/>
              </a:xfrm>
              <a:prstGeom prst="rect">
                <a:avLst/>
              </a:prstGeom>
              <a:blipFill>
                <a:blip r:embed="rId5"/>
                <a:stretch>
                  <a:fillRect r="-1356" b="-5051"/>
                </a:stretch>
              </a:blipFill>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D863FBC8-785D-4070-824E-CEBA8A182642}"/>
              </a:ext>
            </a:extLst>
          </p:cNvPr>
          <p:cNvCxnSpPr>
            <a:cxnSpLocks/>
          </p:cNvCxnSpPr>
          <p:nvPr/>
        </p:nvCxnSpPr>
        <p:spPr>
          <a:xfrm flipH="1">
            <a:off x="2851150" y="3810000"/>
            <a:ext cx="1339850" cy="165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7A9D4340-C696-4203-9628-B10DADF7FA53}"/>
              </a:ext>
            </a:extLst>
          </p:cNvPr>
          <p:cNvSpPr/>
          <p:nvPr/>
        </p:nvSpPr>
        <p:spPr>
          <a:xfrm>
            <a:off x="781050" y="6143624"/>
            <a:ext cx="5591175" cy="5238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78053D7A-49DE-421E-934C-77E8533B2288}"/>
              </a:ext>
            </a:extLst>
          </p:cNvPr>
          <p:cNvSpPr/>
          <p:nvPr/>
        </p:nvSpPr>
        <p:spPr>
          <a:xfrm>
            <a:off x="274762" y="361644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6" name="Rectangle 15">
            <a:extLst>
              <a:ext uri="{FF2B5EF4-FFF2-40B4-BE49-F238E27FC236}">
                <a16:creationId xmlns:a16="http://schemas.microsoft.com/office/drawing/2014/main" id="{4898DFFA-6604-42DF-9875-21E578B8DD6B}"/>
              </a:ext>
            </a:extLst>
          </p:cNvPr>
          <p:cNvSpPr/>
          <p:nvPr/>
        </p:nvSpPr>
        <p:spPr>
          <a:xfrm>
            <a:off x="274762" y="6127997"/>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5AF2C43-A2F4-4829-B0F2-EFDE14AFA35F}"/>
                  </a:ext>
                </a:extLst>
              </p:cNvPr>
              <p:cNvSpPr txBox="1"/>
              <p:nvPr/>
            </p:nvSpPr>
            <p:spPr>
              <a:xfrm>
                <a:off x="4211712" y="3552051"/>
                <a:ext cx="1800200" cy="430887"/>
              </a:xfrm>
              <a:prstGeom prst="rect">
                <a:avLst/>
              </a:prstGeom>
              <a:noFill/>
            </p:spPr>
            <p:txBody>
              <a:bodyPr wrap="square" rtlCol="0">
                <a:spAutoFit/>
              </a:bodyPr>
              <a:lstStyle/>
              <a:p>
                <a:r>
                  <a:rPr lang="en-GB" sz="1100" dirty="0"/>
                  <a:t>Because </a:t>
                </a:r>
                <a14:m>
                  <m:oMath xmlns:m="http://schemas.openxmlformats.org/officeDocument/2006/math">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𝐻</m:t>
                        </m:r>
                      </m:e>
                      <m:sub>
                        <m:r>
                          <a:rPr lang="en-GB" sz="1100" b="0" i="1" smtClean="0">
                            <a:latin typeface="Cambria Math" panose="02040503050406030204" pitchFamily="18" charset="0"/>
                          </a:rPr>
                          <m:t>1</m:t>
                        </m:r>
                      </m:sub>
                    </m:sSub>
                    <m:r>
                      <a:rPr lang="en-GB" sz="1100" b="0" i="1" smtClean="0">
                        <a:latin typeface="Cambria Math" panose="02040503050406030204" pitchFamily="18" charset="0"/>
                      </a:rPr>
                      <m:t>:</m:t>
                    </m:r>
                    <m:r>
                      <a:rPr lang="en-GB" sz="1100" b="0" i="1" smtClean="0">
                        <a:latin typeface="Cambria Math" panose="02040503050406030204" pitchFamily="18" charset="0"/>
                      </a:rPr>
                      <m:t>𝑝</m:t>
                    </m:r>
                    <m:r>
                      <a:rPr lang="en-GB" sz="1100" b="0" i="1" smtClean="0">
                        <a:latin typeface="Cambria Math" panose="02040503050406030204" pitchFamily="18" charset="0"/>
                      </a:rPr>
                      <m:t>&lt;0.2</m:t>
                    </m:r>
                  </m:oMath>
                </a14:m>
                <a:r>
                  <a:rPr lang="en-GB" sz="1100" dirty="0"/>
                  <a:t>, we therefore find </a:t>
                </a:r>
                <a14:m>
                  <m:oMath xmlns:m="http://schemas.openxmlformats.org/officeDocument/2006/math">
                    <m:r>
                      <a:rPr lang="en-GB" sz="1100" b="0" i="1" smtClean="0">
                        <a:latin typeface="Cambria Math" panose="02040503050406030204" pitchFamily="18" charset="0"/>
                      </a:rPr>
                      <m:t>𝑃</m:t>
                    </m:r>
                    <m:r>
                      <a:rPr lang="en-GB" sz="1100" b="0" i="1" smtClean="0">
                        <a:latin typeface="Cambria Math" panose="02040503050406030204" pitchFamily="18" charset="0"/>
                      </a:rPr>
                      <m:t>(</m:t>
                    </m:r>
                    <m:r>
                      <a:rPr lang="en-GB" sz="1100" b="0" i="1" smtClean="0">
                        <a:latin typeface="Cambria Math" panose="02040503050406030204" pitchFamily="18" charset="0"/>
                      </a:rPr>
                      <m:t>𝑋</m:t>
                    </m:r>
                    <m:r>
                      <a:rPr lang="en-GB" sz="1100" b="0" i="1" smtClean="0">
                        <a:latin typeface="Cambria Math" panose="02040503050406030204" pitchFamily="18" charset="0"/>
                      </a:rPr>
                      <m:t>≥</m:t>
                    </m:r>
                    <m:r>
                      <a:rPr lang="en-GB" sz="1100" b="0" i="1" smtClean="0">
                        <a:latin typeface="Cambria Math" panose="02040503050406030204" pitchFamily="18" charset="0"/>
                      </a:rPr>
                      <m:t>𝑘</m:t>
                    </m:r>
                    <m:r>
                      <a:rPr lang="en-GB" sz="1100" b="0" i="1" smtClean="0">
                        <a:latin typeface="Cambria Math" panose="02040503050406030204" pitchFamily="18" charset="0"/>
                      </a:rPr>
                      <m:t>)</m:t>
                    </m:r>
                  </m:oMath>
                </a14:m>
                <a:r>
                  <a:rPr lang="en-GB" sz="1100" dirty="0"/>
                  <a:t>.</a:t>
                </a:r>
              </a:p>
            </p:txBody>
          </p:sp>
        </mc:Choice>
        <mc:Fallback xmlns="">
          <p:sp>
            <p:nvSpPr>
              <p:cNvPr id="17" name="TextBox 16">
                <a:extLst>
                  <a:ext uri="{FF2B5EF4-FFF2-40B4-BE49-F238E27FC236}">
                    <a16:creationId xmlns:a16="http://schemas.microsoft.com/office/drawing/2014/main" id="{A5AF2C43-A2F4-4829-B0F2-EFDE14AFA35F}"/>
                  </a:ext>
                </a:extLst>
              </p:cNvPr>
              <p:cNvSpPr txBox="1">
                <a:spLocks noRot="1" noChangeAspect="1" noMove="1" noResize="1" noEditPoints="1" noAdjustHandles="1" noChangeArrowheads="1" noChangeShapeType="1" noTextEdit="1"/>
              </p:cNvSpPr>
              <p:nvPr/>
            </p:nvSpPr>
            <p:spPr>
              <a:xfrm>
                <a:off x="4211712" y="3552051"/>
                <a:ext cx="1800200" cy="430887"/>
              </a:xfrm>
              <a:prstGeom prst="rect">
                <a:avLst/>
              </a:prstGeom>
              <a:blipFill>
                <a:blip r:embed="rId6"/>
                <a:stretch>
                  <a:fillRect b="-10000"/>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B2A4DD37-C6CC-4915-8CC9-10B0A4BD5593}"/>
              </a:ext>
            </a:extLst>
          </p:cNvPr>
          <p:cNvSpPr/>
          <p:nvPr/>
        </p:nvSpPr>
        <p:spPr>
          <a:xfrm>
            <a:off x="781050" y="4086223"/>
            <a:ext cx="5591175" cy="2057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035177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5F16B8-78FD-4A6C-9F53-A045F6332458}"/>
              </a:ext>
            </a:extLst>
          </p:cNvPr>
          <p:cNvGrpSpPr/>
          <p:nvPr/>
        </p:nvGrpSpPr>
        <p:grpSpPr>
          <a:xfrm>
            <a:off x="0" y="0"/>
            <a:ext cx="9144000" cy="587744"/>
            <a:chOff x="0" y="13335"/>
            <a:chExt cx="9144218" cy="587744"/>
          </a:xfrm>
        </p:grpSpPr>
        <p:sp>
          <p:nvSpPr>
            <p:cNvPr id="3" name="TextBox 32">
              <a:extLst>
                <a:ext uri="{FF2B5EF4-FFF2-40B4-BE49-F238E27FC236}">
                  <a16:creationId xmlns:a16="http://schemas.microsoft.com/office/drawing/2014/main" id="{054DB120-99E4-4E02-8F90-EFEEFB95E87C}"/>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2FE885C9-0533-4647-B0D0-683F9E4467D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1DF2D3AA-71F6-4DAF-A8A8-A0A574AC44BF}"/>
              </a:ext>
            </a:extLst>
          </p:cNvPr>
          <p:cNvSpPr txBox="1"/>
          <p:nvPr/>
        </p:nvSpPr>
        <p:spPr>
          <a:xfrm>
            <a:off x="319336" y="784669"/>
            <a:ext cx="8429128" cy="286232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In a particular city, a </a:t>
            </a:r>
            <a:r>
              <a:rPr lang="en-GB" i="1" dirty="0"/>
              <a:t>Lobster Card</a:t>
            </a:r>
            <a:r>
              <a:rPr lang="en-GB" dirty="0"/>
              <a:t> is used as a method of payment on trains. The company that administers the card claims that only 1 in 1000 cards will be rejected by the card reader at the train station. A station manager feels that the company is understating the proportion of cards rejected by the card reader, and decides to carry out a test. When he comes on shift at 5:00 am he counts the number of passengers who pass through until he notes a passenger who has a Lobster Card rejected.</a:t>
            </a:r>
          </a:p>
          <a:p>
            <a:pPr marL="342900" indent="-342900">
              <a:buAutoNum type="alphaLcParenBoth"/>
            </a:pPr>
            <a:r>
              <a:rPr lang="en-GB" dirty="0"/>
              <a:t>Using a 5% level of significance, find the critical region for a one-tailed test of the hypothesis that the proportion of </a:t>
            </a:r>
            <a:r>
              <a:rPr lang="en-GB" i="1" dirty="0"/>
              <a:t>Lobsters Cards</a:t>
            </a:r>
            <a:r>
              <a:rPr lang="en-GB" dirty="0"/>
              <a:t> rejected by the card reader is greater than 1 in 1000.</a:t>
            </a:r>
          </a:p>
          <a:p>
            <a:pPr marL="342900" indent="-342900">
              <a:buAutoNum type="alphaLcParenBoth"/>
            </a:pPr>
            <a:r>
              <a:rPr lang="en-GB" dirty="0"/>
              <a:t>Write down the actual significance level of the test in part </a:t>
            </a:r>
            <a:r>
              <a:rPr lang="en-GB" b="1" dirty="0"/>
              <a:t>a</a:t>
            </a:r>
            <a:r>
              <a:rPr lang="en-GB"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45F30B7-3132-4585-A1D1-9207FE35143C}"/>
                  </a:ext>
                </a:extLst>
              </p:cNvPr>
              <p:cNvSpPr txBox="1"/>
              <p:nvPr/>
            </p:nvSpPr>
            <p:spPr>
              <a:xfrm>
                <a:off x="686619" y="3873933"/>
                <a:ext cx="4320480" cy="2590261"/>
              </a:xfrm>
              <a:prstGeom prst="rect">
                <a:avLst/>
              </a:prstGeom>
              <a:noFill/>
            </p:spPr>
            <p:txBody>
              <a:bodyPr wrap="square" rtlCol="0">
                <a:spAutoFit/>
              </a:bodyPr>
              <a:lstStyle/>
              <a:p>
                <a:r>
                  <a:rPr lang="en-GB" dirty="0"/>
                  <a:t>Let </a:t>
                </a:r>
                <a14:m>
                  <m:oMath xmlns:m="http://schemas.openxmlformats.org/officeDocument/2006/math">
                    <m:r>
                      <a:rPr lang="en-GB" b="0" i="1" smtClean="0">
                        <a:latin typeface="Cambria Math" panose="02040503050406030204" pitchFamily="18" charset="0"/>
                      </a:rPr>
                      <m:t>𝑘</m:t>
                    </m:r>
                  </m:oMath>
                </a14:m>
                <a:r>
                  <a:rPr lang="en-GB" dirty="0"/>
                  <a:t> be the critical value.</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𝑘</m:t>
                          </m:r>
                        </m:e>
                      </m:d>
                      <m:r>
                        <a:rPr lang="en-GB" b="0" i="1" smtClean="0">
                          <a:latin typeface="Cambria Math" panose="02040503050406030204" pitchFamily="18" charset="0"/>
                        </a:rPr>
                        <m:t>&lt;0.05</m:t>
                      </m:r>
                    </m:oMath>
                    <m:oMath xmlns:m="http://schemas.openxmlformats.org/officeDocument/2006/math">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1−0.0001</m:t>
                              </m:r>
                            </m:e>
                          </m:d>
                        </m:e>
                        <m:sup>
                          <m:r>
                            <a:rPr lang="en-GB" b="0" i="1" smtClean="0">
                              <a:latin typeface="Cambria Math" panose="02040503050406030204" pitchFamily="18" charset="0"/>
                            </a:rPr>
                            <m:t>𝑘</m:t>
                          </m:r>
                        </m:sup>
                      </m:sSup>
                      <m:r>
                        <a:rPr lang="en-GB" b="0" i="1" smtClean="0">
                          <a:latin typeface="Cambria Math" panose="02040503050406030204" pitchFamily="18" charset="0"/>
                        </a:rPr>
                        <m:t>&lt;0.05</m:t>
                      </m:r>
                    </m:oMath>
                    <m:oMath xmlns:m="http://schemas.openxmlformats.org/officeDocument/2006/math">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&lt;51.267  →  </m:t>
                      </m:r>
                      <m:r>
                        <a:rPr lang="en-GB" b="0" i="1" smtClean="0">
                          <a:latin typeface="Cambria Math" panose="02040503050406030204" pitchFamily="18" charset="0"/>
                        </a:rPr>
                        <m:t>𝑘</m:t>
                      </m:r>
                      <m:r>
                        <a:rPr lang="en-GB" b="0" i="1" smtClean="0">
                          <a:latin typeface="Cambria Math" panose="02040503050406030204" pitchFamily="18" charset="0"/>
                        </a:rPr>
                        <m:t>=51</m:t>
                      </m:r>
                    </m:oMath>
                  </m:oMathPara>
                </a14:m>
                <a:endParaRPr lang="en-GB" dirty="0"/>
              </a:p>
              <a:p>
                <a:r>
                  <a:rPr lang="en-GB" dirty="0"/>
                  <a:t>So critical region is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≤51</m:t>
                    </m:r>
                  </m:oMath>
                </a14:m>
                <a:r>
                  <a:rPr lang="en-GB" dirty="0"/>
                  <a:t>.</a:t>
                </a:r>
              </a:p>
              <a:p>
                <a:endParaRPr lang="en-GB" dirty="0"/>
              </a:p>
              <a:p>
                <a:r>
                  <a:rPr lang="en-GB" dirty="0"/>
                  <a:t>Actual significance level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≤51</m:t>
                        </m:r>
                      </m:e>
                    </m:d>
                  </m:oMath>
                </a14:m>
                <a:r>
                  <a:rPr lang="en-GB" b="0" i="1" dirty="0">
                    <a:latin typeface="Cambria Math" panose="02040503050406030204" pitchFamily="18" charset="0"/>
                  </a:rPr>
                  <a:t/>
                </a:r>
                <a:br>
                  <a:rPr lang="en-GB" b="0" i="1" dirty="0">
                    <a:latin typeface="Cambria Math" panose="02040503050406030204" pitchFamily="18" charset="0"/>
                  </a:rPr>
                </a:br>
                <a14:m>
                  <m:oMath xmlns:m="http://schemas.openxmlformats.org/officeDocument/2006/math">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0.999</m:t>
                        </m:r>
                      </m:e>
                      <m:sup>
                        <m:r>
                          <a:rPr lang="en-GB" b="0" i="1" smtClean="0">
                            <a:latin typeface="Cambria Math" panose="02040503050406030204" pitchFamily="18" charset="0"/>
                          </a:rPr>
                          <m:t>51</m:t>
                        </m:r>
                      </m:sup>
                    </m:sSup>
                    <m:r>
                      <a:rPr lang="en-GB" b="0" i="1" smtClean="0">
                        <a:latin typeface="Cambria Math" panose="02040503050406030204" pitchFamily="18" charset="0"/>
                      </a:rPr>
                      <m:t>=0.0497 (4</m:t>
                    </m:r>
                    <m:r>
                      <a:rPr lang="en-GB" b="0" i="1" smtClean="0">
                        <a:latin typeface="Cambria Math" panose="02040503050406030204" pitchFamily="18" charset="0"/>
                      </a:rPr>
                      <m:t>𝑑𝑝</m:t>
                    </m:r>
                    <m:r>
                      <a:rPr lang="en-GB" b="0" i="1" smtClean="0">
                        <a:latin typeface="Cambria Math" panose="02040503050406030204" pitchFamily="18" charset="0"/>
                      </a:rPr>
                      <m:t>)</m:t>
                    </m:r>
                  </m:oMath>
                </a14:m>
                <a:r>
                  <a:rPr lang="en-GB" dirty="0"/>
                  <a:t> </a:t>
                </a:r>
              </a:p>
            </p:txBody>
          </p:sp>
        </mc:Choice>
        <mc:Fallback xmlns="">
          <p:sp>
            <p:nvSpPr>
              <p:cNvPr id="7" name="TextBox 6">
                <a:extLst>
                  <a:ext uri="{FF2B5EF4-FFF2-40B4-BE49-F238E27FC236}">
                    <a16:creationId xmlns:a16="http://schemas.microsoft.com/office/drawing/2014/main" id="{A45F30B7-3132-4585-A1D1-9207FE35143C}"/>
                  </a:ext>
                </a:extLst>
              </p:cNvPr>
              <p:cNvSpPr txBox="1">
                <a:spLocks noRot="1" noChangeAspect="1" noMove="1" noResize="1" noEditPoints="1" noAdjustHandles="1" noChangeArrowheads="1" noChangeShapeType="1" noTextEdit="1"/>
              </p:cNvSpPr>
              <p:nvPr/>
            </p:nvSpPr>
            <p:spPr>
              <a:xfrm>
                <a:off x="686619" y="3873933"/>
                <a:ext cx="4320480" cy="2590261"/>
              </a:xfrm>
              <a:prstGeom prst="rect">
                <a:avLst/>
              </a:prstGeom>
              <a:blipFill>
                <a:blip r:embed="rId2"/>
                <a:stretch>
                  <a:fillRect l="-1271" t="-1176" b="-14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9FA291F-5DEE-44F4-82F2-51659E0F4EA8}"/>
                  </a:ext>
                </a:extLst>
              </p:cNvPr>
              <p:cNvSpPr txBox="1"/>
              <p:nvPr/>
            </p:nvSpPr>
            <p:spPr>
              <a:xfrm>
                <a:off x="6516216" y="4068618"/>
                <a:ext cx="2483768"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Recap:</a:t>
                </a:r>
              </a:p>
              <a:p>
                <a:r>
                  <a:rPr lang="en-GB" sz="1600" dirty="0"/>
                  <a:t>If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then</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sup>
                    </m:sSup>
                  </m:oMath>
                </a14:m>
                <a:r>
                  <a:rPr lang="en-GB" sz="1600" dirty="0"/>
                  <a:t> </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r>
                          <a:rPr lang="en-GB" sz="1600" b="0" i="1" smtClean="0">
                            <a:latin typeface="Cambria Math" panose="02040503050406030204" pitchFamily="18" charset="0"/>
                          </a:rPr>
                          <m:t>−1</m:t>
                        </m:r>
                      </m:sup>
                    </m:sSup>
                    <m:r>
                      <a:rPr lang="en-GB" sz="1600" b="0" i="1" smtClean="0">
                        <a:latin typeface="Cambria Math" panose="02040503050406030204" pitchFamily="18" charset="0"/>
                      </a:rPr>
                      <m:t> </m:t>
                    </m:r>
                  </m:oMath>
                </a14:m>
                <a:r>
                  <a:rPr lang="en-GB" dirty="0"/>
                  <a:t> </a:t>
                </a:r>
              </a:p>
            </p:txBody>
          </p:sp>
        </mc:Choice>
        <mc:Fallback xmlns="">
          <p:sp>
            <p:nvSpPr>
              <p:cNvPr id="8" name="TextBox 7">
                <a:extLst>
                  <a:ext uri="{FF2B5EF4-FFF2-40B4-BE49-F238E27FC236}">
                    <a16:creationId xmlns:a16="http://schemas.microsoft.com/office/drawing/2014/main" id="{79FA291F-5DEE-44F4-82F2-51659E0F4EA8}"/>
                  </a:ext>
                </a:extLst>
              </p:cNvPr>
              <p:cNvSpPr txBox="1">
                <a:spLocks noRot="1" noChangeAspect="1" noMove="1" noResize="1" noEditPoints="1" noAdjustHandles="1" noChangeArrowheads="1" noChangeShapeType="1" noTextEdit="1"/>
              </p:cNvSpPr>
              <p:nvPr/>
            </p:nvSpPr>
            <p:spPr>
              <a:xfrm>
                <a:off x="6516216" y="4068618"/>
                <a:ext cx="2483768" cy="1107996"/>
              </a:xfrm>
              <a:prstGeom prst="rect">
                <a:avLst/>
              </a:prstGeom>
              <a:blipFill>
                <a:blip r:embed="rId3"/>
                <a:stretch>
                  <a:fillRect l="-973" t="-538"/>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6C0D8EF9-84D2-4E3F-8A58-037ACD9F10EF}"/>
              </a:ext>
            </a:extLst>
          </p:cNvPr>
          <p:cNvSpPr/>
          <p:nvPr/>
        </p:nvSpPr>
        <p:spPr>
          <a:xfrm>
            <a:off x="714375" y="3905249"/>
            <a:ext cx="4649713" cy="1755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F334E0AF-9512-42E0-B54E-DDF5FF8E9410}"/>
              </a:ext>
            </a:extLst>
          </p:cNvPr>
          <p:cNvSpPr/>
          <p:nvPr/>
        </p:nvSpPr>
        <p:spPr>
          <a:xfrm>
            <a:off x="714375" y="5660851"/>
            <a:ext cx="4649713" cy="9365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B4BD52D7-F2BC-4C87-AF8E-35AA490B37EF}"/>
              </a:ext>
            </a:extLst>
          </p:cNvPr>
          <p:cNvSpPr/>
          <p:nvPr/>
        </p:nvSpPr>
        <p:spPr>
          <a:xfrm>
            <a:off x="341437" y="390219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2" name="Rectangle 11">
            <a:extLst>
              <a:ext uri="{FF2B5EF4-FFF2-40B4-BE49-F238E27FC236}">
                <a16:creationId xmlns:a16="http://schemas.microsoft.com/office/drawing/2014/main" id="{EF0F9FA8-AB56-4C66-B8D3-D5F2306B183A}"/>
              </a:ext>
            </a:extLst>
          </p:cNvPr>
          <p:cNvSpPr/>
          <p:nvPr/>
        </p:nvSpPr>
        <p:spPr>
          <a:xfrm>
            <a:off x="319336" y="5660851"/>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Tree>
    <p:extLst>
      <p:ext uri="{BB962C8B-B14F-4D97-AF65-F5344CB8AC3E}">
        <p14:creationId xmlns:p14="http://schemas.microsoft.com/office/powerpoint/2010/main" val="10596096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71-72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808CE4B6-514F-9C44-B256-FA1A9A5F04E5}"/>
              </a:ext>
            </a:extLst>
          </p:cNvPr>
          <p:cNvSpPr txBox="1"/>
          <p:nvPr/>
        </p:nvSpPr>
        <p:spPr>
          <a:xfrm>
            <a:off x="611560" y="2708920"/>
            <a:ext cx="6336704" cy="2308324"/>
          </a:xfrm>
          <a:prstGeom prst="rect">
            <a:avLst/>
          </a:prstGeom>
          <a:noFill/>
        </p:spPr>
        <p:txBody>
          <a:bodyPr wrap="square" rtlCol="0">
            <a:spAutoFit/>
          </a:bodyPr>
          <a:lstStyle/>
          <a:p>
            <a:r>
              <a:rPr lang="en-US" sz="2400" dirty="0"/>
              <a:t>Complete before the lesson		</a:t>
            </a:r>
            <a:r>
              <a:rPr lang="en-US" sz="2400" dirty="0" smtClean="0"/>
              <a:t>Q1-3</a:t>
            </a:r>
            <a:endParaRPr lang="en-US" sz="2400" dirty="0"/>
          </a:p>
          <a:p>
            <a:endParaRPr lang="en-US" sz="2400" dirty="0"/>
          </a:p>
          <a:p>
            <a:r>
              <a:rPr lang="en-US" sz="2400" dirty="0"/>
              <a:t>In Class:			</a:t>
            </a:r>
          </a:p>
          <a:p>
            <a:r>
              <a:rPr lang="en-US" sz="2400" dirty="0" smtClean="0">
                <a:solidFill>
                  <a:schemeClr val="accent6"/>
                </a:solidFill>
              </a:rPr>
              <a:t>Amber</a:t>
            </a:r>
            <a:r>
              <a:rPr lang="en-US" sz="2400" dirty="0" smtClean="0"/>
              <a:t> </a:t>
            </a:r>
            <a:r>
              <a:rPr lang="en-US" sz="2400" dirty="0"/>
              <a:t>					</a:t>
            </a:r>
            <a:r>
              <a:rPr lang="en-US" sz="2400" dirty="0" smtClean="0"/>
              <a:t>Q4-6</a:t>
            </a:r>
            <a:endParaRPr lang="en-US" sz="2400" dirty="0"/>
          </a:p>
          <a:p>
            <a:r>
              <a:rPr lang="en-US" sz="2400" dirty="0">
                <a:solidFill>
                  <a:srgbClr val="FF0000"/>
                </a:solidFill>
              </a:rPr>
              <a:t>Red</a:t>
            </a:r>
            <a:r>
              <a:rPr lang="en-US" sz="2400" dirty="0"/>
              <a:t>					</a:t>
            </a:r>
            <a:r>
              <a:rPr lang="en-US" sz="2400" dirty="0" smtClean="0"/>
              <a:t>Challenge</a:t>
            </a:r>
            <a:endParaRPr lang="en-US" sz="2400" dirty="0"/>
          </a:p>
          <a:p>
            <a:endParaRPr lang="en-US" sz="2400" dirty="0"/>
          </a:p>
        </p:txBody>
      </p:sp>
    </p:spTree>
    <p:extLst>
      <p:ext uri="{BB962C8B-B14F-4D97-AF65-F5344CB8AC3E}">
        <p14:creationId xmlns:p14="http://schemas.microsoft.com/office/powerpoint/2010/main" val="155435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2708920"/>
            <a:ext cx="9142856" cy="414908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Arrow: Down 12">
            <a:extLst>
              <a:ext uri="{FF2B5EF4-FFF2-40B4-BE49-F238E27FC236}">
                <a16:creationId xmlns:a16="http://schemas.microsoft.com/office/drawing/2014/main" id="{86B2A5AF-9A94-4B1B-A2E9-C09C3812F5CA}"/>
              </a:ext>
            </a:extLst>
          </p:cNvPr>
          <p:cNvSpPr/>
          <p:nvPr/>
        </p:nvSpPr>
        <p:spPr>
          <a:xfrm rot="17658006">
            <a:off x="5180262" y="419872"/>
            <a:ext cx="500229" cy="8676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2C8E4B76-9F29-4C78-8DDD-620B09E7967A}"/>
              </a:ext>
            </a:extLst>
          </p:cNvPr>
          <p:cNvPicPr>
            <a:picLocks noChangeAspect="1"/>
          </p:cNvPicPr>
          <p:nvPr/>
        </p:nvPicPr>
        <p:blipFill>
          <a:blip r:embed="rId2"/>
          <a:stretch>
            <a:fillRect/>
          </a:stretch>
        </p:blipFill>
        <p:spPr>
          <a:xfrm>
            <a:off x="1373799" y="3191213"/>
            <a:ext cx="2855604" cy="1461007"/>
          </a:xfrm>
          <a:prstGeom prst="rect">
            <a:avLst/>
          </a:prstGeom>
          <a:effectLst>
            <a:outerShdw blurRad="50800" dist="38100" dir="2700000" algn="tl" rotWithShape="0">
              <a:prstClr val="black">
                <a:alpha val="40000"/>
              </a:prstClr>
            </a:outerShdw>
          </a:effectLst>
        </p:spPr>
      </p:pic>
      <p:sp>
        <p:nvSpPr>
          <p:cNvPr id="7" name="Arrow: Down 6"/>
          <p:cNvSpPr/>
          <p:nvPr/>
        </p:nvSpPr>
        <p:spPr>
          <a:xfrm rot="4222378">
            <a:off x="4640264" y="2860659"/>
            <a:ext cx="439535" cy="111012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5148064" y="4006805"/>
            <a:ext cx="3816424" cy="646331"/>
          </a:xfrm>
          <a:prstGeom prst="rect">
            <a:avLst/>
          </a:prstGeom>
          <a:solidFill>
            <a:schemeClr val="bg1"/>
          </a:solidFill>
          <a:ln>
            <a:noFill/>
          </a:ln>
        </p:spPr>
        <p:txBody>
          <a:bodyPr wrap="square" rtlCol="0">
            <a:spAutoFit/>
          </a:bodyPr>
          <a:lstStyle/>
          <a:p>
            <a:r>
              <a:rPr lang="en-GB" dirty="0"/>
              <a:t>Register at: </a:t>
            </a:r>
            <a:r>
              <a:rPr lang="en-GB" b="1" dirty="0"/>
              <a:t>www.drfrostmaths.com</a:t>
            </a:r>
          </a:p>
          <a:p>
            <a:r>
              <a:rPr lang="en-GB" dirty="0"/>
              <a:t>Everything is </a:t>
            </a:r>
            <a:r>
              <a:rPr lang="en-GB" b="1" dirty="0"/>
              <a:t>completely free</a:t>
            </a:r>
            <a:r>
              <a:rPr lang="en-GB" dirty="0"/>
              <a:t>.</a:t>
            </a:r>
          </a:p>
        </p:txBody>
      </p:sp>
      <p:sp>
        <p:nvSpPr>
          <p:cNvPr id="9" name="TextBox 8"/>
          <p:cNvSpPr txBox="1"/>
          <p:nvPr/>
        </p:nvSpPr>
        <p:spPr>
          <a:xfrm>
            <a:off x="5148064" y="4653136"/>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questions and extension questions (e.g. MAT).</a:t>
            </a:r>
          </a:p>
          <a:p>
            <a:endParaRPr lang="en-GB" sz="1600" dirty="0"/>
          </a:p>
          <a:p>
            <a:r>
              <a:rPr lang="en-GB" sz="1600" dirty="0"/>
              <a:t>Teachers: you can create student accounts (or students can register themselves).</a:t>
            </a:r>
          </a:p>
        </p:txBody>
      </p:sp>
      <p:pic>
        <p:nvPicPr>
          <p:cNvPr id="10" name="Picture 9">
            <a:extLst>
              <a:ext uri="{FF2B5EF4-FFF2-40B4-BE49-F238E27FC236}">
                <a16:creationId xmlns:a16="http://schemas.microsoft.com/office/drawing/2014/main" id="{7DD14B93-6F65-4D15-B032-D10E3A451FC6}"/>
              </a:ext>
            </a:extLst>
          </p:cNvPr>
          <p:cNvPicPr>
            <a:picLocks noChangeAspect="1"/>
          </p:cNvPicPr>
          <p:nvPr/>
        </p:nvPicPr>
        <p:blipFill>
          <a:blip r:embed="rId3"/>
          <a:stretch>
            <a:fillRect/>
          </a:stretch>
        </p:blipFill>
        <p:spPr>
          <a:xfrm>
            <a:off x="182751" y="412904"/>
            <a:ext cx="4677281" cy="2727410"/>
          </a:xfrm>
          <a:prstGeom prst="rect">
            <a:avLst/>
          </a:prstGeom>
        </p:spPr>
      </p:pic>
      <p:pic>
        <p:nvPicPr>
          <p:cNvPr id="12" name="Picture 11">
            <a:extLst>
              <a:ext uri="{FF2B5EF4-FFF2-40B4-BE49-F238E27FC236}">
                <a16:creationId xmlns:a16="http://schemas.microsoft.com/office/drawing/2014/main" id="{34ACDBDC-16F1-4D6E-8EE8-9C0EC8140F8F}"/>
              </a:ext>
            </a:extLst>
          </p:cNvPr>
          <p:cNvPicPr>
            <a:picLocks noChangeAspect="1"/>
          </p:cNvPicPr>
          <p:nvPr/>
        </p:nvPicPr>
        <p:blipFill>
          <a:blip r:embed="rId4"/>
          <a:stretch>
            <a:fillRect/>
          </a:stretch>
        </p:blipFill>
        <p:spPr>
          <a:xfrm>
            <a:off x="4932040" y="1176886"/>
            <a:ext cx="3822658" cy="2372142"/>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54442284-375D-454F-85F8-93F142DA079B}"/>
              </a:ext>
            </a:extLst>
          </p:cNvPr>
          <p:cNvPicPr>
            <a:picLocks noChangeAspect="1"/>
          </p:cNvPicPr>
          <p:nvPr/>
        </p:nvPicPr>
        <p:blipFill>
          <a:blip r:embed="rId5"/>
          <a:stretch>
            <a:fillRect/>
          </a:stretch>
        </p:blipFill>
        <p:spPr>
          <a:xfrm>
            <a:off x="251520" y="4715635"/>
            <a:ext cx="3414469" cy="2104891"/>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3255775" y="5753024"/>
            <a:ext cx="14952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Teaching videos with topic tests to check understanding.</a:t>
            </a:r>
          </a:p>
        </p:txBody>
      </p:sp>
    </p:spTree>
    <p:extLst>
      <p:ext uri="{BB962C8B-B14F-4D97-AF65-F5344CB8AC3E}">
        <p14:creationId xmlns:p14="http://schemas.microsoft.com/office/powerpoint/2010/main" val="132136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Chapter Overview</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52711"/>
                <a:ext cx="8064896" cy="2585323"/>
              </a:xfrm>
              <a:prstGeom prst="rect">
                <a:avLst/>
              </a:prstGeom>
              <a:noFill/>
            </p:spPr>
            <p:txBody>
              <a:bodyPr wrap="square" rtlCol="0">
                <a:spAutoFit/>
              </a:bodyPr>
              <a:lstStyle/>
              <a:p>
                <a:r>
                  <a:rPr lang="en-GB" dirty="0"/>
                  <a:t>In Stats Year 1 you learnt how to conduct hypothesis tests on the parameter </a:t>
                </a:r>
                <a14:m>
                  <m:oMath xmlns:m="http://schemas.openxmlformats.org/officeDocument/2006/math">
                    <m:r>
                      <a:rPr lang="en-GB" b="0" i="1" smtClean="0">
                        <a:latin typeface="Cambria Math" panose="02040503050406030204" pitchFamily="18" charset="0"/>
                      </a:rPr>
                      <m:t>𝑝</m:t>
                    </m:r>
                  </m:oMath>
                </a14:m>
                <a:r>
                  <a:rPr lang="en-GB" dirty="0"/>
                  <a:t> of a Binomial Distribution, and in Stats Year 2 on a population mean.</a:t>
                </a:r>
              </a:p>
              <a:p>
                <a:r>
                  <a:rPr lang="en-GB" dirty="0"/>
                  <a:t>This involved using an observed value, and </a:t>
                </a:r>
                <a:r>
                  <a:rPr lang="en-GB" b="1" dirty="0"/>
                  <a:t>determining how likely this outcome </a:t>
                </a:r>
                <a:r>
                  <a:rPr lang="en-GB" dirty="0"/>
                  <a:t>(or more extreme) </a:t>
                </a:r>
                <a:r>
                  <a:rPr lang="en-GB" b="1" dirty="0"/>
                  <a:t>would have occurred by chance</a:t>
                </a:r>
                <a:r>
                  <a:rPr lang="en-GB" dirty="0"/>
                  <a:t>. Alternatively, we could find the </a:t>
                </a:r>
                <a:r>
                  <a:rPr lang="en-GB" b="1" dirty="0"/>
                  <a:t>critical region</a:t>
                </a:r>
                <a:r>
                  <a:rPr lang="en-GB" dirty="0"/>
                  <a:t>: a range of ‘extreme values’ such that any observed value within that range would have been considered to be ‘significant’.</a:t>
                </a:r>
              </a:p>
              <a:p>
                <a:endParaRPr lang="en-GB" dirty="0"/>
              </a:p>
              <a:p>
                <a:r>
                  <a:rPr lang="en-GB" dirty="0"/>
                  <a:t>In Further Stats 1 we have since encountered a number of new distributions, so the range of hypothesis tests you know will be extended to cover these.</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52711"/>
                <a:ext cx="8064896" cy="2585323"/>
              </a:xfrm>
              <a:prstGeom prst="rect">
                <a:avLst/>
              </a:prstGeom>
              <a:blipFill>
                <a:blip r:embed="rId2"/>
                <a:stretch>
                  <a:fillRect l="-605" t="-1415" r="-151"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8FE28E6-6062-4D49-99AF-F57B43607248}"/>
                  </a:ext>
                </a:extLst>
              </p:cNvPr>
              <p:cNvSpPr txBox="1"/>
              <p:nvPr/>
            </p:nvSpPr>
            <p:spPr>
              <a:xfrm>
                <a:off x="848792" y="4716388"/>
                <a:ext cx="2952328" cy="67710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b="1" dirty="0"/>
                  <a:t>Poisson Distribution</a:t>
                </a:r>
              </a:p>
              <a:p>
                <a:r>
                  <a:rPr lang="en-GB" sz="1400" dirty="0"/>
                  <a:t>Hypothesis test on </a:t>
                </a:r>
                <a14:m>
                  <m:oMath xmlns:m="http://schemas.openxmlformats.org/officeDocument/2006/math">
                    <m:r>
                      <a:rPr lang="en-GB" sz="1400" b="0" i="1" smtClean="0">
                        <a:latin typeface="Cambria Math" panose="02040503050406030204" pitchFamily="18" charset="0"/>
                      </a:rPr>
                      <m:t>𝜆</m:t>
                    </m:r>
                  </m:oMath>
                </a14:m>
                <a:endParaRPr lang="en-GB" dirty="0"/>
              </a:p>
            </p:txBody>
          </p:sp>
        </mc:Choice>
        <mc:Fallback xmlns="">
          <p:sp>
            <p:nvSpPr>
              <p:cNvPr id="9" name="TextBox 8">
                <a:extLst>
                  <a:ext uri="{FF2B5EF4-FFF2-40B4-BE49-F238E27FC236}">
                    <a16:creationId xmlns:a16="http://schemas.microsoft.com/office/drawing/2014/main" id="{08FE28E6-6062-4D49-99AF-F57B43607248}"/>
                  </a:ext>
                </a:extLst>
              </p:cNvPr>
              <p:cNvSpPr txBox="1">
                <a:spLocks noRot="1" noChangeAspect="1" noMove="1" noResize="1" noEditPoints="1" noAdjustHandles="1" noChangeArrowheads="1" noChangeShapeType="1" noTextEdit="1"/>
              </p:cNvSpPr>
              <p:nvPr/>
            </p:nvSpPr>
            <p:spPr>
              <a:xfrm>
                <a:off x="848792" y="4716388"/>
                <a:ext cx="2952328" cy="677108"/>
              </a:xfrm>
              <a:prstGeom prst="rect">
                <a:avLst/>
              </a:prstGeom>
              <a:blipFill>
                <a:blip r:embed="rId3"/>
                <a:stretch>
                  <a:fillRect l="-2658" t="-5217" b="-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D768B34-604D-4A69-B8D9-4A4AA1F52F87}"/>
                  </a:ext>
                </a:extLst>
              </p:cNvPr>
              <p:cNvSpPr txBox="1"/>
              <p:nvPr/>
            </p:nvSpPr>
            <p:spPr>
              <a:xfrm>
                <a:off x="4211960" y="4716388"/>
                <a:ext cx="3672408" cy="67710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b="1" dirty="0"/>
                  <a:t>Geometric Distribution</a:t>
                </a:r>
              </a:p>
              <a:p>
                <a:r>
                  <a:rPr lang="en-GB" sz="1400" dirty="0"/>
                  <a:t>Hypothesis test on </a:t>
                </a:r>
                <a14:m>
                  <m:oMath xmlns:m="http://schemas.openxmlformats.org/officeDocument/2006/math">
                    <m:r>
                      <a:rPr lang="en-GB" sz="1400" b="0" i="1" smtClean="0">
                        <a:latin typeface="Cambria Math" panose="02040503050406030204" pitchFamily="18" charset="0"/>
                      </a:rPr>
                      <m:t>𝑝</m:t>
                    </m:r>
                  </m:oMath>
                </a14:m>
                <a:endParaRPr lang="en-GB" dirty="0"/>
              </a:p>
            </p:txBody>
          </p:sp>
        </mc:Choice>
        <mc:Fallback xmlns="">
          <p:sp>
            <p:nvSpPr>
              <p:cNvPr id="19" name="TextBox 18">
                <a:extLst>
                  <a:ext uri="{FF2B5EF4-FFF2-40B4-BE49-F238E27FC236}">
                    <a16:creationId xmlns:a16="http://schemas.microsoft.com/office/drawing/2014/main" id="{0D768B34-604D-4A69-B8D9-4A4AA1F52F87}"/>
                  </a:ext>
                </a:extLst>
              </p:cNvPr>
              <p:cNvSpPr txBox="1">
                <a:spLocks noRot="1" noChangeAspect="1" noMove="1" noResize="1" noEditPoints="1" noAdjustHandles="1" noChangeArrowheads="1" noChangeShapeType="1" noTextEdit="1"/>
              </p:cNvSpPr>
              <p:nvPr/>
            </p:nvSpPr>
            <p:spPr>
              <a:xfrm>
                <a:off x="4211960" y="4716388"/>
                <a:ext cx="3672408" cy="677108"/>
              </a:xfrm>
              <a:prstGeom prst="rect">
                <a:avLst/>
              </a:prstGeom>
              <a:blipFill>
                <a:blip r:embed="rId4"/>
                <a:stretch>
                  <a:fillRect l="-2310" t="-5217" b="-6087"/>
                </a:stretch>
              </a:blipFill>
            </p:spPr>
            <p:txBody>
              <a:bodyPr/>
              <a:lstStyle/>
              <a:p>
                <a:r>
                  <a:rPr lang="en-GB">
                    <a:noFill/>
                  </a:rPr>
                  <a:t> </a:t>
                </a:r>
              </a:p>
            </p:txBody>
          </p:sp>
        </mc:Fallback>
      </mc:AlternateContent>
    </p:spTree>
    <p:extLst>
      <p:ext uri="{BB962C8B-B14F-4D97-AF65-F5344CB8AC3E}">
        <p14:creationId xmlns:p14="http://schemas.microsoft.com/office/powerpoint/2010/main" val="221949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Recap of test on </a:t>
                  </a:r>
                  <a14:m>
                    <m:oMath xmlns:m="http://schemas.openxmlformats.org/officeDocument/2006/math">
                      <m:r>
                        <a:rPr lang="en-GB" sz="3200" b="0" i="1" smtClean="0">
                          <a:latin typeface="Cambria Math" panose="02040503050406030204" pitchFamily="18" charset="0"/>
                        </a:rPr>
                        <m:t>𝑝</m:t>
                      </m:r>
                    </m:oMath>
                  </a14:m>
                  <a:r>
                    <a:rPr lang="en-GB" sz="3200" dirty="0"/>
                    <a:t> for binomial distribution</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84775"/>
                </a:xfrm>
                <a:prstGeom prst="rect">
                  <a:avLst/>
                </a:prstGeom>
                <a:blipFill>
                  <a:blip r:embed="rId2"/>
                  <a:stretch>
                    <a:fillRect t="-12500" b="-34375"/>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C5DCDC41-727C-448E-A3C1-CA07F5D1B2B6}"/>
              </a:ext>
            </a:extLst>
          </p:cNvPr>
          <p:cNvSpPr txBox="1"/>
          <p:nvPr/>
        </p:nvSpPr>
        <p:spPr>
          <a:xfrm>
            <a:off x="323528" y="866479"/>
            <a:ext cx="2664296"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Recap of Binomial test: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EDFE1B1-D047-4E23-BCCD-9F5112AFC125}"/>
                  </a:ext>
                </a:extLst>
              </p:cNvPr>
              <p:cNvSpPr txBox="1"/>
              <p:nvPr/>
            </p:nvSpPr>
            <p:spPr>
              <a:xfrm>
                <a:off x="671120" y="1573570"/>
                <a:ext cx="3556932" cy="39703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=0.5</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&gt;0.5</m:t>
                      </m:r>
                    </m:oMath>
                  </m:oMathPara>
                </a14:m>
                <a:endParaRPr lang="en-GB" dirty="0"/>
              </a:p>
              <a:p>
                <a:endParaRPr lang="en-GB" dirty="0"/>
              </a:p>
              <a:p>
                <a:r>
                  <a:rPr lang="en-GB" dirty="0"/>
                  <a:t>Let </a:t>
                </a:r>
                <a14:m>
                  <m:oMath xmlns:m="http://schemas.openxmlformats.org/officeDocument/2006/math">
                    <m:r>
                      <a:rPr lang="en-GB" b="0" i="1" smtClean="0">
                        <a:latin typeface="Cambria Math" panose="02040503050406030204" pitchFamily="18" charset="0"/>
                      </a:rPr>
                      <m:t>𝑋</m:t>
                    </m:r>
                  </m:oMath>
                </a14:m>
                <a:r>
                  <a:rPr lang="en-GB" dirty="0"/>
                  <a:t> be the number of heads in 10 flips.</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(10,0.5)</m:t>
                    </m:r>
                  </m:oMath>
                </a14:m>
                <a:endParaRPr lang="en-GB" dirty="0"/>
              </a:p>
              <a:p>
                <a:endParaRPr lang="en-GB"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oMath>
                  </m:oMathPara>
                </a14:m>
                <a:r>
                  <a:rPr lang="en-GB" b="0" i="1" dirty="0">
                    <a:latin typeface="Cambria Math" panose="02040503050406030204" pitchFamily="18" charset="0"/>
                  </a:rPr>
                  <a:t/>
                </a:r>
                <a:br>
                  <a:rPr lang="en-GB" b="0" i="1" dirty="0">
                    <a:latin typeface="Cambria Math" panose="02040503050406030204" pitchFamily="18" charset="0"/>
                  </a:rPr>
                </a:br>
                <a:r>
                  <a:rPr lang="en-GB" b="0" i="1" dirty="0">
                    <a:latin typeface="Cambria Math" panose="02040503050406030204" pitchFamily="18" charset="0"/>
                  </a:rPr>
                  <a:t> </a:t>
                </a:r>
                <a14:m>
                  <m:oMath xmlns:m="http://schemas.openxmlformats.org/officeDocument/2006/math">
                    <m:r>
                      <a:rPr lang="en-GB" b="0" i="1" smtClean="0">
                        <a:latin typeface="Cambria Math" panose="02040503050406030204" pitchFamily="18" charset="0"/>
                      </a:rPr>
                      <m:t>                  =0.1719</m:t>
                    </m:r>
                  </m:oMath>
                </a14:m>
                <a:endParaRPr lang="en-GB" dirty="0"/>
              </a:p>
              <a:p>
                <a:endParaRPr lang="en-GB" dirty="0"/>
              </a:p>
              <a:p>
                <a14:m>
                  <m:oMath xmlns:m="http://schemas.openxmlformats.org/officeDocument/2006/math">
                    <m:r>
                      <a:rPr lang="en-GB" b="0" i="1" smtClean="0">
                        <a:latin typeface="Cambria Math" panose="02040503050406030204" pitchFamily="18" charset="0"/>
                      </a:rPr>
                      <m:t>0.1719&gt;0.05</m:t>
                    </m:r>
                  </m:oMath>
                </a14:m>
                <a:r>
                  <a:rPr lang="en-GB" dirty="0"/>
                  <a:t> so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a:t>
                </a:r>
              </a:p>
              <a:p>
                <a:r>
                  <a:rPr lang="en-GB" dirty="0"/>
                  <a:t>Insufficient evidence to suggest coin is biased towards heads.</a:t>
                </a:r>
              </a:p>
            </p:txBody>
          </p:sp>
        </mc:Choice>
        <mc:Fallback xmlns="">
          <p:sp>
            <p:nvSpPr>
              <p:cNvPr id="6" name="TextBox 5">
                <a:extLst>
                  <a:ext uri="{FF2B5EF4-FFF2-40B4-BE49-F238E27FC236}">
                    <a16:creationId xmlns:a16="http://schemas.microsoft.com/office/drawing/2014/main" id="{1EDFE1B1-D047-4E23-BCCD-9F5112AFC125}"/>
                  </a:ext>
                </a:extLst>
              </p:cNvPr>
              <p:cNvSpPr txBox="1">
                <a:spLocks noRot="1" noChangeAspect="1" noMove="1" noResize="1" noEditPoints="1" noAdjustHandles="1" noChangeArrowheads="1" noChangeShapeType="1" noTextEdit="1"/>
              </p:cNvSpPr>
              <p:nvPr/>
            </p:nvSpPr>
            <p:spPr>
              <a:xfrm>
                <a:off x="671120" y="1573570"/>
                <a:ext cx="3556932" cy="3970318"/>
              </a:xfrm>
              <a:prstGeom prst="rect">
                <a:avLst/>
              </a:prstGeom>
              <a:blipFill>
                <a:blip r:embed="rId3"/>
                <a:stretch>
                  <a:fillRect l="-1370" r="-1370" b="-15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6C7DC35-26A3-4B4B-B449-73AAF8D5246E}"/>
                  </a:ext>
                </a:extLst>
              </p:cNvPr>
              <p:cNvSpPr txBox="1"/>
              <p:nvPr/>
            </p:nvSpPr>
            <p:spPr>
              <a:xfrm>
                <a:off x="4516770" y="1216337"/>
                <a:ext cx="4104456"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We formed null and alternative hypothesis, about some </a:t>
                </a:r>
                <a:r>
                  <a:rPr lang="en-GB" sz="1400" b="1" dirty="0"/>
                  <a:t>population parameter </a:t>
                </a:r>
                <a:r>
                  <a:rPr lang="en-GB" sz="1400" dirty="0"/>
                  <a:t>(i.e. a value concerning the population, or some ‘underlying’ value involving the object, e.g. the long-term behaviour of the coin). e.g. For flip of coin,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 might be “coin is fair”, and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oMath>
                </a14:m>
                <a:r>
                  <a:rPr lang="en-GB" sz="1400" dirty="0"/>
                  <a:t> “coin biased towards heads”.</a:t>
                </a:r>
              </a:p>
            </p:txBody>
          </p:sp>
        </mc:Choice>
        <mc:Fallback xmlns="">
          <p:sp>
            <p:nvSpPr>
              <p:cNvPr id="7" name="TextBox 6">
                <a:extLst>
                  <a:ext uri="{FF2B5EF4-FFF2-40B4-BE49-F238E27FC236}">
                    <a16:creationId xmlns:a16="http://schemas.microsoft.com/office/drawing/2014/main" id="{86C7DC35-26A3-4B4B-B449-73AAF8D5246E}"/>
                  </a:ext>
                </a:extLst>
              </p:cNvPr>
              <p:cNvSpPr txBox="1">
                <a:spLocks noRot="1" noChangeAspect="1" noMove="1" noResize="1" noEditPoints="1" noAdjustHandles="1" noChangeArrowheads="1" noChangeShapeType="1" noTextEdit="1"/>
              </p:cNvSpPr>
              <p:nvPr/>
            </p:nvSpPr>
            <p:spPr>
              <a:xfrm>
                <a:off x="4516770" y="1216337"/>
                <a:ext cx="4104456" cy="1384995"/>
              </a:xfrm>
              <a:prstGeom prst="rect">
                <a:avLst/>
              </a:prstGeom>
              <a:blipFill>
                <a:blip r:embed="rId4"/>
                <a:stretch>
                  <a:fillRect l="-148" b="-2597"/>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EFF6DC37-69AA-4D5F-ABD9-D3B58163CFD0}"/>
              </a:ext>
            </a:extLst>
          </p:cNvPr>
          <p:cNvSpPr txBox="1"/>
          <p:nvPr/>
        </p:nvSpPr>
        <p:spPr>
          <a:xfrm>
            <a:off x="4492927" y="2800512"/>
            <a:ext cx="4104456"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The </a:t>
            </a:r>
            <a:r>
              <a:rPr lang="en-GB" sz="1400" b="1" dirty="0"/>
              <a:t>test statistic </a:t>
            </a:r>
            <a:r>
              <a:rPr lang="en-GB" sz="1400" dirty="0"/>
              <a:t>was a distribution over what we might </a:t>
            </a:r>
            <a:r>
              <a:rPr lang="en-GB" sz="1400" b="1" dirty="0"/>
              <a:t>observe</a:t>
            </a:r>
            <a:r>
              <a:rPr lang="en-GB" sz="1400" dirty="0"/>
              <a:t>. We state what this distribution would be if we assumed the null hypothesis was true.</a:t>
            </a:r>
          </a:p>
        </p:txBody>
      </p:sp>
      <p:sp>
        <p:nvSpPr>
          <p:cNvPr id="22" name="TextBox 21">
            <a:extLst>
              <a:ext uri="{FF2B5EF4-FFF2-40B4-BE49-F238E27FC236}">
                <a16:creationId xmlns:a16="http://schemas.microsoft.com/office/drawing/2014/main" id="{6A9D0D2A-C090-4AC7-9F92-B25177A6E95E}"/>
              </a:ext>
            </a:extLst>
          </p:cNvPr>
          <p:cNvSpPr txBox="1"/>
          <p:nvPr/>
        </p:nvSpPr>
        <p:spPr>
          <a:xfrm>
            <a:off x="4492927" y="3738356"/>
            <a:ext cx="4104456"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Suppose we saw 7 heads in 10 flips. We calculate the probability of seeing this outcome </a:t>
            </a:r>
            <a:r>
              <a:rPr lang="en-GB" sz="1400" b="1" dirty="0"/>
              <a:t>or more extreme</a:t>
            </a:r>
            <a:r>
              <a:rPr lang="en-GB" sz="1400" dirty="0"/>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9041039-6168-4189-BAB0-565A94A9CB4A}"/>
                  </a:ext>
                </a:extLst>
              </p:cNvPr>
              <p:cNvSpPr txBox="1"/>
              <p:nvPr/>
            </p:nvSpPr>
            <p:spPr>
              <a:xfrm>
                <a:off x="4506929" y="4451703"/>
                <a:ext cx="4104456"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was not sufficiently unlikely (using threshold of 5%), so there is insufficient evidence to suggest coin was biased towards heads, i.e. coin could have been fair,</a:t>
                </a:r>
                <a14:m>
                  <m:oMath xmlns:m="http://schemas.openxmlformats.org/officeDocument/2006/math">
                    <m:r>
                      <a:rPr lang="en-GB" sz="1400" b="0" i="0" smtClean="0">
                        <a:latin typeface="Cambria Math" panose="02040503050406030204" pitchFamily="18" charset="0"/>
                      </a:rPr>
                      <m:t> </m:t>
                    </m:r>
                  </m:oMath>
                </a14:m>
                <a:r>
                  <a:rPr lang="en-GB" sz="1400" b="0" i="0" dirty="0">
                    <a:latin typeface="+mj-lt"/>
                  </a:rPr>
                  <a:t>i.e. </a:t>
                </a:r>
                <a14:m>
                  <m:oMath xmlns:m="http://schemas.openxmlformats.org/officeDocument/2006/math">
                    <m:r>
                      <a:rPr lang="en-GB" sz="1400" b="0" i="1" smtClean="0">
                        <a:latin typeface="Cambria Math" panose="02040503050406030204" pitchFamily="18" charset="0"/>
                      </a:rPr>
                      <m:t>𝑝</m:t>
                    </m:r>
                  </m:oMath>
                </a14:m>
                <a:r>
                  <a:rPr lang="en-GB" sz="1400" dirty="0"/>
                  <a:t> could have been </a:t>
                </a:r>
                <a14:m>
                  <m:oMath xmlns:m="http://schemas.openxmlformats.org/officeDocument/2006/math">
                    <m:r>
                      <a:rPr lang="en-GB" sz="1400" b="0" i="1" smtClean="0">
                        <a:latin typeface="Cambria Math" panose="02040503050406030204" pitchFamily="18" charset="0"/>
                      </a:rPr>
                      <m:t>0.5</m:t>
                    </m:r>
                  </m:oMath>
                </a14:m>
                <a:r>
                  <a:rPr lang="en-GB" sz="1400" dirty="0"/>
                  <a:t>.</a:t>
                </a:r>
              </a:p>
            </p:txBody>
          </p:sp>
        </mc:Choice>
        <mc:Fallback xmlns="">
          <p:sp>
            <p:nvSpPr>
              <p:cNvPr id="25" name="TextBox 24">
                <a:extLst>
                  <a:ext uri="{FF2B5EF4-FFF2-40B4-BE49-F238E27FC236}">
                    <a16:creationId xmlns:a16="http://schemas.microsoft.com/office/drawing/2014/main" id="{E9041039-6168-4189-BAB0-565A94A9CB4A}"/>
                  </a:ext>
                </a:extLst>
              </p:cNvPr>
              <p:cNvSpPr txBox="1">
                <a:spLocks noRot="1" noChangeAspect="1" noMove="1" noResize="1" noEditPoints="1" noAdjustHandles="1" noChangeArrowheads="1" noChangeShapeType="1" noTextEdit="1"/>
              </p:cNvSpPr>
              <p:nvPr/>
            </p:nvSpPr>
            <p:spPr>
              <a:xfrm>
                <a:off x="4506929" y="4451703"/>
                <a:ext cx="4104456" cy="954107"/>
              </a:xfrm>
              <a:prstGeom prst="rect">
                <a:avLst/>
              </a:prstGeom>
              <a:blipFill>
                <a:blip r:embed="rId5"/>
                <a:stretch>
                  <a:fillRect l="-147" b="-4348"/>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44F24A31-4CC2-4502-9DFD-839735D9BA93}"/>
              </a:ext>
            </a:extLst>
          </p:cNvPr>
          <p:cNvCxnSpPr>
            <a:stCxn id="7" idx="1"/>
          </p:cNvCxnSpPr>
          <p:nvPr/>
        </p:nvCxnSpPr>
        <p:spPr>
          <a:xfrm flipH="1" flipV="1">
            <a:off x="4067944" y="1844824"/>
            <a:ext cx="448826" cy="640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C6B57C6C-8798-46AA-91BE-1B7F844F7E23}"/>
              </a:ext>
            </a:extLst>
          </p:cNvPr>
          <p:cNvCxnSpPr>
            <a:cxnSpLocks/>
          </p:cNvCxnSpPr>
          <p:nvPr/>
        </p:nvCxnSpPr>
        <p:spPr>
          <a:xfrm flipH="1" flipV="1">
            <a:off x="4160939" y="2952925"/>
            <a:ext cx="331988" cy="2605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99FD2B30-F653-458D-936B-EB36FBCD9D9B}"/>
              </a:ext>
            </a:extLst>
          </p:cNvPr>
          <p:cNvCxnSpPr>
            <a:cxnSpLocks/>
          </p:cNvCxnSpPr>
          <p:nvPr/>
        </p:nvCxnSpPr>
        <p:spPr>
          <a:xfrm flipH="1" flipV="1">
            <a:off x="4228051" y="4026716"/>
            <a:ext cx="270459" cy="101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97DEF261-C8BE-4F77-B765-5DE15E11BA8B}"/>
              </a:ext>
            </a:extLst>
          </p:cNvPr>
          <p:cNvCxnSpPr>
            <a:cxnSpLocks/>
          </p:cNvCxnSpPr>
          <p:nvPr/>
        </p:nvCxnSpPr>
        <p:spPr>
          <a:xfrm flipH="1">
            <a:off x="4219662" y="4684299"/>
            <a:ext cx="273266" cy="1058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404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animEffect transition="in" filter="fade">
                                      <p:cBhvr>
                                        <p:cTn id="46" dur="500"/>
                                        <p:tgtEl>
                                          <p:spTgt spid="6">
                                            <p:txEl>
                                              <p:pRg st="8" end="8"/>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fade">
                                      <p:cBhvr>
                                        <p:cTn id="49" dur="500"/>
                                        <p:tgtEl>
                                          <p:spTgt spid="6">
                                            <p:txEl>
                                              <p:pRg st="9" end="9"/>
                                            </p:txEl>
                                          </p:spTgt>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2"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C8E97B-8E3D-4317-8D78-586A2A3A2579}"/>
              </a:ext>
            </a:extLst>
          </p:cNvPr>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a:extLst>
                    <a:ext uri="{FF2B5EF4-FFF2-40B4-BE49-F238E27FC236}">
                      <a16:creationId xmlns:a16="http://schemas.microsoft.com/office/drawing/2014/main" id="{E8DF7DDF-BE3F-434A-8E47-778D8C9D27B5}"/>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on </a:t>
                  </a:r>
                  <a14:m>
                    <m:oMath xmlns:m="http://schemas.openxmlformats.org/officeDocument/2006/math">
                      <m:r>
                        <a:rPr lang="en-GB" sz="3200" b="0" i="1" smtClean="0">
                          <a:latin typeface="Cambria Math" panose="02040503050406030204" pitchFamily="18" charset="0"/>
                        </a:rPr>
                        <m:t>𝜆</m:t>
                      </m:r>
                    </m:oMath>
                  </a14:m>
                  <a:r>
                    <a:rPr lang="en-GB" sz="3200" dirty="0"/>
                    <a:t> for Poisson distribution</a:t>
                  </a:r>
                </a:p>
              </p:txBody>
            </p:sp>
          </mc:Choice>
          <mc:Fallback xmlns="">
            <p:sp>
              <p:nvSpPr>
                <p:cNvPr id="3" name="TextBox 32">
                  <a:extLst>
                    <a:ext uri="{FF2B5EF4-FFF2-40B4-BE49-F238E27FC236}">
                      <a16:creationId xmlns:a16="http://schemas.microsoft.com/office/drawing/2014/main" id="{E8DF7DDF-BE3F-434A-8E47-778D8C9D27B5}"/>
                    </a:ext>
                  </a:extLst>
                </p:cNvPr>
                <p:cNvSpPr txBox="1">
                  <a:spLocks noRot="1" noChangeAspect="1" noMove="1" noResize="1" noEditPoints="1" noAdjustHandles="1" noChangeArrowheads="1" noChangeShapeType="1" noTextEdit="1"/>
                </p:cNvSpPr>
                <p:nvPr/>
              </p:nvSpPr>
              <p:spPr>
                <a:xfrm>
                  <a:off x="0" y="13335"/>
                  <a:ext cx="9144000" cy="584775"/>
                </a:xfrm>
                <a:prstGeom prst="rect">
                  <a:avLst/>
                </a:prstGeom>
                <a:blipFill>
                  <a:blip r:embed="rId2"/>
                  <a:stretch>
                    <a:fillRect t="-12500" b="-34375"/>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6327B47B-D755-4DF4-B710-6DD3E212116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270061E6-D80C-49A1-BA92-88826D7E8B26}"/>
              </a:ext>
            </a:extLst>
          </p:cNvPr>
          <p:cNvSpPr txBox="1"/>
          <p:nvPr/>
        </p:nvSpPr>
        <p:spPr>
          <a:xfrm>
            <a:off x="264118" y="823427"/>
            <a:ext cx="865493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Accidents used to occur at a certain road junction at a rate of 6 per month. The residents petitioned for traffic lights. In the month after the lights were installed there was only 1 accident. Does this give sufficient evidence that the lights have reduced the number of accidents? Use a 5% level of significance.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15A9707-9F14-4A0E-B704-83C0FA65C7B5}"/>
                  </a:ext>
                </a:extLst>
              </p:cNvPr>
              <p:cNvSpPr txBox="1"/>
              <p:nvPr/>
            </p:nvSpPr>
            <p:spPr>
              <a:xfrm>
                <a:off x="494114" y="2476118"/>
                <a:ext cx="4655462" cy="2031325"/>
              </a:xfrm>
              <a:prstGeom prst="rect">
                <a:avLst/>
              </a:prstGeom>
              <a:noFill/>
            </p:spPr>
            <p:txBody>
              <a:bodyPr wrap="square" rtlCol="0">
                <a:spAutoFit/>
              </a:bodyPr>
              <a:lstStyle/>
              <a:p>
                <a:r>
                  <a:rPr lang="en-GB" b="1" dirty="0"/>
                  <a:t>Let </a:t>
                </a:r>
                <a14:m>
                  <m:oMath xmlns:m="http://schemas.openxmlformats.org/officeDocument/2006/math">
                    <m:r>
                      <a:rPr lang="en-GB" b="1" i="1" smtClean="0">
                        <a:latin typeface="Cambria Math" panose="02040503050406030204" pitchFamily="18" charset="0"/>
                      </a:rPr>
                      <m:t>𝑿</m:t>
                    </m:r>
                  </m:oMath>
                </a14:m>
                <a:r>
                  <a:rPr lang="en-GB" b="1" dirty="0"/>
                  <a:t> be number of accidents this month</a:t>
                </a:r>
              </a:p>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𝑯</m:t>
                          </m:r>
                        </m:e>
                        <m:sub>
                          <m:r>
                            <a:rPr lang="en-GB" b="1" i="1" smtClean="0">
                              <a:latin typeface="Cambria Math" panose="02040503050406030204" pitchFamily="18" charset="0"/>
                            </a:rPr>
                            <m:t>𝟎</m:t>
                          </m:r>
                        </m:sub>
                      </m:sSub>
                      <m:r>
                        <a:rPr lang="en-GB" b="1" i="1" smtClean="0">
                          <a:latin typeface="Cambria Math" panose="02040503050406030204" pitchFamily="18" charset="0"/>
                        </a:rPr>
                        <m:t>:</m:t>
                      </m:r>
                      <m:r>
                        <a:rPr lang="en-GB" b="1" i="1" smtClean="0">
                          <a:latin typeface="Cambria Math" panose="02040503050406030204" pitchFamily="18" charset="0"/>
                        </a:rPr>
                        <m:t>𝝀</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    </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𝑯</m:t>
                          </m:r>
                        </m:e>
                        <m:sub>
                          <m:r>
                            <a:rPr lang="en-GB" b="1" i="1" smtClean="0">
                              <a:latin typeface="Cambria Math" panose="02040503050406030204" pitchFamily="18" charset="0"/>
                            </a:rPr>
                            <m:t>𝟏</m:t>
                          </m:r>
                        </m:sub>
                      </m:sSub>
                      <m:r>
                        <a:rPr lang="en-GB" b="1" i="1" smtClean="0">
                          <a:latin typeface="Cambria Math" panose="02040503050406030204" pitchFamily="18" charset="0"/>
                        </a:rPr>
                        <m:t>:</m:t>
                      </m:r>
                      <m:r>
                        <a:rPr lang="en-GB" b="1" i="1" smtClean="0">
                          <a:latin typeface="Cambria Math" panose="02040503050406030204" pitchFamily="18" charset="0"/>
                        </a:rPr>
                        <m:t>𝝀</m:t>
                      </m:r>
                      <m:r>
                        <a:rPr lang="en-GB" b="1" i="1" smtClean="0">
                          <a:latin typeface="Cambria Math" panose="02040503050406030204" pitchFamily="18" charset="0"/>
                        </a:rPr>
                        <m:t>&lt;</m:t>
                      </m:r>
                      <m:r>
                        <a:rPr lang="en-GB" b="1" i="1" smtClean="0">
                          <a:latin typeface="Cambria Math" panose="02040503050406030204" pitchFamily="18" charset="0"/>
                        </a:rPr>
                        <m:t>𝟔</m:t>
                      </m:r>
                    </m:oMath>
                  </m:oMathPara>
                </a14:m>
                <a:endParaRPr lang="en-GB" b="1" dirty="0"/>
              </a:p>
              <a:p>
                <a:r>
                  <a:rPr lang="en-GB" b="1" dirty="0">
                    <a:latin typeface="+mj-lt"/>
                  </a:rPr>
                  <a:t>Assuming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𝑿</m:t>
                        </m:r>
                      </m:e>
                      <m:sub>
                        <m:r>
                          <a:rPr lang="en-GB" b="1" i="1" smtClean="0">
                            <a:latin typeface="Cambria Math" panose="02040503050406030204" pitchFamily="18" charset="0"/>
                          </a:rPr>
                          <m:t>𝟎</m:t>
                        </m:r>
                      </m:sub>
                    </m:sSub>
                    <m:r>
                      <a:rPr lang="en-GB" b="1" i="1" smtClean="0">
                        <a:latin typeface="Cambria Math" panose="02040503050406030204" pitchFamily="18" charset="0"/>
                      </a:rPr>
                      <m:t>,  </m:t>
                    </m:r>
                    <m:r>
                      <a:rPr lang="en-GB" b="1" i="1">
                        <a:latin typeface="Cambria Math" panose="02040503050406030204" pitchFamily="18" charset="0"/>
                      </a:rPr>
                      <m:t>𝑿</m:t>
                    </m:r>
                    <m:r>
                      <a:rPr lang="en-GB" b="1" i="1">
                        <a:latin typeface="Cambria Math" panose="02040503050406030204" pitchFamily="18" charset="0"/>
                      </a:rPr>
                      <m:t>~</m:t>
                    </m:r>
                    <m:r>
                      <a:rPr lang="en-GB" b="1" i="1">
                        <a:latin typeface="Cambria Math" panose="02040503050406030204" pitchFamily="18" charset="0"/>
                      </a:rPr>
                      <m:t>𝑷𝒐</m:t>
                    </m:r>
                    <m:d>
                      <m:dPr>
                        <m:ctrlPr>
                          <a:rPr lang="en-GB" b="1" i="1">
                            <a:latin typeface="Cambria Math" panose="02040503050406030204" pitchFamily="18" charset="0"/>
                          </a:rPr>
                        </m:ctrlPr>
                      </m:dPr>
                      <m:e>
                        <m:r>
                          <a:rPr lang="en-GB" b="1" i="1">
                            <a:latin typeface="Cambria Math" panose="02040503050406030204" pitchFamily="18" charset="0"/>
                          </a:rPr>
                          <m:t>𝟔</m:t>
                        </m:r>
                      </m:e>
                    </m:d>
                  </m:oMath>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𝟎𝟏𝟕𝟒</m:t>
                      </m:r>
                    </m:oMath>
                    <m:oMath xmlns:m="http://schemas.openxmlformats.org/officeDocument/2006/math">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𝟎𝟏𝟕𝟒</m:t>
                      </m:r>
                      <m:r>
                        <a:rPr lang="en-GB" b="1" i="1" smtClean="0">
                          <a:latin typeface="Cambria Math" panose="02040503050406030204" pitchFamily="18" charset="0"/>
                        </a:rPr>
                        <m:t>&lt;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𝟎𝟓</m:t>
                      </m:r>
                    </m:oMath>
                  </m:oMathPara>
                </a14:m>
                <a:endParaRPr lang="en-GB" b="1" dirty="0"/>
              </a:p>
              <a:p>
                <a:r>
                  <a:rPr lang="en-GB" b="1" dirty="0"/>
                  <a:t>There is sufficient evidence to reject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𝑯</m:t>
                        </m:r>
                      </m:e>
                      <m:sub>
                        <m:r>
                          <a:rPr lang="en-GB" b="1" i="1" smtClean="0">
                            <a:latin typeface="Cambria Math" panose="02040503050406030204" pitchFamily="18" charset="0"/>
                          </a:rPr>
                          <m:t>𝟎</m:t>
                        </m:r>
                      </m:sub>
                    </m:sSub>
                  </m:oMath>
                </a14:m>
                <a:r>
                  <a:rPr lang="en-GB" b="1" dirty="0"/>
                  <a:t>. Lights may have reduced number of accidents.</a:t>
                </a:r>
              </a:p>
            </p:txBody>
          </p:sp>
        </mc:Choice>
        <mc:Fallback xmlns="">
          <p:sp>
            <p:nvSpPr>
              <p:cNvPr id="8" name="TextBox 7">
                <a:extLst>
                  <a:ext uri="{FF2B5EF4-FFF2-40B4-BE49-F238E27FC236}">
                    <a16:creationId xmlns:a16="http://schemas.microsoft.com/office/drawing/2014/main" id="{E15A9707-9F14-4A0E-B704-83C0FA65C7B5}"/>
                  </a:ext>
                </a:extLst>
              </p:cNvPr>
              <p:cNvSpPr txBox="1">
                <a:spLocks noRot="1" noChangeAspect="1" noMove="1" noResize="1" noEditPoints="1" noAdjustHandles="1" noChangeArrowheads="1" noChangeShapeType="1" noTextEdit="1"/>
              </p:cNvSpPr>
              <p:nvPr/>
            </p:nvSpPr>
            <p:spPr>
              <a:xfrm>
                <a:off x="494114" y="2476118"/>
                <a:ext cx="4655462" cy="2031325"/>
              </a:xfrm>
              <a:prstGeom prst="rect">
                <a:avLst/>
              </a:prstGeom>
              <a:blipFill>
                <a:blip r:embed="rId3"/>
                <a:stretch>
                  <a:fillRect l="-1047" t="-1502" r="-1047"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E873C85-9E58-4170-A29B-DEEBD7A90095}"/>
                  </a:ext>
                </a:extLst>
              </p:cNvPr>
              <p:cNvSpPr txBox="1"/>
              <p:nvPr/>
            </p:nvSpPr>
            <p:spPr>
              <a:xfrm>
                <a:off x="5861845" y="2494299"/>
                <a:ext cx="2660803"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time hypotheses regard underlying rate of accidents, </a:t>
                </a:r>
                <a14:m>
                  <m:oMath xmlns:m="http://schemas.openxmlformats.org/officeDocument/2006/math">
                    <m:r>
                      <a:rPr lang="en-GB" sz="1400" b="0" i="1" smtClean="0">
                        <a:latin typeface="Cambria Math" panose="02040503050406030204" pitchFamily="18" charset="0"/>
                      </a:rPr>
                      <m:t>𝜆</m:t>
                    </m:r>
                  </m:oMath>
                </a14:m>
                <a:r>
                  <a:rPr lang="en-GB" sz="1400" dirty="0"/>
                  <a:t>. It is a one-tailed test.</a:t>
                </a:r>
              </a:p>
            </p:txBody>
          </p:sp>
        </mc:Choice>
        <mc:Fallback xmlns="">
          <p:sp>
            <p:nvSpPr>
              <p:cNvPr id="10" name="TextBox 9">
                <a:extLst>
                  <a:ext uri="{FF2B5EF4-FFF2-40B4-BE49-F238E27FC236}">
                    <a16:creationId xmlns:a16="http://schemas.microsoft.com/office/drawing/2014/main" id="{FE873C85-9E58-4170-A29B-DEEBD7A90095}"/>
                  </a:ext>
                </a:extLst>
              </p:cNvPr>
              <p:cNvSpPr txBox="1">
                <a:spLocks noRot="1" noChangeAspect="1" noMove="1" noResize="1" noEditPoints="1" noAdjustHandles="1" noChangeArrowheads="1" noChangeShapeType="1" noTextEdit="1"/>
              </p:cNvSpPr>
              <p:nvPr/>
            </p:nvSpPr>
            <p:spPr>
              <a:xfrm>
                <a:off x="5861845" y="2494299"/>
                <a:ext cx="2660803" cy="738664"/>
              </a:xfrm>
              <a:prstGeom prst="rect">
                <a:avLst/>
              </a:prstGeom>
              <a:blipFill>
                <a:blip r:embed="rId4"/>
                <a:stretch>
                  <a:fillRect l="-227" b="-64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56C37AE-D0F2-4E6D-AE3B-6B051115CB06}"/>
                  </a:ext>
                </a:extLst>
              </p:cNvPr>
              <p:cNvSpPr txBox="1"/>
              <p:nvPr/>
            </p:nvSpPr>
            <p:spPr>
              <a:xfrm>
                <a:off x="5861845" y="5047226"/>
                <a:ext cx="3038904"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Two-point conclusion:</a:t>
                </a:r>
              </a:p>
              <a:p>
                <a:pPr marL="285750" indent="-285750">
                  <a:buFont typeface="Arial" panose="020B0604020202020204" pitchFamily="34" charset="0"/>
                  <a:buChar char="•"/>
                </a:pPr>
                <a:r>
                  <a:rPr lang="en-GB" sz="1400" dirty="0"/>
                  <a:t>Do we accept or reject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a:t>
                </a:r>
              </a:p>
              <a:p>
                <a:pPr marL="285750" indent="-285750">
                  <a:buFont typeface="Arial" panose="020B0604020202020204" pitchFamily="34" charset="0"/>
                  <a:buChar char="•"/>
                </a:pPr>
                <a:r>
                  <a:rPr lang="en-GB" sz="1400" dirty="0"/>
                  <a:t>Put conclusion in context of original (worded) hypothesis.</a:t>
                </a:r>
              </a:p>
            </p:txBody>
          </p:sp>
        </mc:Choice>
        <mc:Fallback xmlns="">
          <p:sp>
            <p:nvSpPr>
              <p:cNvPr id="12" name="TextBox 11">
                <a:extLst>
                  <a:ext uri="{FF2B5EF4-FFF2-40B4-BE49-F238E27FC236}">
                    <a16:creationId xmlns:a16="http://schemas.microsoft.com/office/drawing/2014/main" id="{156C37AE-D0F2-4E6D-AE3B-6B051115CB06}"/>
                  </a:ext>
                </a:extLst>
              </p:cNvPr>
              <p:cNvSpPr txBox="1">
                <a:spLocks noRot="1" noChangeAspect="1" noMove="1" noResize="1" noEditPoints="1" noAdjustHandles="1" noChangeArrowheads="1" noChangeShapeType="1" noTextEdit="1"/>
              </p:cNvSpPr>
              <p:nvPr/>
            </p:nvSpPr>
            <p:spPr>
              <a:xfrm>
                <a:off x="5861845" y="5047226"/>
                <a:ext cx="3038904" cy="954107"/>
              </a:xfrm>
              <a:prstGeom prst="rect">
                <a:avLst/>
              </a:prstGeom>
              <a:blipFill>
                <a:blip r:embed="rId5"/>
                <a:stretch>
                  <a:fillRect l="-199" b="-4375"/>
                </a:stretch>
              </a:blipFill>
            </p:spPr>
            <p:txBody>
              <a:bodyPr/>
              <a:lstStyle/>
              <a:p>
                <a:r>
                  <a:rPr lang="en-GB">
                    <a:noFill/>
                  </a:rPr>
                  <a:t> </a:t>
                </a:r>
              </a:p>
            </p:txBody>
          </p:sp>
        </mc:Fallback>
      </mc:AlternateContent>
      <p:cxnSp>
        <p:nvCxnSpPr>
          <p:cNvPr id="14" name="Straight Arrow Connector 13">
            <a:extLst>
              <a:ext uri="{FF2B5EF4-FFF2-40B4-BE49-F238E27FC236}">
                <a16:creationId xmlns:a16="http://schemas.microsoft.com/office/drawing/2014/main" id="{93A7A5B3-7EF8-450E-81AB-9078A2C41C2C}"/>
              </a:ext>
            </a:extLst>
          </p:cNvPr>
          <p:cNvCxnSpPr>
            <a:stCxn id="10" idx="1"/>
          </p:cNvCxnSpPr>
          <p:nvPr/>
        </p:nvCxnSpPr>
        <p:spPr>
          <a:xfrm flipH="1">
            <a:off x="5149576" y="2863631"/>
            <a:ext cx="71226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AE6029ED-272E-4CA2-9D1E-EB7CAAD8DAFF}"/>
              </a:ext>
            </a:extLst>
          </p:cNvPr>
          <p:cNvCxnSpPr>
            <a:cxnSpLocks/>
          </p:cNvCxnSpPr>
          <p:nvPr/>
        </p:nvCxnSpPr>
        <p:spPr>
          <a:xfrm flipH="1" flipV="1">
            <a:off x="5251508" y="3607266"/>
            <a:ext cx="628639" cy="3090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8570CE81-7C4D-4032-833C-FF5574BDF86D}"/>
              </a:ext>
            </a:extLst>
          </p:cNvPr>
          <p:cNvCxnSpPr>
            <a:cxnSpLocks/>
          </p:cNvCxnSpPr>
          <p:nvPr/>
        </p:nvCxnSpPr>
        <p:spPr>
          <a:xfrm flipH="1" flipV="1">
            <a:off x="5217952" y="4328719"/>
            <a:ext cx="623133" cy="8502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1115645-7EC3-46D9-BC2C-96E6BA31CFA4}"/>
                  </a:ext>
                </a:extLst>
              </p:cNvPr>
              <p:cNvSpPr txBox="1"/>
              <p:nvPr/>
            </p:nvSpPr>
            <p:spPr>
              <a:xfrm>
                <a:off x="5880147" y="3447597"/>
                <a:ext cx="3038903"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For Poisson tests, the direction of the inequality is consistent with that of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oMath>
                </a14:m>
                <a:r>
                  <a:rPr lang="en-GB" sz="1400" dirty="0"/>
                  <a:t>. This is because as we decrease </a:t>
                </a:r>
                <a14:m>
                  <m:oMath xmlns:m="http://schemas.openxmlformats.org/officeDocument/2006/math">
                    <m:r>
                      <a:rPr lang="en-GB" sz="1400" b="0" i="1" smtClean="0">
                        <a:latin typeface="Cambria Math" panose="02040503050406030204" pitchFamily="18" charset="0"/>
                      </a:rPr>
                      <m:t>𝜆</m:t>
                    </m:r>
                  </m:oMath>
                </a14:m>
                <a:r>
                  <a:rPr lang="en-GB" sz="1400" dirty="0"/>
                  <a:t>, the observed events that occur also decreases, so “1 or more extreme” would be 1 or less events occurring.</a:t>
                </a:r>
              </a:p>
            </p:txBody>
          </p:sp>
        </mc:Choice>
        <mc:Fallback xmlns="">
          <p:sp>
            <p:nvSpPr>
              <p:cNvPr id="19" name="TextBox 18">
                <a:extLst>
                  <a:ext uri="{FF2B5EF4-FFF2-40B4-BE49-F238E27FC236}">
                    <a16:creationId xmlns:a16="http://schemas.microsoft.com/office/drawing/2014/main" id="{F1115645-7EC3-46D9-BC2C-96E6BA31CFA4}"/>
                  </a:ext>
                </a:extLst>
              </p:cNvPr>
              <p:cNvSpPr txBox="1">
                <a:spLocks noRot="1" noChangeAspect="1" noMove="1" noResize="1" noEditPoints="1" noAdjustHandles="1" noChangeArrowheads="1" noChangeShapeType="1" noTextEdit="1"/>
              </p:cNvSpPr>
              <p:nvPr/>
            </p:nvSpPr>
            <p:spPr>
              <a:xfrm>
                <a:off x="5880147" y="3447597"/>
                <a:ext cx="3038903" cy="1384995"/>
              </a:xfrm>
              <a:prstGeom prst="rect">
                <a:avLst/>
              </a:prstGeom>
              <a:blipFill>
                <a:blip r:embed="rId6"/>
                <a:stretch>
                  <a:fillRect l="-199" r="-398" b="-2597"/>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B3D2CE31-9720-4E13-BAF9-AF33F862F4F1}"/>
              </a:ext>
            </a:extLst>
          </p:cNvPr>
          <p:cNvSpPr/>
          <p:nvPr/>
        </p:nvSpPr>
        <p:spPr>
          <a:xfrm>
            <a:off x="215586" y="2023756"/>
            <a:ext cx="8703464" cy="41247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706939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EA7241-447E-4768-8302-4D71AF1072E4}"/>
              </a:ext>
            </a:extLst>
          </p:cNvPr>
          <p:cNvGrpSpPr/>
          <p:nvPr/>
        </p:nvGrpSpPr>
        <p:grpSpPr>
          <a:xfrm>
            <a:off x="0" y="0"/>
            <a:ext cx="9144000" cy="587744"/>
            <a:chOff x="0" y="13335"/>
            <a:chExt cx="9144218" cy="587744"/>
          </a:xfrm>
        </p:grpSpPr>
        <p:sp>
          <p:nvSpPr>
            <p:cNvPr id="3" name="TextBox 32">
              <a:extLst>
                <a:ext uri="{FF2B5EF4-FFF2-40B4-BE49-F238E27FC236}">
                  <a16:creationId xmlns:a16="http://schemas.microsoft.com/office/drawing/2014/main" id="{69A7617D-817D-4D18-95E9-4C60A3EC0A02}"/>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a:extLst>
                <a:ext uri="{FF2B5EF4-FFF2-40B4-BE49-F238E27FC236}">
                  <a16:creationId xmlns:a16="http://schemas.microsoft.com/office/drawing/2014/main" id="{0438D6A4-0593-4315-A3F7-E0A0260D406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5CBFF95A-E9B8-430C-882B-7CD79890BA63}"/>
              </a:ext>
            </a:extLst>
          </p:cNvPr>
          <p:cNvSpPr txBox="1"/>
          <p:nvPr/>
        </p:nvSpPr>
        <p:spPr>
          <a:xfrm>
            <a:off x="354994" y="991207"/>
            <a:ext cx="8424936"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[Old S2 Textbook] Over a long period of time, Jessie found that the bus taking her to school was late at the rate of 6.7 times per month. In the month following the start of the new summer bus schedules, Jessie finds that her bus is late twice. Assuming that the number of times the bus is late has a Poisson distribution, test at the 1% level of significance, whether or not the new schedules have in fact decreased the number of times the bus is late.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041B2E0-6F5B-4D6A-8CED-A8C4A690C2E4}"/>
                  </a:ext>
                </a:extLst>
              </p:cNvPr>
              <p:cNvSpPr txBox="1"/>
              <p:nvPr/>
            </p:nvSpPr>
            <p:spPr>
              <a:xfrm>
                <a:off x="426316" y="3252115"/>
                <a:ext cx="5112568" cy="2062103"/>
              </a:xfrm>
              <a:prstGeom prst="rect">
                <a:avLst/>
              </a:prstGeom>
              <a:noFill/>
            </p:spPr>
            <p:txBody>
              <a:bodyPr wrap="square" rtlCol="0">
                <a:spAutoFit/>
              </a:bodyPr>
              <a:lstStyle/>
              <a:p>
                <a:r>
                  <a:rPr lang="en-GB" sz="1600" b="1" dirty="0"/>
                  <a:t>Let </a:t>
                </a:r>
                <a14:m>
                  <m:oMath xmlns:m="http://schemas.openxmlformats.org/officeDocument/2006/math">
                    <m:r>
                      <a:rPr lang="en-GB" sz="1600" b="1" i="1" smtClean="0">
                        <a:latin typeface="Cambria Math" panose="02040503050406030204" pitchFamily="18" charset="0"/>
                      </a:rPr>
                      <m:t>𝑿</m:t>
                    </m:r>
                  </m:oMath>
                </a14:m>
                <a:r>
                  <a:rPr lang="en-GB" sz="1600" b="1" dirty="0"/>
                  <a:t> be the </a:t>
                </a:r>
                <a:r>
                  <a:rPr lang="en-GB" sz="1600" b="1" dirty="0" err="1"/>
                  <a:t>num</a:t>
                </a:r>
                <a:r>
                  <a:rPr lang="en-GB" sz="1600" b="1" dirty="0"/>
                  <a:t> times late. </a:t>
                </a:r>
              </a:p>
              <a:p>
                <a:pPr/>
                <a14:m>
                  <m:oMathPara xmlns:m="http://schemas.openxmlformats.org/officeDocument/2006/math">
                    <m:oMathParaPr>
                      <m:jc m:val="centerGroup"/>
                    </m:oMathParaPr>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𝑯</m:t>
                          </m:r>
                        </m:e>
                        <m:sub>
                          <m:r>
                            <a:rPr lang="en-GB" sz="1600" b="1" i="1" smtClean="0">
                              <a:latin typeface="Cambria Math" panose="02040503050406030204" pitchFamily="18" charset="0"/>
                            </a:rPr>
                            <m:t>𝟎</m:t>
                          </m:r>
                        </m:sub>
                      </m:sSub>
                      <m:r>
                        <a:rPr lang="en-GB" sz="1600" b="1" i="1" smtClean="0">
                          <a:latin typeface="Cambria Math" panose="02040503050406030204" pitchFamily="18" charset="0"/>
                        </a:rPr>
                        <m:t>:</m:t>
                      </m:r>
                      <m:r>
                        <a:rPr lang="en-GB" sz="1600" b="1" i="1" smtClean="0">
                          <a:latin typeface="Cambria Math" panose="02040503050406030204" pitchFamily="18" charset="0"/>
                        </a:rPr>
                        <m:t>𝝀</m:t>
                      </m:r>
                      <m:r>
                        <a:rPr lang="en-GB" sz="1600" b="1" i="1" smtClean="0">
                          <a:latin typeface="Cambria Math" panose="02040503050406030204" pitchFamily="18" charset="0"/>
                        </a:rPr>
                        <m: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𝟕</m:t>
                      </m:r>
                      <m:r>
                        <a:rPr lang="en-GB" sz="1600" b="1" i="1" smtClean="0">
                          <a:latin typeface="Cambria Math" panose="02040503050406030204" pitchFamily="18" charset="0"/>
                        </a:rPr>
                        <m:t>     </m:t>
                      </m:r>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𝑯</m:t>
                          </m:r>
                        </m:e>
                        <m:sub>
                          <m:r>
                            <a:rPr lang="en-GB" sz="1600" b="1" i="1" smtClean="0">
                              <a:latin typeface="Cambria Math" panose="02040503050406030204" pitchFamily="18" charset="0"/>
                            </a:rPr>
                            <m:t>𝟏</m:t>
                          </m:r>
                        </m:sub>
                      </m:sSub>
                      <m:r>
                        <a:rPr lang="en-GB" sz="1600" b="1" i="1" smtClean="0">
                          <a:latin typeface="Cambria Math" panose="02040503050406030204" pitchFamily="18" charset="0"/>
                        </a:rPr>
                        <m:t>:</m:t>
                      </m:r>
                      <m:r>
                        <a:rPr lang="en-GB" sz="1600" b="1" i="1" smtClean="0">
                          <a:latin typeface="Cambria Math" panose="02040503050406030204" pitchFamily="18" charset="0"/>
                        </a:rPr>
                        <m:t>𝝀</m:t>
                      </m:r>
                      <m:r>
                        <a:rPr lang="en-GB" sz="1600" b="1" i="1" smtClean="0">
                          <a:latin typeface="Cambria Math" panose="02040503050406030204" pitchFamily="18" charset="0"/>
                        </a:rPr>
                        <m:t>&lt;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𝟕</m:t>
                      </m:r>
                    </m:oMath>
                  </m:oMathPara>
                </a14:m>
                <a:endParaRPr lang="en-GB" sz="1600" b="1" i="1" dirty="0">
                  <a:latin typeface="Cambria Math" panose="02040503050406030204" pitchFamily="18" charset="0"/>
                </a:endParaRPr>
              </a:p>
              <a:p>
                <a:pPr/>
                <a:r>
                  <a:rPr lang="en-GB" sz="1600" b="1" dirty="0">
                    <a:latin typeface="+mj-lt"/>
                  </a:rPr>
                  <a:t>Under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𝑯</m:t>
                        </m:r>
                      </m:e>
                      <m:sub>
                        <m:r>
                          <a:rPr lang="en-GB" sz="1600" b="1" i="1" smtClean="0">
                            <a:latin typeface="Cambria Math" panose="02040503050406030204" pitchFamily="18" charset="0"/>
                          </a:rPr>
                          <m:t>𝟎</m:t>
                        </m:r>
                      </m:sub>
                    </m:sSub>
                  </m:oMath>
                </a14:m>
                <a:r>
                  <a:rPr lang="en-GB" sz="1600" b="1" i="1" dirty="0">
                    <a:latin typeface="Cambria Math" panose="02040503050406030204" pitchFamily="18" charset="0"/>
                  </a:rPr>
                  <a:t>, </a:t>
                </a:r>
                <a14:m>
                  <m:oMath xmlns:m="http://schemas.openxmlformats.org/officeDocument/2006/math">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𝑷𝒐</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𝟕</m:t>
                        </m:r>
                      </m:e>
                    </m:d>
                  </m:oMath>
                </a14:m>
                <a:r>
                  <a:rPr lang="en-GB" sz="1600" b="1" i="1" dirty="0">
                    <a:latin typeface="Cambria Math" panose="02040503050406030204" pitchFamily="18" charset="0"/>
                  </a:rPr>
                  <a:t/>
                </a:r>
                <a:br>
                  <a:rPr lang="en-GB" sz="1600" b="1"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𝑷</m:t>
                      </m:r>
                      <m:r>
                        <a:rPr lang="en-GB" sz="1600" b="1" i="1" smtClean="0">
                          <a:latin typeface="Cambria Math" panose="02040503050406030204" pitchFamily="18" charset="0"/>
                        </a:rPr>
                        <m:t>(</m:t>
                      </m:r>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𝟎</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𝟏</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m:t>
                          </m:r>
                        </m:e>
                      </m:d>
                    </m:oMath>
                    <m:oMath xmlns:m="http://schemas.openxmlformats.org/officeDocument/2006/math">
                      <m:r>
                        <a:rPr lang="en-GB" sz="1600" b="1" i="1" smtClean="0">
                          <a:latin typeface="Cambria Math" panose="02040503050406030204" pitchFamily="18" charset="0"/>
                        </a:rPr>
                        <m:t>    =</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𝟎𝟑𝟕𝟏</m:t>
                      </m:r>
                      <m:r>
                        <a:rPr lang="en-GB" sz="1600" b="1" i="1" smtClean="0">
                          <a:latin typeface="Cambria Math" panose="02040503050406030204" pitchFamily="18" charset="0"/>
                        </a:rPr>
                        <m:t> </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𝟑</m:t>
                          </m:r>
                          <m:r>
                            <a:rPr lang="en-GB" sz="1600" b="1" i="1" smtClean="0">
                              <a:latin typeface="Cambria Math" panose="02040503050406030204" pitchFamily="18" charset="0"/>
                            </a:rPr>
                            <m:t>𝒔𝒇</m:t>
                          </m:r>
                        </m:e>
                      </m:d>
                    </m:oMath>
                  </m:oMathPara>
                </a14:m>
                <a:endParaRPr lang="en-GB" sz="1600" b="1" dirty="0"/>
              </a:p>
              <a:p>
                <a14:m>
                  <m:oMath xmlns:m="http://schemas.openxmlformats.org/officeDocument/2006/math">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𝟎𝟑𝟕𝟏</m:t>
                    </m:r>
                    <m:r>
                      <a:rPr lang="en-GB" sz="1600" b="1" i="1" smtClean="0">
                        <a:latin typeface="Cambria Math" panose="02040503050406030204" pitchFamily="18" charset="0"/>
                      </a:rPr>
                      <m:t>&gt;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𝟎𝟏</m:t>
                    </m:r>
                  </m:oMath>
                </a14:m>
                <a:r>
                  <a:rPr lang="en-GB" sz="1600" b="1" dirty="0"/>
                  <a:t> so insufficient evidence to reject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𝑯</m:t>
                        </m:r>
                      </m:e>
                      <m:sub>
                        <m:r>
                          <a:rPr lang="en-GB" sz="1600" b="1" i="1" smtClean="0">
                            <a:latin typeface="Cambria Math" panose="02040503050406030204" pitchFamily="18" charset="0"/>
                          </a:rPr>
                          <m:t>𝟎</m:t>
                        </m:r>
                      </m:sub>
                    </m:sSub>
                  </m:oMath>
                </a14:m>
                <a:r>
                  <a:rPr lang="en-GB" sz="1600" b="1" dirty="0"/>
                  <a:t>. New schedule has not decreased number of times bus is late.</a:t>
                </a:r>
              </a:p>
            </p:txBody>
          </p:sp>
        </mc:Choice>
        <mc:Fallback xmlns="">
          <p:sp>
            <p:nvSpPr>
              <p:cNvPr id="7" name="TextBox 6">
                <a:extLst>
                  <a:ext uri="{FF2B5EF4-FFF2-40B4-BE49-F238E27FC236}">
                    <a16:creationId xmlns:a16="http://schemas.microsoft.com/office/drawing/2014/main" id="{B041B2E0-6F5B-4D6A-8CED-A8C4A690C2E4}"/>
                  </a:ext>
                </a:extLst>
              </p:cNvPr>
              <p:cNvSpPr txBox="1">
                <a:spLocks noRot="1" noChangeAspect="1" noMove="1" noResize="1" noEditPoints="1" noAdjustHandles="1" noChangeArrowheads="1" noChangeShapeType="1" noTextEdit="1"/>
              </p:cNvSpPr>
              <p:nvPr/>
            </p:nvSpPr>
            <p:spPr>
              <a:xfrm>
                <a:off x="426316" y="3252115"/>
                <a:ext cx="5112568" cy="2062103"/>
              </a:xfrm>
              <a:prstGeom prst="rect">
                <a:avLst/>
              </a:prstGeom>
              <a:blipFill>
                <a:blip r:embed="rId2"/>
                <a:stretch>
                  <a:fillRect l="-715" t="-885" b="-26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B06C429-38CA-4AA6-A060-4DA6A268C541}"/>
                  </a:ext>
                </a:extLst>
              </p:cNvPr>
              <p:cNvSpPr txBox="1"/>
              <p:nvPr/>
            </p:nvSpPr>
            <p:spPr>
              <a:xfrm>
                <a:off x="5827602" y="3913834"/>
                <a:ext cx="295232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Because </a:t>
                </a:r>
                <a14:m>
                  <m:oMath xmlns:m="http://schemas.openxmlformats.org/officeDocument/2006/math">
                    <m:r>
                      <a:rPr lang="en-GB" sz="1400" b="0" i="1" smtClean="0">
                        <a:latin typeface="Cambria Math" panose="02040503050406030204" pitchFamily="18" charset="0"/>
                      </a:rPr>
                      <m:t>𝜆</m:t>
                    </m:r>
                    <m:r>
                      <a:rPr lang="en-GB" sz="1400" b="0" i="1" smtClean="0">
                        <a:latin typeface="Cambria Math" panose="02040503050406030204" pitchFamily="18" charset="0"/>
                      </a:rPr>
                      <m:t>=6.7</m:t>
                    </m:r>
                  </m:oMath>
                </a14:m>
                <a:r>
                  <a:rPr lang="en-GB" sz="1400" dirty="0"/>
                  <a:t> is not a round value, you can’t use tables. But you can use the Poisson CD on your calculator.</a:t>
                </a:r>
              </a:p>
            </p:txBody>
          </p:sp>
        </mc:Choice>
        <mc:Fallback xmlns="">
          <p:sp>
            <p:nvSpPr>
              <p:cNvPr id="9" name="TextBox 8">
                <a:extLst>
                  <a:ext uri="{FF2B5EF4-FFF2-40B4-BE49-F238E27FC236}">
                    <a16:creationId xmlns:a16="http://schemas.microsoft.com/office/drawing/2014/main" id="{AB06C429-38CA-4AA6-A060-4DA6A268C541}"/>
                  </a:ext>
                </a:extLst>
              </p:cNvPr>
              <p:cNvSpPr txBox="1">
                <a:spLocks noRot="1" noChangeAspect="1" noMove="1" noResize="1" noEditPoints="1" noAdjustHandles="1" noChangeArrowheads="1" noChangeShapeType="1" noTextEdit="1"/>
              </p:cNvSpPr>
              <p:nvPr/>
            </p:nvSpPr>
            <p:spPr>
              <a:xfrm>
                <a:off x="5827602" y="3913834"/>
                <a:ext cx="2952328" cy="738664"/>
              </a:xfrm>
              <a:prstGeom prst="rect">
                <a:avLst/>
              </a:prstGeom>
              <a:blipFill>
                <a:blip r:embed="rId3"/>
                <a:stretch>
                  <a:fillRect l="-205" b="-6400"/>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9C3EF8E1-4E78-49FB-A6C6-FB7E5169D436}"/>
              </a:ext>
            </a:extLst>
          </p:cNvPr>
          <p:cNvCxnSpPr>
            <a:cxnSpLocks/>
          </p:cNvCxnSpPr>
          <p:nvPr/>
        </p:nvCxnSpPr>
        <p:spPr>
          <a:xfrm flipH="1">
            <a:off x="5352176" y="4155361"/>
            <a:ext cx="469099" cy="55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614BE645-DCF2-416A-881B-D925A04BF416}"/>
              </a:ext>
            </a:extLst>
          </p:cNvPr>
          <p:cNvSpPr/>
          <p:nvPr/>
        </p:nvSpPr>
        <p:spPr>
          <a:xfrm>
            <a:off x="354994" y="2737826"/>
            <a:ext cx="8424936" cy="2645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265719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F23F1D-ACE2-4131-902B-1687089C91C3}"/>
              </a:ext>
            </a:extLst>
          </p:cNvPr>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a:extLst>
                    <a:ext uri="{FF2B5EF4-FFF2-40B4-BE49-F238E27FC236}">
                      <a16:creationId xmlns:a16="http://schemas.microsoft.com/office/drawing/2014/main" id="{831FE9C1-98CE-436F-B719-276755944912}"/>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Using Binomial </a:t>
                  </a:r>
                  <a14:m>
                    <m:oMath xmlns:m="http://schemas.openxmlformats.org/officeDocument/2006/math">
                      <m:r>
                        <a:rPr lang="en-GB" sz="3200" b="0" i="1" smtClean="0">
                          <a:latin typeface="Cambria Math" panose="02040503050406030204" pitchFamily="18" charset="0"/>
                        </a:rPr>
                        <m:t>→</m:t>
                      </m:r>
                    </m:oMath>
                  </a14:m>
                  <a:r>
                    <a:rPr lang="en-GB" sz="3200" dirty="0"/>
                    <a:t> Poisson approximation</a:t>
                  </a:r>
                </a:p>
              </p:txBody>
            </p:sp>
          </mc:Choice>
          <mc:Fallback xmlns="">
            <p:sp>
              <p:nvSpPr>
                <p:cNvPr id="3" name="TextBox 32">
                  <a:extLst>
                    <a:ext uri="{FF2B5EF4-FFF2-40B4-BE49-F238E27FC236}">
                      <a16:creationId xmlns:a16="http://schemas.microsoft.com/office/drawing/2014/main" id="{831FE9C1-98CE-436F-B719-276755944912}"/>
                    </a:ext>
                  </a:extLst>
                </p:cNvPr>
                <p:cNvSpPr txBox="1">
                  <a:spLocks noRot="1" noChangeAspect="1" noMove="1" noResize="1" noEditPoints="1" noAdjustHandles="1" noChangeArrowheads="1" noChangeShapeType="1" noTextEdit="1"/>
                </p:cNvSpPr>
                <p:nvPr/>
              </p:nvSpPr>
              <p:spPr>
                <a:xfrm>
                  <a:off x="0" y="13335"/>
                  <a:ext cx="9144000" cy="584775"/>
                </a:xfrm>
                <a:prstGeom prst="rect">
                  <a:avLst/>
                </a:prstGeom>
                <a:blipFill>
                  <a:blip r:embed="rId2"/>
                  <a:stretch>
                    <a:fillRect t="-12500" b="-34375"/>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1BAE47F3-57B8-4748-9125-9879F2C54A2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9ABB41B0-12A8-40F7-8B48-C015488D9DC6}"/>
              </a:ext>
            </a:extLst>
          </p:cNvPr>
          <p:cNvSpPr txBox="1"/>
          <p:nvPr/>
        </p:nvSpPr>
        <p:spPr>
          <a:xfrm>
            <a:off x="323528" y="836712"/>
            <a:ext cx="7704856" cy="369332"/>
          </a:xfrm>
          <a:prstGeom prst="rect">
            <a:avLst/>
          </a:prstGeom>
          <a:noFill/>
        </p:spPr>
        <p:txBody>
          <a:bodyPr wrap="square" rtlCol="0">
            <a:spAutoFit/>
          </a:bodyPr>
          <a:lstStyle/>
          <a:p>
            <a:r>
              <a:rPr lang="en-GB" dirty="0"/>
              <a:t>We have learnt how to approximate a Binomial distribution using a Poisson one.</a:t>
            </a:r>
          </a:p>
        </p:txBody>
      </p:sp>
      <p:sp>
        <p:nvSpPr>
          <p:cNvPr id="7" name="TextBox 6">
            <a:extLst>
              <a:ext uri="{FF2B5EF4-FFF2-40B4-BE49-F238E27FC236}">
                <a16:creationId xmlns:a16="http://schemas.microsoft.com/office/drawing/2014/main" id="{DC523249-0125-4D85-8CA2-4FB2BC747390}"/>
              </a:ext>
            </a:extLst>
          </p:cNvPr>
          <p:cNvSpPr txBox="1"/>
          <p:nvPr/>
        </p:nvSpPr>
        <p:spPr>
          <a:xfrm>
            <a:off x="359423" y="1298980"/>
            <a:ext cx="7812977" cy="15696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During an influenza epidemic, 4% of a population of a large city were affected on a given day. The manager of a factory that employs 250 people found that 17 of the employees at his factory were absent, claiming to be suffering from influenza. Using a Poisson approximation to the binomial distribution and a 5% level of significance, test whether or not the proportion of employees suffering from influenza at his factory was larger than that of the whole city.</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F0583F7-1209-40B6-B1E9-5E56CB2149B3}"/>
                  </a:ext>
                </a:extLst>
              </p:cNvPr>
              <p:cNvSpPr txBox="1"/>
              <p:nvPr/>
            </p:nvSpPr>
            <p:spPr>
              <a:xfrm>
                <a:off x="569615" y="3085738"/>
                <a:ext cx="6696744" cy="3416320"/>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=0.04,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&gt;0.04</m:t>
                    </m:r>
                  </m:oMath>
                </a14:m>
                <a:r>
                  <a:rPr lang="en-GB" b="0" i="1" dirty="0">
                    <a:latin typeface="Cambria Math" panose="02040503050406030204" pitchFamily="18" charset="0"/>
                  </a:rPr>
                  <a:t> </a:t>
                </a:r>
              </a:p>
              <a:p>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oMath>
                </a14:m>
                <a:r>
                  <a:rPr lang="en-GB" dirty="0"/>
                  <a:t> number of employees out of 250 suffering from influenza.</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(250,0.04)</m:t>
                    </m:r>
                  </m:oMath>
                </a14:m>
                <a:endParaRPr lang="en-GB" dirty="0"/>
              </a:p>
              <a:p>
                <a:r>
                  <a:rPr lang="en-GB" dirty="0"/>
                  <a:t>Using Poisson approximation,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250×0.04</m:t>
                          </m:r>
                        </m:e>
                      </m:d>
                      <m:r>
                        <a:rPr lang="en-GB" b="0" i="1" smtClean="0">
                          <a:latin typeface="Cambria Math" panose="02040503050406030204" pitchFamily="18" charset="0"/>
                        </a:rPr>
                        <m:t>  →  </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r>
                        <a:rPr lang="en-GB" b="0" i="1" smtClean="0">
                          <a:latin typeface="Cambria Math" panose="02040503050406030204" pitchFamily="18" charset="0"/>
                        </a:rPr>
                        <m:t>(10)</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≥17</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≤16</m:t>
                          </m:r>
                        </m:e>
                      </m:d>
                    </m:oMath>
                    <m:oMath xmlns:m="http://schemas.openxmlformats.org/officeDocument/2006/math">
                      <m:r>
                        <a:rPr lang="en-GB" b="0" i="1" smtClean="0">
                          <a:latin typeface="Cambria Math" panose="02040503050406030204" pitchFamily="18" charset="0"/>
                        </a:rPr>
                        <m:t>=0.0270</m:t>
                      </m:r>
                    </m:oMath>
                  </m:oMathPara>
                </a14:m>
                <a:endParaRPr lang="en-GB" dirty="0"/>
              </a:p>
              <a:p>
                <a:endParaRPr lang="en-GB" dirty="0"/>
              </a:p>
              <a:p>
                <a14:m>
                  <m:oMath xmlns:m="http://schemas.openxmlformats.org/officeDocument/2006/math">
                    <m:r>
                      <a:rPr lang="en-GB" b="0" i="1" smtClean="0">
                        <a:latin typeface="Cambria Math" panose="02040503050406030204" pitchFamily="18" charset="0"/>
                      </a:rPr>
                      <m:t>0.0270&lt;0.05</m:t>
                    </m:r>
                  </m:oMath>
                </a14:m>
                <a:r>
                  <a:rPr lang="en-GB" dirty="0"/>
                  <a:t> so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a:t>
                </a:r>
              </a:p>
              <a:p>
                <a:r>
                  <a:rPr lang="en-GB" dirty="0"/>
                  <a:t>Sufficient evidence to conclude that proportion of employees at his factory having influenza is greater than that of the whole city.</a:t>
                </a:r>
              </a:p>
            </p:txBody>
          </p:sp>
        </mc:Choice>
        <mc:Fallback xmlns="">
          <p:sp>
            <p:nvSpPr>
              <p:cNvPr id="9" name="TextBox 8">
                <a:extLst>
                  <a:ext uri="{FF2B5EF4-FFF2-40B4-BE49-F238E27FC236}">
                    <a16:creationId xmlns:a16="http://schemas.microsoft.com/office/drawing/2014/main" id="{5F0583F7-1209-40B6-B1E9-5E56CB2149B3}"/>
                  </a:ext>
                </a:extLst>
              </p:cNvPr>
              <p:cNvSpPr txBox="1">
                <a:spLocks noRot="1" noChangeAspect="1" noMove="1" noResize="1" noEditPoints="1" noAdjustHandles="1" noChangeArrowheads="1" noChangeShapeType="1" noTextEdit="1"/>
              </p:cNvSpPr>
              <p:nvPr/>
            </p:nvSpPr>
            <p:spPr>
              <a:xfrm>
                <a:off x="569615" y="3085738"/>
                <a:ext cx="6696744" cy="3416320"/>
              </a:xfrm>
              <a:prstGeom prst="rect">
                <a:avLst/>
              </a:prstGeom>
              <a:blipFill>
                <a:blip r:embed="rId3"/>
                <a:stretch>
                  <a:fillRect l="-728" b="-1783"/>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24F0645A-7F4C-4C21-815A-EDFD7E089264}"/>
              </a:ext>
            </a:extLst>
          </p:cNvPr>
          <p:cNvSpPr/>
          <p:nvPr/>
        </p:nvSpPr>
        <p:spPr>
          <a:xfrm>
            <a:off x="374201" y="3085738"/>
            <a:ext cx="7078119" cy="3416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TextBox 10">
            <a:extLst>
              <a:ext uri="{FF2B5EF4-FFF2-40B4-BE49-F238E27FC236}">
                <a16:creationId xmlns:a16="http://schemas.microsoft.com/office/drawing/2014/main" id="{65D08724-2392-494D-BBE1-DE400B6A5247}"/>
              </a:ext>
            </a:extLst>
          </p:cNvPr>
          <p:cNvSpPr txBox="1"/>
          <p:nvPr/>
        </p:nvSpPr>
        <p:spPr>
          <a:xfrm>
            <a:off x="374201" y="1296010"/>
            <a:ext cx="7812977" cy="15696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During an influenza epidemic, 4% of a population of a large city were affected on a given day. The manager of a factory that employs 250 people found that 17 of the employees at his factory were absent, claiming to be suffering from influenza. Using a Poisson approximation to the binomial distribution and a 5% level of significance, test whether or not the proportion of employees suffering from influenza at his factory was larger than that of the whole city.</a:t>
            </a:r>
          </a:p>
        </p:txBody>
      </p:sp>
      <p:pic>
        <p:nvPicPr>
          <p:cNvPr id="8" name="Picture 7">
            <a:extLst>
              <a:ext uri="{FF2B5EF4-FFF2-40B4-BE49-F238E27FC236}">
                <a16:creationId xmlns:a16="http://schemas.microsoft.com/office/drawing/2014/main" id="{DB2D2AED-6E26-4136-828D-E25962980847}"/>
              </a:ext>
            </a:extLst>
          </p:cNvPr>
          <p:cNvPicPr>
            <a:picLocks noChangeAspect="1"/>
          </p:cNvPicPr>
          <p:nvPr/>
        </p:nvPicPr>
        <p:blipFill>
          <a:blip r:embed="rId4"/>
          <a:stretch>
            <a:fillRect/>
          </a:stretch>
        </p:blipFill>
        <p:spPr>
          <a:xfrm>
            <a:off x="7740352" y="1798080"/>
            <a:ext cx="1403430" cy="1168355"/>
          </a:xfrm>
          <a:prstGeom prst="rect">
            <a:avLst/>
          </a:prstGeom>
        </p:spPr>
      </p:pic>
    </p:spTree>
    <p:extLst>
      <p:ext uri="{BB962C8B-B14F-4D97-AF65-F5344CB8AC3E}">
        <p14:creationId xmlns:p14="http://schemas.microsoft.com/office/powerpoint/2010/main" val="2878701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057CBE-10E6-49E9-838A-5E161F4A5559}"/>
              </a:ext>
            </a:extLst>
          </p:cNvPr>
          <p:cNvGrpSpPr/>
          <p:nvPr/>
        </p:nvGrpSpPr>
        <p:grpSpPr>
          <a:xfrm>
            <a:off x="0" y="0"/>
            <a:ext cx="9144000" cy="587744"/>
            <a:chOff x="0" y="13335"/>
            <a:chExt cx="9144218" cy="587744"/>
          </a:xfrm>
        </p:grpSpPr>
        <p:sp>
          <p:nvSpPr>
            <p:cNvPr id="3" name="TextBox 32">
              <a:extLst>
                <a:ext uri="{FF2B5EF4-FFF2-40B4-BE49-F238E27FC236}">
                  <a16:creationId xmlns:a16="http://schemas.microsoft.com/office/drawing/2014/main" id="{8F8939F6-213A-4DFF-8E02-19D6C2ECC759}"/>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98BAD2E3-3376-4E75-9CAA-6C072B53DAC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28D53F2E-26AF-46C7-AD1A-EB34A6A5AF26}"/>
              </a:ext>
            </a:extLst>
          </p:cNvPr>
          <p:cNvPicPr>
            <a:picLocks noChangeAspect="1"/>
          </p:cNvPicPr>
          <p:nvPr/>
        </p:nvPicPr>
        <p:blipFill>
          <a:blip r:embed="rId2"/>
          <a:stretch>
            <a:fillRect/>
          </a:stretch>
        </p:blipFill>
        <p:spPr>
          <a:xfrm>
            <a:off x="345203" y="672425"/>
            <a:ext cx="7776864" cy="2459195"/>
          </a:xfrm>
          <a:prstGeom prst="rect">
            <a:avLst/>
          </a:prstGeom>
          <a:effectLst>
            <a:outerShdw blurRad="63500" sx="102000" sy="102000" algn="ctr" rotWithShape="0">
              <a:prstClr val="black">
                <a:alpha val="40000"/>
              </a:prstClr>
            </a:outerShdw>
          </a:effectLst>
        </p:spPr>
      </p:pic>
      <p:cxnSp>
        <p:nvCxnSpPr>
          <p:cNvPr id="7" name="Straight Connector 6">
            <a:extLst>
              <a:ext uri="{FF2B5EF4-FFF2-40B4-BE49-F238E27FC236}">
                <a16:creationId xmlns:a16="http://schemas.microsoft.com/office/drawing/2014/main" id="{7C66F73E-A406-40C1-9E74-124D66BF238B}"/>
              </a:ext>
            </a:extLst>
          </p:cNvPr>
          <p:cNvCxnSpPr/>
          <p:nvPr/>
        </p:nvCxnSpPr>
        <p:spPr>
          <a:xfrm>
            <a:off x="1217687" y="2238420"/>
            <a:ext cx="6048672" cy="0"/>
          </a:xfrm>
          <a:prstGeom prst="line">
            <a:avLst/>
          </a:prstGeom>
          <a:ln w="28575"/>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E6E9C7A5-7A48-4EEF-873D-2AAA19C0A9B2}"/>
              </a:ext>
            </a:extLst>
          </p:cNvPr>
          <p:cNvSpPr txBox="1"/>
          <p:nvPr/>
        </p:nvSpPr>
        <p:spPr>
          <a:xfrm>
            <a:off x="7304811" y="1988840"/>
            <a:ext cx="1646242" cy="21544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800" dirty="0"/>
              <a:t>We’ll do critical regions in a bit…</a:t>
            </a:r>
          </a:p>
        </p:txBody>
      </p:sp>
      <p:pic>
        <p:nvPicPr>
          <p:cNvPr id="9" name="Picture 8">
            <a:extLst>
              <a:ext uri="{FF2B5EF4-FFF2-40B4-BE49-F238E27FC236}">
                <a16:creationId xmlns:a16="http://schemas.microsoft.com/office/drawing/2014/main" id="{3E76D5A8-8E47-4ACC-B2A7-BC11E80D8EEC}"/>
              </a:ext>
            </a:extLst>
          </p:cNvPr>
          <p:cNvPicPr>
            <a:picLocks noChangeAspect="1"/>
          </p:cNvPicPr>
          <p:nvPr/>
        </p:nvPicPr>
        <p:blipFill>
          <a:blip r:embed="rId3"/>
          <a:stretch>
            <a:fillRect/>
          </a:stretch>
        </p:blipFill>
        <p:spPr>
          <a:xfrm>
            <a:off x="805715" y="3394153"/>
            <a:ext cx="6644516" cy="3210773"/>
          </a:xfrm>
          <a:prstGeom prst="rect">
            <a:avLst/>
          </a:prstGeom>
        </p:spPr>
      </p:pic>
      <p:sp>
        <p:nvSpPr>
          <p:cNvPr id="10" name="Rectangle 9">
            <a:extLst>
              <a:ext uri="{FF2B5EF4-FFF2-40B4-BE49-F238E27FC236}">
                <a16:creationId xmlns:a16="http://schemas.microsoft.com/office/drawing/2014/main" id="{BFD1836B-6F5F-49B4-B5B8-9CCB0287046C}"/>
              </a:ext>
            </a:extLst>
          </p:cNvPr>
          <p:cNvSpPr/>
          <p:nvPr/>
        </p:nvSpPr>
        <p:spPr>
          <a:xfrm>
            <a:off x="1213100" y="3370963"/>
            <a:ext cx="6429271" cy="28033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7F1E7803-6A98-4C29-B133-2135FF0FF69E}"/>
              </a:ext>
            </a:extLst>
          </p:cNvPr>
          <p:cNvSpPr/>
          <p:nvPr/>
        </p:nvSpPr>
        <p:spPr>
          <a:xfrm>
            <a:off x="1213099" y="6174296"/>
            <a:ext cx="6429271" cy="5620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875950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61-62</a:t>
            </a:r>
          </a:p>
        </p:txBody>
      </p:sp>
      <p:cxnSp>
        <p:nvCxnSpPr>
          <p:cNvPr id="6" name="Straight Connector 5"/>
          <p:cNvCxnSpPr/>
          <p:nvPr/>
        </p:nvCxnSpPr>
        <p:spPr>
          <a:xfrm>
            <a:off x="0" y="1700808"/>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A5011F5-A905-F245-9436-951B9BB22BE6}"/>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a:t>
            </a:r>
            <a:r>
              <a:rPr lang="en-US" sz="2400" dirty="0" smtClean="0"/>
              <a:t>Q1-4</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Q5-6</a:t>
            </a:r>
            <a:endParaRPr lang="en-US" sz="2400" dirty="0"/>
          </a:p>
          <a:p>
            <a:r>
              <a:rPr lang="en-US" sz="2400" dirty="0">
                <a:solidFill>
                  <a:schemeClr val="accent6"/>
                </a:solidFill>
              </a:rPr>
              <a:t>Amber</a:t>
            </a:r>
            <a:r>
              <a:rPr lang="en-US" sz="2400" dirty="0"/>
              <a:t> 					</a:t>
            </a:r>
            <a:r>
              <a:rPr lang="en-US" sz="2400" dirty="0" smtClean="0"/>
              <a:t>Q7-10</a:t>
            </a:r>
            <a:endParaRPr lang="en-US" sz="2400" dirty="0"/>
          </a:p>
          <a:p>
            <a:r>
              <a:rPr lang="en-US" sz="2400" dirty="0">
                <a:solidFill>
                  <a:srgbClr val="FF0000"/>
                </a:solidFill>
              </a:rPr>
              <a:t>Red</a:t>
            </a:r>
            <a:r>
              <a:rPr lang="en-US" sz="2400" dirty="0"/>
              <a:t>					</a:t>
            </a:r>
            <a:r>
              <a:rPr lang="en-US" sz="2400" dirty="0" smtClean="0"/>
              <a:t>Q11-14</a:t>
            </a:r>
            <a:endParaRPr lang="en-US" sz="2400" dirty="0"/>
          </a:p>
          <a:p>
            <a:endParaRPr lang="en-US" sz="2400" dirty="0"/>
          </a:p>
        </p:txBody>
      </p:sp>
    </p:spTree>
    <p:extLst>
      <p:ext uri="{BB962C8B-B14F-4D97-AF65-F5344CB8AC3E}">
        <p14:creationId xmlns:p14="http://schemas.microsoft.com/office/powerpoint/2010/main" val="2356890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40242</TotalTime>
  <Words>1889</Words>
  <Application>Microsoft Office PowerPoint</Application>
  <PresentationFormat>On-screen Show (4:3)</PresentationFormat>
  <Paragraphs>255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Cambria Math</vt:lpstr>
      <vt:lpstr>Office Theme</vt:lpstr>
      <vt:lpstr>Further Stats 1 Chapter 4 ::  Hypothesis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1463</cp:revision>
  <dcterms:created xsi:type="dcterms:W3CDTF">2013-02-28T07:36:55Z</dcterms:created>
  <dcterms:modified xsi:type="dcterms:W3CDTF">2019-09-16T03:18:37Z</dcterms:modified>
</cp:coreProperties>
</file>