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74" r:id="rId2"/>
    <p:sldId id="667" r:id="rId3"/>
    <p:sldId id="666" r:id="rId4"/>
    <p:sldId id="672" r:id="rId5"/>
    <p:sldId id="668" r:id="rId6"/>
    <p:sldId id="673" r:id="rId7"/>
    <p:sldId id="670" r:id="rId8"/>
    <p:sldId id="6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88534" autoAdjust="0"/>
  </p:normalViewPr>
  <p:slideViewPr>
    <p:cSldViewPr>
      <p:cViewPr varScale="1">
        <p:scale>
          <a:sx n="50" d="100"/>
          <a:sy n="50" d="100"/>
        </p:scale>
        <p:origin x="976" y="4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Differentiation</a:t>
            </a:r>
          </a:p>
          <a:p>
            <a:pPr algn="ctr"/>
            <a:r>
              <a:rPr lang="en-GB" sz="8800" dirty="0" smtClean="0"/>
              <a:t>- Modelling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12</a:t>
            </a:r>
            <a:endParaRPr lang="en-GB" sz="6000" dirty="0" smtClean="0"/>
          </a:p>
          <a:p>
            <a:pPr algn="ctr"/>
            <a:r>
              <a:rPr lang="en-GB" sz="8000" dirty="0" smtClean="0"/>
              <a:t>(Part 6 of 6)</a:t>
            </a:r>
          </a:p>
        </p:txBody>
      </p:sp>
    </p:spTree>
    <p:extLst>
      <p:ext uri="{BB962C8B-B14F-4D97-AF65-F5344CB8AC3E}">
        <p14:creationId xmlns:p14="http://schemas.microsoft.com/office/powerpoint/2010/main" val="233201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 rot="19612270">
            <a:off x="6827364" y="1798506"/>
            <a:ext cx="1512168" cy="1224136"/>
            <a:chOff x="1619672" y="4581128"/>
            <a:chExt cx="2016224" cy="1512168"/>
          </a:xfrm>
        </p:grpSpPr>
        <p:sp>
          <p:nvSpPr>
            <p:cNvPr id="4" name="Snip Single Corner Rectangle 3"/>
            <p:cNvSpPr/>
            <p:nvPr/>
          </p:nvSpPr>
          <p:spPr>
            <a:xfrm>
              <a:off x="1619672" y="4581128"/>
              <a:ext cx="2016224" cy="1512168"/>
            </a:xfrm>
            <a:prstGeom prst="snip1Rect">
              <a:avLst>
                <a:gd name="adj" fmla="val 33598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ight Triangle 4"/>
            <p:cNvSpPr/>
            <p:nvPr/>
          </p:nvSpPr>
          <p:spPr>
            <a:xfrm>
              <a:off x="3131840" y="4581128"/>
              <a:ext cx="504056" cy="504056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23528" y="944994"/>
            <a:ext cx="7128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We have a sheet of A4 paper, which we want to fold into a cuboid. What height should we choose for the cuboid in order to maximise the volume?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880953" y="2132856"/>
            <a:ext cx="684574" cy="100811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889065" y="1988840"/>
            <a:ext cx="468550" cy="681743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" idx="1"/>
          </p:cNvCxnSpPr>
          <p:nvPr/>
        </p:nvCxnSpPr>
        <p:spPr>
          <a:xfrm flipV="1">
            <a:off x="6736937" y="1862250"/>
            <a:ext cx="940094" cy="63064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148247" y="2276872"/>
            <a:ext cx="1244874" cy="85873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448905" y="4994464"/>
            <a:ext cx="1440160" cy="14401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ie 18"/>
          <p:cNvSpPr/>
          <p:nvPr/>
        </p:nvSpPr>
        <p:spPr>
          <a:xfrm>
            <a:off x="7060973" y="4994464"/>
            <a:ext cx="1656184" cy="1440160"/>
          </a:xfrm>
          <a:prstGeom prst="pie">
            <a:avLst>
              <a:gd name="adj1" fmla="val 16208169"/>
              <a:gd name="adj2" fmla="val 540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60973" y="4562416"/>
                <a:ext cx="3240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973" y="4562416"/>
                <a:ext cx="32403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124869" y="5489228"/>
                <a:ext cx="3240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869" y="5489228"/>
                <a:ext cx="324036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5536" y="3919568"/>
                <a:ext cx="5308253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We have 50m of fencing, and want to make a bear pen of the following shape, such that the area is maximised. </a:t>
                </a:r>
                <a:endParaRPr lang="en-GB" sz="2400" dirty="0" smtClean="0"/>
              </a:p>
              <a:p>
                <a:r>
                  <a:rPr lang="en-GB" sz="2400" dirty="0" smtClean="0"/>
                  <a:t>What </a:t>
                </a:r>
                <a:r>
                  <a:rPr lang="en-GB" sz="2400" dirty="0"/>
                  <a:t>should we choose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to be?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919568"/>
                <a:ext cx="5308253" cy="1569660"/>
              </a:xfrm>
              <a:prstGeom prst="rect">
                <a:avLst/>
              </a:prstGeom>
              <a:blipFill>
                <a:blip r:embed="rId4"/>
                <a:stretch>
                  <a:fillRect l="-1837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Modelling</a:t>
              </a:r>
              <a:endParaRPr lang="en-GB" sz="3200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Arrow Connector 7"/>
          <p:cNvCxnSpPr/>
          <p:nvPr/>
        </p:nvCxnSpPr>
        <p:spPr>
          <a:xfrm>
            <a:off x="8024895" y="2519852"/>
            <a:ext cx="170121" cy="2232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89065" y="2556283"/>
                <a:ext cx="2160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065" y="2556283"/>
                <a:ext cx="216058" cy="276999"/>
              </a:xfrm>
              <a:prstGeom prst="rect">
                <a:avLst/>
              </a:prstGeom>
              <a:blipFill>
                <a:blip r:embed="rId5"/>
                <a:stretch>
                  <a:fillRect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957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537246" y="3549650"/>
            <a:ext cx="288032" cy="656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1628775" y="3571875"/>
            <a:ext cx="114300" cy="7810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Modelling - Rate </a:t>
              </a:r>
              <a:r>
                <a:rPr lang="en-GB" sz="3200" dirty="0">
                  <a:latin typeface="+mj-lt"/>
                </a:rPr>
                <a:t>of </a:t>
              </a:r>
              <a:r>
                <a:rPr lang="en-GB" sz="3200" dirty="0" smtClean="0">
                  <a:latin typeface="+mj-lt"/>
                </a:rPr>
                <a:t>change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9714" y="746715"/>
                <a:ext cx="8343427" cy="1732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dirty="0"/>
                  <a:t> means </a:t>
                </a:r>
                <a:r>
                  <a:rPr lang="en-GB" sz="2400" dirty="0" smtClean="0"/>
                  <a:t>the change of </a:t>
                </a:r>
                <a:r>
                  <a:rPr lang="en-GB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400" dirty="0" smtClean="0"/>
                  <a:t> with respect to the change of </a:t>
                </a:r>
                <a:r>
                  <a:rPr lang="en-GB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400" dirty="0"/>
                  <a:t>But we can use similar gradient function notation for other </a:t>
                </a:r>
                <a:r>
                  <a:rPr lang="en-GB" sz="2400" b="1" dirty="0"/>
                  <a:t>physical quantities</a:t>
                </a:r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14" y="746715"/>
                <a:ext cx="8343427" cy="1732269"/>
              </a:xfrm>
              <a:prstGeom prst="rect">
                <a:avLst/>
              </a:prstGeom>
              <a:blipFill rotWithShape="0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1331640" y="2636912"/>
            <a:ext cx="1728192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1331640" y="2744924"/>
            <a:ext cx="0" cy="176419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59832" y="2744924"/>
            <a:ext cx="0" cy="176419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ylinder 10"/>
          <p:cNvSpPr/>
          <p:nvPr/>
        </p:nvSpPr>
        <p:spPr>
          <a:xfrm>
            <a:off x="1322427" y="4238925"/>
            <a:ext cx="1728192" cy="2016224"/>
          </a:xfrm>
          <a:prstGeom prst="can">
            <a:avLst>
              <a:gd name="adj" fmla="val 1397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: Shape 15"/>
          <p:cNvSpPr/>
          <p:nvPr/>
        </p:nvSpPr>
        <p:spPr>
          <a:xfrm>
            <a:off x="1260490" y="4542938"/>
            <a:ext cx="1816573" cy="2090006"/>
          </a:xfrm>
          <a:custGeom>
            <a:avLst/>
            <a:gdLst>
              <a:gd name="connsiteX0" fmla="*/ 22860 w 1828800"/>
              <a:gd name="connsiteY0" fmla="*/ 0 h 1356360"/>
              <a:gd name="connsiteX1" fmla="*/ 464820 w 1828800"/>
              <a:gd name="connsiteY1" fmla="*/ 114300 h 1356360"/>
              <a:gd name="connsiteX2" fmla="*/ 807720 w 1828800"/>
              <a:gd name="connsiteY2" fmla="*/ 167640 h 1356360"/>
              <a:gd name="connsiteX3" fmla="*/ 1127760 w 1828800"/>
              <a:gd name="connsiteY3" fmla="*/ 167640 h 1356360"/>
              <a:gd name="connsiteX4" fmla="*/ 1546860 w 1828800"/>
              <a:gd name="connsiteY4" fmla="*/ 83820 h 1356360"/>
              <a:gd name="connsiteX5" fmla="*/ 1821180 w 1828800"/>
              <a:gd name="connsiteY5" fmla="*/ 0 h 1356360"/>
              <a:gd name="connsiteX6" fmla="*/ 1828800 w 1828800"/>
              <a:gd name="connsiteY6" fmla="*/ 1325880 h 1356360"/>
              <a:gd name="connsiteX7" fmla="*/ 0 w 1828800"/>
              <a:gd name="connsiteY7" fmla="*/ 1356360 h 1356360"/>
              <a:gd name="connsiteX8" fmla="*/ 22860 w 1828800"/>
              <a:gd name="connsiteY8" fmla="*/ 0 h 1356360"/>
              <a:gd name="connsiteX0" fmla="*/ 22860 w 1839433"/>
              <a:gd name="connsiteY0" fmla="*/ 0 h 2048894"/>
              <a:gd name="connsiteX1" fmla="*/ 464820 w 1839433"/>
              <a:gd name="connsiteY1" fmla="*/ 114300 h 2048894"/>
              <a:gd name="connsiteX2" fmla="*/ 807720 w 1839433"/>
              <a:gd name="connsiteY2" fmla="*/ 167640 h 2048894"/>
              <a:gd name="connsiteX3" fmla="*/ 1127760 w 1839433"/>
              <a:gd name="connsiteY3" fmla="*/ 167640 h 2048894"/>
              <a:gd name="connsiteX4" fmla="*/ 1546860 w 1839433"/>
              <a:gd name="connsiteY4" fmla="*/ 83820 h 2048894"/>
              <a:gd name="connsiteX5" fmla="*/ 1821180 w 1839433"/>
              <a:gd name="connsiteY5" fmla="*/ 0 h 2048894"/>
              <a:gd name="connsiteX6" fmla="*/ 1839433 w 1839433"/>
              <a:gd name="connsiteY6" fmla="*/ 2048894 h 2048894"/>
              <a:gd name="connsiteX7" fmla="*/ 0 w 1839433"/>
              <a:gd name="connsiteY7" fmla="*/ 1356360 h 2048894"/>
              <a:gd name="connsiteX8" fmla="*/ 22860 w 1839433"/>
              <a:gd name="connsiteY8" fmla="*/ 0 h 2048894"/>
              <a:gd name="connsiteX0" fmla="*/ 0 w 1816573"/>
              <a:gd name="connsiteY0" fmla="*/ 0 h 2090006"/>
              <a:gd name="connsiteX1" fmla="*/ 441960 w 1816573"/>
              <a:gd name="connsiteY1" fmla="*/ 114300 h 2090006"/>
              <a:gd name="connsiteX2" fmla="*/ 784860 w 1816573"/>
              <a:gd name="connsiteY2" fmla="*/ 167640 h 2090006"/>
              <a:gd name="connsiteX3" fmla="*/ 1104900 w 1816573"/>
              <a:gd name="connsiteY3" fmla="*/ 167640 h 2090006"/>
              <a:gd name="connsiteX4" fmla="*/ 1524000 w 1816573"/>
              <a:gd name="connsiteY4" fmla="*/ 83820 h 2090006"/>
              <a:gd name="connsiteX5" fmla="*/ 1798320 w 1816573"/>
              <a:gd name="connsiteY5" fmla="*/ 0 h 2090006"/>
              <a:gd name="connsiteX6" fmla="*/ 1816573 w 1816573"/>
              <a:gd name="connsiteY6" fmla="*/ 2048894 h 2090006"/>
              <a:gd name="connsiteX7" fmla="*/ 19670 w 1816573"/>
              <a:gd name="connsiteY7" fmla="*/ 2090006 h 2090006"/>
              <a:gd name="connsiteX8" fmla="*/ 0 w 1816573"/>
              <a:gd name="connsiteY8" fmla="*/ 0 h 209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6573" h="2090006">
                <a:moveTo>
                  <a:pt x="0" y="0"/>
                </a:moveTo>
                <a:lnTo>
                  <a:pt x="441960" y="114300"/>
                </a:lnTo>
                <a:lnTo>
                  <a:pt x="784860" y="167640"/>
                </a:lnTo>
                <a:lnTo>
                  <a:pt x="1104900" y="167640"/>
                </a:lnTo>
                <a:lnTo>
                  <a:pt x="1524000" y="83820"/>
                </a:lnTo>
                <a:lnTo>
                  <a:pt x="1798320" y="0"/>
                </a:lnTo>
                <a:lnTo>
                  <a:pt x="1816573" y="2048894"/>
                </a:lnTo>
                <a:lnTo>
                  <a:pt x="19670" y="209000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/>
          <p:cNvSpPr/>
          <p:nvPr/>
        </p:nvSpPr>
        <p:spPr>
          <a:xfrm>
            <a:off x="1323975" y="4524375"/>
            <a:ext cx="1739900" cy="165142"/>
          </a:xfrm>
          <a:custGeom>
            <a:avLst/>
            <a:gdLst>
              <a:gd name="connsiteX0" fmla="*/ 0 w 1739900"/>
              <a:gd name="connsiteY0" fmla="*/ 0 h 165142"/>
              <a:gd name="connsiteX1" fmla="*/ 876300 w 1739900"/>
              <a:gd name="connsiteY1" fmla="*/ 165100 h 165142"/>
              <a:gd name="connsiteX2" fmla="*/ 1739900 w 1739900"/>
              <a:gd name="connsiteY2" fmla="*/ 12700 h 16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9900" h="165142">
                <a:moveTo>
                  <a:pt x="0" y="0"/>
                </a:moveTo>
                <a:cubicBezTo>
                  <a:pt x="293158" y="81491"/>
                  <a:pt x="586317" y="162983"/>
                  <a:pt x="876300" y="165100"/>
                </a:cubicBezTo>
                <a:cubicBezTo>
                  <a:pt x="1166283" y="167217"/>
                  <a:pt x="1453091" y="89958"/>
                  <a:pt x="1739900" y="12700"/>
                </a:cubicBezTo>
              </a:path>
            </a:pathLst>
          </a:cu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387152" y="3140968"/>
            <a:ext cx="1130498" cy="228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77940" y="3422650"/>
            <a:ext cx="1127010" cy="635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Arc 19"/>
          <p:cNvSpPr/>
          <p:nvPr/>
        </p:nvSpPr>
        <p:spPr>
          <a:xfrm>
            <a:off x="1236514" y="3140968"/>
            <a:ext cx="576064" cy="576064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1809750" y="3422650"/>
            <a:ext cx="6350" cy="1397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17650" y="3430843"/>
            <a:ext cx="6350" cy="1397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71266" y="2823686"/>
            <a:ext cx="4930328" cy="193899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A sewage container fills at a rate of </a:t>
            </a:r>
            <a:endParaRPr lang="en-GB" sz="2400" dirty="0" smtClean="0"/>
          </a:p>
          <a:p>
            <a:r>
              <a:rPr lang="en-GB" sz="2400" dirty="0" smtClean="0"/>
              <a:t>20 </a:t>
            </a:r>
            <a:r>
              <a:rPr lang="en-GB" sz="2400" b="1" dirty="0">
                <a:solidFill>
                  <a:srgbClr val="FF0000"/>
                </a:solidFill>
              </a:rPr>
              <a:t>cm</a:t>
            </a:r>
            <a:r>
              <a:rPr lang="en-GB" sz="2400" b="1" baseline="30000" dirty="0">
                <a:solidFill>
                  <a:srgbClr val="FF0000"/>
                </a:solidFill>
              </a:rPr>
              <a:t>3</a:t>
            </a:r>
            <a:r>
              <a:rPr lang="en-GB" sz="2400" b="1" dirty="0">
                <a:solidFill>
                  <a:srgbClr val="FF0000"/>
                </a:solidFill>
              </a:rPr>
              <a:t> per second</a:t>
            </a:r>
            <a:r>
              <a:rPr lang="en-GB" sz="2400" dirty="0"/>
              <a:t>.</a:t>
            </a:r>
          </a:p>
          <a:p>
            <a:endParaRPr lang="en-GB" sz="2400" dirty="0"/>
          </a:p>
          <a:p>
            <a:r>
              <a:rPr lang="en-GB" sz="2400" dirty="0"/>
              <a:t>How could we use appropriate notation to represent this?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067944" y="5165786"/>
                <a:ext cx="3298304" cy="91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=20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165786"/>
                <a:ext cx="3298304" cy="9103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5002" y="5378033"/>
                <a:ext cx="34109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“The rate at which the volume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/>
                  <a:t> changes with respect to time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.”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02" y="5378033"/>
                <a:ext cx="3410964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161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V="1">
            <a:off x="3487106" y="5620974"/>
            <a:ext cx="868870" cy="114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0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-0.00017 -0.07616 " pathEditMode="relative" rAng="0" ptsTypes="AA">
                                      <p:cBhvr>
                                        <p:cTn id="47" dur="10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1" animBg="1"/>
      <p:bldP spid="6" grpId="0" animBg="1"/>
      <p:bldP spid="11" grpId="0" animBg="1"/>
      <p:bldP spid="11" grpId="1" animBg="1"/>
      <p:bldP spid="10" grpId="0" animBg="1"/>
      <p:bldP spid="20" grpId="0" animBg="1"/>
      <p:bldP spid="32" grpId="0" animBg="1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Modelling -  </a:t>
              </a:r>
              <a:r>
                <a:rPr lang="en-GB" sz="3200" dirty="0">
                  <a:latin typeface="+mj-lt"/>
                </a:rPr>
                <a:t>Optimisation Problem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Cube 5"/>
          <p:cNvSpPr/>
          <p:nvPr/>
        </p:nvSpPr>
        <p:spPr>
          <a:xfrm>
            <a:off x="827584" y="3120631"/>
            <a:ext cx="2727063" cy="1354623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06324" y="353720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324" y="3537206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07669" y="415567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669" y="4155675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29007" y="4487041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9007" y="4487041"/>
                <a:ext cx="36004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9670" y="860881"/>
                <a:ext cx="8136904" cy="170117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A </a:t>
                </a:r>
                <a:r>
                  <a:rPr lang="en-GB" dirty="0"/>
                  <a:t>large tank in the shape of a cuboid is to be made from 54m</a:t>
                </a:r>
                <a:r>
                  <a:rPr lang="en-GB" baseline="30000" dirty="0"/>
                  <a:t>2</a:t>
                </a:r>
                <a:r>
                  <a:rPr lang="en-GB" dirty="0"/>
                  <a:t> of sheet metal. </a:t>
                </a:r>
                <a:endParaRPr lang="en-GB" dirty="0" smtClean="0"/>
              </a:p>
              <a:p>
                <a:r>
                  <a:rPr lang="en-GB" dirty="0" smtClean="0"/>
                  <a:t>The </a:t>
                </a:r>
                <a:r>
                  <a:rPr lang="en-GB" dirty="0"/>
                  <a:t>tank has a horizontal base and no top. </a:t>
                </a:r>
                <a:endParaRPr lang="en-GB" dirty="0" smtClean="0"/>
              </a:p>
              <a:p>
                <a:r>
                  <a:rPr lang="en-GB" dirty="0" smtClean="0"/>
                  <a:t>The </a:t>
                </a:r>
                <a:r>
                  <a:rPr lang="en-GB" dirty="0"/>
                  <a:t>height of the tank is </a:t>
                </a:r>
                <a14:m>
                  <m:oMath xmlns:m="http://schemas.openxmlformats.org/officeDocument/2006/math">
                    <m:r>
                      <a:rPr lang="en-GB" b="0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/>
                  <a:t> metres. Two of the opposite vertical faces are squares.</a:t>
                </a:r>
              </a:p>
              <a:p>
                <a:endParaRPr lang="en-GB" sz="700" dirty="0"/>
              </a:p>
              <a:p>
                <a:r>
                  <a:rPr lang="en-GB" dirty="0"/>
                  <a:t>a) Show that the volume, V m</a:t>
                </a:r>
                <a:r>
                  <a:rPr lang="en-GB" baseline="30000" dirty="0"/>
                  <a:t>3</a:t>
                </a:r>
                <a:r>
                  <a:rPr lang="en-GB" dirty="0"/>
                  <a:t>, of the tank is given by </a:t>
                </a:r>
              </a:p>
              <a:p>
                <a:r>
                  <a:rPr lang="en-GB" b="0" dirty="0"/>
                  <a:t>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𝑉</m:t>
                    </m:r>
                    <m:r>
                      <a:rPr lang="en-GB" b="0" i="1" smtClean="0">
                        <a:latin typeface="Cambria Math"/>
                      </a:rPr>
                      <m:t>=18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670" y="860881"/>
                <a:ext cx="8136904" cy="17011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1194219" y="3120631"/>
            <a:ext cx="1744" cy="312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99034" y="3063254"/>
                <a:ext cx="4893446" cy="3216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/>
                  <a:t>Make y the subject of the Surface Area  formula:</a:t>
                </a:r>
                <a:endParaRPr lang="en-GB" b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54−2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b="1" dirty="0" smtClean="0">
                    <a:latin typeface="Cambria Math" panose="02040503050406030204" pitchFamily="18" charset="0"/>
                  </a:rPr>
                  <a:t>Substitute y into the volume 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54−2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 smtClean="0"/>
              </a:p>
              <a:p>
                <a:pPr algn="ctr"/>
                <a:endParaRPr lang="en-GB" dirty="0" smtClean="0"/>
              </a:p>
              <a:p>
                <a:pPr algn="ctr"/>
                <a:r>
                  <a:rPr lang="en-GB" b="1" dirty="0" smtClean="0"/>
                  <a:t>Simplify:</a:t>
                </a:r>
                <a:endParaRPr lang="en-GB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54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034" y="3063254"/>
                <a:ext cx="4893446" cy="3216906"/>
              </a:xfrm>
              <a:prstGeom prst="rect">
                <a:avLst/>
              </a:prstGeom>
              <a:blipFill rotWithShape="0">
                <a:blip r:embed="rId6"/>
                <a:stretch>
                  <a:fillRect t="-11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08450" y="4998137"/>
                <a:ext cx="2846197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b="1" dirty="0">
                    <a:latin typeface="Cambria Math" panose="02040503050406030204" pitchFamily="18" charset="0"/>
                  </a:rPr>
                  <a:t>Surface Area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=54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2000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000" b="1" dirty="0">
                    <a:latin typeface="Cambria Math" panose="02040503050406030204" pitchFamily="18" charset="0"/>
                  </a:rPr>
                  <a:t>Volume</a:t>
                </a:r>
                <a:r>
                  <a:rPr lang="en-GB" sz="2000" i="1" dirty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50" y="4998137"/>
                <a:ext cx="2846197" cy="1631216"/>
              </a:xfrm>
              <a:prstGeom prst="rect">
                <a:avLst/>
              </a:prstGeom>
              <a:blipFill rotWithShape="0">
                <a:blip r:embed="rId7"/>
                <a:stretch>
                  <a:fillRect t="-2247" b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00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Modelling - </a:t>
              </a:r>
              <a:r>
                <a:rPr lang="en-GB" sz="3200" dirty="0">
                  <a:latin typeface="+mj-lt"/>
                </a:rPr>
                <a:t>Optimisation Problem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Cube 5"/>
          <p:cNvSpPr/>
          <p:nvPr/>
        </p:nvSpPr>
        <p:spPr>
          <a:xfrm>
            <a:off x="611560" y="3933056"/>
            <a:ext cx="2727063" cy="1354623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90300" y="4349631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300" y="4349631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91645" y="49681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645" y="4968100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12983" y="529946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983" y="5299466"/>
                <a:ext cx="36004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1520" y="952595"/>
                <a:ext cx="8568952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A </a:t>
                </a:r>
                <a:r>
                  <a:rPr lang="en-GB" sz="2000" dirty="0"/>
                  <a:t>large tank in the shape of a cuboid is to be made from 54m</a:t>
                </a:r>
                <a:r>
                  <a:rPr lang="en-GB" sz="2000" baseline="30000" dirty="0"/>
                  <a:t>2</a:t>
                </a:r>
                <a:r>
                  <a:rPr lang="en-GB" sz="2000" dirty="0"/>
                  <a:t> of sheet metal. </a:t>
                </a:r>
                <a:endParaRPr lang="en-GB" sz="2000" dirty="0" smtClean="0"/>
              </a:p>
              <a:p>
                <a:r>
                  <a:rPr lang="en-GB" sz="2000" dirty="0" smtClean="0"/>
                  <a:t>The </a:t>
                </a:r>
                <a:r>
                  <a:rPr lang="en-GB" sz="2000" dirty="0"/>
                  <a:t>tank has a horizontal base and no top. </a:t>
                </a:r>
                <a:endParaRPr lang="en-GB" sz="2000" dirty="0" smtClean="0"/>
              </a:p>
              <a:p>
                <a:r>
                  <a:rPr lang="en-GB" sz="2000" dirty="0" smtClean="0"/>
                  <a:t>The </a:t>
                </a:r>
                <a:r>
                  <a:rPr lang="en-GB" sz="2000" dirty="0"/>
                  <a:t>height of the tank is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2000" dirty="0"/>
                  <a:t> metres. Two of the opposite vertical faces are squares.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b) Given that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can vary, use differentiation to </a:t>
                </a:r>
                <a:r>
                  <a:rPr lang="en-GB" sz="2000" dirty="0" smtClean="0"/>
                  <a:t>find</a:t>
                </a:r>
              </a:p>
              <a:p>
                <a:r>
                  <a:rPr lang="en-GB" sz="2000" dirty="0" smtClean="0"/>
                  <a:t> </a:t>
                </a:r>
                <a:r>
                  <a:rPr lang="en-GB" sz="2000" dirty="0"/>
                  <a:t>the maximum or minimum value of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52595"/>
                <a:ext cx="8568952" cy="1938992"/>
              </a:xfrm>
              <a:prstGeom prst="rect">
                <a:avLst/>
              </a:prstGeom>
              <a:blipFill rotWithShape="0">
                <a:blip r:embed="rId5"/>
                <a:stretch>
                  <a:fillRect b="-2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978195" y="3933056"/>
            <a:ext cx="1744" cy="312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650340" y="5668798"/>
                <a:ext cx="5150697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=18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340" y="5668798"/>
                <a:ext cx="5150697" cy="9017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53714" y="3228165"/>
                <a:ext cx="2982227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𝑉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=18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714" y="3228165"/>
                <a:ext cx="2982227" cy="101752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675049" y="4456934"/>
                <a:ext cx="5125988" cy="910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=18−2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   ∴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049" y="4456934"/>
                <a:ext cx="5125988" cy="9103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09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Modelling – Exam Question 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980728"/>
            <a:ext cx="6768752" cy="563297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79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Modelling – Exam Question Answers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052736"/>
            <a:ext cx="7476631" cy="15980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924" y="3071558"/>
            <a:ext cx="7471283" cy="21166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5593321"/>
            <a:ext cx="7143659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12K</a:t>
              </a:r>
              <a:endParaRPr lang="en-GB" sz="32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395536" y="725840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 281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159457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8452" y="1664647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25950" y="2030349"/>
                <a:ext cx="689825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[STEP I 2006 Q2] A small goat is tethered by a rope to a point at ground level on a side of a square barn which stands in a large horizontal field of grass. The sides of the barn are of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and the rope is of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. 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be the area of the grass that the goat can graze.</a:t>
                </a:r>
              </a:p>
              <a:p>
                <a:r>
                  <a:rPr lang="en-GB" dirty="0"/>
                  <a:t>Prove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≤14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and determine the minimum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50" y="2030349"/>
                <a:ext cx="6898254" cy="1477328"/>
              </a:xfrm>
              <a:prstGeom prst="rect">
                <a:avLst/>
              </a:prstGeom>
              <a:blipFill>
                <a:blip r:embed="rId2"/>
                <a:stretch>
                  <a:fillRect l="-796" t="-2066" r="-61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247204" y="2110179"/>
            <a:ext cx="288032" cy="2809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pic>
        <p:nvPicPr>
          <p:cNvPr id="26" name="Picture 2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60" y="3839785"/>
            <a:ext cx="6708576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" descr="animal, goat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536" y="210758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533401" y="3670301"/>
            <a:ext cx="7035799" cy="20955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BE56440-D135-EF4A-BDA5-09D519E3CAC4}"/>
              </a:ext>
            </a:extLst>
          </p:cNvPr>
          <p:cNvSpPr txBox="1"/>
          <p:nvPr/>
        </p:nvSpPr>
        <p:spPr>
          <a:xfrm>
            <a:off x="4119020" y="173346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10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36912</TotalTime>
  <Words>408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1358</cp:revision>
  <dcterms:created xsi:type="dcterms:W3CDTF">2013-02-28T07:36:55Z</dcterms:created>
  <dcterms:modified xsi:type="dcterms:W3CDTF">2020-08-07T15:16:55Z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2020-08-07T15:16:54.2928192Z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66cb2bbf-2102-4193-8a1a-c8ea9cf31345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