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CCFFCC"/>
    <a:srgbClr val="FFFFCC"/>
    <a:srgbClr val="FFCC99"/>
    <a:srgbClr val="FFCC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398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image" Target="../media/image65.wmf"/><Relationship Id="rId7" Type="http://schemas.openxmlformats.org/officeDocument/2006/relationships/image" Target="../media/image69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Relationship Id="rId9" Type="http://schemas.openxmlformats.org/officeDocument/2006/relationships/image" Target="../media/image71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image" Target="../media/image71.wmf"/><Relationship Id="rId7" Type="http://schemas.openxmlformats.org/officeDocument/2006/relationships/image" Target="../media/image7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10" Type="http://schemas.openxmlformats.org/officeDocument/2006/relationships/image" Target="../media/image78.wmf"/><Relationship Id="rId4" Type="http://schemas.openxmlformats.org/officeDocument/2006/relationships/image" Target="../media/image72.wmf"/><Relationship Id="rId9" Type="http://schemas.openxmlformats.org/officeDocument/2006/relationships/image" Target="../media/image7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2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12" Type="http://schemas.openxmlformats.org/officeDocument/2006/relationships/image" Target="../media/image21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5" Type="http://schemas.openxmlformats.org/officeDocument/2006/relationships/image" Target="../media/image2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Relationship Id="rId14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image" Target="../media/image50.wmf"/><Relationship Id="rId18" Type="http://schemas.openxmlformats.org/officeDocument/2006/relationships/image" Target="../media/image5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12" Type="http://schemas.openxmlformats.org/officeDocument/2006/relationships/image" Target="../media/image49.wmf"/><Relationship Id="rId17" Type="http://schemas.openxmlformats.org/officeDocument/2006/relationships/image" Target="../media/image54.wmf"/><Relationship Id="rId2" Type="http://schemas.openxmlformats.org/officeDocument/2006/relationships/image" Target="../media/image33.wmf"/><Relationship Id="rId16" Type="http://schemas.openxmlformats.org/officeDocument/2006/relationships/image" Target="../media/image53.wmf"/><Relationship Id="rId1" Type="http://schemas.openxmlformats.org/officeDocument/2006/relationships/image" Target="../media/image39.wmf"/><Relationship Id="rId6" Type="http://schemas.openxmlformats.org/officeDocument/2006/relationships/image" Target="../media/image43.wmf"/><Relationship Id="rId11" Type="http://schemas.openxmlformats.org/officeDocument/2006/relationships/image" Target="../media/image48.wmf"/><Relationship Id="rId5" Type="http://schemas.openxmlformats.org/officeDocument/2006/relationships/image" Target="../media/image42.wmf"/><Relationship Id="rId15" Type="http://schemas.openxmlformats.org/officeDocument/2006/relationships/image" Target="../media/image52.wmf"/><Relationship Id="rId10" Type="http://schemas.openxmlformats.org/officeDocument/2006/relationships/image" Target="../media/image47.wmf"/><Relationship Id="rId19" Type="http://schemas.openxmlformats.org/officeDocument/2006/relationships/image" Target="../media/image56.wmf"/><Relationship Id="rId4" Type="http://schemas.openxmlformats.org/officeDocument/2006/relationships/image" Target="../media/image41.wmf"/><Relationship Id="rId9" Type="http://schemas.openxmlformats.org/officeDocument/2006/relationships/image" Target="../media/image46.wmf"/><Relationship Id="rId14" Type="http://schemas.openxmlformats.org/officeDocument/2006/relationships/image" Target="../media/image5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2" Type="http://schemas.openxmlformats.org/officeDocument/2006/relationships/image" Target="../media/image57.wmf"/><Relationship Id="rId1" Type="http://schemas.openxmlformats.org/officeDocument/2006/relationships/image" Target="../media/image39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19158-D9AA-4BF3-801F-ABB7FD8CCBA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877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4FEF31-5944-419F-AAEA-5695E5053E4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4669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73A6AA-BC72-4F89-B525-16451A50F3E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51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66A3D6-8F7A-4EE1-963B-01866AE03E0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007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A6645-7E3E-4287-A709-B4F4FE358C2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5954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CA09E-AEE2-454A-8507-9D347AECAC4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157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E0C9A-79E3-4C82-AA72-46A5D99B5DA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9977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7311EB-06DC-4065-906D-42FB61BE0D6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2593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5F47AC-01D3-4FBC-8FAE-53A55E6BE4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90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E901D5-CEAF-4C01-B125-14C1A2F4421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1554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FF912B-B8A0-4B84-AF8E-70E92202310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839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CCFF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BA9A7A1-A0C7-496D-A05B-E3E7EA90809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0.wmf"/><Relationship Id="rId11" Type="http://schemas.openxmlformats.org/officeDocument/2006/relationships/image" Target="../media/image28.jpeg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3.wmf"/><Relationship Id="rId9" Type="http://schemas.openxmlformats.org/officeDocument/2006/relationships/image" Target="../media/image28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45.bin"/><Relationship Id="rId18" Type="http://schemas.openxmlformats.org/officeDocument/2006/relationships/image" Target="../media/image45.wmf"/><Relationship Id="rId26" Type="http://schemas.openxmlformats.org/officeDocument/2006/relationships/image" Target="../media/image49.wmf"/><Relationship Id="rId39" Type="http://schemas.openxmlformats.org/officeDocument/2006/relationships/image" Target="../media/image55.wmf"/><Relationship Id="rId3" Type="http://schemas.openxmlformats.org/officeDocument/2006/relationships/oleObject" Target="../embeddings/oleObject40.bin"/><Relationship Id="rId21" Type="http://schemas.openxmlformats.org/officeDocument/2006/relationships/oleObject" Target="../embeddings/oleObject49.bin"/><Relationship Id="rId34" Type="http://schemas.openxmlformats.org/officeDocument/2006/relationships/oleObject" Target="../embeddings/oleObject56.bin"/><Relationship Id="rId42" Type="http://schemas.openxmlformats.org/officeDocument/2006/relationships/oleObject" Target="../embeddings/oleObject61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42.wmf"/><Relationship Id="rId17" Type="http://schemas.openxmlformats.org/officeDocument/2006/relationships/oleObject" Target="../embeddings/oleObject47.bin"/><Relationship Id="rId25" Type="http://schemas.openxmlformats.org/officeDocument/2006/relationships/oleObject" Target="../embeddings/oleObject51.bin"/><Relationship Id="rId33" Type="http://schemas.openxmlformats.org/officeDocument/2006/relationships/image" Target="../media/image52.wmf"/><Relationship Id="rId38" Type="http://schemas.openxmlformats.org/officeDocument/2006/relationships/oleObject" Target="../embeddings/oleObject58.bin"/><Relationship Id="rId46" Type="http://schemas.openxmlformats.org/officeDocument/2006/relationships/image" Target="../media/image28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4.wmf"/><Relationship Id="rId20" Type="http://schemas.openxmlformats.org/officeDocument/2006/relationships/image" Target="../media/image46.wmf"/><Relationship Id="rId29" Type="http://schemas.openxmlformats.org/officeDocument/2006/relationships/oleObject" Target="../embeddings/oleObject53.bin"/><Relationship Id="rId41" Type="http://schemas.openxmlformats.org/officeDocument/2006/relationships/oleObject" Target="../embeddings/oleObject60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44.bin"/><Relationship Id="rId24" Type="http://schemas.openxmlformats.org/officeDocument/2006/relationships/image" Target="../media/image48.wmf"/><Relationship Id="rId32" Type="http://schemas.openxmlformats.org/officeDocument/2006/relationships/oleObject" Target="../embeddings/oleObject55.bin"/><Relationship Id="rId37" Type="http://schemas.openxmlformats.org/officeDocument/2006/relationships/image" Target="../media/image54.wmf"/><Relationship Id="rId40" Type="http://schemas.openxmlformats.org/officeDocument/2006/relationships/oleObject" Target="../embeddings/oleObject59.bin"/><Relationship Id="rId45" Type="http://schemas.openxmlformats.org/officeDocument/2006/relationships/oleObject" Target="../embeddings/oleObject63.bin"/><Relationship Id="rId5" Type="http://schemas.openxmlformats.org/officeDocument/2006/relationships/oleObject" Target="../embeddings/oleObject41.bin"/><Relationship Id="rId15" Type="http://schemas.openxmlformats.org/officeDocument/2006/relationships/oleObject" Target="../embeddings/oleObject46.bin"/><Relationship Id="rId23" Type="http://schemas.openxmlformats.org/officeDocument/2006/relationships/oleObject" Target="../embeddings/oleObject50.bin"/><Relationship Id="rId28" Type="http://schemas.openxmlformats.org/officeDocument/2006/relationships/image" Target="../media/image50.wmf"/><Relationship Id="rId36" Type="http://schemas.openxmlformats.org/officeDocument/2006/relationships/oleObject" Target="../embeddings/oleObject57.bin"/><Relationship Id="rId10" Type="http://schemas.openxmlformats.org/officeDocument/2006/relationships/image" Target="../media/image41.wmf"/><Relationship Id="rId19" Type="http://schemas.openxmlformats.org/officeDocument/2006/relationships/oleObject" Target="../embeddings/oleObject48.bin"/><Relationship Id="rId31" Type="http://schemas.openxmlformats.org/officeDocument/2006/relationships/oleObject" Target="../embeddings/oleObject54.bin"/><Relationship Id="rId44" Type="http://schemas.openxmlformats.org/officeDocument/2006/relationships/oleObject" Target="../embeddings/oleObject62.bin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3.bin"/><Relationship Id="rId14" Type="http://schemas.openxmlformats.org/officeDocument/2006/relationships/image" Target="../media/image43.wmf"/><Relationship Id="rId22" Type="http://schemas.openxmlformats.org/officeDocument/2006/relationships/image" Target="../media/image47.wmf"/><Relationship Id="rId27" Type="http://schemas.openxmlformats.org/officeDocument/2006/relationships/oleObject" Target="../embeddings/oleObject52.bin"/><Relationship Id="rId30" Type="http://schemas.openxmlformats.org/officeDocument/2006/relationships/image" Target="../media/image51.wmf"/><Relationship Id="rId35" Type="http://schemas.openxmlformats.org/officeDocument/2006/relationships/image" Target="../media/image53.wmf"/><Relationship Id="rId43" Type="http://schemas.openxmlformats.org/officeDocument/2006/relationships/image" Target="../media/image56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oleObject" Target="../embeddings/oleObject69.bin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60.wmf"/><Relationship Id="rId17" Type="http://schemas.openxmlformats.org/officeDocument/2006/relationships/image" Target="../media/image28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2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5.bin"/><Relationship Id="rId15" Type="http://schemas.openxmlformats.org/officeDocument/2006/relationships/oleObject" Target="../embeddings/oleObject70.bin"/><Relationship Id="rId10" Type="http://schemas.openxmlformats.org/officeDocument/2006/relationships/image" Target="../media/image59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67.bin"/><Relationship Id="rId14" Type="http://schemas.openxmlformats.org/officeDocument/2006/relationships/image" Target="../media/image6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13" Type="http://schemas.openxmlformats.org/officeDocument/2006/relationships/oleObject" Target="../embeddings/oleObject76.bin"/><Relationship Id="rId18" Type="http://schemas.openxmlformats.org/officeDocument/2006/relationships/image" Target="../media/image70.wmf"/><Relationship Id="rId3" Type="http://schemas.openxmlformats.org/officeDocument/2006/relationships/oleObject" Target="../embeddings/oleObject71.bin"/><Relationship Id="rId21" Type="http://schemas.openxmlformats.org/officeDocument/2006/relationships/image" Target="../media/image28.jpeg"/><Relationship Id="rId7" Type="http://schemas.openxmlformats.org/officeDocument/2006/relationships/oleObject" Target="../embeddings/oleObject73.bin"/><Relationship Id="rId12" Type="http://schemas.openxmlformats.org/officeDocument/2006/relationships/image" Target="../media/image67.wmf"/><Relationship Id="rId17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9.wmf"/><Relationship Id="rId20" Type="http://schemas.openxmlformats.org/officeDocument/2006/relationships/image" Target="../media/image71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4.wmf"/><Relationship Id="rId11" Type="http://schemas.openxmlformats.org/officeDocument/2006/relationships/oleObject" Target="../embeddings/oleObject75.bin"/><Relationship Id="rId5" Type="http://schemas.openxmlformats.org/officeDocument/2006/relationships/oleObject" Target="../embeddings/oleObject72.bin"/><Relationship Id="rId15" Type="http://schemas.openxmlformats.org/officeDocument/2006/relationships/oleObject" Target="../embeddings/oleObject77.bin"/><Relationship Id="rId10" Type="http://schemas.openxmlformats.org/officeDocument/2006/relationships/image" Target="../media/image66.wmf"/><Relationship Id="rId19" Type="http://schemas.openxmlformats.org/officeDocument/2006/relationships/oleObject" Target="../embeddings/oleObject79.bin"/><Relationship Id="rId4" Type="http://schemas.openxmlformats.org/officeDocument/2006/relationships/image" Target="../media/image63.wmf"/><Relationship Id="rId9" Type="http://schemas.openxmlformats.org/officeDocument/2006/relationships/oleObject" Target="../embeddings/oleObject74.bin"/><Relationship Id="rId14" Type="http://schemas.openxmlformats.org/officeDocument/2006/relationships/image" Target="../media/image6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oleObject" Target="../embeddings/oleObject85.bin"/><Relationship Id="rId18" Type="http://schemas.openxmlformats.org/officeDocument/2006/relationships/image" Target="../media/image76.wmf"/><Relationship Id="rId3" Type="http://schemas.openxmlformats.org/officeDocument/2006/relationships/oleObject" Target="../embeddings/oleObject80.bin"/><Relationship Id="rId21" Type="http://schemas.openxmlformats.org/officeDocument/2006/relationships/oleObject" Target="../embeddings/oleObject89.bin"/><Relationship Id="rId7" Type="http://schemas.openxmlformats.org/officeDocument/2006/relationships/oleObject" Target="../embeddings/oleObject82.bin"/><Relationship Id="rId12" Type="http://schemas.openxmlformats.org/officeDocument/2006/relationships/image" Target="../media/image73.wmf"/><Relationship Id="rId17" Type="http://schemas.openxmlformats.org/officeDocument/2006/relationships/oleObject" Target="../embeddings/oleObject8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5.wmf"/><Relationship Id="rId20" Type="http://schemas.openxmlformats.org/officeDocument/2006/relationships/image" Target="../media/image77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4.wmf"/><Relationship Id="rId11" Type="http://schemas.openxmlformats.org/officeDocument/2006/relationships/oleObject" Target="../embeddings/oleObject84.bin"/><Relationship Id="rId24" Type="http://schemas.openxmlformats.org/officeDocument/2006/relationships/image" Target="../media/image28.jpeg"/><Relationship Id="rId5" Type="http://schemas.openxmlformats.org/officeDocument/2006/relationships/oleObject" Target="../embeddings/oleObject81.bin"/><Relationship Id="rId15" Type="http://schemas.openxmlformats.org/officeDocument/2006/relationships/oleObject" Target="../embeddings/oleObject86.bin"/><Relationship Id="rId23" Type="http://schemas.openxmlformats.org/officeDocument/2006/relationships/oleObject" Target="../embeddings/oleObject90.bin"/><Relationship Id="rId10" Type="http://schemas.openxmlformats.org/officeDocument/2006/relationships/image" Target="../media/image72.wmf"/><Relationship Id="rId19" Type="http://schemas.openxmlformats.org/officeDocument/2006/relationships/oleObject" Target="../embeddings/oleObject88.bin"/><Relationship Id="rId4" Type="http://schemas.openxmlformats.org/officeDocument/2006/relationships/image" Target="../media/image63.wmf"/><Relationship Id="rId9" Type="http://schemas.openxmlformats.org/officeDocument/2006/relationships/oleObject" Target="../embeddings/oleObject83.bin"/><Relationship Id="rId14" Type="http://schemas.openxmlformats.org/officeDocument/2006/relationships/image" Target="../media/image74.wmf"/><Relationship Id="rId22" Type="http://schemas.openxmlformats.org/officeDocument/2006/relationships/image" Target="../media/image78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19" Type="http://schemas.openxmlformats.org/officeDocument/2006/relationships/image" Target="../media/image1.png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7.wmf"/><Relationship Id="rId26" Type="http://schemas.openxmlformats.org/officeDocument/2006/relationships/oleObject" Target="../embeddings/oleObject21.bin"/><Relationship Id="rId3" Type="http://schemas.openxmlformats.org/officeDocument/2006/relationships/oleObject" Target="../embeddings/oleObject9.bin"/><Relationship Id="rId21" Type="http://schemas.openxmlformats.org/officeDocument/2006/relationships/oleObject" Target="../embeddings/oleObject18.bin"/><Relationship Id="rId34" Type="http://schemas.openxmlformats.org/officeDocument/2006/relationships/image" Target="../media/image1.png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16.bin"/><Relationship Id="rId25" Type="http://schemas.openxmlformats.org/officeDocument/2006/relationships/oleObject" Target="../embeddings/oleObject20.bin"/><Relationship Id="rId33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wmf"/><Relationship Id="rId20" Type="http://schemas.openxmlformats.org/officeDocument/2006/relationships/image" Target="../media/image18.wmf"/><Relationship Id="rId29" Type="http://schemas.openxmlformats.org/officeDocument/2006/relationships/image" Target="../media/image22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3.bin"/><Relationship Id="rId24" Type="http://schemas.openxmlformats.org/officeDocument/2006/relationships/image" Target="../media/image20.wmf"/><Relationship Id="rId32" Type="http://schemas.openxmlformats.org/officeDocument/2006/relationships/oleObject" Target="../embeddings/oleObject24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23" Type="http://schemas.openxmlformats.org/officeDocument/2006/relationships/oleObject" Target="../embeddings/oleObject19.bin"/><Relationship Id="rId28" Type="http://schemas.openxmlformats.org/officeDocument/2006/relationships/oleObject" Target="../embeddings/oleObject22.bin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17.bin"/><Relationship Id="rId31" Type="http://schemas.openxmlformats.org/officeDocument/2006/relationships/image" Target="../media/image2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5.wmf"/><Relationship Id="rId22" Type="http://schemas.openxmlformats.org/officeDocument/2006/relationships/image" Target="../media/image19.wmf"/><Relationship Id="rId27" Type="http://schemas.openxmlformats.org/officeDocument/2006/relationships/image" Target="../media/image21.wmf"/><Relationship Id="rId30" Type="http://schemas.openxmlformats.org/officeDocument/2006/relationships/oleObject" Target="../embeddings/oleObject2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5.wmf"/><Relationship Id="rId9" Type="http://schemas.openxmlformats.org/officeDocument/2006/relationships/image" Target="../media/image2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Explanation of Discrete Random Variables</a:t>
            </a: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Discrete Random Variables</a:t>
            </a:r>
            <a:r>
              <a:rPr lang="en-GB" altLang="en-US" sz="1600">
                <a:latin typeface="Comic Sans MS" pitchFamily="66" charset="0"/>
              </a:rPr>
              <a:t> are linked to Probability.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 Discrete Random Variable can be obtained by real-world measurement. For example, rolling a dice.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They must always be numerical values. For example, you could toss a coin and say ‘how many heads?’, the answer being 1 or 0.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However you could </a:t>
            </a:r>
            <a:r>
              <a:rPr lang="en-GB" altLang="en-US" sz="1600" u="sng">
                <a:latin typeface="Comic Sans MS" pitchFamily="66" charset="0"/>
              </a:rPr>
              <a:t>not</a:t>
            </a:r>
            <a:r>
              <a:rPr lang="en-GB" altLang="en-US" sz="1600">
                <a:latin typeface="Comic Sans MS" pitchFamily="66" charset="0"/>
              </a:rPr>
              <a:t> say ‘heads or tails’ as these are not numerical.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The possibilities can only be whole numbers (discrete). There can be others but these are not the focus of the chapter.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Summary </a:t>
            </a: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Discrete random variables allow us to calculate the expected outcomes of events with given probabilities.</a:t>
            </a:r>
            <a:endParaRPr lang="en-GB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8A</a:t>
            </a:r>
          </a:p>
        </p:txBody>
      </p:sp>
      <p:pic>
        <p:nvPicPr>
          <p:cNvPr id="512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11430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4958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Calculating the Expected value</a:t>
            </a: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The table shows the number of television sets per household, in a survey of 100.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a) Calculate the mean for this data</a:t>
            </a:r>
            <a:endParaRPr lang="en-GB" altLang="en-US" sz="1600">
              <a:latin typeface="Comic Sans MS" pitchFamily="66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8C</a:t>
            </a:r>
          </a:p>
        </p:txBody>
      </p:sp>
      <p:graphicFrame>
        <p:nvGraphicFramePr>
          <p:cNvPr id="25643" name="Group 43"/>
          <p:cNvGraphicFramePr>
            <a:graphicFrameLocks noGrp="1"/>
          </p:cNvGraphicFramePr>
          <p:nvPr/>
        </p:nvGraphicFramePr>
        <p:xfrm>
          <a:off x="4419600" y="1600200"/>
          <a:ext cx="4419600" cy="8382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No. sets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Frequency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5644" name="Object 44"/>
          <p:cNvGraphicFramePr>
            <a:graphicFrameLocks noChangeAspect="1"/>
          </p:cNvGraphicFramePr>
          <p:nvPr/>
        </p:nvGraphicFramePr>
        <p:xfrm>
          <a:off x="6248400" y="2590800"/>
          <a:ext cx="67945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5" name="Equation" r:id="rId3" imgW="330057" imgH="431613" progId="Equation.DSMT4">
                  <p:embed/>
                </p:oleObj>
              </mc:Choice>
              <mc:Fallback>
                <p:oleObj name="Equation" r:id="rId3" imgW="330057" imgH="431613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590800"/>
                        <a:ext cx="67945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5" name="Object 45"/>
          <p:cNvGraphicFramePr>
            <a:graphicFrameLocks noChangeAspect="1"/>
          </p:cNvGraphicFramePr>
          <p:nvPr/>
        </p:nvGraphicFramePr>
        <p:xfrm>
          <a:off x="5562600" y="3657600"/>
          <a:ext cx="2038350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6" name="Equation" r:id="rId5" imgW="990170" imgH="393529" progId="Equation.DSMT4">
                  <p:embed/>
                </p:oleObj>
              </mc:Choice>
              <mc:Fallback>
                <p:oleObj name="Equation" r:id="rId5" imgW="990170" imgH="393529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657600"/>
                        <a:ext cx="2038350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6" name="Object 46"/>
          <p:cNvGraphicFramePr>
            <a:graphicFrameLocks noChangeAspect="1"/>
          </p:cNvGraphicFramePr>
          <p:nvPr/>
        </p:nvGraphicFramePr>
        <p:xfrm>
          <a:off x="6324600" y="4724400"/>
          <a:ext cx="576263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7" name="Equation" r:id="rId7" imgW="279279" imgH="393529" progId="Equation.DSMT4">
                  <p:embed/>
                </p:oleObj>
              </mc:Choice>
              <mc:Fallback>
                <p:oleObj name="Equation" r:id="rId7" imgW="279279" imgH="393529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724400"/>
                        <a:ext cx="576263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47" name="Line 47"/>
          <p:cNvSpPr>
            <a:spLocks noChangeShapeType="1"/>
          </p:cNvSpPr>
          <p:nvPr/>
        </p:nvSpPr>
        <p:spPr bwMode="auto">
          <a:xfrm>
            <a:off x="4724400" y="4038600"/>
            <a:ext cx="533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48" name="Line 48"/>
          <p:cNvSpPr>
            <a:spLocks noChangeShapeType="1"/>
          </p:cNvSpPr>
          <p:nvPr/>
        </p:nvSpPr>
        <p:spPr bwMode="auto">
          <a:xfrm>
            <a:off x="4724400" y="5181600"/>
            <a:ext cx="533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49" name="Line 49"/>
          <p:cNvSpPr>
            <a:spLocks noChangeShapeType="1"/>
          </p:cNvSpPr>
          <p:nvPr/>
        </p:nvSpPr>
        <p:spPr bwMode="auto">
          <a:xfrm>
            <a:off x="4724400" y="6172200"/>
            <a:ext cx="533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5650" name="Object 50"/>
          <p:cNvGraphicFramePr>
            <a:graphicFrameLocks noChangeAspect="1"/>
          </p:cNvGraphicFramePr>
          <p:nvPr/>
        </p:nvGraphicFramePr>
        <p:xfrm>
          <a:off x="6400800" y="5943600"/>
          <a:ext cx="41910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8" name="Equation" r:id="rId9" imgW="202936" imgH="177569" progId="Equation.DSMT4">
                  <p:embed/>
                </p:oleObj>
              </mc:Choice>
              <mc:Fallback>
                <p:oleObj name="Equation" r:id="rId9" imgW="202936" imgH="177569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943600"/>
                        <a:ext cx="419100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536" name="Picture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763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47" grpId="0" animBg="1"/>
      <p:bldP spid="25648" grpId="0" animBg="1"/>
      <p:bldP spid="256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4958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Calculating the Expected value</a:t>
            </a: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The table shows the number of television sets per household, in a survey of 100.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a) Calculate the mean for this data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b) Draw the probability distribution for X where X is the number of TV sets for a house picked at random.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c) Calculate E(X), the expected value of X.</a:t>
            </a:r>
            <a:endParaRPr lang="en-GB" altLang="en-US" sz="1600">
              <a:latin typeface="Comic Sans MS" pitchFamily="66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8C</a:t>
            </a:r>
          </a:p>
        </p:txBody>
      </p:sp>
      <p:graphicFrame>
        <p:nvGraphicFramePr>
          <p:cNvPr id="26629" name="Group 5"/>
          <p:cNvGraphicFramePr>
            <a:graphicFrameLocks noGrp="1"/>
          </p:cNvGraphicFramePr>
          <p:nvPr/>
        </p:nvGraphicFramePr>
        <p:xfrm>
          <a:off x="4495800" y="1600200"/>
          <a:ext cx="4419600" cy="8382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No. sets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Frequency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553" name="Text Box 32"/>
          <p:cNvSpPr txBox="1">
            <a:spLocks noChangeArrowheads="1"/>
          </p:cNvSpPr>
          <p:nvPr/>
        </p:nvSpPr>
        <p:spPr bwMode="auto">
          <a:xfrm>
            <a:off x="4419600" y="2514600"/>
            <a:ext cx="205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Mean = 1.1 sets</a:t>
            </a:r>
          </a:p>
        </p:txBody>
      </p:sp>
      <p:sp>
        <p:nvSpPr>
          <p:cNvPr id="26725" name="Rectangle 101"/>
          <p:cNvSpPr>
            <a:spLocks noChangeArrowheads="1"/>
          </p:cNvSpPr>
          <p:nvPr/>
        </p:nvSpPr>
        <p:spPr bwMode="auto">
          <a:xfrm>
            <a:off x="8245475" y="4641850"/>
            <a:ext cx="6858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0.15</a:t>
            </a:r>
          </a:p>
        </p:txBody>
      </p:sp>
      <p:sp>
        <p:nvSpPr>
          <p:cNvPr id="26723" name="Rectangle 99"/>
          <p:cNvSpPr>
            <a:spLocks noChangeArrowheads="1"/>
          </p:cNvSpPr>
          <p:nvPr/>
        </p:nvSpPr>
        <p:spPr bwMode="auto">
          <a:xfrm>
            <a:off x="7559675" y="4641850"/>
            <a:ext cx="6858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0.2</a:t>
            </a:r>
          </a:p>
        </p:txBody>
      </p:sp>
      <p:sp>
        <p:nvSpPr>
          <p:cNvPr id="26721" name="Rectangle 97"/>
          <p:cNvSpPr>
            <a:spLocks noChangeArrowheads="1"/>
          </p:cNvSpPr>
          <p:nvPr/>
        </p:nvSpPr>
        <p:spPr bwMode="auto">
          <a:xfrm>
            <a:off x="6873875" y="4641850"/>
            <a:ext cx="6858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0.75</a:t>
            </a:r>
          </a:p>
        </p:txBody>
      </p:sp>
      <p:sp>
        <p:nvSpPr>
          <p:cNvPr id="26719" name="Rectangle 95"/>
          <p:cNvSpPr>
            <a:spLocks noChangeArrowheads="1"/>
          </p:cNvSpPr>
          <p:nvPr/>
        </p:nvSpPr>
        <p:spPr bwMode="auto">
          <a:xfrm>
            <a:off x="6188075" y="4641850"/>
            <a:ext cx="6858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26717" name="Rectangle 93"/>
          <p:cNvSpPr>
            <a:spLocks noChangeArrowheads="1"/>
          </p:cNvSpPr>
          <p:nvPr/>
        </p:nvSpPr>
        <p:spPr bwMode="auto">
          <a:xfrm>
            <a:off x="4495800" y="4641850"/>
            <a:ext cx="16922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xp(x)</a:t>
            </a:r>
          </a:p>
        </p:txBody>
      </p:sp>
      <p:sp>
        <p:nvSpPr>
          <p:cNvPr id="26686" name="Rectangle 62"/>
          <p:cNvSpPr>
            <a:spLocks noChangeArrowheads="1"/>
          </p:cNvSpPr>
          <p:nvPr/>
        </p:nvSpPr>
        <p:spPr bwMode="auto">
          <a:xfrm>
            <a:off x="8245475" y="4222750"/>
            <a:ext cx="6858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0.05</a:t>
            </a:r>
          </a:p>
        </p:txBody>
      </p:sp>
      <p:sp>
        <p:nvSpPr>
          <p:cNvPr id="26687" name="Rectangle 63"/>
          <p:cNvSpPr>
            <a:spLocks noChangeArrowheads="1"/>
          </p:cNvSpPr>
          <p:nvPr/>
        </p:nvSpPr>
        <p:spPr bwMode="auto">
          <a:xfrm>
            <a:off x="7559675" y="4222750"/>
            <a:ext cx="6858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0.1</a:t>
            </a:r>
          </a:p>
        </p:txBody>
      </p:sp>
      <p:sp>
        <p:nvSpPr>
          <p:cNvPr id="26688" name="Rectangle 64"/>
          <p:cNvSpPr>
            <a:spLocks noChangeArrowheads="1"/>
          </p:cNvSpPr>
          <p:nvPr/>
        </p:nvSpPr>
        <p:spPr bwMode="auto">
          <a:xfrm>
            <a:off x="6873875" y="4222750"/>
            <a:ext cx="6858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0.75</a:t>
            </a:r>
          </a:p>
        </p:txBody>
      </p:sp>
      <p:sp>
        <p:nvSpPr>
          <p:cNvPr id="26689" name="Rectangle 65"/>
          <p:cNvSpPr>
            <a:spLocks noChangeArrowheads="1"/>
          </p:cNvSpPr>
          <p:nvPr/>
        </p:nvSpPr>
        <p:spPr bwMode="auto">
          <a:xfrm>
            <a:off x="6188075" y="4222750"/>
            <a:ext cx="6858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0.1</a:t>
            </a:r>
          </a:p>
        </p:txBody>
      </p:sp>
      <p:sp>
        <p:nvSpPr>
          <p:cNvPr id="26690" name="Rectangle 66"/>
          <p:cNvSpPr>
            <a:spLocks noChangeArrowheads="1"/>
          </p:cNvSpPr>
          <p:nvPr/>
        </p:nvSpPr>
        <p:spPr bwMode="auto">
          <a:xfrm>
            <a:off x="4495800" y="4222750"/>
            <a:ext cx="16922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p(x)</a:t>
            </a:r>
          </a:p>
        </p:txBody>
      </p:sp>
      <p:sp>
        <p:nvSpPr>
          <p:cNvPr id="26691" name="Rectangle 67"/>
          <p:cNvSpPr>
            <a:spLocks noChangeArrowheads="1"/>
          </p:cNvSpPr>
          <p:nvPr/>
        </p:nvSpPr>
        <p:spPr bwMode="auto">
          <a:xfrm>
            <a:off x="8245475" y="3810000"/>
            <a:ext cx="6858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3</a:t>
            </a:r>
          </a:p>
        </p:txBody>
      </p:sp>
      <p:sp>
        <p:nvSpPr>
          <p:cNvPr id="26692" name="Rectangle 68"/>
          <p:cNvSpPr>
            <a:spLocks noChangeArrowheads="1"/>
          </p:cNvSpPr>
          <p:nvPr/>
        </p:nvSpPr>
        <p:spPr bwMode="auto">
          <a:xfrm>
            <a:off x="7559675" y="3810000"/>
            <a:ext cx="6858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2</a:t>
            </a:r>
          </a:p>
        </p:txBody>
      </p:sp>
      <p:sp>
        <p:nvSpPr>
          <p:cNvPr id="26693" name="Rectangle 69"/>
          <p:cNvSpPr>
            <a:spLocks noChangeArrowheads="1"/>
          </p:cNvSpPr>
          <p:nvPr/>
        </p:nvSpPr>
        <p:spPr bwMode="auto">
          <a:xfrm>
            <a:off x="6873875" y="3810000"/>
            <a:ext cx="6858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1</a:t>
            </a:r>
          </a:p>
        </p:txBody>
      </p:sp>
      <p:sp>
        <p:nvSpPr>
          <p:cNvPr id="26694" name="Rectangle 70"/>
          <p:cNvSpPr>
            <a:spLocks noChangeArrowheads="1"/>
          </p:cNvSpPr>
          <p:nvPr/>
        </p:nvSpPr>
        <p:spPr bwMode="auto">
          <a:xfrm>
            <a:off x="6188075" y="3810000"/>
            <a:ext cx="6858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0</a:t>
            </a:r>
          </a:p>
        </p:txBody>
      </p:sp>
      <p:sp>
        <p:nvSpPr>
          <p:cNvPr id="26695" name="Rectangle 71"/>
          <p:cNvSpPr>
            <a:spLocks noChangeArrowheads="1"/>
          </p:cNvSpPr>
          <p:nvPr/>
        </p:nvSpPr>
        <p:spPr bwMode="auto">
          <a:xfrm>
            <a:off x="4495800" y="3810000"/>
            <a:ext cx="1692275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x</a:t>
            </a:r>
          </a:p>
        </p:txBody>
      </p:sp>
      <p:sp>
        <p:nvSpPr>
          <p:cNvPr id="26696" name="Line 72"/>
          <p:cNvSpPr>
            <a:spLocks noChangeShapeType="1"/>
          </p:cNvSpPr>
          <p:nvPr/>
        </p:nvSpPr>
        <p:spPr bwMode="auto">
          <a:xfrm>
            <a:off x="4495800" y="3810000"/>
            <a:ext cx="443547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97" name="Line 73"/>
          <p:cNvSpPr>
            <a:spLocks noChangeShapeType="1"/>
          </p:cNvSpPr>
          <p:nvPr/>
        </p:nvSpPr>
        <p:spPr bwMode="auto">
          <a:xfrm>
            <a:off x="4495800" y="4222750"/>
            <a:ext cx="4435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98" name="Line 74"/>
          <p:cNvSpPr>
            <a:spLocks noChangeShapeType="1"/>
          </p:cNvSpPr>
          <p:nvPr/>
        </p:nvSpPr>
        <p:spPr bwMode="auto">
          <a:xfrm>
            <a:off x="4495800" y="5060950"/>
            <a:ext cx="443547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99" name="Line 75"/>
          <p:cNvSpPr>
            <a:spLocks noChangeShapeType="1"/>
          </p:cNvSpPr>
          <p:nvPr/>
        </p:nvSpPr>
        <p:spPr bwMode="auto">
          <a:xfrm>
            <a:off x="4495800" y="3810000"/>
            <a:ext cx="0" cy="12509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700" name="Line 76"/>
          <p:cNvSpPr>
            <a:spLocks noChangeShapeType="1"/>
          </p:cNvSpPr>
          <p:nvPr/>
        </p:nvSpPr>
        <p:spPr bwMode="auto">
          <a:xfrm>
            <a:off x="6188075" y="3810000"/>
            <a:ext cx="0" cy="1250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701" name="Line 77"/>
          <p:cNvSpPr>
            <a:spLocks noChangeShapeType="1"/>
          </p:cNvSpPr>
          <p:nvPr/>
        </p:nvSpPr>
        <p:spPr bwMode="auto">
          <a:xfrm>
            <a:off x="6873875" y="3810000"/>
            <a:ext cx="0" cy="1250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702" name="Line 78"/>
          <p:cNvSpPr>
            <a:spLocks noChangeShapeType="1"/>
          </p:cNvSpPr>
          <p:nvPr/>
        </p:nvSpPr>
        <p:spPr bwMode="auto">
          <a:xfrm>
            <a:off x="7559675" y="3810000"/>
            <a:ext cx="0" cy="1250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703" name="Line 79"/>
          <p:cNvSpPr>
            <a:spLocks noChangeShapeType="1"/>
          </p:cNvSpPr>
          <p:nvPr/>
        </p:nvSpPr>
        <p:spPr bwMode="auto">
          <a:xfrm>
            <a:off x="8245475" y="3810000"/>
            <a:ext cx="0" cy="1250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704" name="Line 80"/>
          <p:cNvSpPr>
            <a:spLocks noChangeShapeType="1"/>
          </p:cNvSpPr>
          <p:nvPr/>
        </p:nvSpPr>
        <p:spPr bwMode="auto">
          <a:xfrm>
            <a:off x="8931275" y="3810000"/>
            <a:ext cx="0" cy="12509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718" name="Line 94"/>
          <p:cNvSpPr>
            <a:spLocks noChangeShapeType="1"/>
          </p:cNvSpPr>
          <p:nvPr/>
        </p:nvSpPr>
        <p:spPr bwMode="auto">
          <a:xfrm>
            <a:off x="4495800" y="4641850"/>
            <a:ext cx="4435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6729" name="Object 105"/>
          <p:cNvGraphicFramePr>
            <a:graphicFrameLocks noChangeAspect="1"/>
          </p:cNvGraphicFramePr>
          <p:nvPr/>
        </p:nvGraphicFramePr>
        <p:xfrm>
          <a:off x="4191000" y="5410200"/>
          <a:ext cx="19812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2" name="Equation" r:id="rId3" imgW="1066337" imgH="253890" progId="Equation.DSMT4">
                  <p:embed/>
                </p:oleObj>
              </mc:Choice>
              <mc:Fallback>
                <p:oleObj name="Equation" r:id="rId3" imgW="1066337" imgH="253890" progId="Equation.DSMT4">
                  <p:embed/>
                  <p:pic>
                    <p:nvPicPr>
                      <p:cNvPr id="0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410200"/>
                        <a:ext cx="19812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30" name="Object 106"/>
          <p:cNvGraphicFramePr>
            <a:graphicFrameLocks noChangeAspect="1"/>
          </p:cNvGraphicFramePr>
          <p:nvPr/>
        </p:nvGraphicFramePr>
        <p:xfrm>
          <a:off x="4191000" y="5867400"/>
          <a:ext cx="3230563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3" name="Equation" r:id="rId5" imgW="1739900" imgH="203200" progId="Equation.DSMT4">
                  <p:embed/>
                </p:oleObj>
              </mc:Choice>
              <mc:Fallback>
                <p:oleObj name="Equation" r:id="rId5" imgW="1739900" imgH="203200" progId="Equation.DSMT4">
                  <p:embed/>
                  <p:pic>
                    <p:nvPicPr>
                      <p:cNvPr id="0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867400"/>
                        <a:ext cx="3230563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31" name="Object 107"/>
          <p:cNvGraphicFramePr>
            <a:graphicFrameLocks noChangeAspect="1"/>
          </p:cNvGraphicFramePr>
          <p:nvPr/>
        </p:nvGraphicFramePr>
        <p:xfrm>
          <a:off x="4191000" y="6324600"/>
          <a:ext cx="1319213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4" name="Equation" r:id="rId7" imgW="710891" imgH="203112" progId="Equation.DSMT4">
                  <p:embed/>
                </p:oleObj>
              </mc:Choice>
              <mc:Fallback>
                <p:oleObj name="Equation" r:id="rId7" imgW="710891" imgH="203112" progId="Equation.DSMT4">
                  <p:embed/>
                  <p:pic>
                    <p:nvPicPr>
                      <p:cNvPr id="0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6324600"/>
                        <a:ext cx="1319213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732" name="Oval 108"/>
          <p:cNvSpPr>
            <a:spLocks noChangeArrowheads="1"/>
          </p:cNvSpPr>
          <p:nvPr/>
        </p:nvSpPr>
        <p:spPr bwMode="auto">
          <a:xfrm>
            <a:off x="4346575" y="2430463"/>
            <a:ext cx="1917700" cy="5461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733" name="Oval 109"/>
          <p:cNvSpPr>
            <a:spLocks noChangeArrowheads="1"/>
          </p:cNvSpPr>
          <p:nvPr/>
        </p:nvSpPr>
        <p:spPr bwMode="auto">
          <a:xfrm>
            <a:off x="3862388" y="6196013"/>
            <a:ext cx="1917700" cy="5461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734" name="Text Box 110"/>
          <p:cNvSpPr txBox="1">
            <a:spLocks noChangeArrowheads="1"/>
          </p:cNvSpPr>
          <p:nvPr/>
        </p:nvSpPr>
        <p:spPr bwMode="auto">
          <a:xfrm>
            <a:off x="914400" y="5867400"/>
            <a:ext cx="1944688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E(X) is sometimes called ‘the mean of X’</a:t>
            </a:r>
          </a:p>
        </p:txBody>
      </p:sp>
      <p:pic>
        <p:nvPicPr>
          <p:cNvPr id="22585" name="Picture 3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763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6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6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6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6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6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6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6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6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6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6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6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6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6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6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6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6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6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6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6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26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26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5" grpId="0"/>
      <p:bldP spid="26723" grpId="0"/>
      <p:bldP spid="26721" grpId="0"/>
      <p:bldP spid="26719" grpId="0"/>
      <p:bldP spid="26717" grpId="0"/>
      <p:bldP spid="26686" grpId="0"/>
      <p:bldP spid="26687" grpId="0"/>
      <p:bldP spid="26688" grpId="0"/>
      <p:bldP spid="26689" grpId="0"/>
      <p:bldP spid="26690" grpId="0"/>
      <p:bldP spid="26691" grpId="0"/>
      <p:bldP spid="26692" grpId="0"/>
      <p:bldP spid="26693" grpId="0"/>
      <p:bldP spid="26694" grpId="0"/>
      <p:bldP spid="26695" grpId="0"/>
      <p:bldP spid="26696" grpId="0" animBg="1"/>
      <p:bldP spid="26697" grpId="0" animBg="1"/>
      <p:bldP spid="26698" grpId="0" animBg="1"/>
      <p:bldP spid="26699" grpId="0" animBg="1"/>
      <p:bldP spid="26700" grpId="0" animBg="1"/>
      <p:bldP spid="26701" grpId="0" animBg="1"/>
      <p:bldP spid="26702" grpId="0" animBg="1"/>
      <p:bldP spid="26703" grpId="0" animBg="1"/>
      <p:bldP spid="26704" grpId="0" animBg="1"/>
      <p:bldP spid="26718" grpId="0" animBg="1"/>
      <p:bldP spid="26732" grpId="0" animBg="1"/>
      <p:bldP spid="26732" grpId="1" animBg="1"/>
      <p:bldP spid="26733" grpId="0" animBg="1"/>
      <p:bldP spid="26733" grpId="1" animBg="1"/>
      <p:bldP spid="267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850" y="1600200"/>
            <a:ext cx="391795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The random variable X has the following probability distribution.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a) Given that E(X) = 3, write down 2 equations involving p and q.</a:t>
            </a:r>
          </a:p>
        </p:txBody>
      </p:sp>
      <p:graphicFrame>
        <p:nvGraphicFramePr>
          <p:cNvPr id="28701" name="Group 29"/>
          <p:cNvGraphicFramePr>
            <a:graphicFrameLocks noGrp="1"/>
          </p:cNvGraphicFramePr>
          <p:nvPr/>
        </p:nvGraphicFramePr>
        <p:xfrm>
          <a:off x="4038600" y="1676400"/>
          <a:ext cx="4827588" cy="1187450"/>
        </p:xfrm>
        <a:graphic>
          <a:graphicData uri="http://schemas.openxmlformats.org/drawingml/2006/table">
            <a:tbl>
              <a:tblPr/>
              <a:tblGrid>
                <a:gridCol w="804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4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4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48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6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p(x)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0.3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q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0.2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4038600" y="3200400"/>
            <a:ext cx="24384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All the probabilities add up to 1</a:t>
            </a:r>
          </a:p>
        </p:txBody>
      </p:sp>
      <p:graphicFrame>
        <p:nvGraphicFramePr>
          <p:cNvPr id="28704" name="Object 32"/>
          <p:cNvGraphicFramePr>
            <a:graphicFrameLocks noChangeAspect="1"/>
          </p:cNvGraphicFramePr>
          <p:nvPr/>
        </p:nvGraphicFramePr>
        <p:xfrm>
          <a:off x="4038600" y="4038600"/>
          <a:ext cx="29718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5" name="Equation" r:id="rId3" imgW="1524000" imgH="203200" progId="Equation.DSMT4">
                  <p:embed/>
                </p:oleObj>
              </mc:Choice>
              <mc:Fallback>
                <p:oleObj name="Equation" r:id="rId3" imgW="1524000" imgH="2032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038600"/>
                        <a:ext cx="2971800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05" name="Object 33"/>
          <p:cNvGraphicFramePr>
            <a:graphicFrameLocks noChangeAspect="1"/>
          </p:cNvGraphicFramePr>
          <p:nvPr/>
        </p:nvGraphicFramePr>
        <p:xfrm>
          <a:off x="5257800" y="4495800"/>
          <a:ext cx="173355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6" name="Equation" r:id="rId5" imgW="888614" imgH="203112" progId="Equation.DSMT4">
                  <p:embed/>
                </p:oleObj>
              </mc:Choice>
              <mc:Fallback>
                <p:oleObj name="Equation" r:id="rId5" imgW="888614" imgH="203112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495800"/>
                        <a:ext cx="1733550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06" name="Object 34"/>
          <p:cNvGraphicFramePr>
            <a:graphicFrameLocks noChangeAspect="1"/>
          </p:cNvGraphicFramePr>
          <p:nvPr/>
        </p:nvGraphicFramePr>
        <p:xfrm>
          <a:off x="5943600" y="4953000"/>
          <a:ext cx="13620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7" name="Equation" r:id="rId7" imgW="698197" imgH="203112" progId="Equation.DSMT4">
                  <p:embed/>
                </p:oleObj>
              </mc:Choice>
              <mc:Fallback>
                <p:oleObj name="Equation" r:id="rId7" imgW="698197" imgH="203112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953000"/>
                        <a:ext cx="1362075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07" name="Arc 35"/>
          <p:cNvSpPr>
            <a:spLocks/>
          </p:cNvSpPr>
          <p:nvPr/>
        </p:nvSpPr>
        <p:spPr bwMode="auto">
          <a:xfrm>
            <a:off x="7543800" y="4191000"/>
            <a:ext cx="304800" cy="457200"/>
          </a:xfrm>
          <a:custGeom>
            <a:avLst/>
            <a:gdLst>
              <a:gd name="T0" fmla="*/ 0 w 21600"/>
              <a:gd name="T1" fmla="*/ 0 h 43176"/>
              <a:gd name="T2" fmla="*/ 201112 w 21600"/>
              <a:gd name="T3" fmla="*/ 4841390 h 43176"/>
              <a:gd name="T4" fmla="*/ 0 w 21600"/>
              <a:gd name="T5" fmla="*/ 2422040 h 431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6"/>
                  <a:pt x="12534" y="42636"/>
                  <a:pt x="1010" y="43176"/>
                </a:cubicBezTo>
              </a:path>
              <a:path w="21600" h="4317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6"/>
                  <a:pt x="12534" y="42636"/>
                  <a:pt x="1010" y="4317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708" name="Arc 36"/>
          <p:cNvSpPr>
            <a:spLocks/>
          </p:cNvSpPr>
          <p:nvPr/>
        </p:nvSpPr>
        <p:spPr bwMode="auto">
          <a:xfrm>
            <a:off x="7543800" y="4724400"/>
            <a:ext cx="304800" cy="457200"/>
          </a:xfrm>
          <a:custGeom>
            <a:avLst/>
            <a:gdLst>
              <a:gd name="T0" fmla="*/ 0 w 21600"/>
              <a:gd name="T1" fmla="*/ 0 h 43176"/>
              <a:gd name="T2" fmla="*/ 201112 w 21600"/>
              <a:gd name="T3" fmla="*/ 4841390 h 43176"/>
              <a:gd name="T4" fmla="*/ 0 w 21600"/>
              <a:gd name="T5" fmla="*/ 2422040 h 431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6"/>
                  <a:pt x="12534" y="42636"/>
                  <a:pt x="1010" y="43176"/>
                </a:cubicBezTo>
              </a:path>
              <a:path w="21600" h="4317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6"/>
                  <a:pt x="12534" y="42636"/>
                  <a:pt x="1010" y="4317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709" name="Text Box 37"/>
          <p:cNvSpPr txBox="1">
            <a:spLocks noChangeArrowheads="1"/>
          </p:cNvSpPr>
          <p:nvPr/>
        </p:nvSpPr>
        <p:spPr bwMode="auto">
          <a:xfrm>
            <a:off x="7772400" y="4038600"/>
            <a:ext cx="13716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Group together the numbers</a:t>
            </a:r>
          </a:p>
        </p:txBody>
      </p:sp>
      <p:sp>
        <p:nvSpPr>
          <p:cNvPr id="28710" name="Text Box 38"/>
          <p:cNvSpPr txBox="1">
            <a:spLocks noChangeArrowheads="1"/>
          </p:cNvSpPr>
          <p:nvPr/>
        </p:nvSpPr>
        <p:spPr bwMode="auto">
          <a:xfrm>
            <a:off x="7772400" y="4800600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Subtract 0.6</a:t>
            </a:r>
          </a:p>
        </p:txBody>
      </p:sp>
      <p:sp>
        <p:nvSpPr>
          <p:cNvPr id="28711" name="Rectangle 39"/>
          <p:cNvSpPr>
            <a:spLocks noChangeArrowheads="1"/>
          </p:cNvSpPr>
          <p:nvPr/>
        </p:nvSpPr>
        <p:spPr bwMode="auto">
          <a:xfrm>
            <a:off x="5791200" y="4953000"/>
            <a:ext cx="1600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8" name="Text Box 40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2" grpId="0" animBg="1"/>
      <p:bldP spid="28707" grpId="0" animBg="1"/>
      <p:bldP spid="28708" grpId="0" animBg="1"/>
      <p:bldP spid="28709" grpId="0"/>
      <p:bldP spid="28710" grpId="0"/>
      <p:bldP spid="287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91795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The random variable X has the following probability distribution.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a) Given that E(X) = 3, write down 2 equations involving p and q.</a:t>
            </a:r>
          </a:p>
        </p:txBody>
      </p:sp>
      <p:graphicFrame>
        <p:nvGraphicFramePr>
          <p:cNvPr id="29700" name="Group 4"/>
          <p:cNvGraphicFramePr>
            <a:graphicFrameLocks noGrp="1"/>
          </p:cNvGraphicFramePr>
          <p:nvPr/>
        </p:nvGraphicFramePr>
        <p:xfrm>
          <a:off x="4038600" y="1676400"/>
          <a:ext cx="4827588" cy="1187450"/>
        </p:xfrm>
        <a:graphic>
          <a:graphicData uri="http://schemas.openxmlformats.org/drawingml/2006/table">
            <a:tbl>
              <a:tblPr/>
              <a:tblGrid>
                <a:gridCol w="804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4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4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48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6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p(x)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0.3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q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0.2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4603" name="Object 30"/>
          <p:cNvGraphicFramePr>
            <a:graphicFrameLocks noChangeAspect="1"/>
          </p:cNvGraphicFramePr>
          <p:nvPr/>
        </p:nvGraphicFramePr>
        <p:xfrm>
          <a:off x="762000" y="3962400"/>
          <a:ext cx="13620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6" name="Equation" r:id="rId3" imgW="698197" imgH="203112" progId="Equation.DSMT4">
                  <p:embed/>
                </p:oleObj>
              </mc:Choice>
              <mc:Fallback>
                <p:oleObj name="Equation" r:id="rId3" imgW="698197" imgH="203112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962400"/>
                        <a:ext cx="1362075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04" name="Rectangle 35"/>
          <p:cNvSpPr>
            <a:spLocks noChangeArrowheads="1"/>
          </p:cNvSpPr>
          <p:nvPr/>
        </p:nvSpPr>
        <p:spPr bwMode="auto">
          <a:xfrm>
            <a:off x="609600" y="3962400"/>
            <a:ext cx="1600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29732" name="Object 36"/>
          <p:cNvGraphicFramePr>
            <a:graphicFrameLocks noChangeAspect="1"/>
          </p:cNvGraphicFramePr>
          <p:nvPr/>
        </p:nvGraphicFramePr>
        <p:xfrm>
          <a:off x="3276600" y="3733800"/>
          <a:ext cx="19812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7" name="Equation" r:id="rId5" imgW="1066337" imgH="253890" progId="Equation.DSMT4">
                  <p:embed/>
                </p:oleObj>
              </mc:Choice>
              <mc:Fallback>
                <p:oleObj name="Equation" r:id="rId5" imgW="1066337" imgH="25389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733800"/>
                        <a:ext cx="19812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3" name="Object 37"/>
          <p:cNvGraphicFramePr>
            <a:graphicFrameLocks noChangeAspect="1"/>
          </p:cNvGraphicFramePr>
          <p:nvPr/>
        </p:nvGraphicFramePr>
        <p:xfrm>
          <a:off x="3810000" y="4332288"/>
          <a:ext cx="425450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8" name="Equation" r:id="rId7" imgW="228402" imgH="177646" progId="Equation.DSMT4">
                  <p:embed/>
                </p:oleObj>
              </mc:Choice>
              <mc:Fallback>
                <p:oleObj name="Equation" r:id="rId7" imgW="228402" imgH="177646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332288"/>
                        <a:ext cx="425450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4" name="Object 38"/>
          <p:cNvGraphicFramePr>
            <a:graphicFrameLocks noChangeAspect="1"/>
          </p:cNvGraphicFramePr>
          <p:nvPr/>
        </p:nvGraphicFramePr>
        <p:xfrm>
          <a:off x="4267200" y="4332288"/>
          <a:ext cx="922338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9" name="Equation" r:id="rId9" imgW="494870" imgH="203024" progId="Equation.DSMT4">
                  <p:embed/>
                </p:oleObj>
              </mc:Choice>
              <mc:Fallback>
                <p:oleObj name="Equation" r:id="rId9" imgW="494870" imgH="203024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332288"/>
                        <a:ext cx="922338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5" name="Object 39"/>
          <p:cNvGraphicFramePr>
            <a:graphicFrameLocks noChangeAspect="1"/>
          </p:cNvGraphicFramePr>
          <p:nvPr/>
        </p:nvGraphicFramePr>
        <p:xfrm>
          <a:off x="5105400" y="4332288"/>
          <a:ext cx="99377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0" name="Equation" r:id="rId11" imgW="533169" imgH="203112" progId="Equation.DSMT4">
                  <p:embed/>
                </p:oleObj>
              </mc:Choice>
              <mc:Fallback>
                <p:oleObj name="Equation" r:id="rId11" imgW="533169" imgH="203112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332288"/>
                        <a:ext cx="993775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6" name="Object 40"/>
          <p:cNvGraphicFramePr>
            <a:graphicFrameLocks noChangeAspect="1"/>
          </p:cNvGraphicFramePr>
          <p:nvPr/>
        </p:nvGraphicFramePr>
        <p:xfrm>
          <a:off x="6019800" y="4332288"/>
          <a:ext cx="1135063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1" name="Equation" r:id="rId13" imgW="609336" imgH="203112" progId="Equation.DSMT4">
                  <p:embed/>
                </p:oleObj>
              </mc:Choice>
              <mc:Fallback>
                <p:oleObj name="Equation" r:id="rId13" imgW="609336" imgH="203112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332288"/>
                        <a:ext cx="1135063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7" name="Object 41"/>
          <p:cNvGraphicFramePr>
            <a:graphicFrameLocks noChangeAspect="1"/>
          </p:cNvGraphicFramePr>
          <p:nvPr/>
        </p:nvGraphicFramePr>
        <p:xfrm>
          <a:off x="7086600" y="4332288"/>
          <a:ext cx="969963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2" name="Equation" r:id="rId15" imgW="520474" imgH="203112" progId="Equation.DSMT4">
                  <p:embed/>
                </p:oleObj>
              </mc:Choice>
              <mc:Fallback>
                <p:oleObj name="Equation" r:id="rId15" imgW="520474" imgH="203112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4332288"/>
                        <a:ext cx="969963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8" name="Object 42"/>
          <p:cNvGraphicFramePr>
            <a:graphicFrameLocks noChangeAspect="1"/>
          </p:cNvGraphicFramePr>
          <p:nvPr/>
        </p:nvGraphicFramePr>
        <p:xfrm>
          <a:off x="7983538" y="4332288"/>
          <a:ext cx="1160462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3" name="Equation" r:id="rId17" imgW="622030" imgH="203112" progId="Equation.DSMT4">
                  <p:embed/>
                </p:oleObj>
              </mc:Choice>
              <mc:Fallback>
                <p:oleObj name="Equation" r:id="rId17" imgW="622030" imgH="203112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3538" y="4332288"/>
                        <a:ext cx="1160462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9" name="Object 43"/>
          <p:cNvGraphicFramePr>
            <a:graphicFrameLocks noChangeAspect="1"/>
          </p:cNvGraphicFramePr>
          <p:nvPr/>
        </p:nvGraphicFramePr>
        <p:xfrm>
          <a:off x="3810000" y="4865688"/>
          <a:ext cx="425450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4" name="Equation" r:id="rId19" imgW="228402" imgH="177646" progId="Equation.DSMT4">
                  <p:embed/>
                </p:oleObj>
              </mc:Choice>
              <mc:Fallback>
                <p:oleObj name="Equation" r:id="rId19" imgW="228402" imgH="177646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865688"/>
                        <a:ext cx="425450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0" name="Object 44"/>
          <p:cNvGraphicFramePr>
            <a:graphicFrameLocks noChangeAspect="1"/>
          </p:cNvGraphicFramePr>
          <p:nvPr/>
        </p:nvGraphicFramePr>
        <p:xfrm>
          <a:off x="4267200" y="4865688"/>
          <a:ext cx="425450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5" name="Equation" r:id="rId21" imgW="228402" imgH="177646" progId="Equation.DSMT4">
                  <p:embed/>
                </p:oleObj>
              </mc:Choice>
              <mc:Fallback>
                <p:oleObj name="Equation" r:id="rId21" imgW="228402" imgH="177646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865688"/>
                        <a:ext cx="425450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1" name="Object 45"/>
          <p:cNvGraphicFramePr>
            <a:graphicFrameLocks noChangeAspect="1"/>
          </p:cNvGraphicFramePr>
          <p:nvPr/>
        </p:nvGraphicFramePr>
        <p:xfrm>
          <a:off x="4648200" y="4865688"/>
          <a:ext cx="684213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6" name="Equation" r:id="rId23" imgW="368140" imgH="203112" progId="Equation.DSMT4">
                  <p:embed/>
                </p:oleObj>
              </mc:Choice>
              <mc:Fallback>
                <p:oleObj name="Equation" r:id="rId23" imgW="368140" imgH="203112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865688"/>
                        <a:ext cx="684213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5" name="Object 49"/>
          <p:cNvGraphicFramePr>
            <a:graphicFrameLocks noChangeAspect="1"/>
          </p:cNvGraphicFramePr>
          <p:nvPr/>
        </p:nvGraphicFramePr>
        <p:xfrm>
          <a:off x="5334000" y="4865688"/>
          <a:ext cx="709613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7" name="Equation" r:id="rId25" imgW="380670" imgH="177646" progId="Equation.DSMT4">
                  <p:embed/>
                </p:oleObj>
              </mc:Choice>
              <mc:Fallback>
                <p:oleObj name="Equation" r:id="rId25" imgW="380670" imgH="177646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865688"/>
                        <a:ext cx="709613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6" name="Object 50"/>
          <p:cNvGraphicFramePr>
            <a:graphicFrameLocks noChangeAspect="1"/>
          </p:cNvGraphicFramePr>
          <p:nvPr/>
        </p:nvGraphicFramePr>
        <p:xfrm>
          <a:off x="6096000" y="4865688"/>
          <a:ext cx="61595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8" name="Equation" r:id="rId27" imgW="330057" imgH="203112" progId="Equation.DSMT4">
                  <p:embed/>
                </p:oleObj>
              </mc:Choice>
              <mc:Fallback>
                <p:oleObj name="Equation" r:id="rId27" imgW="330057" imgH="203112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865688"/>
                        <a:ext cx="61595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7" name="Object 51"/>
          <p:cNvGraphicFramePr>
            <a:graphicFrameLocks noChangeAspect="1"/>
          </p:cNvGraphicFramePr>
          <p:nvPr/>
        </p:nvGraphicFramePr>
        <p:xfrm>
          <a:off x="6705600" y="4865688"/>
          <a:ext cx="44926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9" name="Equation" r:id="rId29" imgW="241091" imgH="164957" progId="Equation.DSMT4">
                  <p:embed/>
                </p:oleObj>
              </mc:Choice>
              <mc:Fallback>
                <p:oleObj name="Equation" r:id="rId29" imgW="241091" imgH="164957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865688"/>
                        <a:ext cx="449263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8" name="Object 52"/>
          <p:cNvGraphicFramePr>
            <a:graphicFrameLocks noChangeAspect="1"/>
          </p:cNvGraphicFramePr>
          <p:nvPr/>
        </p:nvGraphicFramePr>
        <p:xfrm>
          <a:off x="3810000" y="5399088"/>
          <a:ext cx="425450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0" name="Equation" r:id="rId31" imgW="228402" imgH="177646" progId="Equation.DSMT4">
                  <p:embed/>
                </p:oleObj>
              </mc:Choice>
              <mc:Fallback>
                <p:oleObj name="Equation" r:id="rId31" imgW="228402" imgH="177646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399088"/>
                        <a:ext cx="425450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50" name="Object 54"/>
          <p:cNvGraphicFramePr>
            <a:graphicFrameLocks noChangeAspect="1"/>
          </p:cNvGraphicFramePr>
          <p:nvPr/>
        </p:nvGraphicFramePr>
        <p:xfrm>
          <a:off x="4648200" y="5399088"/>
          <a:ext cx="614363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1" name="Equation" r:id="rId32" imgW="330057" imgH="203112" progId="Equation.DSMT4">
                  <p:embed/>
                </p:oleObj>
              </mc:Choice>
              <mc:Fallback>
                <p:oleObj name="Equation" r:id="rId32" imgW="330057" imgH="203112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399088"/>
                        <a:ext cx="614363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54" name="Object 58"/>
          <p:cNvGraphicFramePr>
            <a:graphicFrameLocks noChangeAspect="1"/>
          </p:cNvGraphicFramePr>
          <p:nvPr/>
        </p:nvGraphicFramePr>
        <p:xfrm>
          <a:off x="5257800" y="5399088"/>
          <a:ext cx="471488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2" name="Equation" r:id="rId34" imgW="253780" imgH="164957" progId="Equation.DSMT4">
                  <p:embed/>
                </p:oleObj>
              </mc:Choice>
              <mc:Fallback>
                <p:oleObj name="Equation" r:id="rId34" imgW="253780" imgH="164957" progId="Equation.DSMT4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399088"/>
                        <a:ext cx="471488" cy="306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55" name="Object 59"/>
          <p:cNvGraphicFramePr>
            <a:graphicFrameLocks noChangeAspect="1"/>
          </p:cNvGraphicFramePr>
          <p:nvPr/>
        </p:nvGraphicFramePr>
        <p:xfrm>
          <a:off x="4267200" y="5399088"/>
          <a:ext cx="423863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3" name="Equation" r:id="rId36" imgW="228501" imgH="203112" progId="Equation.DSMT4">
                  <p:embed/>
                </p:oleObj>
              </mc:Choice>
              <mc:Fallback>
                <p:oleObj name="Equation" r:id="rId36" imgW="228501" imgH="203112" progId="Equation.DSMT4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5399088"/>
                        <a:ext cx="423863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56" name="Object 60"/>
          <p:cNvGraphicFramePr>
            <a:graphicFrameLocks noChangeAspect="1"/>
          </p:cNvGraphicFramePr>
          <p:nvPr/>
        </p:nvGraphicFramePr>
        <p:xfrm>
          <a:off x="3821113" y="5943600"/>
          <a:ext cx="401637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4" name="Equation" r:id="rId38" imgW="215619" imgH="164885" progId="Equation.DSMT4">
                  <p:embed/>
                </p:oleObj>
              </mc:Choice>
              <mc:Fallback>
                <p:oleObj name="Equation" r:id="rId38" imgW="215619" imgH="164885" progId="Equation.DSMT4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1113" y="5943600"/>
                        <a:ext cx="401637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57" name="Object 61"/>
          <p:cNvGraphicFramePr>
            <a:graphicFrameLocks noChangeAspect="1"/>
          </p:cNvGraphicFramePr>
          <p:nvPr/>
        </p:nvGraphicFramePr>
        <p:xfrm>
          <a:off x="4648200" y="5943600"/>
          <a:ext cx="614363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5" name="Equation" r:id="rId40" imgW="330057" imgH="203112" progId="Equation.DSMT4">
                  <p:embed/>
                </p:oleObj>
              </mc:Choice>
              <mc:Fallback>
                <p:oleObj name="Equation" r:id="rId40" imgW="330057" imgH="203112" progId="Equation.DSMT4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943600"/>
                        <a:ext cx="614363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59" name="Object 63"/>
          <p:cNvGraphicFramePr>
            <a:graphicFrameLocks noChangeAspect="1"/>
          </p:cNvGraphicFramePr>
          <p:nvPr/>
        </p:nvGraphicFramePr>
        <p:xfrm>
          <a:off x="4267200" y="5943600"/>
          <a:ext cx="423863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6" name="Equation" r:id="rId41" imgW="228501" imgH="203112" progId="Equation.DSMT4">
                  <p:embed/>
                </p:oleObj>
              </mc:Choice>
              <mc:Fallback>
                <p:oleObj name="Equation" r:id="rId41" imgW="228501" imgH="203112" progId="Equation.DSMT4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5943600"/>
                        <a:ext cx="423863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60" name="Rectangle 64"/>
          <p:cNvSpPr>
            <a:spLocks noChangeArrowheads="1"/>
          </p:cNvSpPr>
          <p:nvPr/>
        </p:nvSpPr>
        <p:spPr bwMode="auto">
          <a:xfrm>
            <a:off x="3733800" y="5867400"/>
            <a:ext cx="1600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29761" name="Object 65"/>
          <p:cNvGraphicFramePr>
            <a:graphicFrameLocks noChangeAspect="1"/>
          </p:cNvGraphicFramePr>
          <p:nvPr/>
        </p:nvGraphicFramePr>
        <p:xfrm>
          <a:off x="1752600" y="4800600"/>
          <a:ext cx="40163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7" name="Equation" r:id="rId42" imgW="215619" imgH="164885" progId="Equation.DSMT4">
                  <p:embed/>
                </p:oleObj>
              </mc:Choice>
              <mc:Fallback>
                <p:oleObj name="Equation" r:id="rId42" imgW="215619" imgH="164885" progId="Equation.DSMT4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800600"/>
                        <a:ext cx="401638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62" name="Object 66"/>
          <p:cNvGraphicFramePr>
            <a:graphicFrameLocks noChangeAspect="1"/>
          </p:cNvGraphicFramePr>
          <p:nvPr/>
        </p:nvGraphicFramePr>
        <p:xfrm>
          <a:off x="1066800" y="4800600"/>
          <a:ext cx="614363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8" name="Equation" r:id="rId44" imgW="330057" imgH="203112" progId="Equation.DSMT4">
                  <p:embed/>
                </p:oleObj>
              </mc:Choice>
              <mc:Fallback>
                <p:oleObj name="Equation" r:id="rId44" imgW="330057" imgH="203112" progId="Equation.DSMT4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800600"/>
                        <a:ext cx="614363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63" name="Object 67"/>
          <p:cNvGraphicFramePr>
            <a:graphicFrameLocks noChangeAspect="1"/>
          </p:cNvGraphicFramePr>
          <p:nvPr/>
        </p:nvGraphicFramePr>
        <p:xfrm>
          <a:off x="685800" y="4800600"/>
          <a:ext cx="423863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9" name="Equation" r:id="rId45" imgW="228501" imgH="203112" progId="Equation.DSMT4">
                  <p:embed/>
                </p:oleObj>
              </mc:Choice>
              <mc:Fallback>
                <p:oleObj name="Equation" r:id="rId45" imgW="228501" imgH="203112" progId="Equation.DSMT4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800600"/>
                        <a:ext cx="423863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64" name="Rectangle 68"/>
          <p:cNvSpPr>
            <a:spLocks noChangeArrowheads="1"/>
          </p:cNvSpPr>
          <p:nvPr/>
        </p:nvSpPr>
        <p:spPr bwMode="auto">
          <a:xfrm>
            <a:off x="609600" y="4724400"/>
            <a:ext cx="1600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65" name="Arc 69"/>
          <p:cNvSpPr>
            <a:spLocks/>
          </p:cNvSpPr>
          <p:nvPr/>
        </p:nvSpPr>
        <p:spPr bwMode="auto">
          <a:xfrm flipH="1">
            <a:off x="3352800" y="4560888"/>
            <a:ext cx="220663" cy="457200"/>
          </a:xfrm>
          <a:custGeom>
            <a:avLst/>
            <a:gdLst>
              <a:gd name="T0" fmla="*/ 20798 w 21803"/>
              <a:gd name="T1" fmla="*/ 0 h 43200"/>
              <a:gd name="T2" fmla="*/ 0 w 21803"/>
              <a:gd name="T3" fmla="*/ 4838584 h 43200"/>
              <a:gd name="T4" fmla="*/ 20798 w 21803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803" h="43200" fill="none" extrusionOk="0">
                <a:moveTo>
                  <a:pt x="202" y="0"/>
                </a:moveTo>
                <a:cubicBezTo>
                  <a:pt x="12132" y="0"/>
                  <a:pt x="21803" y="9670"/>
                  <a:pt x="21803" y="21600"/>
                </a:cubicBezTo>
                <a:cubicBezTo>
                  <a:pt x="21803" y="33529"/>
                  <a:pt x="12132" y="43200"/>
                  <a:pt x="203" y="43200"/>
                </a:cubicBezTo>
                <a:cubicBezTo>
                  <a:pt x="135" y="43200"/>
                  <a:pt x="67" y="43199"/>
                  <a:pt x="-1" y="43199"/>
                </a:cubicBezTo>
              </a:path>
              <a:path w="21803" h="43200" stroke="0" extrusionOk="0">
                <a:moveTo>
                  <a:pt x="202" y="0"/>
                </a:moveTo>
                <a:cubicBezTo>
                  <a:pt x="12132" y="0"/>
                  <a:pt x="21803" y="9670"/>
                  <a:pt x="21803" y="21600"/>
                </a:cubicBezTo>
                <a:cubicBezTo>
                  <a:pt x="21803" y="33529"/>
                  <a:pt x="12132" y="43200"/>
                  <a:pt x="203" y="43200"/>
                </a:cubicBezTo>
                <a:cubicBezTo>
                  <a:pt x="135" y="43200"/>
                  <a:pt x="67" y="43199"/>
                  <a:pt x="-1" y="43199"/>
                </a:cubicBezTo>
                <a:lnTo>
                  <a:pt x="203" y="21600"/>
                </a:lnTo>
                <a:lnTo>
                  <a:pt x="202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66" name="Arc 70"/>
          <p:cNvSpPr>
            <a:spLocks/>
          </p:cNvSpPr>
          <p:nvPr/>
        </p:nvSpPr>
        <p:spPr bwMode="auto">
          <a:xfrm flipH="1">
            <a:off x="3352800" y="5094288"/>
            <a:ext cx="220663" cy="457200"/>
          </a:xfrm>
          <a:custGeom>
            <a:avLst/>
            <a:gdLst>
              <a:gd name="T0" fmla="*/ 20798 w 21803"/>
              <a:gd name="T1" fmla="*/ 0 h 43200"/>
              <a:gd name="T2" fmla="*/ 0 w 21803"/>
              <a:gd name="T3" fmla="*/ 4838584 h 43200"/>
              <a:gd name="T4" fmla="*/ 20798 w 21803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803" h="43200" fill="none" extrusionOk="0">
                <a:moveTo>
                  <a:pt x="202" y="0"/>
                </a:moveTo>
                <a:cubicBezTo>
                  <a:pt x="12132" y="0"/>
                  <a:pt x="21803" y="9670"/>
                  <a:pt x="21803" y="21600"/>
                </a:cubicBezTo>
                <a:cubicBezTo>
                  <a:pt x="21803" y="33529"/>
                  <a:pt x="12132" y="43200"/>
                  <a:pt x="203" y="43200"/>
                </a:cubicBezTo>
                <a:cubicBezTo>
                  <a:pt x="135" y="43200"/>
                  <a:pt x="67" y="43199"/>
                  <a:pt x="-1" y="43199"/>
                </a:cubicBezTo>
              </a:path>
              <a:path w="21803" h="43200" stroke="0" extrusionOk="0">
                <a:moveTo>
                  <a:pt x="202" y="0"/>
                </a:moveTo>
                <a:cubicBezTo>
                  <a:pt x="12132" y="0"/>
                  <a:pt x="21803" y="9670"/>
                  <a:pt x="21803" y="21600"/>
                </a:cubicBezTo>
                <a:cubicBezTo>
                  <a:pt x="21803" y="33529"/>
                  <a:pt x="12132" y="43200"/>
                  <a:pt x="203" y="43200"/>
                </a:cubicBezTo>
                <a:cubicBezTo>
                  <a:pt x="135" y="43200"/>
                  <a:pt x="67" y="43199"/>
                  <a:pt x="-1" y="43199"/>
                </a:cubicBezTo>
                <a:lnTo>
                  <a:pt x="203" y="21600"/>
                </a:lnTo>
                <a:lnTo>
                  <a:pt x="202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67" name="Arc 71"/>
          <p:cNvSpPr>
            <a:spLocks/>
          </p:cNvSpPr>
          <p:nvPr/>
        </p:nvSpPr>
        <p:spPr bwMode="auto">
          <a:xfrm flipH="1">
            <a:off x="3352800" y="5627688"/>
            <a:ext cx="220663" cy="457200"/>
          </a:xfrm>
          <a:custGeom>
            <a:avLst/>
            <a:gdLst>
              <a:gd name="T0" fmla="*/ 20798 w 21803"/>
              <a:gd name="T1" fmla="*/ 0 h 43200"/>
              <a:gd name="T2" fmla="*/ 0 w 21803"/>
              <a:gd name="T3" fmla="*/ 4838584 h 43200"/>
              <a:gd name="T4" fmla="*/ 20798 w 21803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803" h="43200" fill="none" extrusionOk="0">
                <a:moveTo>
                  <a:pt x="202" y="0"/>
                </a:moveTo>
                <a:cubicBezTo>
                  <a:pt x="12132" y="0"/>
                  <a:pt x="21803" y="9670"/>
                  <a:pt x="21803" y="21600"/>
                </a:cubicBezTo>
                <a:cubicBezTo>
                  <a:pt x="21803" y="33529"/>
                  <a:pt x="12132" y="43200"/>
                  <a:pt x="203" y="43200"/>
                </a:cubicBezTo>
                <a:cubicBezTo>
                  <a:pt x="135" y="43200"/>
                  <a:pt x="67" y="43199"/>
                  <a:pt x="-1" y="43199"/>
                </a:cubicBezTo>
              </a:path>
              <a:path w="21803" h="43200" stroke="0" extrusionOk="0">
                <a:moveTo>
                  <a:pt x="202" y="0"/>
                </a:moveTo>
                <a:cubicBezTo>
                  <a:pt x="12132" y="0"/>
                  <a:pt x="21803" y="9670"/>
                  <a:pt x="21803" y="21600"/>
                </a:cubicBezTo>
                <a:cubicBezTo>
                  <a:pt x="21803" y="33529"/>
                  <a:pt x="12132" y="43200"/>
                  <a:pt x="203" y="43200"/>
                </a:cubicBezTo>
                <a:cubicBezTo>
                  <a:pt x="135" y="43200"/>
                  <a:pt x="67" y="43199"/>
                  <a:pt x="-1" y="43199"/>
                </a:cubicBezTo>
                <a:lnTo>
                  <a:pt x="203" y="21600"/>
                </a:lnTo>
                <a:lnTo>
                  <a:pt x="202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68" name="Text Box 72"/>
          <p:cNvSpPr txBox="1">
            <a:spLocks noChangeArrowheads="1"/>
          </p:cNvSpPr>
          <p:nvPr/>
        </p:nvSpPr>
        <p:spPr bwMode="auto">
          <a:xfrm>
            <a:off x="2362200" y="4408488"/>
            <a:ext cx="12192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Work out each bracket</a:t>
            </a:r>
          </a:p>
        </p:txBody>
      </p:sp>
      <p:sp>
        <p:nvSpPr>
          <p:cNvPr id="29769" name="Text Box 73"/>
          <p:cNvSpPr txBox="1">
            <a:spLocks noChangeArrowheads="1"/>
          </p:cNvSpPr>
          <p:nvPr/>
        </p:nvSpPr>
        <p:spPr bwMode="auto">
          <a:xfrm>
            <a:off x="2286000" y="5094288"/>
            <a:ext cx="1219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Group numbers</a:t>
            </a:r>
          </a:p>
        </p:txBody>
      </p:sp>
      <p:sp>
        <p:nvSpPr>
          <p:cNvPr id="29770" name="Text Box 74"/>
          <p:cNvSpPr txBox="1">
            <a:spLocks noChangeArrowheads="1"/>
          </p:cNvSpPr>
          <p:nvPr/>
        </p:nvSpPr>
        <p:spPr bwMode="auto">
          <a:xfrm>
            <a:off x="2209800" y="5703888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Subtract 2</a:t>
            </a:r>
          </a:p>
        </p:txBody>
      </p:sp>
      <p:sp>
        <p:nvSpPr>
          <p:cNvPr id="24636" name="Text Box 75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8C</a:t>
            </a:r>
          </a:p>
        </p:txBody>
      </p:sp>
      <p:pic>
        <p:nvPicPr>
          <p:cNvPr id="24637" name="Picture 38"/>
          <p:cNvPicPr>
            <a:picLocks noChangeAspect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763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9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9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9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9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9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9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9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9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9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9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9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9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60" grpId="0" animBg="1"/>
      <p:bldP spid="29764" grpId="0" animBg="1"/>
      <p:bldP spid="29765" grpId="0" animBg="1"/>
      <p:bldP spid="29766" grpId="0" animBg="1"/>
      <p:bldP spid="29767" grpId="0" animBg="1"/>
      <p:bldP spid="29768" grpId="0"/>
      <p:bldP spid="29769" grpId="0"/>
      <p:bldP spid="2977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91795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The random variable X has the following probability distribution.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a) Given that E(X) = 3, write down 2 equations involving p and q.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b) Use your equations to find the values of p and q.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8061325" y="2273300"/>
            <a:ext cx="804863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0.2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7256463" y="2273300"/>
            <a:ext cx="804862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q</a:t>
            </a:r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6453188" y="2273300"/>
            <a:ext cx="803275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0.3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5648325" y="2273300"/>
            <a:ext cx="804863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p</a:t>
            </a:r>
          </a:p>
        </p:txBody>
      </p:sp>
      <p:sp>
        <p:nvSpPr>
          <p:cNvPr id="25608" name="Rectangle 9"/>
          <p:cNvSpPr>
            <a:spLocks noChangeArrowheads="1"/>
          </p:cNvSpPr>
          <p:nvPr/>
        </p:nvSpPr>
        <p:spPr bwMode="auto">
          <a:xfrm>
            <a:off x="4843463" y="2273300"/>
            <a:ext cx="804862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0.1</a:t>
            </a:r>
          </a:p>
        </p:txBody>
      </p:sp>
      <p:sp>
        <p:nvSpPr>
          <p:cNvPr id="25609" name="Rectangle 10"/>
          <p:cNvSpPr>
            <a:spLocks noChangeArrowheads="1"/>
          </p:cNvSpPr>
          <p:nvPr/>
        </p:nvSpPr>
        <p:spPr bwMode="auto">
          <a:xfrm>
            <a:off x="4038600" y="2273300"/>
            <a:ext cx="804863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p(x)</a:t>
            </a:r>
          </a:p>
        </p:txBody>
      </p:sp>
      <p:sp>
        <p:nvSpPr>
          <p:cNvPr id="25610" name="Rectangle 11"/>
          <p:cNvSpPr>
            <a:spLocks noChangeArrowheads="1"/>
          </p:cNvSpPr>
          <p:nvPr/>
        </p:nvSpPr>
        <p:spPr bwMode="auto">
          <a:xfrm>
            <a:off x="8061325" y="1676400"/>
            <a:ext cx="8048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5</a:t>
            </a:r>
          </a:p>
        </p:txBody>
      </p:sp>
      <p:sp>
        <p:nvSpPr>
          <p:cNvPr id="25611" name="Rectangle 12"/>
          <p:cNvSpPr>
            <a:spLocks noChangeArrowheads="1"/>
          </p:cNvSpPr>
          <p:nvPr/>
        </p:nvSpPr>
        <p:spPr bwMode="auto">
          <a:xfrm>
            <a:off x="7256463" y="1676400"/>
            <a:ext cx="804862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4</a:t>
            </a:r>
          </a:p>
        </p:txBody>
      </p:sp>
      <p:sp>
        <p:nvSpPr>
          <p:cNvPr id="25612" name="Rectangle 13"/>
          <p:cNvSpPr>
            <a:spLocks noChangeArrowheads="1"/>
          </p:cNvSpPr>
          <p:nvPr/>
        </p:nvSpPr>
        <p:spPr bwMode="auto">
          <a:xfrm>
            <a:off x="6453188" y="1676400"/>
            <a:ext cx="803275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3</a:t>
            </a:r>
          </a:p>
        </p:txBody>
      </p:sp>
      <p:sp>
        <p:nvSpPr>
          <p:cNvPr id="25613" name="Rectangle 14"/>
          <p:cNvSpPr>
            <a:spLocks noChangeArrowheads="1"/>
          </p:cNvSpPr>
          <p:nvPr/>
        </p:nvSpPr>
        <p:spPr bwMode="auto">
          <a:xfrm>
            <a:off x="5648325" y="1676400"/>
            <a:ext cx="8048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2</a:t>
            </a:r>
          </a:p>
        </p:txBody>
      </p:sp>
      <p:sp>
        <p:nvSpPr>
          <p:cNvPr id="25614" name="Rectangle 15"/>
          <p:cNvSpPr>
            <a:spLocks noChangeArrowheads="1"/>
          </p:cNvSpPr>
          <p:nvPr/>
        </p:nvSpPr>
        <p:spPr bwMode="auto">
          <a:xfrm>
            <a:off x="4843463" y="1676400"/>
            <a:ext cx="804862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1</a:t>
            </a:r>
          </a:p>
        </p:txBody>
      </p:sp>
      <p:sp>
        <p:nvSpPr>
          <p:cNvPr id="25615" name="Rectangle 16"/>
          <p:cNvSpPr>
            <a:spLocks noChangeArrowheads="1"/>
          </p:cNvSpPr>
          <p:nvPr/>
        </p:nvSpPr>
        <p:spPr bwMode="auto">
          <a:xfrm>
            <a:off x="4038600" y="1676400"/>
            <a:ext cx="8048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latin typeface="Comic Sans MS" pitchFamily="66" charset="0"/>
              </a:rPr>
              <a:t>x</a:t>
            </a:r>
          </a:p>
        </p:txBody>
      </p:sp>
      <p:sp>
        <p:nvSpPr>
          <p:cNvPr id="25616" name="Line 17"/>
          <p:cNvSpPr>
            <a:spLocks noChangeShapeType="1"/>
          </p:cNvSpPr>
          <p:nvPr/>
        </p:nvSpPr>
        <p:spPr bwMode="auto">
          <a:xfrm>
            <a:off x="4038600" y="1676400"/>
            <a:ext cx="4827588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17" name="Line 18"/>
          <p:cNvSpPr>
            <a:spLocks noChangeShapeType="1"/>
          </p:cNvSpPr>
          <p:nvPr/>
        </p:nvSpPr>
        <p:spPr bwMode="auto">
          <a:xfrm>
            <a:off x="4038600" y="2273300"/>
            <a:ext cx="4827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18" name="Line 19"/>
          <p:cNvSpPr>
            <a:spLocks noChangeShapeType="1"/>
          </p:cNvSpPr>
          <p:nvPr/>
        </p:nvSpPr>
        <p:spPr bwMode="auto">
          <a:xfrm>
            <a:off x="4038600" y="2863850"/>
            <a:ext cx="4827588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19" name="Line 20"/>
          <p:cNvSpPr>
            <a:spLocks noChangeShapeType="1"/>
          </p:cNvSpPr>
          <p:nvPr/>
        </p:nvSpPr>
        <p:spPr bwMode="auto">
          <a:xfrm>
            <a:off x="4038600" y="1676400"/>
            <a:ext cx="0" cy="11874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20" name="Line 21"/>
          <p:cNvSpPr>
            <a:spLocks noChangeShapeType="1"/>
          </p:cNvSpPr>
          <p:nvPr/>
        </p:nvSpPr>
        <p:spPr bwMode="auto">
          <a:xfrm>
            <a:off x="4843463" y="1676400"/>
            <a:ext cx="0" cy="1187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21" name="Line 22"/>
          <p:cNvSpPr>
            <a:spLocks noChangeShapeType="1"/>
          </p:cNvSpPr>
          <p:nvPr/>
        </p:nvSpPr>
        <p:spPr bwMode="auto">
          <a:xfrm>
            <a:off x="5648325" y="1676400"/>
            <a:ext cx="0" cy="1187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22" name="Line 23"/>
          <p:cNvSpPr>
            <a:spLocks noChangeShapeType="1"/>
          </p:cNvSpPr>
          <p:nvPr/>
        </p:nvSpPr>
        <p:spPr bwMode="auto">
          <a:xfrm>
            <a:off x="6453188" y="1676400"/>
            <a:ext cx="0" cy="1187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23" name="Line 24"/>
          <p:cNvSpPr>
            <a:spLocks noChangeShapeType="1"/>
          </p:cNvSpPr>
          <p:nvPr/>
        </p:nvSpPr>
        <p:spPr bwMode="auto">
          <a:xfrm>
            <a:off x="7256463" y="1676400"/>
            <a:ext cx="0" cy="1187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24" name="Line 25"/>
          <p:cNvSpPr>
            <a:spLocks noChangeShapeType="1"/>
          </p:cNvSpPr>
          <p:nvPr/>
        </p:nvSpPr>
        <p:spPr bwMode="auto">
          <a:xfrm>
            <a:off x="8061325" y="1676400"/>
            <a:ext cx="0" cy="1187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25" name="Line 26"/>
          <p:cNvSpPr>
            <a:spLocks noChangeShapeType="1"/>
          </p:cNvSpPr>
          <p:nvPr/>
        </p:nvSpPr>
        <p:spPr bwMode="auto">
          <a:xfrm>
            <a:off x="8866188" y="1676400"/>
            <a:ext cx="0" cy="11874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5626" name="Object 27"/>
          <p:cNvGraphicFramePr>
            <a:graphicFrameLocks noChangeAspect="1"/>
          </p:cNvGraphicFramePr>
          <p:nvPr/>
        </p:nvGraphicFramePr>
        <p:xfrm>
          <a:off x="5715000" y="3200400"/>
          <a:ext cx="13620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8" name="Equation" r:id="rId3" imgW="698197" imgH="203112" progId="Equation.DSMT4">
                  <p:embed/>
                </p:oleObj>
              </mc:Choice>
              <mc:Fallback>
                <p:oleObj name="Equation" r:id="rId3" imgW="698197" imgH="203112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200400"/>
                        <a:ext cx="1362075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7" name="Object 63"/>
          <p:cNvGraphicFramePr>
            <a:graphicFrameLocks noChangeAspect="1"/>
          </p:cNvGraphicFramePr>
          <p:nvPr/>
        </p:nvGraphicFramePr>
        <p:xfrm>
          <a:off x="5410200" y="3657600"/>
          <a:ext cx="141128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9" name="Equation" r:id="rId5" imgW="723586" imgH="203112" progId="Equation.DSMT4">
                  <p:embed/>
                </p:oleObj>
              </mc:Choice>
              <mc:Fallback>
                <p:oleObj name="Equation" r:id="rId5" imgW="723586" imgH="203112" progId="Equation.DSMT4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657600"/>
                        <a:ext cx="1411288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4" name="Text Box 64"/>
          <p:cNvSpPr txBox="1">
            <a:spLocks noChangeArrowheads="1"/>
          </p:cNvSpPr>
          <p:nvPr/>
        </p:nvSpPr>
        <p:spPr bwMode="auto">
          <a:xfrm>
            <a:off x="5029200" y="3200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0785" name="Text Box 65"/>
          <p:cNvSpPr txBox="1">
            <a:spLocks noChangeArrowheads="1"/>
          </p:cNvSpPr>
          <p:nvPr/>
        </p:nvSpPr>
        <p:spPr bwMode="auto">
          <a:xfrm>
            <a:off x="5029200" y="3657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0786" name="Oval 66"/>
          <p:cNvSpPr>
            <a:spLocks noChangeArrowheads="1"/>
          </p:cNvSpPr>
          <p:nvPr/>
        </p:nvSpPr>
        <p:spPr bwMode="auto">
          <a:xfrm>
            <a:off x="5019675" y="3217863"/>
            <a:ext cx="304800" cy="304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87" name="Oval 67"/>
          <p:cNvSpPr>
            <a:spLocks noChangeArrowheads="1"/>
          </p:cNvSpPr>
          <p:nvPr/>
        </p:nvSpPr>
        <p:spPr bwMode="auto">
          <a:xfrm>
            <a:off x="5038725" y="3684588"/>
            <a:ext cx="304800" cy="304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88" name="Arc 68"/>
          <p:cNvSpPr>
            <a:spLocks/>
          </p:cNvSpPr>
          <p:nvPr/>
        </p:nvSpPr>
        <p:spPr bwMode="auto">
          <a:xfrm rot="10800000">
            <a:off x="4572000" y="3352800"/>
            <a:ext cx="341313" cy="1295400"/>
          </a:xfrm>
          <a:custGeom>
            <a:avLst/>
            <a:gdLst>
              <a:gd name="T0" fmla="*/ 0 w 21600"/>
              <a:gd name="T1" fmla="*/ 0 h 43195"/>
              <a:gd name="T2" fmla="*/ 118353 w 21600"/>
              <a:gd name="T3" fmla="*/ 38848505 h 43195"/>
              <a:gd name="T4" fmla="*/ 0 w 21600"/>
              <a:gd name="T5" fmla="*/ 19426502 h 4319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44"/>
                  <a:pt x="12215" y="42937"/>
                  <a:pt x="473" y="43194"/>
                </a:cubicBezTo>
              </a:path>
              <a:path w="21600" h="4319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44"/>
                  <a:pt x="12215" y="42937"/>
                  <a:pt x="473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30789" name="Object 69"/>
          <p:cNvGraphicFramePr>
            <a:graphicFrameLocks noChangeAspect="1"/>
          </p:cNvGraphicFramePr>
          <p:nvPr/>
        </p:nvGraphicFramePr>
        <p:xfrm>
          <a:off x="5410200" y="4419600"/>
          <a:ext cx="168433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0" name="Equation" r:id="rId7" imgW="863225" imgH="203112" progId="Equation.DSMT4">
                  <p:embed/>
                </p:oleObj>
              </mc:Choice>
              <mc:Fallback>
                <p:oleObj name="Equation" r:id="rId7" imgW="863225" imgH="203112" progId="Equation.DSMT4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419600"/>
                        <a:ext cx="1684338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0" name="Object 70"/>
          <p:cNvGraphicFramePr>
            <a:graphicFrameLocks noChangeAspect="1"/>
          </p:cNvGraphicFramePr>
          <p:nvPr/>
        </p:nvGraphicFramePr>
        <p:xfrm>
          <a:off x="5410200" y="4876800"/>
          <a:ext cx="141128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1" name="Equation" r:id="rId9" imgW="723586" imgH="203112" progId="Equation.DSMT4">
                  <p:embed/>
                </p:oleObj>
              </mc:Choice>
              <mc:Fallback>
                <p:oleObj name="Equation" r:id="rId9" imgW="723586" imgH="203112" progId="Equation.DSMT4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876800"/>
                        <a:ext cx="1411288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1" name="Text Box 71"/>
          <p:cNvSpPr txBox="1">
            <a:spLocks noChangeArrowheads="1"/>
          </p:cNvSpPr>
          <p:nvPr/>
        </p:nvSpPr>
        <p:spPr bwMode="auto">
          <a:xfrm>
            <a:off x="5037138" y="4419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0792" name="Text Box 72"/>
          <p:cNvSpPr txBox="1">
            <a:spLocks noChangeArrowheads="1"/>
          </p:cNvSpPr>
          <p:nvPr/>
        </p:nvSpPr>
        <p:spPr bwMode="auto">
          <a:xfrm>
            <a:off x="5029200" y="4876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30793" name="Oval 73"/>
          <p:cNvSpPr>
            <a:spLocks noChangeArrowheads="1"/>
          </p:cNvSpPr>
          <p:nvPr/>
        </p:nvSpPr>
        <p:spPr bwMode="auto">
          <a:xfrm>
            <a:off x="5027613" y="4437063"/>
            <a:ext cx="304800" cy="304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94" name="Oval 74"/>
          <p:cNvSpPr>
            <a:spLocks noChangeArrowheads="1"/>
          </p:cNvSpPr>
          <p:nvPr/>
        </p:nvSpPr>
        <p:spPr bwMode="auto">
          <a:xfrm>
            <a:off x="5038725" y="4903788"/>
            <a:ext cx="304800" cy="304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95" name="Text Box 75"/>
          <p:cNvSpPr txBox="1">
            <a:spLocks noChangeArrowheads="1"/>
          </p:cNvSpPr>
          <p:nvPr/>
        </p:nvSpPr>
        <p:spPr bwMode="auto">
          <a:xfrm>
            <a:off x="4038600" y="38100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x 2</a:t>
            </a:r>
          </a:p>
        </p:txBody>
      </p:sp>
      <p:sp>
        <p:nvSpPr>
          <p:cNvPr id="30800" name="Text Box 80"/>
          <p:cNvSpPr txBox="1">
            <a:spLocks noChangeArrowheads="1"/>
          </p:cNvSpPr>
          <p:nvPr/>
        </p:nvSpPr>
        <p:spPr bwMode="auto">
          <a:xfrm>
            <a:off x="4114800" y="5486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0801" name="Text Box 81"/>
          <p:cNvSpPr txBox="1">
            <a:spLocks noChangeArrowheads="1"/>
          </p:cNvSpPr>
          <p:nvPr/>
        </p:nvSpPr>
        <p:spPr bwMode="auto">
          <a:xfrm>
            <a:off x="3505200" y="5486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30802" name="Oval 82"/>
          <p:cNvSpPr>
            <a:spLocks noChangeArrowheads="1"/>
          </p:cNvSpPr>
          <p:nvPr/>
        </p:nvSpPr>
        <p:spPr bwMode="auto">
          <a:xfrm>
            <a:off x="4105275" y="5503863"/>
            <a:ext cx="304800" cy="304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03" name="Oval 83"/>
          <p:cNvSpPr>
            <a:spLocks noChangeArrowheads="1"/>
          </p:cNvSpPr>
          <p:nvPr/>
        </p:nvSpPr>
        <p:spPr bwMode="auto">
          <a:xfrm>
            <a:off x="3514725" y="5513388"/>
            <a:ext cx="304800" cy="304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04" name="Text Box 84"/>
          <p:cNvSpPr txBox="1">
            <a:spLocks noChangeArrowheads="1"/>
          </p:cNvSpPr>
          <p:nvPr/>
        </p:nvSpPr>
        <p:spPr bwMode="auto">
          <a:xfrm>
            <a:off x="3810000" y="5486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-</a:t>
            </a:r>
          </a:p>
        </p:txBody>
      </p:sp>
      <p:sp>
        <p:nvSpPr>
          <p:cNvPr id="30805" name="Line 85"/>
          <p:cNvSpPr>
            <a:spLocks noChangeShapeType="1"/>
          </p:cNvSpPr>
          <p:nvPr/>
        </p:nvSpPr>
        <p:spPr bwMode="auto">
          <a:xfrm>
            <a:off x="4495800" y="5638800"/>
            <a:ext cx="45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0806" name="Object 86"/>
          <p:cNvGraphicFramePr>
            <a:graphicFrameLocks noChangeAspect="1"/>
          </p:cNvGraphicFramePr>
          <p:nvPr/>
        </p:nvGraphicFramePr>
        <p:xfrm>
          <a:off x="6019800" y="5410200"/>
          <a:ext cx="1065213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2" name="Equation" r:id="rId11" imgW="545626" imgH="203024" progId="Equation.DSMT4">
                  <p:embed/>
                </p:oleObj>
              </mc:Choice>
              <mc:Fallback>
                <p:oleObj name="Equation" r:id="rId11" imgW="545626" imgH="203024" progId="Equation.DSMT4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410200"/>
                        <a:ext cx="1065213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7" name="Object 87"/>
          <p:cNvGraphicFramePr>
            <a:graphicFrameLocks noChangeAspect="1"/>
          </p:cNvGraphicFramePr>
          <p:nvPr/>
        </p:nvGraphicFramePr>
        <p:xfrm>
          <a:off x="6172200" y="5867400"/>
          <a:ext cx="89058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3" name="Equation" r:id="rId13" imgW="457002" imgH="203112" progId="Equation.DSMT4">
                  <p:embed/>
                </p:oleObj>
              </mc:Choice>
              <mc:Fallback>
                <p:oleObj name="Equation" r:id="rId13" imgW="457002" imgH="203112" progId="Equation.DSMT4">
                  <p:embed/>
                  <p:pic>
                    <p:nvPicPr>
                      <p:cNvPr id="0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867400"/>
                        <a:ext cx="890588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8" name="Object 88"/>
          <p:cNvGraphicFramePr>
            <a:graphicFrameLocks noChangeAspect="1"/>
          </p:cNvGraphicFramePr>
          <p:nvPr/>
        </p:nvGraphicFramePr>
        <p:xfrm>
          <a:off x="6172200" y="6324600"/>
          <a:ext cx="9398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4" name="Equation" r:id="rId15" imgW="482391" imgH="203112" progId="Equation.DSMT4">
                  <p:embed/>
                </p:oleObj>
              </mc:Choice>
              <mc:Fallback>
                <p:oleObj name="Equation" r:id="rId15" imgW="482391" imgH="203112" progId="Equation.DSMT4">
                  <p:embed/>
                  <p:pic>
                    <p:nvPicPr>
                      <p:cNvPr id="0" name="Object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6324600"/>
                        <a:ext cx="939800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9" name="Oval 89"/>
          <p:cNvSpPr>
            <a:spLocks noChangeArrowheads="1"/>
          </p:cNvSpPr>
          <p:nvPr/>
        </p:nvSpPr>
        <p:spPr bwMode="auto">
          <a:xfrm>
            <a:off x="5943600" y="5791200"/>
            <a:ext cx="1447800" cy="1066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10" name="Rectangle 90"/>
          <p:cNvSpPr>
            <a:spLocks noChangeArrowheads="1"/>
          </p:cNvSpPr>
          <p:nvPr/>
        </p:nvSpPr>
        <p:spPr bwMode="auto">
          <a:xfrm>
            <a:off x="5638800" y="2286000"/>
            <a:ext cx="803275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0.3</a:t>
            </a:r>
          </a:p>
        </p:txBody>
      </p:sp>
      <p:sp>
        <p:nvSpPr>
          <p:cNvPr id="30811" name="Rectangle 91"/>
          <p:cNvSpPr>
            <a:spLocks noChangeArrowheads="1"/>
          </p:cNvSpPr>
          <p:nvPr/>
        </p:nvSpPr>
        <p:spPr bwMode="auto">
          <a:xfrm>
            <a:off x="7239000" y="2286000"/>
            <a:ext cx="803275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0.1</a:t>
            </a:r>
          </a:p>
        </p:txBody>
      </p:sp>
      <p:sp>
        <p:nvSpPr>
          <p:cNvPr id="25652" name="Text Box 92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8C</a:t>
            </a:r>
          </a:p>
        </p:txBody>
      </p:sp>
      <p:pic>
        <p:nvPicPr>
          <p:cNvPr id="25653" name="Picture 53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763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0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0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0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0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0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0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0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0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0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0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0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0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0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/>
      <p:bldP spid="30784" grpId="0"/>
      <p:bldP spid="30785" grpId="0"/>
      <p:bldP spid="30786" grpId="0" animBg="1"/>
      <p:bldP spid="30787" grpId="0" animBg="1"/>
      <p:bldP spid="30788" grpId="0" animBg="1"/>
      <p:bldP spid="30791" grpId="0"/>
      <p:bldP spid="30792" grpId="0"/>
      <p:bldP spid="30793" grpId="0" animBg="1"/>
      <p:bldP spid="30794" grpId="0" animBg="1"/>
      <p:bldP spid="30795" grpId="0"/>
      <p:bldP spid="30800" grpId="0"/>
      <p:bldP spid="30801" grpId="0"/>
      <p:bldP spid="30802" grpId="0" animBg="1"/>
      <p:bldP spid="30803" grpId="0" animBg="1"/>
      <p:bldP spid="30804" grpId="0"/>
      <p:bldP spid="30805" grpId="0" animBg="1"/>
      <p:bldP spid="30809" grpId="0" animBg="1"/>
      <p:bldP spid="30810" grpId="0"/>
      <p:bldP spid="308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2672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u="sng">
                <a:latin typeface="Comic Sans MS" pitchFamily="66" charset="0"/>
              </a:rPr>
              <a:t>Finding the expected value of x</a:t>
            </a:r>
            <a:r>
              <a:rPr lang="en-GB" altLang="en-US" sz="1800" u="sng" baseline="30000">
                <a:latin typeface="Comic Sans MS" pitchFamily="66" charset="0"/>
              </a:rPr>
              <a:t>2</a:t>
            </a:r>
            <a:endParaRPr lang="en-GB" altLang="en-US" sz="1800" u="sng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In order to calculate Standard Deviation in these types of question, we need to see how to work out E(X</a:t>
            </a:r>
            <a:r>
              <a:rPr lang="en-GB" altLang="en-US" sz="1800" baseline="30000">
                <a:latin typeface="Comic Sans MS" pitchFamily="66" charset="0"/>
              </a:rPr>
              <a:t>2</a:t>
            </a:r>
            <a:r>
              <a:rPr lang="en-GB" altLang="en-US" sz="1800">
                <a:latin typeface="Comic Sans MS" pitchFamily="66" charset="0"/>
              </a:rPr>
              <a:t>).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a)  Find the value of E(X)</a:t>
            </a:r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533400" y="4191000"/>
          <a:ext cx="23495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7" name="Equation" r:id="rId3" imgW="1205977" imgH="253890" progId="Equation.DSMT4">
                  <p:embed/>
                </p:oleObj>
              </mc:Choice>
              <mc:Fallback>
                <p:oleObj name="Equation" r:id="rId3" imgW="1205977" imgH="25389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191000"/>
                        <a:ext cx="2349500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533400" y="3581400"/>
          <a:ext cx="2078038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8" name="Equation" r:id="rId5" imgW="1066337" imgH="253890" progId="Equation.DSMT4">
                  <p:embed/>
                </p:oleObj>
              </mc:Choice>
              <mc:Fallback>
                <p:oleObj name="Equation" r:id="rId5" imgW="1066337" imgH="25389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581400"/>
                        <a:ext cx="2078038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91" name="Group 47"/>
          <p:cNvGraphicFramePr>
            <a:graphicFrameLocks noGrp="1"/>
          </p:cNvGraphicFramePr>
          <p:nvPr/>
        </p:nvGraphicFramePr>
        <p:xfrm>
          <a:off x="4419600" y="1397000"/>
          <a:ext cx="4419600" cy="1001713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P(X = x)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12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792" name="Object 48"/>
          <p:cNvGraphicFramePr>
            <a:graphicFrameLocks noChangeAspect="1"/>
          </p:cNvGraphicFramePr>
          <p:nvPr/>
        </p:nvGraphicFramePr>
        <p:xfrm>
          <a:off x="4419600" y="2895600"/>
          <a:ext cx="19050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9" name="Equation" r:id="rId7" imgW="1066337" imgH="253890" progId="Equation.DSMT4">
                  <p:embed/>
                </p:oleObj>
              </mc:Choice>
              <mc:Fallback>
                <p:oleObj name="Equation" r:id="rId7" imgW="1066337" imgH="25389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895600"/>
                        <a:ext cx="1905000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93" name="Object 49"/>
          <p:cNvGraphicFramePr>
            <a:graphicFrameLocks noChangeAspect="1"/>
          </p:cNvGraphicFramePr>
          <p:nvPr/>
        </p:nvGraphicFramePr>
        <p:xfrm>
          <a:off x="4406900" y="3505200"/>
          <a:ext cx="17526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0" name="Equation" r:id="rId9" imgW="990170" imgH="393529" progId="Equation.DSMT4">
                  <p:embed/>
                </p:oleObj>
              </mc:Choice>
              <mc:Fallback>
                <p:oleObj name="Equation" r:id="rId9" imgW="990170" imgH="393529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6900" y="3505200"/>
                        <a:ext cx="1752600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94" name="Object 50"/>
          <p:cNvGraphicFramePr>
            <a:graphicFrameLocks noChangeAspect="1"/>
          </p:cNvGraphicFramePr>
          <p:nvPr/>
        </p:nvGraphicFramePr>
        <p:xfrm>
          <a:off x="6083300" y="3505200"/>
          <a:ext cx="1066800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1" name="Equation" r:id="rId11" imgW="609336" imgH="393529" progId="Equation.DSMT4">
                  <p:embed/>
                </p:oleObj>
              </mc:Choice>
              <mc:Fallback>
                <p:oleObj name="Equation" r:id="rId11" imgW="609336" imgH="393529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3300" y="3505200"/>
                        <a:ext cx="1066800" cy="68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95" name="Object 51"/>
          <p:cNvGraphicFramePr>
            <a:graphicFrameLocks noChangeAspect="1"/>
          </p:cNvGraphicFramePr>
          <p:nvPr/>
        </p:nvGraphicFramePr>
        <p:xfrm>
          <a:off x="7073900" y="3505200"/>
          <a:ext cx="106680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2" name="Equation" r:id="rId13" imgW="596641" imgH="393529" progId="Equation.DSMT4">
                  <p:embed/>
                </p:oleObj>
              </mc:Choice>
              <mc:Fallback>
                <p:oleObj name="Equation" r:id="rId13" imgW="596641" imgH="393529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3900" y="3505200"/>
                        <a:ext cx="1066800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96" name="Object 52"/>
          <p:cNvGraphicFramePr>
            <a:graphicFrameLocks noChangeAspect="1"/>
          </p:cNvGraphicFramePr>
          <p:nvPr/>
        </p:nvGraphicFramePr>
        <p:xfrm>
          <a:off x="8053388" y="3505200"/>
          <a:ext cx="1090612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3" name="Equation" r:id="rId15" imgW="609336" imgH="393529" progId="Equation.DSMT4">
                  <p:embed/>
                </p:oleObj>
              </mc:Choice>
              <mc:Fallback>
                <p:oleObj name="Equation" r:id="rId15" imgW="609336" imgH="393529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3388" y="3505200"/>
                        <a:ext cx="1090612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97" name="Object 53"/>
          <p:cNvGraphicFramePr>
            <a:graphicFrameLocks noChangeAspect="1"/>
          </p:cNvGraphicFramePr>
          <p:nvPr/>
        </p:nvGraphicFramePr>
        <p:xfrm>
          <a:off x="4419600" y="4343400"/>
          <a:ext cx="1281113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4" name="Equation" r:id="rId17" imgW="723586" imgH="393529" progId="Equation.DSMT4">
                  <p:embed/>
                </p:oleObj>
              </mc:Choice>
              <mc:Fallback>
                <p:oleObj name="Equation" r:id="rId17" imgW="723586" imgH="393529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343400"/>
                        <a:ext cx="1281113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98" name="Object 54"/>
          <p:cNvGraphicFramePr>
            <a:graphicFrameLocks noChangeAspect="1"/>
          </p:cNvGraphicFramePr>
          <p:nvPr/>
        </p:nvGraphicFramePr>
        <p:xfrm>
          <a:off x="4419600" y="5257800"/>
          <a:ext cx="14160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5" name="Equation" r:id="rId19" imgW="799753" imgH="203112" progId="Equation.DSMT4">
                  <p:embed/>
                </p:oleObj>
              </mc:Choice>
              <mc:Fallback>
                <p:oleObj name="Equation" r:id="rId19" imgW="799753" imgH="203112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257800"/>
                        <a:ext cx="141605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57" name="Text Box 55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8C</a:t>
            </a:r>
          </a:p>
        </p:txBody>
      </p:sp>
      <p:pic>
        <p:nvPicPr>
          <p:cNvPr id="26658" name="Picture 14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763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2672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u="sng">
                <a:latin typeface="Comic Sans MS" pitchFamily="66" charset="0"/>
              </a:rPr>
              <a:t>Finding the expected value of x</a:t>
            </a:r>
            <a:r>
              <a:rPr lang="en-GB" altLang="en-US" sz="1800" u="sng" baseline="30000">
                <a:latin typeface="Comic Sans MS" pitchFamily="66" charset="0"/>
              </a:rPr>
              <a:t>2</a:t>
            </a:r>
            <a:endParaRPr lang="en-GB" altLang="en-US" sz="1800" u="sng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In order to calculate Standard Deviation in these types of question, we need to see how to work out E(X</a:t>
            </a:r>
            <a:r>
              <a:rPr lang="en-GB" altLang="en-US" sz="1800" baseline="30000">
                <a:latin typeface="Comic Sans MS" pitchFamily="66" charset="0"/>
              </a:rPr>
              <a:t>2</a:t>
            </a:r>
            <a:r>
              <a:rPr lang="en-GB" altLang="en-US" sz="1800">
                <a:latin typeface="Comic Sans MS" pitchFamily="66" charset="0"/>
              </a:rPr>
              <a:t>).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a)  Find the value of E(X)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b)  Calculate E(X</a:t>
            </a:r>
            <a:r>
              <a:rPr lang="en-GB" altLang="en-US" sz="1800" baseline="30000">
                <a:latin typeface="Comic Sans MS" pitchFamily="66" charset="0"/>
              </a:rPr>
              <a:t>2</a:t>
            </a:r>
            <a:r>
              <a:rPr lang="en-GB" altLang="en-US" sz="1800">
                <a:latin typeface="Comic Sans MS" pitchFamily="66" charset="0"/>
              </a:rPr>
              <a:t>)</a:t>
            </a: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533400" y="4191000"/>
          <a:ext cx="23495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4" name="Equation" r:id="rId3" imgW="1205977" imgH="253890" progId="Equation.DSMT4">
                  <p:embed/>
                </p:oleObj>
              </mc:Choice>
              <mc:Fallback>
                <p:oleObj name="Equation" r:id="rId3" imgW="1205977" imgH="25389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191000"/>
                        <a:ext cx="2349500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533400" y="3581400"/>
          <a:ext cx="2078038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5" name="Equation" r:id="rId5" imgW="1066337" imgH="253890" progId="Equation.DSMT4">
                  <p:embed/>
                </p:oleObj>
              </mc:Choice>
              <mc:Fallback>
                <p:oleObj name="Equation" r:id="rId5" imgW="1066337" imgH="25389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581400"/>
                        <a:ext cx="2078038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858" name="Group 90"/>
          <p:cNvGraphicFramePr>
            <a:graphicFrameLocks noGrp="1"/>
          </p:cNvGraphicFramePr>
          <p:nvPr/>
        </p:nvGraphicFramePr>
        <p:xfrm>
          <a:off x="4419600" y="1447800"/>
          <a:ext cx="4419600" cy="950913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P(X = x)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12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7674" name="Object 33"/>
          <p:cNvGraphicFramePr>
            <a:graphicFrameLocks noChangeAspect="1"/>
          </p:cNvGraphicFramePr>
          <p:nvPr/>
        </p:nvGraphicFramePr>
        <p:xfrm>
          <a:off x="533400" y="5105400"/>
          <a:ext cx="14160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6" name="Equation" r:id="rId7" imgW="799753" imgH="203112" progId="Equation.DSMT4">
                  <p:embed/>
                </p:oleObj>
              </mc:Choice>
              <mc:Fallback>
                <p:oleObj name="Equation" r:id="rId7" imgW="799753" imgH="203112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105400"/>
                        <a:ext cx="141605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857" name="Group 89"/>
          <p:cNvGraphicFramePr>
            <a:graphicFrameLocks noGrp="1"/>
          </p:cNvGraphicFramePr>
          <p:nvPr/>
        </p:nvGraphicFramePr>
        <p:xfrm>
          <a:off x="4419600" y="1447800"/>
          <a:ext cx="4419600" cy="1506538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x</a:t>
                      </a: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P(X = x)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12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2859" name="Object 91"/>
          <p:cNvGraphicFramePr>
            <a:graphicFrameLocks noChangeAspect="1"/>
          </p:cNvGraphicFramePr>
          <p:nvPr/>
        </p:nvGraphicFramePr>
        <p:xfrm>
          <a:off x="4267200" y="3124200"/>
          <a:ext cx="21336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7" name="Equation" r:id="rId9" imgW="1205977" imgH="253890" progId="Equation.DSMT4">
                  <p:embed/>
                </p:oleObj>
              </mc:Choice>
              <mc:Fallback>
                <p:oleObj name="Equation" r:id="rId9" imgW="1205977" imgH="253890" progId="Equation.DSMT4">
                  <p:embed/>
                  <p:pic>
                    <p:nvPicPr>
                      <p:cNvPr id="0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124200"/>
                        <a:ext cx="213360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860" name="Object 92"/>
          <p:cNvGraphicFramePr>
            <a:graphicFrameLocks noChangeAspect="1"/>
          </p:cNvGraphicFramePr>
          <p:nvPr/>
        </p:nvGraphicFramePr>
        <p:xfrm>
          <a:off x="4254500" y="3581400"/>
          <a:ext cx="1865313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8" name="Equation" r:id="rId11" imgW="1054100" imgH="393700" progId="Equation.DSMT4">
                  <p:embed/>
                </p:oleObj>
              </mc:Choice>
              <mc:Fallback>
                <p:oleObj name="Equation" r:id="rId11" imgW="1054100" imgH="393700" progId="Equation.DSMT4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0" y="3581400"/>
                        <a:ext cx="1865313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861" name="Object 93"/>
          <p:cNvGraphicFramePr>
            <a:graphicFrameLocks noChangeAspect="1"/>
          </p:cNvGraphicFramePr>
          <p:nvPr/>
        </p:nvGraphicFramePr>
        <p:xfrm>
          <a:off x="6013450" y="3581400"/>
          <a:ext cx="107950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9" name="Equation" r:id="rId13" imgW="609336" imgH="393529" progId="Equation.DSMT4">
                  <p:embed/>
                </p:oleObj>
              </mc:Choice>
              <mc:Fallback>
                <p:oleObj name="Equation" r:id="rId13" imgW="609336" imgH="393529" progId="Equation.DSMT4">
                  <p:embed/>
                  <p:pic>
                    <p:nvPicPr>
                      <p:cNvPr id="0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3450" y="3581400"/>
                        <a:ext cx="1079500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862" name="Object 94"/>
          <p:cNvGraphicFramePr>
            <a:graphicFrameLocks noChangeAspect="1"/>
          </p:cNvGraphicFramePr>
          <p:nvPr/>
        </p:nvGraphicFramePr>
        <p:xfrm>
          <a:off x="7010400" y="3581400"/>
          <a:ext cx="107950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0" name="Equation" r:id="rId15" imgW="609336" imgH="393529" progId="Equation.DSMT4">
                  <p:embed/>
                </p:oleObj>
              </mc:Choice>
              <mc:Fallback>
                <p:oleObj name="Equation" r:id="rId15" imgW="609336" imgH="393529" progId="Equation.DSMT4">
                  <p:embed/>
                  <p:pic>
                    <p:nvPicPr>
                      <p:cNvPr id="0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581400"/>
                        <a:ext cx="1079500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863" name="Object 95"/>
          <p:cNvGraphicFramePr>
            <a:graphicFrameLocks noChangeAspect="1"/>
          </p:cNvGraphicFramePr>
          <p:nvPr/>
        </p:nvGraphicFramePr>
        <p:xfrm>
          <a:off x="7951788" y="3581400"/>
          <a:ext cx="1192212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1" name="Equation" r:id="rId17" imgW="672808" imgH="393529" progId="Equation.DSMT4">
                  <p:embed/>
                </p:oleObj>
              </mc:Choice>
              <mc:Fallback>
                <p:oleObj name="Equation" r:id="rId17" imgW="672808" imgH="393529" progId="Equation.DSMT4">
                  <p:embed/>
                  <p:pic>
                    <p:nvPicPr>
                      <p:cNvPr id="0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1788" y="3581400"/>
                        <a:ext cx="1192212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864" name="Object 96"/>
          <p:cNvGraphicFramePr>
            <a:graphicFrameLocks noChangeAspect="1"/>
          </p:cNvGraphicFramePr>
          <p:nvPr/>
        </p:nvGraphicFramePr>
        <p:xfrm>
          <a:off x="4267200" y="4343400"/>
          <a:ext cx="150495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2" name="Equation" r:id="rId19" imgW="850531" imgH="393529" progId="Equation.DSMT4">
                  <p:embed/>
                </p:oleObj>
              </mc:Choice>
              <mc:Fallback>
                <p:oleObj name="Equation" r:id="rId19" imgW="850531" imgH="393529" progId="Equation.DSMT4">
                  <p:embed/>
                  <p:pic>
                    <p:nvPicPr>
                      <p:cNvPr id="0" name="Object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343400"/>
                        <a:ext cx="1504950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865" name="Object 97"/>
          <p:cNvGraphicFramePr>
            <a:graphicFrameLocks noChangeAspect="1"/>
          </p:cNvGraphicFramePr>
          <p:nvPr/>
        </p:nvGraphicFramePr>
        <p:xfrm>
          <a:off x="4267200" y="5181600"/>
          <a:ext cx="1414463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3" name="Equation" r:id="rId21" imgW="800100" imgH="228600" progId="Equation.DSMT4">
                  <p:embed/>
                </p:oleObj>
              </mc:Choice>
              <mc:Fallback>
                <p:oleObj name="Equation" r:id="rId21" imgW="800100" imgH="228600" progId="Equation.DSMT4">
                  <p:embed/>
                  <p:pic>
                    <p:nvPicPr>
                      <p:cNvPr id="0" name="Object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5181600"/>
                        <a:ext cx="1414463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866" name="Object 98"/>
          <p:cNvGraphicFramePr>
            <a:graphicFrameLocks noChangeAspect="1"/>
          </p:cNvGraphicFramePr>
          <p:nvPr/>
        </p:nvGraphicFramePr>
        <p:xfrm>
          <a:off x="533400" y="6096000"/>
          <a:ext cx="1414463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4" name="Equation" r:id="rId23" imgW="800100" imgH="228600" progId="Equation.DSMT4">
                  <p:embed/>
                </p:oleObj>
              </mc:Choice>
              <mc:Fallback>
                <p:oleObj name="Equation" r:id="rId23" imgW="800100" imgH="228600" progId="Equation.DSMT4">
                  <p:embed/>
                  <p:pic>
                    <p:nvPicPr>
                      <p:cNvPr id="0" name="Object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6096000"/>
                        <a:ext cx="1414463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67" name="Text Box 99"/>
          <p:cNvSpPr txBox="1">
            <a:spLocks noChangeArrowheads="1"/>
          </p:cNvSpPr>
          <p:nvPr/>
        </p:nvSpPr>
        <p:spPr bwMode="auto">
          <a:xfrm>
            <a:off x="6705600" y="5486400"/>
            <a:ext cx="1752600" cy="8509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Note that E(X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) IS NOT E(X) squared!</a:t>
            </a:r>
          </a:p>
        </p:txBody>
      </p:sp>
      <p:sp>
        <p:nvSpPr>
          <p:cNvPr id="27710" name="Text Box 100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8C</a:t>
            </a:r>
          </a:p>
        </p:txBody>
      </p:sp>
      <p:pic>
        <p:nvPicPr>
          <p:cNvPr id="27711" name="Picture 18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763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28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6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1A</a:t>
              </a:r>
              <a:endParaRPr lang="en-GB" sz="3200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4-5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A961F59-DFF8-A94F-9B29-9DDC8F0B039A}"/>
              </a:ext>
            </a:extLst>
          </p:cNvPr>
          <p:cNvSpPr txBox="1"/>
          <p:nvPr/>
        </p:nvSpPr>
        <p:spPr>
          <a:xfrm>
            <a:off x="611560" y="2682537"/>
            <a:ext cx="79928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Q3-4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</a:t>
            </a:r>
            <a:r>
              <a:rPr lang="en-US" sz="2400"/>
              <a:t>	</a:t>
            </a:r>
            <a:r>
              <a:rPr lang="en-US" sz="2400" dirty="0"/>
              <a:t>	</a:t>
            </a:r>
            <a:r>
              <a:rPr lang="en-US" sz="2400" dirty="0" smtClean="0"/>
              <a:t>Q5-6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Q7-9 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23136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Notation of Discrete Random Variables</a:t>
            </a: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600">
                <a:latin typeface="Comic Sans MS" pitchFamily="66" charset="0"/>
              </a:rPr>
              <a:t>A Capital letter, such as X, will be used for the random variable, and a lower case x for a particular value of that variable.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P(X = x) means the Probability that the Random variable is equal to a particular value.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Rolling a Dice </a:t>
            </a: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‘X’</a:t>
            </a: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P(X = 5) = </a:t>
            </a:r>
            <a:r>
              <a:rPr lang="en-GB" altLang="en-US" sz="1600" baseline="30000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6</a:t>
            </a: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P(X &gt; 4) = </a:t>
            </a:r>
            <a:r>
              <a:rPr lang="en-GB" altLang="en-US" sz="1600" baseline="30000">
                <a:latin typeface="Comic Sans MS" pitchFamily="66" charset="0"/>
              </a:rPr>
              <a:t>2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6</a:t>
            </a:r>
            <a:r>
              <a:rPr lang="en-GB" altLang="en-US" sz="1600">
                <a:latin typeface="Comic Sans MS" pitchFamily="66" charset="0"/>
              </a:rPr>
              <a:t> = </a:t>
            </a:r>
            <a:r>
              <a:rPr lang="en-GB" altLang="en-US" sz="1600" baseline="30000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3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Tossing a coin once </a:t>
            </a: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Number of heads  ‘X’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	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	P(X = 0) = </a:t>
            </a:r>
            <a:r>
              <a:rPr lang="en-GB" altLang="en-US" sz="1600" baseline="30000">
                <a:latin typeface="Comic Sans MS" pitchFamily="66" charset="0"/>
                <a:sym typeface="Wingdings" pitchFamily="2" charset="2"/>
              </a:rPr>
              <a:t>1</a:t>
            </a:r>
            <a:r>
              <a:rPr lang="en-GB" altLang="en-US" sz="1600">
                <a:latin typeface="Comic Sans MS" pitchFamily="66" charset="0"/>
                <a:sym typeface="Wingdings" pitchFamily="2" charset="2"/>
              </a:rPr>
              <a:t>/</a:t>
            </a:r>
            <a:r>
              <a:rPr lang="en-GB" altLang="en-US" sz="1600" baseline="-25000">
                <a:latin typeface="Comic Sans MS" pitchFamily="66" charset="0"/>
                <a:sym typeface="Wingdings" pitchFamily="2" charset="2"/>
              </a:rPr>
              <a:t>2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P(X = 1) = </a:t>
            </a:r>
            <a:r>
              <a:rPr lang="en-GB" altLang="en-US" sz="1600" baseline="30000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2</a:t>
            </a:r>
            <a:endParaRPr lang="en-GB" altLang="en-US" sz="1600">
              <a:latin typeface="Comic Sans MS" pitchFamily="66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8A</a:t>
            </a:r>
          </a:p>
        </p:txBody>
      </p:sp>
      <p:pic>
        <p:nvPicPr>
          <p:cNvPr id="6149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11430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Discrete Random Variables</a:t>
            </a: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600">
                <a:latin typeface="Comic Sans MS" pitchFamily="66" charset="0"/>
              </a:rPr>
              <a:t>A coin is tossed 6 times and the number of heads (X) is noted. What are the possible values of X?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0, 1, 2, 3, 4, 5, 6</a:t>
            </a:r>
          </a:p>
          <a:p>
            <a:pPr eaLnBrk="1" hangingPunct="1">
              <a:buFontTx/>
              <a:buNone/>
            </a:pPr>
            <a:endParaRPr lang="en-GB" altLang="en-US" sz="160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	Which of the following are Discrete Random Variables?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	 The average height of a group of boys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	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No as height is on a continuous scale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	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	 The number of times a dice is rolled before a 2 appears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	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Yes, it is numerical and comes from an experiment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	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	 The number of months in a year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	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No as it is fixed and therefore not random</a:t>
            </a:r>
            <a:endParaRPr lang="en-GB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8A</a:t>
            </a:r>
          </a:p>
        </p:txBody>
      </p:sp>
      <p:pic>
        <p:nvPicPr>
          <p:cNvPr id="7173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11430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Discrete Random Variables</a:t>
            </a: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600">
                <a:latin typeface="Comic Sans MS" pitchFamily="66" charset="0"/>
              </a:rPr>
              <a:t>You can draw up a table to show the 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Probability Distribution</a:t>
            </a:r>
            <a:r>
              <a:rPr lang="en-GB" altLang="en-US" sz="1600">
                <a:latin typeface="Comic Sans MS" pitchFamily="66" charset="0"/>
              </a:rPr>
              <a:t> of a discrete Random Variable. This should be something you always do first if you are not given it in the question.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 fair dice is rolled. Show the Probability of getting any number as a Probability Distribution.</a:t>
            </a:r>
            <a:endParaRPr lang="en-GB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8A</a:t>
            </a: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5943600" y="4406900"/>
            <a:ext cx="838200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 baseline="30000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6</a:t>
            </a:r>
            <a:endParaRPr lang="en-GB" altLang="en-US" sz="1600">
              <a:latin typeface="Comic Sans MS" pitchFamily="66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5105400" y="4406900"/>
            <a:ext cx="838200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 baseline="30000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6</a:t>
            </a:r>
            <a:endParaRPr lang="en-GB" altLang="en-US" sz="1600">
              <a:latin typeface="Comic Sans MS" pitchFamily="66" charset="0"/>
            </a:endParaRP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4267200" y="4406900"/>
            <a:ext cx="838200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 baseline="30000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6</a:t>
            </a:r>
            <a:endParaRPr lang="en-GB" altLang="en-US" sz="1600">
              <a:latin typeface="Comic Sans MS" pitchFamily="66" charset="0"/>
            </a:endParaRP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429000" y="4406900"/>
            <a:ext cx="838200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 baseline="30000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6</a:t>
            </a:r>
            <a:endParaRPr lang="en-GB" altLang="en-US" sz="1600">
              <a:latin typeface="Comic Sans MS" pitchFamily="66" charset="0"/>
            </a:endParaRP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2590800" y="4406900"/>
            <a:ext cx="838200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 baseline="30000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6</a:t>
            </a:r>
            <a:endParaRPr lang="en-GB" altLang="en-US" sz="1600">
              <a:latin typeface="Comic Sans MS" pitchFamily="66" charset="0"/>
            </a:endParaRP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1752600" y="4406900"/>
            <a:ext cx="838200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 baseline="30000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6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762000" y="4406900"/>
            <a:ext cx="990600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P(X = x)</a:t>
            </a: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5943600" y="3733800"/>
            <a:ext cx="838200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6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5105400" y="3733800"/>
            <a:ext cx="838200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5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4267200" y="3733800"/>
            <a:ext cx="838200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4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3429000" y="3733800"/>
            <a:ext cx="838200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3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2590800" y="3733800"/>
            <a:ext cx="838200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2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752600" y="3724275"/>
            <a:ext cx="838200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1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762000" y="3724275"/>
            <a:ext cx="990600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762000" y="3733800"/>
            <a:ext cx="60198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>
            <a:off x="762000" y="4406900"/>
            <a:ext cx="6019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762000" y="5080000"/>
            <a:ext cx="60198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>
            <a:off x="762000" y="3733800"/>
            <a:ext cx="0" cy="13462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1752600" y="3733800"/>
            <a:ext cx="0" cy="134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>
            <a:off x="2590800" y="3733800"/>
            <a:ext cx="0" cy="134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4" name="Line 26"/>
          <p:cNvSpPr>
            <a:spLocks noChangeShapeType="1"/>
          </p:cNvSpPr>
          <p:nvPr/>
        </p:nvSpPr>
        <p:spPr bwMode="auto">
          <a:xfrm>
            <a:off x="3429000" y="3733800"/>
            <a:ext cx="0" cy="134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>
            <a:off x="4267200" y="3733800"/>
            <a:ext cx="0" cy="134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>
            <a:off x="5105400" y="3733800"/>
            <a:ext cx="0" cy="134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7" name="Line 29"/>
          <p:cNvSpPr>
            <a:spLocks noChangeShapeType="1"/>
          </p:cNvSpPr>
          <p:nvPr/>
        </p:nvSpPr>
        <p:spPr bwMode="auto">
          <a:xfrm>
            <a:off x="5943600" y="3733800"/>
            <a:ext cx="0" cy="134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8" name="Line 30"/>
          <p:cNvSpPr>
            <a:spLocks noChangeShapeType="1"/>
          </p:cNvSpPr>
          <p:nvPr/>
        </p:nvSpPr>
        <p:spPr bwMode="auto">
          <a:xfrm>
            <a:off x="6781800" y="3733800"/>
            <a:ext cx="0" cy="13462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28" name="Text Box 40"/>
          <p:cNvSpPr txBox="1">
            <a:spLocks noChangeArrowheads="1"/>
          </p:cNvSpPr>
          <p:nvPr/>
        </p:nvSpPr>
        <p:spPr bwMode="auto">
          <a:xfrm>
            <a:off x="762000" y="5562600"/>
            <a:ext cx="441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>
                <a:latin typeface="Comic Sans MS" pitchFamily="66" charset="0"/>
              </a:rPr>
              <a:t>P(X = x) = </a:t>
            </a:r>
            <a:r>
              <a:rPr lang="en-GB" altLang="en-US" baseline="30000">
                <a:latin typeface="Comic Sans MS" pitchFamily="66" charset="0"/>
              </a:rPr>
              <a:t>1</a:t>
            </a:r>
            <a:r>
              <a:rPr lang="en-GB" altLang="en-US">
                <a:latin typeface="Comic Sans MS" pitchFamily="66" charset="0"/>
              </a:rPr>
              <a:t>/</a:t>
            </a:r>
            <a:r>
              <a:rPr lang="en-GB" altLang="en-US" baseline="-25000">
                <a:latin typeface="Comic Sans MS" pitchFamily="66" charset="0"/>
              </a:rPr>
              <a:t>6</a:t>
            </a:r>
            <a:r>
              <a:rPr lang="en-GB" altLang="en-US">
                <a:latin typeface="Comic Sans MS" pitchFamily="66" charset="0"/>
              </a:rPr>
              <a:t> for x = 1, 2, 3, 4, 5, 6</a:t>
            </a:r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5638800" y="5334000"/>
            <a:ext cx="25146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This is the Probability Function. It summarises the data in the table.</a:t>
            </a:r>
          </a:p>
        </p:txBody>
      </p:sp>
      <p:sp>
        <p:nvSpPr>
          <p:cNvPr id="12330" name="Line 42"/>
          <p:cNvSpPr>
            <a:spLocks noChangeShapeType="1"/>
          </p:cNvSpPr>
          <p:nvPr/>
        </p:nvSpPr>
        <p:spPr bwMode="auto">
          <a:xfrm flipH="1">
            <a:off x="5029200" y="5715000"/>
            <a:ext cx="533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8225" name="Picture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11430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7" grpId="0"/>
      <p:bldP spid="12306" grpId="0"/>
      <p:bldP spid="12305" grpId="0"/>
      <p:bldP spid="12304" grpId="0"/>
      <p:bldP spid="12303" grpId="0"/>
      <p:bldP spid="12302" grpId="0"/>
      <p:bldP spid="12301" grpId="0"/>
      <p:bldP spid="12300" grpId="0"/>
      <p:bldP spid="12299" grpId="0"/>
      <p:bldP spid="12298" grpId="0"/>
      <p:bldP spid="12297" grpId="0"/>
      <p:bldP spid="12296" grpId="0"/>
      <p:bldP spid="12295" grpId="0"/>
      <p:bldP spid="12294" grpId="0"/>
      <p:bldP spid="12308" grpId="0" animBg="1"/>
      <p:bldP spid="12309" grpId="0" animBg="1"/>
      <p:bldP spid="12310" grpId="0" animBg="1"/>
      <p:bldP spid="12311" grpId="0" animBg="1"/>
      <p:bldP spid="12312" grpId="0" animBg="1"/>
      <p:bldP spid="12313" grpId="0" animBg="1"/>
      <p:bldP spid="12314" grpId="0" animBg="1"/>
      <p:bldP spid="12315" grpId="0" animBg="1"/>
      <p:bldP spid="12316" grpId="0" animBg="1"/>
      <p:bldP spid="12317" grpId="0" animBg="1"/>
      <p:bldP spid="12318" grpId="0" animBg="1"/>
      <p:bldP spid="12328" grpId="0"/>
      <p:bldP spid="12329" grpId="0"/>
      <p:bldP spid="123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50292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Discrete Random Variables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Three fair coins are tossed. The number of heads is counted. 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a) Draw the sample space for this experiment.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This shows all possibilities</a:t>
            </a: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b) Show this as a Probability Distribution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The table summarises the Probabilities</a:t>
            </a: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c) Show this as a Probability Function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This summarises the table. It is common practice to include a ‘0’ probability at the bottom.</a:t>
            </a:r>
            <a:endParaRPr lang="en-GB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8A</a:t>
            </a:r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6324600" y="15240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H</a:t>
            </a: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6096000" y="15240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H</a:t>
            </a:r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6553200" y="15240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H</a:t>
            </a: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6324600" y="17526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H</a:t>
            </a:r>
          </a:p>
        </p:txBody>
      </p:sp>
      <p:sp>
        <p:nvSpPr>
          <p:cNvPr id="13346" name="Text Box 34"/>
          <p:cNvSpPr txBox="1">
            <a:spLocks noChangeArrowheads="1"/>
          </p:cNvSpPr>
          <p:nvPr/>
        </p:nvSpPr>
        <p:spPr bwMode="auto">
          <a:xfrm>
            <a:off x="6096000" y="17526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H</a:t>
            </a:r>
          </a:p>
        </p:txBody>
      </p:sp>
      <p:sp>
        <p:nvSpPr>
          <p:cNvPr id="13347" name="Text Box 35"/>
          <p:cNvSpPr txBox="1">
            <a:spLocks noChangeArrowheads="1"/>
          </p:cNvSpPr>
          <p:nvPr/>
        </p:nvSpPr>
        <p:spPr bwMode="auto">
          <a:xfrm>
            <a:off x="6096000" y="19812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H</a:t>
            </a:r>
          </a:p>
        </p:txBody>
      </p:sp>
      <p:sp>
        <p:nvSpPr>
          <p:cNvPr id="13348" name="Text Box 36"/>
          <p:cNvSpPr txBox="1">
            <a:spLocks noChangeArrowheads="1"/>
          </p:cNvSpPr>
          <p:nvPr/>
        </p:nvSpPr>
        <p:spPr bwMode="auto">
          <a:xfrm>
            <a:off x="6553200" y="17526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T</a:t>
            </a:r>
          </a:p>
        </p:txBody>
      </p:sp>
      <p:sp>
        <p:nvSpPr>
          <p:cNvPr id="13349" name="Text Box 37"/>
          <p:cNvSpPr txBox="1">
            <a:spLocks noChangeArrowheads="1"/>
          </p:cNvSpPr>
          <p:nvPr/>
        </p:nvSpPr>
        <p:spPr bwMode="auto">
          <a:xfrm>
            <a:off x="6324600" y="19812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T</a:t>
            </a:r>
          </a:p>
        </p:txBody>
      </p:sp>
      <p:sp>
        <p:nvSpPr>
          <p:cNvPr id="13351" name="Text Box 39"/>
          <p:cNvSpPr txBox="1">
            <a:spLocks noChangeArrowheads="1"/>
          </p:cNvSpPr>
          <p:nvPr/>
        </p:nvSpPr>
        <p:spPr bwMode="auto">
          <a:xfrm>
            <a:off x="6553200" y="19812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H</a:t>
            </a:r>
          </a:p>
        </p:txBody>
      </p:sp>
      <p:sp>
        <p:nvSpPr>
          <p:cNvPr id="13356" name="Text Box 44"/>
          <p:cNvSpPr txBox="1">
            <a:spLocks noChangeArrowheads="1"/>
          </p:cNvSpPr>
          <p:nvPr/>
        </p:nvSpPr>
        <p:spPr bwMode="auto">
          <a:xfrm>
            <a:off x="6324600" y="22098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T</a:t>
            </a:r>
          </a:p>
        </p:txBody>
      </p:sp>
      <p:sp>
        <p:nvSpPr>
          <p:cNvPr id="13357" name="Text Box 45"/>
          <p:cNvSpPr txBox="1">
            <a:spLocks noChangeArrowheads="1"/>
          </p:cNvSpPr>
          <p:nvPr/>
        </p:nvSpPr>
        <p:spPr bwMode="auto">
          <a:xfrm>
            <a:off x="6096000" y="22098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H</a:t>
            </a:r>
          </a:p>
        </p:txBody>
      </p:sp>
      <p:sp>
        <p:nvSpPr>
          <p:cNvPr id="13358" name="Text Box 46"/>
          <p:cNvSpPr txBox="1">
            <a:spLocks noChangeArrowheads="1"/>
          </p:cNvSpPr>
          <p:nvPr/>
        </p:nvSpPr>
        <p:spPr bwMode="auto">
          <a:xfrm>
            <a:off x="6553200" y="22098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T</a:t>
            </a:r>
          </a:p>
        </p:txBody>
      </p:sp>
      <p:sp>
        <p:nvSpPr>
          <p:cNvPr id="13359" name="Text Box 47"/>
          <p:cNvSpPr txBox="1">
            <a:spLocks noChangeArrowheads="1"/>
          </p:cNvSpPr>
          <p:nvPr/>
        </p:nvSpPr>
        <p:spPr bwMode="auto">
          <a:xfrm>
            <a:off x="6324600" y="24384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H</a:t>
            </a:r>
          </a:p>
        </p:txBody>
      </p:sp>
      <p:sp>
        <p:nvSpPr>
          <p:cNvPr id="13360" name="Text Box 48"/>
          <p:cNvSpPr txBox="1">
            <a:spLocks noChangeArrowheads="1"/>
          </p:cNvSpPr>
          <p:nvPr/>
        </p:nvSpPr>
        <p:spPr bwMode="auto">
          <a:xfrm>
            <a:off x="6096000" y="24384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T</a:t>
            </a:r>
          </a:p>
        </p:txBody>
      </p:sp>
      <p:sp>
        <p:nvSpPr>
          <p:cNvPr id="13361" name="Text Box 49"/>
          <p:cNvSpPr txBox="1">
            <a:spLocks noChangeArrowheads="1"/>
          </p:cNvSpPr>
          <p:nvPr/>
        </p:nvSpPr>
        <p:spPr bwMode="auto">
          <a:xfrm>
            <a:off x="6096000" y="26670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T</a:t>
            </a:r>
          </a:p>
        </p:txBody>
      </p:sp>
      <p:sp>
        <p:nvSpPr>
          <p:cNvPr id="13362" name="Text Box 50"/>
          <p:cNvSpPr txBox="1">
            <a:spLocks noChangeArrowheads="1"/>
          </p:cNvSpPr>
          <p:nvPr/>
        </p:nvSpPr>
        <p:spPr bwMode="auto">
          <a:xfrm>
            <a:off x="6553200" y="24384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H</a:t>
            </a:r>
          </a:p>
        </p:txBody>
      </p:sp>
      <p:sp>
        <p:nvSpPr>
          <p:cNvPr id="13363" name="Text Box 51"/>
          <p:cNvSpPr txBox="1">
            <a:spLocks noChangeArrowheads="1"/>
          </p:cNvSpPr>
          <p:nvPr/>
        </p:nvSpPr>
        <p:spPr bwMode="auto">
          <a:xfrm>
            <a:off x="6324600" y="26670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H</a:t>
            </a:r>
          </a:p>
        </p:txBody>
      </p:sp>
      <p:sp>
        <p:nvSpPr>
          <p:cNvPr id="13364" name="Text Box 52"/>
          <p:cNvSpPr txBox="1">
            <a:spLocks noChangeArrowheads="1"/>
          </p:cNvSpPr>
          <p:nvPr/>
        </p:nvSpPr>
        <p:spPr bwMode="auto">
          <a:xfrm>
            <a:off x="6553200" y="26670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T</a:t>
            </a:r>
          </a:p>
        </p:txBody>
      </p:sp>
      <p:sp>
        <p:nvSpPr>
          <p:cNvPr id="13365" name="Text Box 53"/>
          <p:cNvSpPr txBox="1">
            <a:spLocks noChangeArrowheads="1"/>
          </p:cNvSpPr>
          <p:nvPr/>
        </p:nvSpPr>
        <p:spPr bwMode="auto">
          <a:xfrm>
            <a:off x="6324600" y="28956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T</a:t>
            </a:r>
          </a:p>
        </p:txBody>
      </p:sp>
      <p:sp>
        <p:nvSpPr>
          <p:cNvPr id="13366" name="Text Box 54"/>
          <p:cNvSpPr txBox="1">
            <a:spLocks noChangeArrowheads="1"/>
          </p:cNvSpPr>
          <p:nvPr/>
        </p:nvSpPr>
        <p:spPr bwMode="auto">
          <a:xfrm>
            <a:off x="6096000" y="28956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T</a:t>
            </a:r>
          </a:p>
        </p:txBody>
      </p:sp>
      <p:sp>
        <p:nvSpPr>
          <p:cNvPr id="13367" name="Text Box 55"/>
          <p:cNvSpPr txBox="1">
            <a:spLocks noChangeArrowheads="1"/>
          </p:cNvSpPr>
          <p:nvPr/>
        </p:nvSpPr>
        <p:spPr bwMode="auto">
          <a:xfrm>
            <a:off x="6096000" y="31242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T</a:t>
            </a:r>
          </a:p>
        </p:txBody>
      </p:sp>
      <p:sp>
        <p:nvSpPr>
          <p:cNvPr id="13368" name="Text Box 56"/>
          <p:cNvSpPr txBox="1">
            <a:spLocks noChangeArrowheads="1"/>
          </p:cNvSpPr>
          <p:nvPr/>
        </p:nvSpPr>
        <p:spPr bwMode="auto">
          <a:xfrm>
            <a:off x="6553200" y="28956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H</a:t>
            </a:r>
          </a:p>
        </p:txBody>
      </p:sp>
      <p:sp>
        <p:nvSpPr>
          <p:cNvPr id="13369" name="Text Box 57"/>
          <p:cNvSpPr txBox="1">
            <a:spLocks noChangeArrowheads="1"/>
          </p:cNvSpPr>
          <p:nvPr/>
        </p:nvSpPr>
        <p:spPr bwMode="auto">
          <a:xfrm>
            <a:off x="6324600" y="31242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T</a:t>
            </a:r>
          </a:p>
        </p:txBody>
      </p:sp>
      <p:sp>
        <p:nvSpPr>
          <p:cNvPr id="13370" name="Text Box 58"/>
          <p:cNvSpPr txBox="1">
            <a:spLocks noChangeArrowheads="1"/>
          </p:cNvSpPr>
          <p:nvPr/>
        </p:nvSpPr>
        <p:spPr bwMode="auto">
          <a:xfrm>
            <a:off x="6553200" y="3124200"/>
            <a:ext cx="34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T</a:t>
            </a:r>
          </a:p>
        </p:txBody>
      </p:sp>
      <p:sp>
        <p:nvSpPr>
          <p:cNvPr id="13371" name="Rectangle 59"/>
          <p:cNvSpPr>
            <a:spLocks noChangeArrowheads="1"/>
          </p:cNvSpPr>
          <p:nvPr/>
        </p:nvSpPr>
        <p:spPr bwMode="auto">
          <a:xfrm>
            <a:off x="6096000" y="1524000"/>
            <a:ext cx="7620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72" name="Text Box 60"/>
          <p:cNvSpPr txBox="1">
            <a:spLocks noChangeArrowheads="1"/>
          </p:cNvSpPr>
          <p:nvPr/>
        </p:nvSpPr>
        <p:spPr bwMode="auto">
          <a:xfrm>
            <a:off x="5486400" y="1524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a)</a:t>
            </a:r>
          </a:p>
        </p:txBody>
      </p:sp>
      <p:sp>
        <p:nvSpPr>
          <p:cNvPr id="13373" name="Text Box 61"/>
          <p:cNvSpPr txBox="1">
            <a:spLocks noChangeArrowheads="1"/>
          </p:cNvSpPr>
          <p:nvPr/>
        </p:nvSpPr>
        <p:spPr bwMode="auto">
          <a:xfrm>
            <a:off x="5486400" y="3657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b)</a:t>
            </a:r>
          </a:p>
        </p:txBody>
      </p:sp>
      <p:sp>
        <p:nvSpPr>
          <p:cNvPr id="13384" name="Rectangle 72"/>
          <p:cNvSpPr>
            <a:spLocks noChangeArrowheads="1"/>
          </p:cNvSpPr>
          <p:nvPr/>
        </p:nvSpPr>
        <p:spPr bwMode="auto">
          <a:xfrm>
            <a:off x="8534400" y="40386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 baseline="30000">
                <a:latin typeface="Comic Sans MS" pitchFamily="66" charset="0"/>
              </a:rPr>
              <a:t>1</a:t>
            </a:r>
            <a:r>
              <a:rPr lang="en-GB" altLang="en-US" sz="1400">
                <a:latin typeface="Comic Sans MS" pitchFamily="66" charset="0"/>
              </a:rPr>
              <a:t>/</a:t>
            </a:r>
            <a:r>
              <a:rPr lang="en-GB" altLang="en-US" sz="1400" baseline="-25000">
                <a:latin typeface="Comic Sans MS" pitchFamily="66" charset="0"/>
              </a:rPr>
              <a:t>8</a:t>
            </a:r>
          </a:p>
        </p:txBody>
      </p:sp>
      <p:sp>
        <p:nvSpPr>
          <p:cNvPr id="13383" name="Rectangle 71"/>
          <p:cNvSpPr>
            <a:spLocks noChangeArrowheads="1"/>
          </p:cNvSpPr>
          <p:nvPr/>
        </p:nvSpPr>
        <p:spPr bwMode="auto">
          <a:xfrm>
            <a:off x="8077200" y="40386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 baseline="30000">
                <a:latin typeface="Comic Sans MS" pitchFamily="66" charset="0"/>
              </a:rPr>
              <a:t>3</a:t>
            </a:r>
            <a:r>
              <a:rPr lang="en-GB" altLang="en-US" sz="1400">
                <a:latin typeface="Comic Sans MS" pitchFamily="66" charset="0"/>
              </a:rPr>
              <a:t>/</a:t>
            </a:r>
            <a:r>
              <a:rPr lang="en-GB" altLang="en-US" sz="1400" baseline="-25000">
                <a:latin typeface="Comic Sans MS" pitchFamily="66" charset="0"/>
              </a:rPr>
              <a:t>8</a:t>
            </a:r>
          </a:p>
        </p:txBody>
      </p:sp>
      <p:sp>
        <p:nvSpPr>
          <p:cNvPr id="13382" name="Rectangle 70"/>
          <p:cNvSpPr>
            <a:spLocks noChangeArrowheads="1"/>
          </p:cNvSpPr>
          <p:nvPr/>
        </p:nvSpPr>
        <p:spPr bwMode="auto">
          <a:xfrm>
            <a:off x="7620000" y="40386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 baseline="30000">
                <a:latin typeface="Comic Sans MS" pitchFamily="66" charset="0"/>
              </a:rPr>
              <a:t>3</a:t>
            </a:r>
            <a:r>
              <a:rPr lang="en-GB" altLang="en-US" sz="1400">
                <a:latin typeface="Comic Sans MS" pitchFamily="66" charset="0"/>
              </a:rPr>
              <a:t>/</a:t>
            </a:r>
            <a:r>
              <a:rPr lang="en-GB" altLang="en-US" sz="1400" baseline="-25000">
                <a:latin typeface="Comic Sans MS" pitchFamily="66" charset="0"/>
              </a:rPr>
              <a:t>8</a:t>
            </a:r>
          </a:p>
        </p:txBody>
      </p:sp>
      <p:sp>
        <p:nvSpPr>
          <p:cNvPr id="13381" name="Rectangle 69"/>
          <p:cNvSpPr>
            <a:spLocks noChangeArrowheads="1"/>
          </p:cNvSpPr>
          <p:nvPr/>
        </p:nvSpPr>
        <p:spPr bwMode="auto">
          <a:xfrm>
            <a:off x="7162800" y="40386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 baseline="30000">
                <a:latin typeface="Comic Sans MS" pitchFamily="66" charset="0"/>
              </a:rPr>
              <a:t>1</a:t>
            </a:r>
            <a:r>
              <a:rPr lang="en-GB" altLang="en-US" sz="1400">
                <a:latin typeface="Comic Sans MS" pitchFamily="66" charset="0"/>
              </a:rPr>
              <a:t>/</a:t>
            </a:r>
            <a:r>
              <a:rPr lang="en-GB" altLang="en-US" sz="1400" baseline="-25000">
                <a:latin typeface="Comic Sans MS" pitchFamily="66" charset="0"/>
              </a:rPr>
              <a:t>8</a:t>
            </a:r>
          </a:p>
        </p:txBody>
      </p:sp>
      <p:sp>
        <p:nvSpPr>
          <p:cNvPr id="13380" name="Rectangle 68"/>
          <p:cNvSpPr>
            <a:spLocks noChangeArrowheads="1"/>
          </p:cNvSpPr>
          <p:nvPr/>
        </p:nvSpPr>
        <p:spPr bwMode="auto">
          <a:xfrm>
            <a:off x="5867400" y="4038600"/>
            <a:ext cx="1295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P(X = x)</a:t>
            </a:r>
          </a:p>
        </p:txBody>
      </p:sp>
      <p:sp>
        <p:nvSpPr>
          <p:cNvPr id="13379" name="Rectangle 67"/>
          <p:cNvSpPr>
            <a:spLocks noChangeArrowheads="1"/>
          </p:cNvSpPr>
          <p:nvPr/>
        </p:nvSpPr>
        <p:spPr bwMode="auto">
          <a:xfrm>
            <a:off x="8534400" y="36576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3</a:t>
            </a:r>
          </a:p>
        </p:txBody>
      </p:sp>
      <p:sp>
        <p:nvSpPr>
          <p:cNvPr id="13378" name="Rectangle 66"/>
          <p:cNvSpPr>
            <a:spLocks noChangeArrowheads="1"/>
          </p:cNvSpPr>
          <p:nvPr/>
        </p:nvSpPr>
        <p:spPr bwMode="auto">
          <a:xfrm>
            <a:off x="8077200" y="36576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2</a:t>
            </a:r>
          </a:p>
        </p:txBody>
      </p:sp>
      <p:sp>
        <p:nvSpPr>
          <p:cNvPr id="13377" name="Rectangle 65"/>
          <p:cNvSpPr>
            <a:spLocks noChangeArrowheads="1"/>
          </p:cNvSpPr>
          <p:nvPr/>
        </p:nvSpPr>
        <p:spPr bwMode="auto">
          <a:xfrm>
            <a:off x="7620000" y="36576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13376" name="Rectangle 64"/>
          <p:cNvSpPr>
            <a:spLocks noChangeArrowheads="1"/>
          </p:cNvSpPr>
          <p:nvPr/>
        </p:nvSpPr>
        <p:spPr bwMode="auto">
          <a:xfrm>
            <a:off x="7162800" y="36576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13375" name="Rectangle 63"/>
          <p:cNvSpPr>
            <a:spLocks noChangeArrowheads="1"/>
          </p:cNvSpPr>
          <p:nvPr/>
        </p:nvSpPr>
        <p:spPr bwMode="auto">
          <a:xfrm>
            <a:off x="5867400" y="3657600"/>
            <a:ext cx="1295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No. Heads, x</a:t>
            </a:r>
          </a:p>
        </p:txBody>
      </p:sp>
      <p:sp>
        <p:nvSpPr>
          <p:cNvPr id="13385" name="Line 73"/>
          <p:cNvSpPr>
            <a:spLocks noChangeShapeType="1"/>
          </p:cNvSpPr>
          <p:nvPr/>
        </p:nvSpPr>
        <p:spPr bwMode="auto">
          <a:xfrm>
            <a:off x="5867400" y="3657600"/>
            <a:ext cx="3124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86" name="Line 74"/>
          <p:cNvSpPr>
            <a:spLocks noChangeShapeType="1"/>
          </p:cNvSpPr>
          <p:nvPr/>
        </p:nvSpPr>
        <p:spPr bwMode="auto">
          <a:xfrm>
            <a:off x="5867400" y="4038600"/>
            <a:ext cx="3124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87" name="Line 75"/>
          <p:cNvSpPr>
            <a:spLocks noChangeShapeType="1"/>
          </p:cNvSpPr>
          <p:nvPr/>
        </p:nvSpPr>
        <p:spPr bwMode="auto">
          <a:xfrm>
            <a:off x="5867400" y="4419600"/>
            <a:ext cx="3124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88" name="Line 76"/>
          <p:cNvSpPr>
            <a:spLocks noChangeShapeType="1"/>
          </p:cNvSpPr>
          <p:nvPr/>
        </p:nvSpPr>
        <p:spPr bwMode="auto">
          <a:xfrm>
            <a:off x="5867400" y="3657600"/>
            <a:ext cx="0" cy="762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89" name="Line 77"/>
          <p:cNvSpPr>
            <a:spLocks noChangeShapeType="1"/>
          </p:cNvSpPr>
          <p:nvPr/>
        </p:nvSpPr>
        <p:spPr bwMode="auto">
          <a:xfrm>
            <a:off x="7162800" y="36576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90" name="Line 78"/>
          <p:cNvSpPr>
            <a:spLocks noChangeShapeType="1"/>
          </p:cNvSpPr>
          <p:nvPr/>
        </p:nvSpPr>
        <p:spPr bwMode="auto">
          <a:xfrm>
            <a:off x="7620000" y="36576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91" name="Line 79"/>
          <p:cNvSpPr>
            <a:spLocks noChangeShapeType="1"/>
          </p:cNvSpPr>
          <p:nvPr/>
        </p:nvSpPr>
        <p:spPr bwMode="auto">
          <a:xfrm>
            <a:off x="8077200" y="36576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92" name="Line 80"/>
          <p:cNvSpPr>
            <a:spLocks noChangeShapeType="1"/>
          </p:cNvSpPr>
          <p:nvPr/>
        </p:nvSpPr>
        <p:spPr bwMode="auto">
          <a:xfrm>
            <a:off x="8534400" y="36576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93" name="Line 81"/>
          <p:cNvSpPr>
            <a:spLocks noChangeShapeType="1"/>
          </p:cNvSpPr>
          <p:nvPr/>
        </p:nvSpPr>
        <p:spPr bwMode="auto">
          <a:xfrm>
            <a:off x="8991600" y="3657600"/>
            <a:ext cx="0" cy="762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419" name="Text Box 107"/>
          <p:cNvSpPr txBox="1">
            <a:spLocks noChangeArrowheads="1"/>
          </p:cNvSpPr>
          <p:nvPr/>
        </p:nvSpPr>
        <p:spPr bwMode="auto">
          <a:xfrm>
            <a:off x="5486400" y="5257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c)</a:t>
            </a:r>
          </a:p>
        </p:txBody>
      </p:sp>
      <p:graphicFrame>
        <p:nvGraphicFramePr>
          <p:cNvPr id="13420" name="Object 108"/>
          <p:cNvGraphicFramePr>
            <a:graphicFrameLocks noChangeAspect="1"/>
          </p:cNvGraphicFramePr>
          <p:nvPr/>
        </p:nvGraphicFramePr>
        <p:xfrm>
          <a:off x="5867400" y="5257800"/>
          <a:ext cx="12954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6" name="Equation" r:id="rId3" imgW="736600" imgH="203200" progId="Equation.DSMT4">
                  <p:embed/>
                </p:oleObj>
              </mc:Choice>
              <mc:Fallback>
                <p:oleObj name="Equation" r:id="rId3" imgW="736600" imgH="203200" progId="Equation.DSMT4">
                  <p:embed/>
                  <p:pic>
                    <p:nvPicPr>
                      <p:cNvPr id="0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5257800"/>
                        <a:ext cx="129540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21" name="Object 109"/>
          <p:cNvGraphicFramePr>
            <a:graphicFrameLocks noChangeAspect="1"/>
          </p:cNvGraphicFramePr>
          <p:nvPr/>
        </p:nvGraphicFramePr>
        <p:xfrm>
          <a:off x="7162800" y="4648200"/>
          <a:ext cx="334963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7" name="Equation" r:id="rId5" imgW="190500" imgH="914400" progId="Equation.DSMT4">
                  <p:embed/>
                </p:oleObj>
              </mc:Choice>
              <mc:Fallback>
                <p:oleObj name="Equation" r:id="rId5" imgW="190500" imgH="914400" progId="Equation.DSMT4">
                  <p:embed/>
                  <p:pic>
                    <p:nvPicPr>
                      <p:cNvPr id="0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4648200"/>
                        <a:ext cx="334963" cy="161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22" name="Object 110"/>
          <p:cNvGraphicFramePr>
            <a:graphicFrameLocks noChangeAspect="1"/>
          </p:cNvGraphicFramePr>
          <p:nvPr/>
        </p:nvGraphicFramePr>
        <p:xfrm>
          <a:off x="7383463" y="4648200"/>
          <a:ext cx="261937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8" name="Equation" r:id="rId7" imgW="190417" imgH="393529" progId="Equation.DSMT4">
                  <p:embed/>
                </p:oleObj>
              </mc:Choice>
              <mc:Fallback>
                <p:oleObj name="Equation" r:id="rId7" imgW="190417" imgH="393529" progId="Equation.DSMT4">
                  <p:embed/>
                  <p:pic>
                    <p:nvPicPr>
                      <p:cNvPr id="0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3463" y="4648200"/>
                        <a:ext cx="261937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23" name="Object 111"/>
          <p:cNvGraphicFramePr>
            <a:graphicFrameLocks noChangeAspect="1"/>
          </p:cNvGraphicFramePr>
          <p:nvPr/>
        </p:nvGraphicFramePr>
        <p:xfrm>
          <a:off x="7383463" y="5257800"/>
          <a:ext cx="261937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9" name="Equation" r:id="rId9" imgW="190417" imgH="393529" progId="Equation.DSMT4">
                  <p:embed/>
                </p:oleObj>
              </mc:Choice>
              <mc:Fallback>
                <p:oleObj name="Equation" r:id="rId9" imgW="190417" imgH="393529" progId="Equation.DSMT4">
                  <p:embed/>
                  <p:pic>
                    <p:nvPicPr>
                      <p:cNvPr id="0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3463" y="5257800"/>
                        <a:ext cx="261937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24" name="Object 112"/>
          <p:cNvGraphicFramePr>
            <a:graphicFrameLocks noChangeAspect="1"/>
          </p:cNvGraphicFramePr>
          <p:nvPr/>
        </p:nvGraphicFramePr>
        <p:xfrm>
          <a:off x="7391400" y="5943600"/>
          <a:ext cx="23495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0" name="Equation" r:id="rId11" imgW="152268" imgH="203024" progId="Equation.DSMT4">
                  <p:embed/>
                </p:oleObj>
              </mc:Choice>
              <mc:Fallback>
                <p:oleObj name="Equation" r:id="rId11" imgW="152268" imgH="203024" progId="Equation.DSMT4">
                  <p:embed/>
                  <p:pic>
                    <p:nvPicPr>
                      <p:cNvPr id="0" name="Object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5943600"/>
                        <a:ext cx="23495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25" name="Object 113"/>
          <p:cNvGraphicFramePr>
            <a:graphicFrameLocks noChangeAspect="1"/>
          </p:cNvGraphicFramePr>
          <p:nvPr/>
        </p:nvGraphicFramePr>
        <p:xfrm>
          <a:off x="7840663" y="4800600"/>
          <a:ext cx="685800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1" name="Equation" r:id="rId13" imgW="469696" imgH="203112" progId="Equation.DSMT4">
                  <p:embed/>
                </p:oleObj>
              </mc:Choice>
              <mc:Fallback>
                <p:oleObj name="Equation" r:id="rId13" imgW="469696" imgH="203112" progId="Equation.DSMT4">
                  <p:embed/>
                  <p:pic>
                    <p:nvPicPr>
                      <p:cNvPr id="0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0663" y="4800600"/>
                        <a:ext cx="685800" cy="29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26" name="Object 114"/>
          <p:cNvGraphicFramePr>
            <a:graphicFrameLocks noChangeAspect="1"/>
          </p:cNvGraphicFramePr>
          <p:nvPr/>
        </p:nvGraphicFramePr>
        <p:xfrm>
          <a:off x="7848600" y="5410200"/>
          <a:ext cx="668338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2" name="Equation" r:id="rId15" imgW="457002" imgH="203112" progId="Equation.DSMT4">
                  <p:embed/>
                </p:oleObj>
              </mc:Choice>
              <mc:Fallback>
                <p:oleObj name="Equation" r:id="rId15" imgW="457002" imgH="203112" progId="Equation.DSMT4">
                  <p:embed/>
                  <p:pic>
                    <p:nvPicPr>
                      <p:cNvPr id="0" name="Object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5410200"/>
                        <a:ext cx="668338" cy="29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27" name="Object 115"/>
          <p:cNvGraphicFramePr>
            <a:graphicFrameLocks noChangeAspect="1"/>
          </p:cNvGraphicFramePr>
          <p:nvPr/>
        </p:nvGraphicFramePr>
        <p:xfrm>
          <a:off x="7848600" y="5943600"/>
          <a:ext cx="92710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3" name="Equation" r:id="rId17" imgW="634449" imgH="177646" progId="Equation.DSMT4">
                  <p:embed/>
                </p:oleObj>
              </mc:Choice>
              <mc:Fallback>
                <p:oleObj name="Equation" r:id="rId17" imgW="634449" imgH="177646" progId="Equation.DSMT4">
                  <p:embed/>
                  <p:pic>
                    <p:nvPicPr>
                      <p:cNvPr id="0" name="Object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5943600"/>
                        <a:ext cx="927100" cy="26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28" name="Oval 116"/>
          <p:cNvSpPr>
            <a:spLocks noChangeArrowheads="1"/>
          </p:cNvSpPr>
          <p:nvPr/>
        </p:nvSpPr>
        <p:spPr bwMode="auto">
          <a:xfrm>
            <a:off x="7162800" y="3962400"/>
            <a:ext cx="1828800" cy="5334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429" name="Line 117"/>
          <p:cNvSpPr>
            <a:spLocks noChangeShapeType="1"/>
          </p:cNvSpPr>
          <p:nvPr/>
        </p:nvSpPr>
        <p:spPr bwMode="auto">
          <a:xfrm flipH="1">
            <a:off x="8077200" y="2895600"/>
            <a:ext cx="152400" cy="990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430" name="Text Box 118"/>
          <p:cNvSpPr txBox="1">
            <a:spLocks noChangeArrowheads="1"/>
          </p:cNvSpPr>
          <p:nvPr/>
        </p:nvSpPr>
        <p:spPr bwMode="auto">
          <a:xfrm>
            <a:off x="7543800" y="1752600"/>
            <a:ext cx="14478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These Probabilities will always add up to 1</a:t>
            </a:r>
          </a:p>
        </p:txBody>
      </p:sp>
      <p:pic>
        <p:nvPicPr>
          <p:cNvPr id="9279" name="Picture 62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11430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3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3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3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3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3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3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3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3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3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3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3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3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3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3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3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3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3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13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13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3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13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13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13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3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13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13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13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1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13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13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2" grpId="0"/>
      <p:bldP spid="13343" grpId="0"/>
      <p:bldP spid="13344" grpId="0"/>
      <p:bldP spid="13345" grpId="0"/>
      <p:bldP spid="13346" grpId="0"/>
      <p:bldP spid="13347" grpId="0"/>
      <p:bldP spid="13348" grpId="0"/>
      <p:bldP spid="13349" grpId="0"/>
      <p:bldP spid="13351" grpId="0"/>
      <p:bldP spid="13356" grpId="0"/>
      <p:bldP spid="13357" grpId="0"/>
      <p:bldP spid="13358" grpId="0"/>
      <p:bldP spid="13359" grpId="0"/>
      <p:bldP spid="13360" grpId="0"/>
      <p:bldP spid="13361" grpId="0"/>
      <p:bldP spid="13362" grpId="0"/>
      <p:bldP spid="13363" grpId="0"/>
      <p:bldP spid="13364" grpId="0"/>
      <p:bldP spid="13365" grpId="0"/>
      <p:bldP spid="13366" grpId="0"/>
      <p:bldP spid="13367" grpId="0"/>
      <p:bldP spid="13368" grpId="0"/>
      <p:bldP spid="13369" grpId="0"/>
      <p:bldP spid="13370" grpId="0"/>
      <p:bldP spid="13371" grpId="0" animBg="1"/>
      <p:bldP spid="13372" grpId="0"/>
      <p:bldP spid="13384" grpId="0"/>
      <p:bldP spid="13383" grpId="0"/>
      <p:bldP spid="13382" grpId="0"/>
      <p:bldP spid="13381" grpId="0"/>
      <p:bldP spid="13380" grpId="0"/>
      <p:bldP spid="13379" grpId="0"/>
      <p:bldP spid="13378" grpId="0"/>
      <p:bldP spid="13377" grpId="0"/>
      <p:bldP spid="13376" grpId="0"/>
      <p:bldP spid="13375" grpId="0"/>
      <p:bldP spid="13385" grpId="0" animBg="1"/>
      <p:bldP spid="13386" grpId="0" animBg="1"/>
      <p:bldP spid="13387" grpId="0" animBg="1"/>
      <p:bldP spid="13388" grpId="0" animBg="1"/>
      <p:bldP spid="13389" grpId="0" animBg="1"/>
      <p:bldP spid="13390" grpId="0" animBg="1"/>
      <p:bldP spid="13391" grpId="0" animBg="1"/>
      <p:bldP spid="13392" grpId="0" animBg="1"/>
      <p:bldP spid="13393" grpId="0" animBg="1"/>
      <p:bldP spid="13419" grpId="0"/>
      <p:bldP spid="13428" grpId="0" animBg="1"/>
      <p:bldP spid="13429" grpId="0" animBg="1"/>
      <p:bldP spid="134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50292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Discrete Random Variables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You will need to be able to calculate missing values, based on the Probabilities adding up to 1.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a) Find the value of k in the table opposite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b) Complete the missing values in the table, based on the value of k.</a:t>
            </a:r>
            <a:endParaRPr lang="en-GB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8A</a:t>
            </a:r>
          </a:p>
        </p:txBody>
      </p:sp>
      <p:sp>
        <p:nvSpPr>
          <p:cNvPr id="14411" name="Rectangle 75"/>
          <p:cNvSpPr>
            <a:spLocks noChangeArrowheads="1"/>
          </p:cNvSpPr>
          <p:nvPr/>
        </p:nvSpPr>
        <p:spPr bwMode="auto">
          <a:xfrm>
            <a:off x="8386763" y="2208213"/>
            <a:ext cx="528637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3k</a:t>
            </a:r>
          </a:p>
        </p:txBody>
      </p:sp>
      <p:sp>
        <p:nvSpPr>
          <p:cNvPr id="14410" name="Rectangle 74"/>
          <p:cNvSpPr>
            <a:spLocks noChangeArrowheads="1"/>
          </p:cNvSpPr>
          <p:nvPr/>
        </p:nvSpPr>
        <p:spPr bwMode="auto">
          <a:xfrm>
            <a:off x="7856538" y="2208213"/>
            <a:ext cx="530225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0.2</a:t>
            </a:r>
          </a:p>
        </p:txBody>
      </p:sp>
      <p:sp>
        <p:nvSpPr>
          <p:cNvPr id="14409" name="Rectangle 73"/>
          <p:cNvSpPr>
            <a:spLocks noChangeArrowheads="1"/>
          </p:cNvSpPr>
          <p:nvPr/>
        </p:nvSpPr>
        <p:spPr bwMode="auto">
          <a:xfrm>
            <a:off x="7327900" y="2208213"/>
            <a:ext cx="528638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0.1</a:t>
            </a:r>
          </a:p>
        </p:txBody>
      </p:sp>
      <p:sp>
        <p:nvSpPr>
          <p:cNvPr id="14408" name="Rectangle 72"/>
          <p:cNvSpPr>
            <a:spLocks noChangeArrowheads="1"/>
          </p:cNvSpPr>
          <p:nvPr/>
        </p:nvSpPr>
        <p:spPr bwMode="auto">
          <a:xfrm>
            <a:off x="6799263" y="2208213"/>
            <a:ext cx="528637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k</a:t>
            </a:r>
          </a:p>
        </p:txBody>
      </p:sp>
      <p:sp>
        <p:nvSpPr>
          <p:cNvPr id="14407" name="Rectangle 71"/>
          <p:cNvSpPr>
            <a:spLocks noChangeArrowheads="1"/>
          </p:cNvSpPr>
          <p:nvPr/>
        </p:nvSpPr>
        <p:spPr bwMode="auto">
          <a:xfrm>
            <a:off x="6270625" y="2208213"/>
            <a:ext cx="528638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0.2</a:t>
            </a:r>
          </a:p>
        </p:txBody>
      </p:sp>
      <p:sp>
        <p:nvSpPr>
          <p:cNvPr id="14406" name="Rectangle 70"/>
          <p:cNvSpPr>
            <a:spLocks noChangeArrowheads="1"/>
          </p:cNvSpPr>
          <p:nvPr/>
        </p:nvSpPr>
        <p:spPr bwMode="auto">
          <a:xfrm>
            <a:off x="5410200" y="2208213"/>
            <a:ext cx="860425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P(X = x)</a:t>
            </a:r>
          </a:p>
        </p:txBody>
      </p:sp>
      <p:sp>
        <p:nvSpPr>
          <p:cNvPr id="14405" name="Rectangle 69"/>
          <p:cNvSpPr>
            <a:spLocks noChangeArrowheads="1"/>
          </p:cNvSpPr>
          <p:nvPr/>
        </p:nvSpPr>
        <p:spPr bwMode="auto">
          <a:xfrm>
            <a:off x="8386763" y="1905000"/>
            <a:ext cx="528637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5</a:t>
            </a:r>
          </a:p>
        </p:txBody>
      </p:sp>
      <p:sp>
        <p:nvSpPr>
          <p:cNvPr id="14404" name="Rectangle 68"/>
          <p:cNvSpPr>
            <a:spLocks noChangeArrowheads="1"/>
          </p:cNvSpPr>
          <p:nvPr/>
        </p:nvSpPr>
        <p:spPr bwMode="auto">
          <a:xfrm>
            <a:off x="7856538" y="1905000"/>
            <a:ext cx="53022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4</a:t>
            </a:r>
          </a:p>
        </p:txBody>
      </p:sp>
      <p:sp>
        <p:nvSpPr>
          <p:cNvPr id="14403" name="Rectangle 67"/>
          <p:cNvSpPr>
            <a:spLocks noChangeArrowheads="1"/>
          </p:cNvSpPr>
          <p:nvPr/>
        </p:nvSpPr>
        <p:spPr bwMode="auto">
          <a:xfrm>
            <a:off x="7327900" y="1905000"/>
            <a:ext cx="528638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3</a:t>
            </a:r>
          </a:p>
        </p:txBody>
      </p:sp>
      <p:sp>
        <p:nvSpPr>
          <p:cNvPr id="14402" name="Rectangle 66"/>
          <p:cNvSpPr>
            <a:spLocks noChangeArrowheads="1"/>
          </p:cNvSpPr>
          <p:nvPr/>
        </p:nvSpPr>
        <p:spPr bwMode="auto">
          <a:xfrm>
            <a:off x="6799263" y="1905000"/>
            <a:ext cx="528637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2</a:t>
            </a:r>
          </a:p>
        </p:txBody>
      </p:sp>
      <p:sp>
        <p:nvSpPr>
          <p:cNvPr id="14401" name="Rectangle 65"/>
          <p:cNvSpPr>
            <a:spLocks noChangeArrowheads="1"/>
          </p:cNvSpPr>
          <p:nvPr/>
        </p:nvSpPr>
        <p:spPr bwMode="auto">
          <a:xfrm>
            <a:off x="6270625" y="1905000"/>
            <a:ext cx="528638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14400" name="Rectangle 64"/>
          <p:cNvSpPr>
            <a:spLocks noChangeArrowheads="1"/>
          </p:cNvSpPr>
          <p:nvPr/>
        </p:nvSpPr>
        <p:spPr bwMode="auto">
          <a:xfrm>
            <a:off x="5410200" y="1905000"/>
            <a:ext cx="86042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x</a:t>
            </a:r>
          </a:p>
        </p:txBody>
      </p:sp>
      <p:sp>
        <p:nvSpPr>
          <p:cNvPr id="14412" name="Line 76"/>
          <p:cNvSpPr>
            <a:spLocks noChangeShapeType="1"/>
          </p:cNvSpPr>
          <p:nvPr/>
        </p:nvSpPr>
        <p:spPr bwMode="auto">
          <a:xfrm>
            <a:off x="5410200" y="1905000"/>
            <a:ext cx="3505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13" name="Line 77"/>
          <p:cNvSpPr>
            <a:spLocks noChangeShapeType="1"/>
          </p:cNvSpPr>
          <p:nvPr/>
        </p:nvSpPr>
        <p:spPr bwMode="auto">
          <a:xfrm>
            <a:off x="5410200" y="2208213"/>
            <a:ext cx="350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14" name="Line 78"/>
          <p:cNvSpPr>
            <a:spLocks noChangeShapeType="1"/>
          </p:cNvSpPr>
          <p:nvPr/>
        </p:nvSpPr>
        <p:spPr bwMode="auto">
          <a:xfrm>
            <a:off x="5410200" y="2511425"/>
            <a:ext cx="3505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15" name="Line 79"/>
          <p:cNvSpPr>
            <a:spLocks noChangeShapeType="1"/>
          </p:cNvSpPr>
          <p:nvPr/>
        </p:nvSpPr>
        <p:spPr bwMode="auto">
          <a:xfrm>
            <a:off x="5410200" y="1905000"/>
            <a:ext cx="0" cy="6064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16" name="Line 80"/>
          <p:cNvSpPr>
            <a:spLocks noChangeShapeType="1"/>
          </p:cNvSpPr>
          <p:nvPr/>
        </p:nvSpPr>
        <p:spPr bwMode="auto">
          <a:xfrm>
            <a:off x="6270625" y="1905000"/>
            <a:ext cx="0" cy="606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17" name="Line 81"/>
          <p:cNvSpPr>
            <a:spLocks noChangeShapeType="1"/>
          </p:cNvSpPr>
          <p:nvPr/>
        </p:nvSpPr>
        <p:spPr bwMode="auto">
          <a:xfrm>
            <a:off x="6799263" y="1905000"/>
            <a:ext cx="0" cy="606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18" name="Line 82"/>
          <p:cNvSpPr>
            <a:spLocks noChangeShapeType="1"/>
          </p:cNvSpPr>
          <p:nvPr/>
        </p:nvSpPr>
        <p:spPr bwMode="auto">
          <a:xfrm>
            <a:off x="7327900" y="1905000"/>
            <a:ext cx="0" cy="606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19" name="Line 83"/>
          <p:cNvSpPr>
            <a:spLocks noChangeShapeType="1"/>
          </p:cNvSpPr>
          <p:nvPr/>
        </p:nvSpPr>
        <p:spPr bwMode="auto">
          <a:xfrm>
            <a:off x="7856538" y="1905000"/>
            <a:ext cx="0" cy="606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20" name="Line 84"/>
          <p:cNvSpPr>
            <a:spLocks noChangeShapeType="1"/>
          </p:cNvSpPr>
          <p:nvPr/>
        </p:nvSpPr>
        <p:spPr bwMode="auto">
          <a:xfrm>
            <a:off x="8386763" y="1905000"/>
            <a:ext cx="0" cy="606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21" name="Line 85"/>
          <p:cNvSpPr>
            <a:spLocks noChangeShapeType="1"/>
          </p:cNvSpPr>
          <p:nvPr/>
        </p:nvSpPr>
        <p:spPr bwMode="auto">
          <a:xfrm>
            <a:off x="8915400" y="1905000"/>
            <a:ext cx="0" cy="6064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40" name="Text Box 104"/>
          <p:cNvSpPr txBox="1">
            <a:spLocks noChangeArrowheads="1"/>
          </p:cNvSpPr>
          <p:nvPr/>
        </p:nvSpPr>
        <p:spPr bwMode="auto">
          <a:xfrm>
            <a:off x="6096000" y="28956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0.2 + k + 0.1 + 0.2 + 3k = 1</a:t>
            </a:r>
          </a:p>
        </p:txBody>
      </p:sp>
      <p:sp>
        <p:nvSpPr>
          <p:cNvPr id="14441" name="Text Box 105"/>
          <p:cNvSpPr txBox="1">
            <a:spLocks noChangeArrowheads="1"/>
          </p:cNvSpPr>
          <p:nvPr/>
        </p:nvSpPr>
        <p:spPr bwMode="auto">
          <a:xfrm>
            <a:off x="6781800" y="3657600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4k + 0.5 = 1</a:t>
            </a:r>
          </a:p>
        </p:txBody>
      </p:sp>
      <p:sp>
        <p:nvSpPr>
          <p:cNvPr id="14442" name="Text Box 106"/>
          <p:cNvSpPr txBox="1">
            <a:spLocks noChangeArrowheads="1"/>
          </p:cNvSpPr>
          <p:nvPr/>
        </p:nvSpPr>
        <p:spPr bwMode="auto">
          <a:xfrm>
            <a:off x="6934200" y="44196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4k = 0.5</a:t>
            </a:r>
          </a:p>
        </p:txBody>
      </p:sp>
      <p:sp>
        <p:nvSpPr>
          <p:cNvPr id="14443" name="Text Box 107"/>
          <p:cNvSpPr txBox="1">
            <a:spLocks noChangeArrowheads="1"/>
          </p:cNvSpPr>
          <p:nvPr/>
        </p:nvSpPr>
        <p:spPr bwMode="auto">
          <a:xfrm>
            <a:off x="6934200" y="51816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k = 0.125</a:t>
            </a:r>
          </a:p>
        </p:txBody>
      </p:sp>
      <p:sp>
        <p:nvSpPr>
          <p:cNvPr id="14444" name="Arc 108"/>
          <p:cNvSpPr>
            <a:spLocks/>
          </p:cNvSpPr>
          <p:nvPr/>
        </p:nvSpPr>
        <p:spPr bwMode="auto">
          <a:xfrm flipH="1" flipV="1">
            <a:off x="5867400" y="3048000"/>
            <a:ext cx="228600" cy="762000"/>
          </a:xfrm>
          <a:custGeom>
            <a:avLst/>
            <a:gdLst>
              <a:gd name="T0" fmla="*/ 0 w 21600"/>
              <a:gd name="T1" fmla="*/ 0 h 43199"/>
              <a:gd name="T2" fmla="*/ 24416 w 21600"/>
              <a:gd name="T3" fmla="*/ 13441144 h 43199"/>
              <a:gd name="T4" fmla="*/ 0 w 21600"/>
              <a:gd name="T5" fmla="*/ 6720731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4"/>
                  <a:pt x="12061" y="43079"/>
                  <a:pt x="217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4"/>
                  <a:pt x="12061" y="43079"/>
                  <a:pt x="217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445" name="Arc 109"/>
          <p:cNvSpPr>
            <a:spLocks/>
          </p:cNvSpPr>
          <p:nvPr/>
        </p:nvSpPr>
        <p:spPr bwMode="auto">
          <a:xfrm flipH="1" flipV="1">
            <a:off x="5867400" y="3810000"/>
            <a:ext cx="228600" cy="762000"/>
          </a:xfrm>
          <a:custGeom>
            <a:avLst/>
            <a:gdLst>
              <a:gd name="T0" fmla="*/ 0 w 21600"/>
              <a:gd name="T1" fmla="*/ 0 h 43199"/>
              <a:gd name="T2" fmla="*/ 24416 w 21600"/>
              <a:gd name="T3" fmla="*/ 13441144 h 43199"/>
              <a:gd name="T4" fmla="*/ 0 w 21600"/>
              <a:gd name="T5" fmla="*/ 6720731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4"/>
                  <a:pt x="12061" y="43079"/>
                  <a:pt x="217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4"/>
                  <a:pt x="12061" y="43079"/>
                  <a:pt x="217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446" name="Arc 110"/>
          <p:cNvSpPr>
            <a:spLocks/>
          </p:cNvSpPr>
          <p:nvPr/>
        </p:nvSpPr>
        <p:spPr bwMode="auto">
          <a:xfrm flipH="1" flipV="1">
            <a:off x="5867400" y="4572000"/>
            <a:ext cx="228600" cy="762000"/>
          </a:xfrm>
          <a:custGeom>
            <a:avLst/>
            <a:gdLst>
              <a:gd name="T0" fmla="*/ 0 w 21600"/>
              <a:gd name="T1" fmla="*/ 0 h 43199"/>
              <a:gd name="T2" fmla="*/ 24416 w 21600"/>
              <a:gd name="T3" fmla="*/ 13441144 h 43199"/>
              <a:gd name="T4" fmla="*/ 0 w 21600"/>
              <a:gd name="T5" fmla="*/ 6720731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4"/>
                  <a:pt x="12061" y="43079"/>
                  <a:pt x="217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4"/>
                  <a:pt x="12061" y="43079"/>
                  <a:pt x="217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447" name="Text Box 111"/>
          <p:cNvSpPr txBox="1">
            <a:spLocks noChangeArrowheads="1"/>
          </p:cNvSpPr>
          <p:nvPr/>
        </p:nvSpPr>
        <p:spPr bwMode="auto">
          <a:xfrm>
            <a:off x="4724400" y="2971800"/>
            <a:ext cx="11430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Group together like terms</a:t>
            </a:r>
          </a:p>
        </p:txBody>
      </p:sp>
      <p:sp>
        <p:nvSpPr>
          <p:cNvPr id="14448" name="Text Box 112"/>
          <p:cNvSpPr txBox="1">
            <a:spLocks noChangeArrowheads="1"/>
          </p:cNvSpPr>
          <p:nvPr/>
        </p:nvSpPr>
        <p:spPr bwMode="auto">
          <a:xfrm>
            <a:off x="4876800" y="4038600"/>
            <a:ext cx="76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- 0.5</a:t>
            </a:r>
          </a:p>
        </p:txBody>
      </p:sp>
      <p:sp>
        <p:nvSpPr>
          <p:cNvPr id="14449" name="Text Box 113"/>
          <p:cNvSpPr txBox="1">
            <a:spLocks noChangeArrowheads="1"/>
          </p:cNvSpPr>
          <p:nvPr/>
        </p:nvSpPr>
        <p:spPr bwMode="auto">
          <a:xfrm>
            <a:off x="5029200" y="4800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÷ 4</a:t>
            </a:r>
          </a:p>
        </p:txBody>
      </p:sp>
      <p:sp>
        <p:nvSpPr>
          <p:cNvPr id="14450" name="Rectangle 114"/>
          <p:cNvSpPr>
            <a:spLocks noChangeArrowheads="1"/>
          </p:cNvSpPr>
          <p:nvPr/>
        </p:nvSpPr>
        <p:spPr bwMode="auto">
          <a:xfrm>
            <a:off x="8305800" y="5943600"/>
            <a:ext cx="838200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0.375</a:t>
            </a:r>
          </a:p>
        </p:txBody>
      </p:sp>
      <p:sp>
        <p:nvSpPr>
          <p:cNvPr id="14451" name="Rectangle 115"/>
          <p:cNvSpPr>
            <a:spLocks noChangeArrowheads="1"/>
          </p:cNvSpPr>
          <p:nvPr/>
        </p:nvSpPr>
        <p:spPr bwMode="auto">
          <a:xfrm>
            <a:off x="7915275" y="5942013"/>
            <a:ext cx="530225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0.2</a:t>
            </a:r>
          </a:p>
        </p:txBody>
      </p:sp>
      <p:sp>
        <p:nvSpPr>
          <p:cNvPr id="14452" name="Rectangle 116"/>
          <p:cNvSpPr>
            <a:spLocks noChangeArrowheads="1"/>
          </p:cNvSpPr>
          <p:nvPr/>
        </p:nvSpPr>
        <p:spPr bwMode="auto">
          <a:xfrm>
            <a:off x="7386638" y="5942013"/>
            <a:ext cx="528637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0.1</a:t>
            </a:r>
          </a:p>
        </p:txBody>
      </p:sp>
      <p:sp>
        <p:nvSpPr>
          <p:cNvPr id="14453" name="Rectangle 117"/>
          <p:cNvSpPr>
            <a:spLocks noChangeArrowheads="1"/>
          </p:cNvSpPr>
          <p:nvPr/>
        </p:nvSpPr>
        <p:spPr bwMode="auto">
          <a:xfrm>
            <a:off x="6781800" y="5943600"/>
            <a:ext cx="685800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0.125</a:t>
            </a:r>
          </a:p>
        </p:txBody>
      </p:sp>
      <p:sp>
        <p:nvSpPr>
          <p:cNvPr id="14454" name="Rectangle 118"/>
          <p:cNvSpPr>
            <a:spLocks noChangeArrowheads="1"/>
          </p:cNvSpPr>
          <p:nvPr/>
        </p:nvSpPr>
        <p:spPr bwMode="auto">
          <a:xfrm>
            <a:off x="6329363" y="5942013"/>
            <a:ext cx="528637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0.2</a:t>
            </a:r>
          </a:p>
        </p:txBody>
      </p:sp>
      <p:sp>
        <p:nvSpPr>
          <p:cNvPr id="14455" name="Rectangle 119"/>
          <p:cNvSpPr>
            <a:spLocks noChangeArrowheads="1"/>
          </p:cNvSpPr>
          <p:nvPr/>
        </p:nvSpPr>
        <p:spPr bwMode="auto">
          <a:xfrm>
            <a:off x="5468938" y="5942013"/>
            <a:ext cx="860425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P(X = x)</a:t>
            </a:r>
          </a:p>
        </p:txBody>
      </p:sp>
      <p:sp>
        <p:nvSpPr>
          <p:cNvPr id="14456" name="Rectangle 120"/>
          <p:cNvSpPr>
            <a:spLocks noChangeArrowheads="1"/>
          </p:cNvSpPr>
          <p:nvPr/>
        </p:nvSpPr>
        <p:spPr bwMode="auto">
          <a:xfrm>
            <a:off x="8445500" y="5638800"/>
            <a:ext cx="528638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5</a:t>
            </a:r>
          </a:p>
        </p:txBody>
      </p:sp>
      <p:sp>
        <p:nvSpPr>
          <p:cNvPr id="14457" name="Rectangle 121"/>
          <p:cNvSpPr>
            <a:spLocks noChangeArrowheads="1"/>
          </p:cNvSpPr>
          <p:nvPr/>
        </p:nvSpPr>
        <p:spPr bwMode="auto">
          <a:xfrm>
            <a:off x="7915275" y="5638800"/>
            <a:ext cx="53022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4</a:t>
            </a:r>
          </a:p>
        </p:txBody>
      </p:sp>
      <p:sp>
        <p:nvSpPr>
          <p:cNvPr id="14458" name="Rectangle 122"/>
          <p:cNvSpPr>
            <a:spLocks noChangeArrowheads="1"/>
          </p:cNvSpPr>
          <p:nvPr/>
        </p:nvSpPr>
        <p:spPr bwMode="auto">
          <a:xfrm>
            <a:off x="7386638" y="5638800"/>
            <a:ext cx="528637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3</a:t>
            </a:r>
          </a:p>
        </p:txBody>
      </p:sp>
      <p:sp>
        <p:nvSpPr>
          <p:cNvPr id="14459" name="Rectangle 123"/>
          <p:cNvSpPr>
            <a:spLocks noChangeArrowheads="1"/>
          </p:cNvSpPr>
          <p:nvPr/>
        </p:nvSpPr>
        <p:spPr bwMode="auto">
          <a:xfrm>
            <a:off x="6858000" y="5638800"/>
            <a:ext cx="528638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2</a:t>
            </a:r>
          </a:p>
        </p:txBody>
      </p:sp>
      <p:sp>
        <p:nvSpPr>
          <p:cNvPr id="14460" name="Rectangle 124"/>
          <p:cNvSpPr>
            <a:spLocks noChangeArrowheads="1"/>
          </p:cNvSpPr>
          <p:nvPr/>
        </p:nvSpPr>
        <p:spPr bwMode="auto">
          <a:xfrm>
            <a:off x="6329363" y="5638800"/>
            <a:ext cx="528637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14461" name="Rectangle 125"/>
          <p:cNvSpPr>
            <a:spLocks noChangeArrowheads="1"/>
          </p:cNvSpPr>
          <p:nvPr/>
        </p:nvSpPr>
        <p:spPr bwMode="auto">
          <a:xfrm>
            <a:off x="5468938" y="5638800"/>
            <a:ext cx="86042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400">
                <a:latin typeface="Comic Sans MS" pitchFamily="66" charset="0"/>
              </a:rPr>
              <a:t>x</a:t>
            </a:r>
          </a:p>
        </p:txBody>
      </p:sp>
      <p:sp>
        <p:nvSpPr>
          <p:cNvPr id="14462" name="Line 126"/>
          <p:cNvSpPr>
            <a:spLocks noChangeShapeType="1"/>
          </p:cNvSpPr>
          <p:nvPr/>
        </p:nvSpPr>
        <p:spPr bwMode="auto">
          <a:xfrm>
            <a:off x="5468938" y="5638800"/>
            <a:ext cx="3505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63" name="Line 127"/>
          <p:cNvSpPr>
            <a:spLocks noChangeShapeType="1"/>
          </p:cNvSpPr>
          <p:nvPr/>
        </p:nvSpPr>
        <p:spPr bwMode="auto">
          <a:xfrm>
            <a:off x="5468938" y="5942013"/>
            <a:ext cx="350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64" name="Line 128"/>
          <p:cNvSpPr>
            <a:spLocks noChangeShapeType="1"/>
          </p:cNvSpPr>
          <p:nvPr/>
        </p:nvSpPr>
        <p:spPr bwMode="auto">
          <a:xfrm>
            <a:off x="5468938" y="6245225"/>
            <a:ext cx="3505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65" name="Line 129"/>
          <p:cNvSpPr>
            <a:spLocks noChangeShapeType="1"/>
          </p:cNvSpPr>
          <p:nvPr/>
        </p:nvSpPr>
        <p:spPr bwMode="auto">
          <a:xfrm>
            <a:off x="5468938" y="5638800"/>
            <a:ext cx="0" cy="6064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66" name="Line 130"/>
          <p:cNvSpPr>
            <a:spLocks noChangeShapeType="1"/>
          </p:cNvSpPr>
          <p:nvPr/>
        </p:nvSpPr>
        <p:spPr bwMode="auto">
          <a:xfrm>
            <a:off x="6329363" y="5638800"/>
            <a:ext cx="0" cy="606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67" name="Line 131"/>
          <p:cNvSpPr>
            <a:spLocks noChangeShapeType="1"/>
          </p:cNvSpPr>
          <p:nvPr/>
        </p:nvSpPr>
        <p:spPr bwMode="auto">
          <a:xfrm>
            <a:off x="6858000" y="5638800"/>
            <a:ext cx="0" cy="606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68" name="Line 132"/>
          <p:cNvSpPr>
            <a:spLocks noChangeShapeType="1"/>
          </p:cNvSpPr>
          <p:nvPr/>
        </p:nvSpPr>
        <p:spPr bwMode="auto">
          <a:xfrm>
            <a:off x="7386638" y="5638800"/>
            <a:ext cx="0" cy="606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69" name="Line 133"/>
          <p:cNvSpPr>
            <a:spLocks noChangeShapeType="1"/>
          </p:cNvSpPr>
          <p:nvPr/>
        </p:nvSpPr>
        <p:spPr bwMode="auto">
          <a:xfrm>
            <a:off x="7915275" y="5638800"/>
            <a:ext cx="0" cy="606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70" name="Line 134"/>
          <p:cNvSpPr>
            <a:spLocks noChangeShapeType="1"/>
          </p:cNvSpPr>
          <p:nvPr/>
        </p:nvSpPr>
        <p:spPr bwMode="auto">
          <a:xfrm>
            <a:off x="8445500" y="5638800"/>
            <a:ext cx="0" cy="606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71" name="Line 135"/>
          <p:cNvSpPr>
            <a:spLocks noChangeShapeType="1"/>
          </p:cNvSpPr>
          <p:nvPr/>
        </p:nvSpPr>
        <p:spPr bwMode="auto">
          <a:xfrm>
            <a:off x="8974138" y="5638800"/>
            <a:ext cx="0" cy="6064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0299" name="Picture 5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11430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4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4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4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4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4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4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4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4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4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4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4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4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4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4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4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4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4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4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4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4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4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4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14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14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14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1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11" grpId="0"/>
      <p:bldP spid="14410" grpId="0"/>
      <p:bldP spid="14409" grpId="0"/>
      <p:bldP spid="14408" grpId="0"/>
      <p:bldP spid="14407" grpId="0"/>
      <p:bldP spid="14406" grpId="0"/>
      <p:bldP spid="14405" grpId="0"/>
      <p:bldP spid="14404" grpId="0"/>
      <p:bldP spid="14403" grpId="0"/>
      <p:bldP spid="14402" grpId="0"/>
      <p:bldP spid="14401" grpId="0"/>
      <p:bldP spid="14400" grpId="0"/>
      <p:bldP spid="14412" grpId="0" animBg="1"/>
      <p:bldP spid="14413" grpId="0" animBg="1"/>
      <p:bldP spid="14414" grpId="0" animBg="1"/>
      <p:bldP spid="14415" grpId="0" animBg="1"/>
      <p:bldP spid="14416" grpId="0" animBg="1"/>
      <p:bldP spid="14417" grpId="0" animBg="1"/>
      <p:bldP spid="14418" grpId="0" animBg="1"/>
      <p:bldP spid="14419" grpId="0" animBg="1"/>
      <p:bldP spid="14420" grpId="0" animBg="1"/>
      <p:bldP spid="14421" grpId="0" animBg="1"/>
      <p:bldP spid="14440" grpId="0"/>
      <p:bldP spid="14441" grpId="0"/>
      <p:bldP spid="14444" grpId="0" animBg="1"/>
      <p:bldP spid="14445" grpId="0" animBg="1"/>
      <p:bldP spid="14446" grpId="0" animBg="1"/>
      <p:bldP spid="14447" grpId="0"/>
      <p:bldP spid="14448" grpId="0"/>
      <p:bldP spid="14449" grpId="0"/>
      <p:bldP spid="14450" grpId="0"/>
      <p:bldP spid="14451" grpId="0"/>
      <p:bldP spid="14452" grpId="0"/>
      <p:bldP spid="14453" grpId="0"/>
      <p:bldP spid="14454" grpId="0"/>
      <p:bldP spid="14455" grpId="0"/>
      <p:bldP spid="14456" grpId="0"/>
      <p:bldP spid="14457" grpId="0"/>
      <p:bldP spid="14458" grpId="0"/>
      <p:bldP spid="14459" grpId="0"/>
      <p:bldP spid="14460" grpId="0"/>
      <p:bldP spid="14461" grpId="0"/>
      <p:bldP spid="14462" grpId="0" animBg="1"/>
      <p:bldP spid="14463" grpId="0" animBg="1"/>
      <p:bldP spid="14464" grpId="0" animBg="1"/>
      <p:bldP spid="14465" grpId="0" animBg="1"/>
      <p:bldP spid="14466" grpId="0" animBg="1"/>
      <p:bldP spid="14467" grpId="0" animBg="1"/>
      <p:bldP spid="14468" grpId="0" animBg="1"/>
      <p:bldP spid="14469" grpId="0" animBg="1"/>
      <p:bldP spid="14470" grpId="0" animBg="1"/>
      <p:bldP spid="1447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8768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Discrete Random Variables</a:t>
            </a: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You will need to be able to calculate missing values, based on the Probabilities adding up to 1.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A tetrahedral (4 sided) dice is numbered 1, 2, 3 and 4.</a:t>
            </a: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The probability of it landing on a given side is </a:t>
            </a:r>
            <a:r>
              <a:rPr lang="en-GB" altLang="en-US" sz="1800" baseline="30000">
                <a:latin typeface="Comic Sans MS" pitchFamily="66" charset="0"/>
              </a:rPr>
              <a:t>k</a:t>
            </a:r>
            <a:r>
              <a:rPr lang="en-GB" altLang="en-US" sz="1800">
                <a:latin typeface="Comic Sans MS" pitchFamily="66" charset="0"/>
              </a:rPr>
              <a:t>/</a:t>
            </a:r>
            <a:r>
              <a:rPr lang="en-GB" altLang="en-US" sz="1800" baseline="-25000">
                <a:latin typeface="Comic Sans MS" pitchFamily="66" charset="0"/>
              </a:rPr>
              <a:t>x</a:t>
            </a:r>
            <a:r>
              <a:rPr lang="en-GB" altLang="en-US" sz="1800">
                <a:latin typeface="Comic Sans MS" pitchFamily="66" charset="0"/>
              </a:rPr>
              <a:t>, where k is constant.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a) Draw the Probability Distribution of P(X = x), in terms of k.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b) Calculate the value of k</a:t>
            </a:r>
            <a:endParaRPr lang="en-GB" altLang="en-US" sz="18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8A</a:t>
            </a:r>
          </a:p>
        </p:txBody>
      </p:sp>
      <p:sp>
        <p:nvSpPr>
          <p:cNvPr id="15451" name="Rectangle 91"/>
          <p:cNvSpPr>
            <a:spLocks noChangeArrowheads="1"/>
          </p:cNvSpPr>
          <p:nvPr/>
        </p:nvSpPr>
        <p:spPr bwMode="auto">
          <a:xfrm>
            <a:off x="8075613" y="2082800"/>
            <a:ext cx="534987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 baseline="30000">
                <a:latin typeface="Comic Sans MS" pitchFamily="66" charset="0"/>
              </a:rPr>
              <a:t>k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4</a:t>
            </a:r>
          </a:p>
        </p:txBody>
      </p:sp>
      <p:sp>
        <p:nvSpPr>
          <p:cNvPr id="15450" name="Rectangle 90"/>
          <p:cNvSpPr>
            <a:spLocks noChangeArrowheads="1"/>
          </p:cNvSpPr>
          <p:nvPr/>
        </p:nvSpPr>
        <p:spPr bwMode="auto">
          <a:xfrm>
            <a:off x="7539038" y="2082800"/>
            <a:ext cx="5365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 baseline="30000">
                <a:latin typeface="Comic Sans MS" pitchFamily="66" charset="0"/>
              </a:rPr>
              <a:t>k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3</a:t>
            </a:r>
          </a:p>
        </p:txBody>
      </p:sp>
      <p:sp>
        <p:nvSpPr>
          <p:cNvPr id="15449" name="Rectangle 89"/>
          <p:cNvSpPr>
            <a:spLocks noChangeArrowheads="1"/>
          </p:cNvSpPr>
          <p:nvPr/>
        </p:nvSpPr>
        <p:spPr bwMode="auto">
          <a:xfrm>
            <a:off x="7004050" y="2082800"/>
            <a:ext cx="53498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 baseline="30000">
                <a:latin typeface="Comic Sans MS" pitchFamily="66" charset="0"/>
              </a:rPr>
              <a:t>k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2</a:t>
            </a:r>
          </a:p>
        </p:txBody>
      </p:sp>
      <p:sp>
        <p:nvSpPr>
          <p:cNvPr id="15448" name="Rectangle 88"/>
          <p:cNvSpPr>
            <a:spLocks noChangeArrowheads="1"/>
          </p:cNvSpPr>
          <p:nvPr/>
        </p:nvSpPr>
        <p:spPr bwMode="auto">
          <a:xfrm>
            <a:off x="6469063" y="2082800"/>
            <a:ext cx="534987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 baseline="30000">
                <a:latin typeface="Comic Sans MS" pitchFamily="66" charset="0"/>
              </a:rPr>
              <a:t>k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1</a:t>
            </a:r>
          </a:p>
        </p:txBody>
      </p:sp>
      <p:sp>
        <p:nvSpPr>
          <p:cNvPr id="15447" name="Rectangle 87"/>
          <p:cNvSpPr>
            <a:spLocks noChangeArrowheads="1"/>
          </p:cNvSpPr>
          <p:nvPr/>
        </p:nvSpPr>
        <p:spPr bwMode="auto">
          <a:xfrm>
            <a:off x="5486400" y="2082800"/>
            <a:ext cx="982663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P(X = x)</a:t>
            </a:r>
          </a:p>
        </p:txBody>
      </p:sp>
      <p:sp>
        <p:nvSpPr>
          <p:cNvPr id="15446" name="Rectangle 86"/>
          <p:cNvSpPr>
            <a:spLocks noChangeArrowheads="1"/>
          </p:cNvSpPr>
          <p:nvPr/>
        </p:nvSpPr>
        <p:spPr bwMode="auto">
          <a:xfrm>
            <a:off x="8075613" y="1676400"/>
            <a:ext cx="534987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4</a:t>
            </a:r>
          </a:p>
        </p:txBody>
      </p:sp>
      <p:sp>
        <p:nvSpPr>
          <p:cNvPr id="15445" name="Rectangle 85"/>
          <p:cNvSpPr>
            <a:spLocks noChangeArrowheads="1"/>
          </p:cNvSpPr>
          <p:nvPr/>
        </p:nvSpPr>
        <p:spPr bwMode="auto">
          <a:xfrm>
            <a:off x="7539038" y="1676400"/>
            <a:ext cx="5365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3</a:t>
            </a:r>
          </a:p>
        </p:txBody>
      </p:sp>
      <p:sp>
        <p:nvSpPr>
          <p:cNvPr id="15444" name="Rectangle 84"/>
          <p:cNvSpPr>
            <a:spLocks noChangeArrowheads="1"/>
          </p:cNvSpPr>
          <p:nvPr/>
        </p:nvSpPr>
        <p:spPr bwMode="auto">
          <a:xfrm>
            <a:off x="7004050" y="1676400"/>
            <a:ext cx="53498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2</a:t>
            </a:r>
          </a:p>
        </p:txBody>
      </p:sp>
      <p:sp>
        <p:nvSpPr>
          <p:cNvPr id="15443" name="Rectangle 83"/>
          <p:cNvSpPr>
            <a:spLocks noChangeArrowheads="1"/>
          </p:cNvSpPr>
          <p:nvPr/>
        </p:nvSpPr>
        <p:spPr bwMode="auto">
          <a:xfrm>
            <a:off x="6469063" y="1676400"/>
            <a:ext cx="534987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1</a:t>
            </a:r>
          </a:p>
        </p:txBody>
      </p:sp>
      <p:sp>
        <p:nvSpPr>
          <p:cNvPr id="15442" name="Rectangle 82"/>
          <p:cNvSpPr>
            <a:spLocks noChangeArrowheads="1"/>
          </p:cNvSpPr>
          <p:nvPr/>
        </p:nvSpPr>
        <p:spPr bwMode="auto">
          <a:xfrm>
            <a:off x="5486400" y="1676400"/>
            <a:ext cx="982663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15452" name="Line 92"/>
          <p:cNvSpPr>
            <a:spLocks noChangeShapeType="1"/>
          </p:cNvSpPr>
          <p:nvPr/>
        </p:nvSpPr>
        <p:spPr bwMode="auto">
          <a:xfrm>
            <a:off x="5486400" y="1676400"/>
            <a:ext cx="3124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3" name="Line 93"/>
          <p:cNvSpPr>
            <a:spLocks noChangeShapeType="1"/>
          </p:cNvSpPr>
          <p:nvPr/>
        </p:nvSpPr>
        <p:spPr bwMode="auto">
          <a:xfrm>
            <a:off x="5486400" y="2082800"/>
            <a:ext cx="3124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4" name="Line 94"/>
          <p:cNvSpPr>
            <a:spLocks noChangeShapeType="1"/>
          </p:cNvSpPr>
          <p:nvPr/>
        </p:nvSpPr>
        <p:spPr bwMode="auto">
          <a:xfrm>
            <a:off x="5486400" y="2489200"/>
            <a:ext cx="3124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5" name="Line 95"/>
          <p:cNvSpPr>
            <a:spLocks noChangeShapeType="1"/>
          </p:cNvSpPr>
          <p:nvPr/>
        </p:nvSpPr>
        <p:spPr bwMode="auto">
          <a:xfrm>
            <a:off x="5486400" y="1676400"/>
            <a:ext cx="0" cy="812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6" name="Line 96"/>
          <p:cNvSpPr>
            <a:spLocks noChangeShapeType="1"/>
          </p:cNvSpPr>
          <p:nvPr/>
        </p:nvSpPr>
        <p:spPr bwMode="auto">
          <a:xfrm>
            <a:off x="6469063" y="1676400"/>
            <a:ext cx="0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7" name="Line 97"/>
          <p:cNvSpPr>
            <a:spLocks noChangeShapeType="1"/>
          </p:cNvSpPr>
          <p:nvPr/>
        </p:nvSpPr>
        <p:spPr bwMode="auto">
          <a:xfrm>
            <a:off x="7004050" y="1676400"/>
            <a:ext cx="0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8" name="Line 98"/>
          <p:cNvSpPr>
            <a:spLocks noChangeShapeType="1"/>
          </p:cNvSpPr>
          <p:nvPr/>
        </p:nvSpPr>
        <p:spPr bwMode="auto">
          <a:xfrm>
            <a:off x="7539038" y="1676400"/>
            <a:ext cx="0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9" name="Line 99"/>
          <p:cNvSpPr>
            <a:spLocks noChangeShapeType="1"/>
          </p:cNvSpPr>
          <p:nvPr/>
        </p:nvSpPr>
        <p:spPr bwMode="auto">
          <a:xfrm>
            <a:off x="8075613" y="1676400"/>
            <a:ext cx="0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60" name="Line 100"/>
          <p:cNvSpPr>
            <a:spLocks noChangeShapeType="1"/>
          </p:cNvSpPr>
          <p:nvPr/>
        </p:nvSpPr>
        <p:spPr bwMode="auto">
          <a:xfrm>
            <a:off x="8610600" y="1676400"/>
            <a:ext cx="0" cy="812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5472" name="Object 112"/>
          <p:cNvGraphicFramePr>
            <a:graphicFrameLocks noChangeAspect="1"/>
          </p:cNvGraphicFramePr>
          <p:nvPr/>
        </p:nvGraphicFramePr>
        <p:xfrm>
          <a:off x="6553200" y="2667000"/>
          <a:ext cx="4508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5" name="Equation" r:id="rId3" imgW="266469" imgH="393359" progId="Equation.DSMT4">
                  <p:embed/>
                </p:oleObj>
              </mc:Choice>
              <mc:Fallback>
                <p:oleObj name="Equation" r:id="rId3" imgW="266469" imgH="393359" progId="Equation.DSMT4">
                  <p:embed/>
                  <p:pic>
                    <p:nvPicPr>
                      <p:cNvPr id="0" name="Object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667000"/>
                        <a:ext cx="45085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74" name="Object 114"/>
          <p:cNvGraphicFramePr>
            <a:graphicFrameLocks noChangeAspect="1"/>
          </p:cNvGraphicFramePr>
          <p:nvPr/>
        </p:nvGraphicFramePr>
        <p:xfrm>
          <a:off x="7010400" y="2667000"/>
          <a:ext cx="4508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6" name="Equation" r:id="rId5" imgW="266469" imgH="393359" progId="Equation.DSMT4">
                  <p:embed/>
                </p:oleObj>
              </mc:Choice>
              <mc:Fallback>
                <p:oleObj name="Equation" r:id="rId5" imgW="266469" imgH="393359" progId="Equation.DSMT4">
                  <p:embed/>
                  <p:pic>
                    <p:nvPicPr>
                      <p:cNvPr id="0" name="Object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667000"/>
                        <a:ext cx="45085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75" name="Object 115"/>
          <p:cNvGraphicFramePr>
            <a:graphicFrameLocks noChangeAspect="1"/>
          </p:cNvGraphicFramePr>
          <p:nvPr/>
        </p:nvGraphicFramePr>
        <p:xfrm>
          <a:off x="7467600" y="2667000"/>
          <a:ext cx="4508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7" name="Equation" r:id="rId7" imgW="266469" imgH="393359" progId="Equation.DSMT4">
                  <p:embed/>
                </p:oleObj>
              </mc:Choice>
              <mc:Fallback>
                <p:oleObj name="Equation" r:id="rId7" imgW="266469" imgH="393359" progId="Equation.DSMT4">
                  <p:embed/>
                  <p:pic>
                    <p:nvPicPr>
                      <p:cNvPr id="0" name="Object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2667000"/>
                        <a:ext cx="45085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76" name="Object 116"/>
          <p:cNvGraphicFramePr>
            <a:graphicFrameLocks noChangeAspect="1"/>
          </p:cNvGraphicFramePr>
          <p:nvPr/>
        </p:nvGraphicFramePr>
        <p:xfrm>
          <a:off x="7924800" y="2667000"/>
          <a:ext cx="258763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8" name="Equation" r:id="rId9" imgW="152334" imgH="393529" progId="Equation.DSMT4">
                  <p:embed/>
                </p:oleObj>
              </mc:Choice>
              <mc:Fallback>
                <p:oleObj name="Equation" r:id="rId9" imgW="152334" imgH="393529" progId="Equation.DSMT4">
                  <p:embed/>
                  <p:pic>
                    <p:nvPicPr>
                      <p:cNvPr id="0" name="Object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2667000"/>
                        <a:ext cx="258763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77" name="Object 117"/>
          <p:cNvGraphicFramePr>
            <a:graphicFrameLocks noChangeAspect="1"/>
          </p:cNvGraphicFramePr>
          <p:nvPr/>
        </p:nvGraphicFramePr>
        <p:xfrm>
          <a:off x="8229600" y="2819400"/>
          <a:ext cx="365125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9" name="Equation" r:id="rId11" imgW="215619" imgH="164885" progId="Equation.DSMT4">
                  <p:embed/>
                </p:oleObj>
              </mc:Choice>
              <mc:Fallback>
                <p:oleObj name="Equation" r:id="rId11" imgW="215619" imgH="164885" progId="Equation.DSMT4">
                  <p:embed/>
                  <p:pic>
                    <p:nvPicPr>
                      <p:cNvPr id="0" name="Object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2819400"/>
                        <a:ext cx="365125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78" name="Object 118"/>
          <p:cNvGraphicFramePr>
            <a:graphicFrameLocks noChangeAspect="1"/>
          </p:cNvGraphicFramePr>
          <p:nvPr/>
        </p:nvGraphicFramePr>
        <p:xfrm>
          <a:off x="6248400" y="3505200"/>
          <a:ext cx="687388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0" name="Equation" r:id="rId13" imgW="406048" imgH="393359" progId="Equation.DSMT4">
                  <p:embed/>
                </p:oleObj>
              </mc:Choice>
              <mc:Fallback>
                <p:oleObj name="Equation" r:id="rId13" imgW="406048" imgH="393359" progId="Equation.DSMT4">
                  <p:embed/>
                  <p:pic>
                    <p:nvPicPr>
                      <p:cNvPr id="0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505200"/>
                        <a:ext cx="687388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79" name="Object 119"/>
          <p:cNvGraphicFramePr>
            <a:graphicFrameLocks noChangeAspect="1"/>
          </p:cNvGraphicFramePr>
          <p:nvPr/>
        </p:nvGraphicFramePr>
        <p:xfrm>
          <a:off x="6934200" y="3505200"/>
          <a:ext cx="579438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1" name="Equation" r:id="rId15" imgW="342751" imgH="393529" progId="Equation.DSMT4">
                  <p:embed/>
                </p:oleObj>
              </mc:Choice>
              <mc:Fallback>
                <p:oleObj name="Equation" r:id="rId15" imgW="342751" imgH="393529" progId="Equation.DSMT4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505200"/>
                        <a:ext cx="579438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80" name="Object 120"/>
          <p:cNvGraphicFramePr>
            <a:graphicFrameLocks noChangeAspect="1"/>
          </p:cNvGraphicFramePr>
          <p:nvPr/>
        </p:nvGraphicFramePr>
        <p:xfrm>
          <a:off x="7467600" y="3505200"/>
          <a:ext cx="58102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2" name="Equation" r:id="rId17" imgW="342751" imgH="393529" progId="Equation.DSMT4">
                  <p:embed/>
                </p:oleObj>
              </mc:Choice>
              <mc:Fallback>
                <p:oleObj name="Equation" r:id="rId17" imgW="342751" imgH="393529" progId="Equation.DSMT4">
                  <p:embed/>
                  <p:pic>
                    <p:nvPicPr>
                      <p:cNvPr id="0" name="Object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505200"/>
                        <a:ext cx="581025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81" name="Object 121"/>
          <p:cNvGraphicFramePr>
            <a:graphicFrameLocks noChangeAspect="1"/>
          </p:cNvGraphicFramePr>
          <p:nvPr/>
        </p:nvGraphicFramePr>
        <p:xfrm>
          <a:off x="8077200" y="3505200"/>
          <a:ext cx="366713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3" name="Equation" r:id="rId19" imgW="215713" imgH="393359" progId="Equation.DSMT4">
                  <p:embed/>
                </p:oleObj>
              </mc:Choice>
              <mc:Fallback>
                <p:oleObj name="Equation" r:id="rId19" imgW="215713" imgH="393359" progId="Equation.DSMT4">
                  <p:embed/>
                  <p:pic>
                    <p:nvPicPr>
                      <p:cNvPr id="0" name="Object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3505200"/>
                        <a:ext cx="366713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82" name="Object 122"/>
          <p:cNvGraphicFramePr>
            <a:graphicFrameLocks noChangeAspect="1"/>
          </p:cNvGraphicFramePr>
          <p:nvPr/>
        </p:nvGraphicFramePr>
        <p:xfrm>
          <a:off x="8534400" y="3657600"/>
          <a:ext cx="365125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4" name="Equation" r:id="rId21" imgW="215619" imgH="164885" progId="Equation.DSMT4">
                  <p:embed/>
                </p:oleObj>
              </mc:Choice>
              <mc:Fallback>
                <p:oleObj name="Equation" r:id="rId21" imgW="215619" imgH="164885" progId="Equation.DSMT4">
                  <p:embed/>
                  <p:pic>
                    <p:nvPicPr>
                      <p:cNvPr id="0" name="Object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3657600"/>
                        <a:ext cx="365125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86" name="Object 126"/>
          <p:cNvGraphicFramePr>
            <a:graphicFrameLocks noChangeAspect="1"/>
          </p:cNvGraphicFramePr>
          <p:nvPr/>
        </p:nvGraphicFramePr>
        <p:xfrm>
          <a:off x="7086600" y="4343400"/>
          <a:ext cx="51752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5" name="Equation" r:id="rId23" imgW="304536" imgH="393359" progId="Equation.DSMT4">
                  <p:embed/>
                </p:oleObj>
              </mc:Choice>
              <mc:Fallback>
                <p:oleObj name="Equation" r:id="rId23" imgW="304536" imgH="393359" progId="Equation.DSMT4">
                  <p:embed/>
                  <p:pic>
                    <p:nvPicPr>
                      <p:cNvPr id="0" name="Object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4343400"/>
                        <a:ext cx="517525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87" name="Object 127"/>
          <p:cNvGraphicFramePr>
            <a:graphicFrameLocks noChangeAspect="1"/>
          </p:cNvGraphicFramePr>
          <p:nvPr/>
        </p:nvGraphicFramePr>
        <p:xfrm>
          <a:off x="7618413" y="4495800"/>
          <a:ext cx="365125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6" name="Equation" r:id="rId25" imgW="215619" imgH="164885" progId="Equation.DSMT4">
                  <p:embed/>
                </p:oleObj>
              </mc:Choice>
              <mc:Fallback>
                <p:oleObj name="Equation" r:id="rId25" imgW="215619" imgH="164885" progId="Equation.DSMT4">
                  <p:embed/>
                  <p:pic>
                    <p:nvPicPr>
                      <p:cNvPr id="0" name="Object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8413" y="4495800"/>
                        <a:ext cx="365125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88" name="Object 128"/>
          <p:cNvGraphicFramePr>
            <a:graphicFrameLocks noChangeAspect="1"/>
          </p:cNvGraphicFramePr>
          <p:nvPr/>
        </p:nvGraphicFramePr>
        <p:xfrm>
          <a:off x="7010400" y="5181600"/>
          <a:ext cx="474663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7" name="Equation" r:id="rId26" imgW="279158" imgH="177646" progId="Equation.DSMT4">
                  <p:embed/>
                </p:oleObj>
              </mc:Choice>
              <mc:Fallback>
                <p:oleObj name="Equation" r:id="rId26" imgW="279158" imgH="177646" progId="Equation.DSMT4">
                  <p:embed/>
                  <p:pic>
                    <p:nvPicPr>
                      <p:cNvPr id="0" name="Object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5181600"/>
                        <a:ext cx="474663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89" name="Object 129"/>
          <p:cNvGraphicFramePr>
            <a:graphicFrameLocks noChangeAspect="1"/>
          </p:cNvGraphicFramePr>
          <p:nvPr/>
        </p:nvGraphicFramePr>
        <p:xfrm>
          <a:off x="7467600" y="5181600"/>
          <a:ext cx="515938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8" name="Equation" r:id="rId28" imgW="304536" imgH="164957" progId="Equation.DSMT4">
                  <p:embed/>
                </p:oleObj>
              </mc:Choice>
              <mc:Fallback>
                <p:oleObj name="Equation" r:id="rId28" imgW="304536" imgH="164957" progId="Equation.DSMT4">
                  <p:embed/>
                  <p:pic>
                    <p:nvPicPr>
                      <p:cNvPr id="0" name="Object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5181600"/>
                        <a:ext cx="515938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90" name="Object 130"/>
          <p:cNvGraphicFramePr>
            <a:graphicFrameLocks noChangeAspect="1"/>
          </p:cNvGraphicFramePr>
          <p:nvPr/>
        </p:nvGraphicFramePr>
        <p:xfrm>
          <a:off x="7192963" y="5908675"/>
          <a:ext cx="215900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9" name="Equation" r:id="rId30" imgW="126725" imgH="177415" progId="Equation.DSMT4">
                  <p:embed/>
                </p:oleObj>
              </mc:Choice>
              <mc:Fallback>
                <p:oleObj name="Equation" r:id="rId30" imgW="126725" imgH="177415" progId="Equation.DSMT4">
                  <p:embed/>
                  <p:pic>
                    <p:nvPicPr>
                      <p:cNvPr id="0" name="Object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2963" y="5908675"/>
                        <a:ext cx="215900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91" name="Object 131"/>
          <p:cNvGraphicFramePr>
            <a:graphicFrameLocks noChangeAspect="1"/>
          </p:cNvGraphicFramePr>
          <p:nvPr/>
        </p:nvGraphicFramePr>
        <p:xfrm>
          <a:off x="7467600" y="5715000"/>
          <a:ext cx="58102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0" name="Equation" r:id="rId32" imgW="342751" imgH="393529" progId="Equation.DSMT4">
                  <p:embed/>
                </p:oleObj>
              </mc:Choice>
              <mc:Fallback>
                <p:oleObj name="Equation" r:id="rId32" imgW="342751" imgH="393529" progId="Equation.DSMT4">
                  <p:embed/>
                  <p:pic>
                    <p:nvPicPr>
                      <p:cNvPr id="0" name="Object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5715000"/>
                        <a:ext cx="581025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92" name="Arc 132"/>
          <p:cNvSpPr>
            <a:spLocks/>
          </p:cNvSpPr>
          <p:nvPr/>
        </p:nvSpPr>
        <p:spPr bwMode="auto">
          <a:xfrm flipH="1" flipV="1">
            <a:off x="6019800" y="3048000"/>
            <a:ext cx="228600" cy="762000"/>
          </a:xfrm>
          <a:custGeom>
            <a:avLst/>
            <a:gdLst>
              <a:gd name="T0" fmla="*/ 0 w 21600"/>
              <a:gd name="T1" fmla="*/ 0 h 43199"/>
              <a:gd name="T2" fmla="*/ 24416 w 21600"/>
              <a:gd name="T3" fmla="*/ 13441144 h 43199"/>
              <a:gd name="T4" fmla="*/ 0 w 21600"/>
              <a:gd name="T5" fmla="*/ 6720731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4"/>
                  <a:pt x="12061" y="43079"/>
                  <a:pt x="217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4"/>
                  <a:pt x="12061" y="43079"/>
                  <a:pt x="217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93" name="Text Box 133"/>
          <p:cNvSpPr txBox="1">
            <a:spLocks noChangeArrowheads="1"/>
          </p:cNvSpPr>
          <p:nvPr/>
        </p:nvSpPr>
        <p:spPr bwMode="auto">
          <a:xfrm>
            <a:off x="4800600" y="3048000"/>
            <a:ext cx="1295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Make the denominators equal</a:t>
            </a:r>
          </a:p>
        </p:txBody>
      </p:sp>
      <p:sp>
        <p:nvSpPr>
          <p:cNvPr id="15494" name="Arc 134"/>
          <p:cNvSpPr>
            <a:spLocks/>
          </p:cNvSpPr>
          <p:nvPr/>
        </p:nvSpPr>
        <p:spPr bwMode="auto">
          <a:xfrm flipH="1" flipV="1">
            <a:off x="6019800" y="3810000"/>
            <a:ext cx="228600" cy="762000"/>
          </a:xfrm>
          <a:custGeom>
            <a:avLst/>
            <a:gdLst>
              <a:gd name="T0" fmla="*/ 0 w 21600"/>
              <a:gd name="T1" fmla="*/ 0 h 43199"/>
              <a:gd name="T2" fmla="*/ 24416 w 21600"/>
              <a:gd name="T3" fmla="*/ 13441144 h 43199"/>
              <a:gd name="T4" fmla="*/ 0 w 21600"/>
              <a:gd name="T5" fmla="*/ 6720731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4"/>
                  <a:pt x="12061" y="43079"/>
                  <a:pt x="217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4"/>
                  <a:pt x="12061" y="43079"/>
                  <a:pt x="217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95" name="Text Box 135"/>
          <p:cNvSpPr txBox="1">
            <a:spLocks noChangeArrowheads="1"/>
          </p:cNvSpPr>
          <p:nvPr/>
        </p:nvSpPr>
        <p:spPr bwMode="auto">
          <a:xfrm>
            <a:off x="4800600" y="4038600"/>
            <a:ext cx="1295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Now you can group them</a:t>
            </a:r>
          </a:p>
        </p:txBody>
      </p:sp>
      <p:sp>
        <p:nvSpPr>
          <p:cNvPr id="15496" name="Arc 136"/>
          <p:cNvSpPr>
            <a:spLocks/>
          </p:cNvSpPr>
          <p:nvPr/>
        </p:nvSpPr>
        <p:spPr bwMode="auto">
          <a:xfrm flipH="1" flipV="1">
            <a:off x="6019800" y="4572000"/>
            <a:ext cx="228600" cy="762000"/>
          </a:xfrm>
          <a:custGeom>
            <a:avLst/>
            <a:gdLst>
              <a:gd name="T0" fmla="*/ 0 w 21600"/>
              <a:gd name="T1" fmla="*/ 0 h 43199"/>
              <a:gd name="T2" fmla="*/ 24416 w 21600"/>
              <a:gd name="T3" fmla="*/ 13441144 h 43199"/>
              <a:gd name="T4" fmla="*/ 0 w 21600"/>
              <a:gd name="T5" fmla="*/ 6720731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4"/>
                  <a:pt x="12061" y="43079"/>
                  <a:pt x="217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4"/>
                  <a:pt x="12061" y="43079"/>
                  <a:pt x="217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97" name="Text Box 137"/>
          <p:cNvSpPr txBox="1">
            <a:spLocks noChangeArrowheads="1"/>
          </p:cNvSpPr>
          <p:nvPr/>
        </p:nvSpPr>
        <p:spPr bwMode="auto">
          <a:xfrm>
            <a:off x="5257800" y="48006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x 12</a:t>
            </a:r>
          </a:p>
        </p:txBody>
      </p:sp>
      <p:sp>
        <p:nvSpPr>
          <p:cNvPr id="15498" name="Arc 138"/>
          <p:cNvSpPr>
            <a:spLocks/>
          </p:cNvSpPr>
          <p:nvPr/>
        </p:nvSpPr>
        <p:spPr bwMode="auto">
          <a:xfrm flipH="1" flipV="1">
            <a:off x="6019800" y="5334000"/>
            <a:ext cx="228600" cy="762000"/>
          </a:xfrm>
          <a:custGeom>
            <a:avLst/>
            <a:gdLst>
              <a:gd name="T0" fmla="*/ 0 w 21600"/>
              <a:gd name="T1" fmla="*/ 0 h 43199"/>
              <a:gd name="T2" fmla="*/ 24416 w 21600"/>
              <a:gd name="T3" fmla="*/ 13441144 h 43199"/>
              <a:gd name="T4" fmla="*/ 0 w 21600"/>
              <a:gd name="T5" fmla="*/ 6720731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4"/>
                  <a:pt x="12061" y="43079"/>
                  <a:pt x="217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4"/>
                  <a:pt x="12061" y="43079"/>
                  <a:pt x="217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99" name="Text Box 139"/>
          <p:cNvSpPr txBox="1">
            <a:spLocks noChangeArrowheads="1"/>
          </p:cNvSpPr>
          <p:nvPr/>
        </p:nvSpPr>
        <p:spPr bwMode="auto">
          <a:xfrm>
            <a:off x="5257800" y="55626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÷ 25</a:t>
            </a:r>
          </a:p>
        </p:txBody>
      </p:sp>
      <p:pic>
        <p:nvPicPr>
          <p:cNvPr id="11312" name="Picture 47"/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11430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5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5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5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5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5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5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15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15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15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15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15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15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15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15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51" grpId="0"/>
      <p:bldP spid="15450" grpId="0"/>
      <p:bldP spid="15449" grpId="0"/>
      <p:bldP spid="15448" grpId="0"/>
      <p:bldP spid="15447" grpId="0"/>
      <p:bldP spid="15446" grpId="0"/>
      <p:bldP spid="15445" grpId="0"/>
      <p:bldP spid="15444" grpId="0"/>
      <p:bldP spid="15443" grpId="0"/>
      <p:bldP spid="15442" grpId="0"/>
      <p:bldP spid="15452" grpId="0" animBg="1"/>
      <p:bldP spid="15453" grpId="0" animBg="1"/>
      <p:bldP spid="15454" grpId="0" animBg="1"/>
      <p:bldP spid="15455" grpId="0" animBg="1"/>
      <p:bldP spid="15456" grpId="0" animBg="1"/>
      <p:bldP spid="15457" grpId="0" animBg="1"/>
      <p:bldP spid="15458" grpId="0" animBg="1"/>
      <p:bldP spid="15459" grpId="0" animBg="1"/>
      <p:bldP spid="15460" grpId="0" animBg="1"/>
      <p:bldP spid="15492" grpId="0" animBg="1"/>
      <p:bldP spid="15493" grpId="0"/>
      <p:bldP spid="15494" grpId="0" animBg="1"/>
      <p:bldP spid="15495" grpId="0"/>
      <p:bldP spid="15496" grpId="0" animBg="1"/>
      <p:bldP spid="15497" grpId="0"/>
      <p:bldP spid="15498" grpId="0" animBg="1"/>
      <p:bldP spid="1549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8768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 b="1" u="sng">
                <a:latin typeface="Comic Sans MS" pitchFamily="66" charset="0"/>
              </a:rPr>
              <a:t>Discrete Random Variables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You will need to be able to calculate missing values, based on the Probabilities adding up to 1.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 tetrahedral (4 sided) dice is numbered 1, 2, 3 and 4.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The probability of it landing on a given side is </a:t>
            </a:r>
            <a:r>
              <a:rPr lang="en-GB" altLang="en-US" sz="1600" baseline="30000">
                <a:latin typeface="Comic Sans MS" pitchFamily="66" charset="0"/>
              </a:rPr>
              <a:t>k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x</a:t>
            </a:r>
            <a:r>
              <a:rPr lang="en-GB" altLang="en-US" sz="1600">
                <a:latin typeface="Comic Sans MS" pitchFamily="66" charset="0"/>
              </a:rPr>
              <a:t>, where k is constant.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a) Draw the Probability Distribution of P(X = x), in terms of k.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b) Calculate the value of k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c) Draw the finished Probability Distribution</a:t>
            </a:r>
            <a:endParaRPr lang="en-GB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8A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8075613" y="2082800"/>
            <a:ext cx="534987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 baseline="30000">
                <a:latin typeface="Comic Sans MS" pitchFamily="66" charset="0"/>
              </a:rPr>
              <a:t>k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4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7539038" y="2082800"/>
            <a:ext cx="5365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 baseline="30000">
                <a:latin typeface="Comic Sans MS" pitchFamily="66" charset="0"/>
              </a:rPr>
              <a:t>k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3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7004050" y="2082800"/>
            <a:ext cx="53498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 baseline="30000">
                <a:latin typeface="Comic Sans MS" pitchFamily="66" charset="0"/>
              </a:rPr>
              <a:t>k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2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6469063" y="2082800"/>
            <a:ext cx="534987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 baseline="30000">
                <a:latin typeface="Comic Sans MS" pitchFamily="66" charset="0"/>
              </a:rPr>
              <a:t>k</a:t>
            </a:r>
            <a:r>
              <a:rPr lang="en-GB" altLang="en-US" sz="1600">
                <a:latin typeface="Comic Sans MS" pitchFamily="66" charset="0"/>
              </a:rPr>
              <a:t>/</a:t>
            </a:r>
            <a:r>
              <a:rPr lang="en-GB" altLang="en-US" sz="1600" baseline="-25000">
                <a:latin typeface="Comic Sans MS" pitchFamily="66" charset="0"/>
              </a:rPr>
              <a:t>1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5486400" y="2082800"/>
            <a:ext cx="982663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P(X = x)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8075613" y="1676400"/>
            <a:ext cx="534987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4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7539038" y="1676400"/>
            <a:ext cx="5365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3</a:t>
            </a: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7004050" y="1676400"/>
            <a:ext cx="53498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2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6469063" y="1676400"/>
            <a:ext cx="534987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1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5486400" y="1676400"/>
            <a:ext cx="982663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5486400" y="1676400"/>
            <a:ext cx="3124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5486400" y="2082800"/>
            <a:ext cx="3124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5486400" y="2489200"/>
            <a:ext cx="3124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5486400" y="1676400"/>
            <a:ext cx="0" cy="812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6469063" y="1676400"/>
            <a:ext cx="0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7004050" y="1676400"/>
            <a:ext cx="0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>
            <a:off x="7539038" y="1676400"/>
            <a:ext cx="0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8075613" y="1676400"/>
            <a:ext cx="0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>
            <a:off x="8610600" y="1676400"/>
            <a:ext cx="0" cy="812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2312" name="Object 48"/>
          <p:cNvGraphicFramePr>
            <a:graphicFrameLocks noChangeAspect="1"/>
          </p:cNvGraphicFramePr>
          <p:nvPr/>
        </p:nvGraphicFramePr>
        <p:xfrm>
          <a:off x="6705600" y="2895600"/>
          <a:ext cx="215900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4" name="Equation" r:id="rId3" imgW="126725" imgH="177415" progId="Equation.DSMT4">
                  <p:embed/>
                </p:oleObj>
              </mc:Choice>
              <mc:Fallback>
                <p:oleObj name="Equation" r:id="rId3" imgW="126725" imgH="177415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2895600"/>
                        <a:ext cx="215900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3" name="Object 49"/>
          <p:cNvGraphicFramePr>
            <a:graphicFrameLocks noChangeAspect="1"/>
          </p:cNvGraphicFramePr>
          <p:nvPr/>
        </p:nvGraphicFramePr>
        <p:xfrm>
          <a:off x="6934200" y="2743200"/>
          <a:ext cx="58102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5" name="Equation" r:id="rId5" imgW="342751" imgH="393529" progId="Equation.DSMT4">
                  <p:embed/>
                </p:oleObj>
              </mc:Choice>
              <mc:Fallback>
                <p:oleObj name="Equation" r:id="rId5" imgW="342751" imgH="393529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2743200"/>
                        <a:ext cx="581025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63" name="Rectangle 79"/>
          <p:cNvSpPr>
            <a:spLocks noChangeArrowheads="1"/>
          </p:cNvSpPr>
          <p:nvPr/>
        </p:nvSpPr>
        <p:spPr bwMode="auto">
          <a:xfrm>
            <a:off x="8229600" y="4178300"/>
            <a:ext cx="6858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</a:rPr>
              <a:t>25</a:t>
            </a:r>
          </a:p>
        </p:txBody>
      </p:sp>
      <p:sp>
        <p:nvSpPr>
          <p:cNvPr id="16462" name="Rectangle 78"/>
          <p:cNvSpPr>
            <a:spLocks noChangeArrowheads="1"/>
          </p:cNvSpPr>
          <p:nvPr/>
        </p:nvSpPr>
        <p:spPr bwMode="auto">
          <a:xfrm>
            <a:off x="7543800" y="4178300"/>
            <a:ext cx="6858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</a:rPr>
              <a:t>25</a:t>
            </a:r>
          </a:p>
        </p:txBody>
      </p:sp>
      <p:sp>
        <p:nvSpPr>
          <p:cNvPr id="16461" name="Rectangle 77"/>
          <p:cNvSpPr>
            <a:spLocks noChangeArrowheads="1"/>
          </p:cNvSpPr>
          <p:nvPr/>
        </p:nvSpPr>
        <p:spPr bwMode="auto">
          <a:xfrm>
            <a:off x="6858000" y="4178300"/>
            <a:ext cx="6858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6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</a:rPr>
              <a:t>25</a:t>
            </a:r>
          </a:p>
        </p:txBody>
      </p:sp>
      <p:sp>
        <p:nvSpPr>
          <p:cNvPr id="16460" name="Rectangle 76"/>
          <p:cNvSpPr>
            <a:spLocks noChangeArrowheads="1"/>
          </p:cNvSpPr>
          <p:nvPr/>
        </p:nvSpPr>
        <p:spPr bwMode="auto">
          <a:xfrm>
            <a:off x="6172200" y="4178300"/>
            <a:ext cx="6858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12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</a:rPr>
              <a:t>25</a:t>
            </a:r>
          </a:p>
        </p:txBody>
      </p:sp>
      <p:sp>
        <p:nvSpPr>
          <p:cNvPr id="16459" name="Rectangle 75"/>
          <p:cNvSpPr>
            <a:spLocks noChangeArrowheads="1"/>
          </p:cNvSpPr>
          <p:nvPr/>
        </p:nvSpPr>
        <p:spPr bwMode="auto">
          <a:xfrm>
            <a:off x="5181600" y="4178300"/>
            <a:ext cx="990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P(X = x)</a:t>
            </a:r>
          </a:p>
        </p:txBody>
      </p:sp>
      <p:sp>
        <p:nvSpPr>
          <p:cNvPr id="16458" name="Rectangle 74"/>
          <p:cNvSpPr>
            <a:spLocks noChangeArrowheads="1"/>
          </p:cNvSpPr>
          <p:nvPr/>
        </p:nvSpPr>
        <p:spPr bwMode="auto">
          <a:xfrm>
            <a:off x="8229600" y="3657600"/>
            <a:ext cx="6858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4</a:t>
            </a:r>
          </a:p>
        </p:txBody>
      </p:sp>
      <p:sp>
        <p:nvSpPr>
          <p:cNvPr id="16457" name="Rectangle 73"/>
          <p:cNvSpPr>
            <a:spLocks noChangeArrowheads="1"/>
          </p:cNvSpPr>
          <p:nvPr/>
        </p:nvSpPr>
        <p:spPr bwMode="auto">
          <a:xfrm>
            <a:off x="7543800" y="3657600"/>
            <a:ext cx="6858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3</a:t>
            </a:r>
          </a:p>
        </p:txBody>
      </p:sp>
      <p:sp>
        <p:nvSpPr>
          <p:cNvPr id="16456" name="Rectangle 72"/>
          <p:cNvSpPr>
            <a:spLocks noChangeArrowheads="1"/>
          </p:cNvSpPr>
          <p:nvPr/>
        </p:nvSpPr>
        <p:spPr bwMode="auto">
          <a:xfrm>
            <a:off x="6858000" y="3657600"/>
            <a:ext cx="6858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2</a:t>
            </a:r>
          </a:p>
        </p:txBody>
      </p:sp>
      <p:sp>
        <p:nvSpPr>
          <p:cNvPr id="16455" name="Rectangle 71"/>
          <p:cNvSpPr>
            <a:spLocks noChangeArrowheads="1"/>
          </p:cNvSpPr>
          <p:nvPr/>
        </p:nvSpPr>
        <p:spPr bwMode="auto">
          <a:xfrm>
            <a:off x="6172200" y="3657600"/>
            <a:ext cx="6858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1</a:t>
            </a:r>
          </a:p>
        </p:txBody>
      </p:sp>
      <p:sp>
        <p:nvSpPr>
          <p:cNvPr id="16454" name="Rectangle 70"/>
          <p:cNvSpPr>
            <a:spLocks noChangeArrowheads="1"/>
          </p:cNvSpPr>
          <p:nvPr/>
        </p:nvSpPr>
        <p:spPr bwMode="auto">
          <a:xfrm>
            <a:off x="5181600" y="3657600"/>
            <a:ext cx="990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16464" name="Line 80"/>
          <p:cNvSpPr>
            <a:spLocks noChangeShapeType="1"/>
          </p:cNvSpPr>
          <p:nvPr/>
        </p:nvSpPr>
        <p:spPr bwMode="auto">
          <a:xfrm>
            <a:off x="5181600" y="3657600"/>
            <a:ext cx="37338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65" name="Line 81"/>
          <p:cNvSpPr>
            <a:spLocks noChangeShapeType="1"/>
          </p:cNvSpPr>
          <p:nvPr/>
        </p:nvSpPr>
        <p:spPr bwMode="auto">
          <a:xfrm>
            <a:off x="5181600" y="4178300"/>
            <a:ext cx="3733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66" name="Line 82"/>
          <p:cNvSpPr>
            <a:spLocks noChangeShapeType="1"/>
          </p:cNvSpPr>
          <p:nvPr/>
        </p:nvSpPr>
        <p:spPr bwMode="auto">
          <a:xfrm>
            <a:off x="5181600" y="4699000"/>
            <a:ext cx="37338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67" name="Line 83"/>
          <p:cNvSpPr>
            <a:spLocks noChangeShapeType="1"/>
          </p:cNvSpPr>
          <p:nvPr/>
        </p:nvSpPr>
        <p:spPr bwMode="auto">
          <a:xfrm>
            <a:off x="5181600" y="3657600"/>
            <a:ext cx="0" cy="10414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68" name="Line 84"/>
          <p:cNvSpPr>
            <a:spLocks noChangeShapeType="1"/>
          </p:cNvSpPr>
          <p:nvPr/>
        </p:nvSpPr>
        <p:spPr bwMode="auto">
          <a:xfrm>
            <a:off x="6172200" y="3657600"/>
            <a:ext cx="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69" name="Line 85"/>
          <p:cNvSpPr>
            <a:spLocks noChangeShapeType="1"/>
          </p:cNvSpPr>
          <p:nvPr/>
        </p:nvSpPr>
        <p:spPr bwMode="auto">
          <a:xfrm>
            <a:off x="6858000" y="3657600"/>
            <a:ext cx="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70" name="Line 86"/>
          <p:cNvSpPr>
            <a:spLocks noChangeShapeType="1"/>
          </p:cNvSpPr>
          <p:nvPr/>
        </p:nvSpPr>
        <p:spPr bwMode="auto">
          <a:xfrm>
            <a:off x="7543800" y="3657600"/>
            <a:ext cx="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71" name="Line 87"/>
          <p:cNvSpPr>
            <a:spLocks noChangeShapeType="1"/>
          </p:cNvSpPr>
          <p:nvPr/>
        </p:nvSpPr>
        <p:spPr bwMode="auto">
          <a:xfrm>
            <a:off x="8229600" y="3657600"/>
            <a:ext cx="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72" name="Line 88"/>
          <p:cNvSpPr>
            <a:spLocks noChangeShapeType="1"/>
          </p:cNvSpPr>
          <p:nvPr/>
        </p:nvSpPr>
        <p:spPr bwMode="auto">
          <a:xfrm>
            <a:off x="8915400" y="3657600"/>
            <a:ext cx="0" cy="10414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83" name="Line 99"/>
          <p:cNvSpPr>
            <a:spLocks noChangeShapeType="1"/>
          </p:cNvSpPr>
          <p:nvPr/>
        </p:nvSpPr>
        <p:spPr bwMode="auto">
          <a:xfrm flipV="1">
            <a:off x="7202488" y="4810125"/>
            <a:ext cx="0" cy="3222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84" name="Text Box 100"/>
          <p:cNvSpPr txBox="1">
            <a:spLocks noChangeArrowheads="1"/>
          </p:cNvSpPr>
          <p:nvPr/>
        </p:nvSpPr>
        <p:spPr bwMode="auto">
          <a:xfrm>
            <a:off x="6688138" y="5159375"/>
            <a:ext cx="990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Half of 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12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</a:rPr>
              <a:t>25</a:t>
            </a:r>
          </a:p>
        </p:txBody>
      </p:sp>
      <p:sp>
        <p:nvSpPr>
          <p:cNvPr id="16485" name="Line 101"/>
          <p:cNvSpPr>
            <a:spLocks noChangeShapeType="1"/>
          </p:cNvSpPr>
          <p:nvPr/>
        </p:nvSpPr>
        <p:spPr bwMode="auto">
          <a:xfrm flipV="1">
            <a:off x="7924800" y="4800600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86" name="Text Box 102"/>
          <p:cNvSpPr txBox="1">
            <a:spLocks noChangeArrowheads="1"/>
          </p:cNvSpPr>
          <p:nvPr/>
        </p:nvSpPr>
        <p:spPr bwMode="auto">
          <a:xfrm>
            <a:off x="7391400" y="51054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12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</a:rPr>
              <a:t>25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÷ 3</a:t>
            </a:r>
            <a:endParaRPr lang="en-GB" altLang="en-US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487" name="Line 103"/>
          <p:cNvSpPr>
            <a:spLocks noChangeShapeType="1"/>
          </p:cNvSpPr>
          <p:nvPr/>
        </p:nvSpPr>
        <p:spPr bwMode="auto">
          <a:xfrm flipV="1">
            <a:off x="8610600" y="4800600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88" name="Text Box 104"/>
          <p:cNvSpPr txBox="1">
            <a:spLocks noChangeArrowheads="1"/>
          </p:cNvSpPr>
          <p:nvPr/>
        </p:nvSpPr>
        <p:spPr bwMode="auto">
          <a:xfrm>
            <a:off x="8077200" y="51054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12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</a:rPr>
              <a:t>25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÷ 4</a:t>
            </a:r>
            <a:endParaRPr lang="en-GB" altLang="en-US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2339" name="Picture 5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11430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6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6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6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164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6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16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16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6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164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16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63" grpId="0"/>
      <p:bldP spid="16462" grpId="0"/>
      <p:bldP spid="16461" grpId="0"/>
      <p:bldP spid="16460" grpId="0"/>
      <p:bldP spid="16459" grpId="0"/>
      <p:bldP spid="16458" grpId="0"/>
      <p:bldP spid="16457" grpId="0"/>
      <p:bldP spid="16456" grpId="0"/>
      <p:bldP spid="16455" grpId="0"/>
      <p:bldP spid="16454" grpId="0"/>
      <p:bldP spid="16464" grpId="0" animBg="1"/>
      <p:bldP spid="16465" grpId="0" animBg="1"/>
      <p:bldP spid="16466" grpId="0" animBg="1"/>
      <p:bldP spid="16467" grpId="0" animBg="1"/>
      <p:bldP spid="16468" grpId="0" animBg="1"/>
      <p:bldP spid="16469" grpId="0" animBg="1"/>
      <p:bldP spid="16470" grpId="0" animBg="1"/>
      <p:bldP spid="16471" grpId="0" animBg="1"/>
      <p:bldP spid="16472" grpId="0" animBg="1"/>
      <p:bldP spid="16483" grpId="0" animBg="1"/>
      <p:bldP spid="16483" grpId="1" animBg="1"/>
      <p:bldP spid="16484" grpId="0"/>
      <p:bldP spid="16484" grpId="1"/>
      <p:bldP spid="16485" grpId="0" animBg="1"/>
      <p:bldP spid="16485" grpId="1" animBg="1"/>
      <p:bldP spid="16486" grpId="0"/>
      <p:bldP spid="16486" grpId="1"/>
      <p:bldP spid="16487" grpId="0" animBg="1"/>
      <p:bldP spid="16487" grpId="1" animBg="1"/>
      <p:bldP spid="16488" grpId="0"/>
      <p:bldP spid="1648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Calculating the Expected value</a:t>
            </a: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600">
                <a:latin typeface="Comic Sans MS" pitchFamily="66" charset="0"/>
              </a:rPr>
              <a:t>If we know the probability distribution for a variable X, we can calculate the expected value of X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The expected value is not necessarily a value which is possible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It is effectively the mean of the distribution (this will become clearer as we do some questions)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Notation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8C</a:t>
            </a:r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914400" y="4648200"/>
          <a:ext cx="6858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name="Equation" r:id="rId3" imgW="393529" imgH="203112" progId="Equation.DSMT4">
                  <p:embed/>
                </p:oleObj>
              </mc:Choice>
              <mc:Fallback>
                <p:oleObj name="Equation" r:id="rId3" imgW="393529" imgH="203112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648200"/>
                        <a:ext cx="685800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914400" y="5181600"/>
          <a:ext cx="2389188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" name="Equation" r:id="rId5" imgW="1371600" imgH="254000" progId="Equation.DSMT4">
                  <p:embed/>
                </p:oleObj>
              </mc:Choice>
              <mc:Fallback>
                <p:oleObj name="Equation" r:id="rId5" imgW="1371600" imgH="254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181600"/>
                        <a:ext cx="2389188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914400" y="5791200"/>
          <a:ext cx="1858963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name="Equation" r:id="rId7" imgW="1066337" imgH="253890" progId="Equation.DSMT4">
                  <p:embed/>
                </p:oleObj>
              </mc:Choice>
              <mc:Fallback>
                <p:oleObj name="Equation" r:id="rId7" imgW="1066337" imgH="25389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791200"/>
                        <a:ext cx="1858963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2895600" y="6019800"/>
            <a:ext cx="762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657600" y="5715000"/>
            <a:ext cx="3048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‘The sum of (x multiplied by the probability of x)’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1752600" y="4800600"/>
            <a:ext cx="762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2438400" y="46482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‘The expected value of x’</a:t>
            </a:r>
          </a:p>
        </p:txBody>
      </p:sp>
      <p:pic>
        <p:nvPicPr>
          <p:cNvPr id="20492" name="Pictur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763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animBg="1"/>
      <p:bldP spid="24585" grpId="0"/>
      <p:bldP spid="24586" grpId="0" animBg="1"/>
      <p:bldP spid="2458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</TotalTime>
  <Words>506</Words>
  <Application>Microsoft Office PowerPoint</Application>
  <PresentationFormat>On-screen Show (4:3)</PresentationFormat>
  <Paragraphs>426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Comic Sans MS</vt:lpstr>
      <vt:lpstr>Wingdings</vt:lpstr>
      <vt:lpstr>Default Design</vt:lpstr>
      <vt:lpstr>Equation</vt:lpstr>
      <vt:lpstr>Discrete Random Variables</vt:lpstr>
      <vt:lpstr>Discrete Random Variables</vt:lpstr>
      <vt:lpstr>Discrete Random Variables</vt:lpstr>
      <vt:lpstr>Discrete Random Variables</vt:lpstr>
      <vt:lpstr>Discrete Random Variables</vt:lpstr>
      <vt:lpstr>Discrete Random Variables</vt:lpstr>
      <vt:lpstr>Discrete Random Variables</vt:lpstr>
      <vt:lpstr>Discrete Random Variables</vt:lpstr>
      <vt:lpstr>Discrete Random Variables</vt:lpstr>
      <vt:lpstr>Discrete Random Variables</vt:lpstr>
      <vt:lpstr>Discrete Random Variables</vt:lpstr>
      <vt:lpstr>Discrete Random Variables</vt:lpstr>
      <vt:lpstr>Discrete Random Variables</vt:lpstr>
      <vt:lpstr>Discrete Random Variables</vt:lpstr>
      <vt:lpstr>Discrete Random Variables</vt:lpstr>
      <vt:lpstr>Discrete Random Variables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Pye</dc:creator>
  <cp:lastModifiedBy>Richard Lawton</cp:lastModifiedBy>
  <cp:revision>193</cp:revision>
  <cp:lastPrinted>1601-01-01T00:00:00Z</cp:lastPrinted>
  <dcterms:created xsi:type="dcterms:W3CDTF">2009-08-31T01:13:27Z</dcterms:created>
  <dcterms:modified xsi:type="dcterms:W3CDTF">2019-09-08T07:46:44Z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