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28" r:id="rId2"/>
    <p:sldId id="629" r:id="rId3"/>
    <p:sldId id="626" r:id="rId4"/>
    <p:sldId id="617" r:id="rId5"/>
    <p:sldId id="627" r:id="rId6"/>
    <p:sldId id="6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Algebraic Methods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7200" dirty="0" smtClean="0"/>
              <a:t>Factor Theorem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7</a:t>
            </a:r>
            <a:endParaRPr lang="en-GB" sz="5400" dirty="0" smtClean="0"/>
          </a:p>
          <a:p>
            <a:pPr algn="ctr"/>
            <a:r>
              <a:rPr lang="en-GB" sz="8000" dirty="0" smtClean="0"/>
              <a:t>(Part 3 of 4)</a:t>
            </a:r>
          </a:p>
        </p:txBody>
      </p:sp>
    </p:spTree>
    <p:extLst>
      <p:ext uri="{BB962C8B-B14F-4D97-AF65-F5344CB8AC3E}">
        <p14:creationId xmlns:p14="http://schemas.microsoft.com/office/powerpoint/2010/main" val="25105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The </a:t>
              </a:r>
              <a:r>
                <a:rPr lang="en-GB" sz="3200" dirty="0">
                  <a:latin typeface="+mj-lt"/>
                </a:rPr>
                <a:t>Factor Theorem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You can use the Factor Theorem to easily find </a:t>
            </a:r>
          </a:p>
          <a:p>
            <a:pPr algn="ctr"/>
            <a:r>
              <a:rPr lang="en-GB" sz="3200" dirty="0" smtClean="0"/>
              <a:t>the value of any remainder.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99592" y="3501008"/>
                <a:ext cx="72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 smtClean="0"/>
                  <a:t>Step 1: Identify your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3200" b="1" dirty="0" smtClean="0"/>
                  <a:t> value</a:t>
                </a:r>
                <a:endParaRPr lang="en-GB" sz="3200" b="1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3200" dirty="0" smtClean="0"/>
                  <a:t> = 0     </a:t>
                </a:r>
              </a:p>
              <a:p>
                <a:pPr algn="ctr"/>
                <a:r>
                  <a:rPr lang="en-GB" sz="3200" dirty="0" smtClean="0"/>
                  <a:t>So let</a:t>
                </a:r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 smtClean="0"/>
                  <a:t>= 2</a:t>
                </a:r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501008"/>
                <a:ext cx="7200800" cy="1569660"/>
              </a:xfrm>
              <a:prstGeom prst="rect">
                <a:avLst/>
              </a:prstGeom>
              <a:blipFill>
                <a:blip r:embed="rId2"/>
                <a:stretch>
                  <a:fillRect t="-4651" b="-120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79040" y="2001544"/>
                <a:ext cx="6984776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Show that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3600" dirty="0"/>
                  <a:t> is a factor of </a:t>
                </a:r>
                <a:endParaRPr lang="en-GB" sz="36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40" y="2001544"/>
                <a:ext cx="6984776" cy="1200329"/>
              </a:xfrm>
              <a:prstGeom prst="rect">
                <a:avLst/>
              </a:prstGeom>
              <a:blipFill>
                <a:blip r:embed="rId3"/>
                <a:stretch>
                  <a:fillRect t="-8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52092" y="5236168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Step 2: Substitute the x value into the polynomial</a:t>
            </a:r>
          </a:p>
          <a:p>
            <a:pPr algn="ctr"/>
            <a:r>
              <a:rPr lang="en-GB" sz="3200" dirty="0" smtClean="0"/>
              <a:t>The answer to the substitution is your remainder.</a:t>
            </a:r>
            <a:r>
              <a:rPr lang="en-GB" sz="3200" b="1" dirty="0" smtClean="0"/>
              <a:t> </a:t>
            </a:r>
            <a:r>
              <a:rPr lang="en-GB" sz="3200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37329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The </a:t>
              </a:r>
              <a:r>
                <a:rPr lang="en-GB" sz="3200" dirty="0">
                  <a:latin typeface="+mj-lt"/>
                </a:rPr>
                <a:t>Factor Theorem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15567" y="2564904"/>
                <a:ext cx="828092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3600" dirty="0" smtClean="0"/>
                  <a:t> = 0     </a:t>
                </a:r>
              </a:p>
              <a:p>
                <a:pPr algn="ctr"/>
                <a:r>
                  <a:rPr lang="en-GB" sz="3600" dirty="0" smtClean="0"/>
                  <a:t>So let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dirty="0" smtClean="0"/>
                  <a:t>= 2</a:t>
                </a:r>
              </a:p>
              <a:p>
                <a:pPr algn="ctr"/>
                <a:endParaRPr lang="en-GB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−4=0</m:t>
                      </m:r>
                    </m:oMath>
                  </m:oMathPara>
                </a14:m>
                <a:endParaRPr lang="en-GB" sz="3600" dirty="0" smtClean="0"/>
              </a:p>
              <a:p>
                <a:pPr lvl="0" algn="ctr"/>
                <a:r>
                  <a:rPr lang="en-GB" sz="3600" dirty="0"/>
                  <a:t>Remainder = 0</a:t>
                </a:r>
              </a:p>
              <a:p>
                <a:endParaRPr lang="en-GB" sz="3600" dirty="0"/>
              </a:p>
              <a:p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∴</m:t>
                    </m:r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sz="3600" dirty="0"/>
                  <a:t>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67" y="2564904"/>
                <a:ext cx="8280920" cy="3970318"/>
              </a:xfrm>
              <a:prstGeom prst="rect">
                <a:avLst/>
              </a:prstGeom>
              <a:blipFill>
                <a:blip r:embed="rId2"/>
                <a:stretch>
                  <a:fillRect t="-2458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02400" y="981851"/>
                <a:ext cx="6907253" cy="120032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Show that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r>
                  <a:rPr lang="en-GB" sz="3600" dirty="0"/>
                  <a:t> is a factor of </a:t>
                </a:r>
                <a:endParaRPr lang="en-GB" sz="36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400" y="981851"/>
                <a:ext cx="6907253" cy="1200329"/>
              </a:xfrm>
              <a:prstGeom prst="rect">
                <a:avLst/>
              </a:prstGeom>
              <a:blipFill>
                <a:blip r:embed="rId3"/>
                <a:stretch>
                  <a:fillRect t="-89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19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Factor </a:t>
              </a:r>
              <a:r>
                <a:rPr lang="en-GB" sz="3200" dirty="0">
                  <a:latin typeface="+mj-lt"/>
                </a:rPr>
                <a:t>Theorem </a:t>
              </a:r>
              <a:r>
                <a:rPr lang="en-GB" sz="3200" dirty="0" smtClean="0">
                  <a:latin typeface="+mj-lt"/>
                </a:rPr>
                <a:t>– Finding unknown </a:t>
              </a:r>
              <a:r>
                <a:rPr lang="en-GB" sz="3200" dirty="0">
                  <a:latin typeface="+mj-lt"/>
                </a:rPr>
                <a:t>coefficients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8980" y="826424"/>
                <a:ext cx="8064896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 is a factor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, determine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826424"/>
                <a:ext cx="8064896" cy="954107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5616" y="1944732"/>
                <a:ext cx="6860051" cy="4913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GB" sz="2800" b="0" dirty="0" smtClean="0">
                    <a:latin typeface="Cambria Math" panose="02040503050406030204" pitchFamily="18" charset="0"/>
                  </a:rPr>
                  <a:t>= 0 </a:t>
                </a:r>
              </a:p>
              <a:p>
                <a:pPr algn="ctr"/>
                <a:r>
                  <a:rPr lang="en-GB" sz="2800" b="0" dirty="0" smtClean="0">
                    <a:latin typeface="Cambria Math" panose="02040503050406030204" pitchFamily="18" charset="0"/>
                  </a:rPr>
                  <a:t>So let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b="0" dirty="0" smtClean="0">
                    <a:latin typeface="Cambria Math" panose="02040503050406030204" pitchFamily="18" charset="0"/>
                  </a:rPr>
                  <a:t> = -½  </a:t>
                </a:r>
              </a:p>
              <a:p>
                <a:pPr algn="ctr"/>
                <a:r>
                  <a:rPr lang="en-GB" sz="28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8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=6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944732"/>
                <a:ext cx="6860051" cy="4913268"/>
              </a:xfrm>
              <a:prstGeom prst="rect">
                <a:avLst/>
              </a:prstGeom>
              <a:blipFill>
                <a:blip r:embed="rId3"/>
                <a:stretch>
                  <a:fillRect t="-1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01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1560" y="980728"/>
                <a:ext cx="8024971" cy="95410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/>
                  <a:t> is a factor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+11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, determine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80728"/>
                <a:ext cx="8024971" cy="954107"/>
              </a:xfrm>
              <a:prstGeom prst="rect">
                <a:avLst/>
              </a:prstGeom>
              <a:blipFill>
                <a:blip r:embed="rId2"/>
                <a:stretch>
                  <a:fillRect r="-513" b="-88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7544" y="2420888"/>
                <a:ext cx="7920880" cy="36985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+11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r>
                  <a:rPr lang="en-GB" sz="320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200" i="1" dirty="0" smtClean="0">
                    <a:latin typeface="Cambria Math" panose="02040503050406030204" pitchFamily="18" charset="0"/>
                  </a:rPr>
                </a:br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 smtClean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=−7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7920880" cy="3698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255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420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145-146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60701" y="2031002"/>
                <a:ext cx="3992438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[MAT 2006 1E] </a:t>
                </a:r>
                <a:r>
                  <a:rPr lang="en-GB" dirty="0"/>
                  <a:t>The cubic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Has both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en-GB" dirty="0"/>
                  <a:t> as factors. Determine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/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1400" b="1" dirty="0"/>
              </a:p>
              <a:p>
                <a:endParaRPr lang="en-GB" b="1" dirty="0"/>
              </a:p>
              <a:p>
                <a:r>
                  <a:rPr lang="en-GB" dirty="0"/>
                  <a:t>[MAT 2009 1I] The polynomial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+150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/>
                  <a:t> as a factor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for no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;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dirty="0"/>
                  <a:t> only;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dirty="0"/>
                  <a:t> only;</a:t>
                </a:r>
              </a:p>
              <a:p>
                <a:pPr marL="342900" indent="-342900">
                  <a:buAutoNum type="alphaUcParenR"/>
                </a:pPr>
                <a:r>
                  <a:rPr lang="en-GB" dirty="0"/>
                  <a:t>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r>
                  <a:rPr lang="en-GB" dirty="0"/>
                  <a:t> only.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b="1" dirty="0"/>
                  <a:t> so both factors. </a:t>
                </a:r>
                <a:endParaRPr lang="en-GB" sz="14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If </a:t>
                </a:r>
                <a14:m>
                  <m:oMath xmlns:m="http://schemas.openxmlformats.org/officeDocument/2006/math">
                    <m:r>
                      <a:rPr lang="en-GB" sz="14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400" b="1" dirty="0"/>
                  <a:t> is odd: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𝟏𝟓𝟎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400" b="1" dirty="0"/>
              </a:p>
              <a:p>
                <a:r>
                  <a:rPr lang="en-GB" sz="1400" b="1" dirty="0"/>
                  <a:t>If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1400" b="1" dirty="0"/>
                  <a:t> is even: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𝟏𝟓𝟎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1400" b="1" dirty="0"/>
              </a:p>
              <a:p>
                <a:r>
                  <a:rPr lang="en-GB" sz="1400" b="1" dirty="0"/>
                  <a:t>Putting this all together, we get option B.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01" y="2031002"/>
                <a:ext cx="3992438" cy="4708981"/>
              </a:xfrm>
              <a:prstGeom prst="rect">
                <a:avLst/>
              </a:prstGeom>
              <a:blipFill>
                <a:blip r:embed="rId2"/>
                <a:stretch>
                  <a:fillRect l="-1374" t="-647" r="-1527" b="-7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397829" y="1869203"/>
                <a:ext cx="4644571" cy="9233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</a:t>
                </a:r>
                <a:r>
                  <a:rPr lang="en-GB" b="1" dirty="0"/>
                  <a:t>remainder</a:t>
                </a:r>
                <a:r>
                  <a:rPr lang="en-GB" dirty="0"/>
                  <a:t> </a:t>
                </a:r>
                <a:r>
                  <a:rPr lang="en-GB" b="1" dirty="0"/>
                  <a:t>theorem</a:t>
                </a:r>
                <a:r>
                  <a:rPr lang="en-GB" dirty="0"/>
                  <a:t> states that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is divided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the remainder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 This similarly works whenever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/>
                  <a:t> makes the divisor 0.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9" y="1869203"/>
                <a:ext cx="4644571" cy="923330"/>
              </a:xfrm>
              <a:prstGeom prst="rect">
                <a:avLst/>
              </a:prstGeom>
              <a:blipFill>
                <a:blip r:embed="rId3"/>
                <a:stretch>
                  <a:fillRect b="-1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14028" y="171147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513942" y="2821090"/>
                <a:ext cx="4557486" cy="405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2013 1G] Let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1600" dirty="0"/>
                  <a:t> be an integer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be the polynomial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+…+(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What is the remainder,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/>
                  <a:t>,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 is divided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600" dirty="0"/>
                  <a:t>?</a:t>
                </a:r>
              </a:p>
              <a:p>
                <a:endParaRPr lang="en-GB" sz="7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𝒏𝒙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GB" sz="1600" b="1" dirty="0"/>
              </a:p>
              <a:p>
                <a:r>
                  <a:rPr lang="en-GB" b="1" dirty="0"/>
                  <a:t>We need to make the divisor 0: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   → 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r>
                  <a:rPr lang="en-GB" b="1" dirty="0"/>
                  <a:t/>
                </a:r>
                <a:br>
                  <a:rPr lang="en-GB" b="1" dirty="0"/>
                </a:br>
                <a:r>
                  <a:rPr lang="en-GB" b="1" dirty="0"/>
                  <a:t>Remainder: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b>
                      </m:sSub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num>
                            <m:den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942" y="2821090"/>
                <a:ext cx="4557486" cy="4058227"/>
              </a:xfrm>
              <a:prstGeom prst="rect">
                <a:avLst/>
              </a:prstGeom>
              <a:blipFill>
                <a:blip r:embed="rId4"/>
                <a:stretch>
                  <a:fillRect l="-1070" t="-451"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232820" y="1893877"/>
            <a:ext cx="0" cy="48001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29338" y="3183497"/>
            <a:ext cx="1491234" cy="38701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2245" y="5576979"/>
            <a:ext cx="3509526" cy="11141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00027" y="4221651"/>
            <a:ext cx="4413343" cy="258554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3543" y="2080806"/>
            <a:ext cx="260701" cy="2500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3543" y="3708327"/>
            <a:ext cx="260701" cy="2500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310727" y="2907904"/>
            <a:ext cx="260701" cy="2500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566491" y="258447"/>
            <a:ext cx="52972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</a:t>
            </a:r>
            <a:r>
              <a:rPr lang="en-US" sz="2000" dirty="0" smtClean="0">
                <a:solidFill>
                  <a:schemeClr val="bg1"/>
                </a:solidFill>
              </a:rPr>
              <a:t>lesson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Q2-5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Green</a:t>
            </a:r>
            <a:r>
              <a:rPr lang="en-US" sz="2000" dirty="0" smtClean="0"/>
              <a:t>		</a:t>
            </a:r>
            <a:r>
              <a:rPr lang="en-US" sz="2000" dirty="0" smtClean="0"/>
              <a:t>Q6-12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6"/>
                </a:solidFill>
              </a:rPr>
              <a:t>Amber</a:t>
            </a:r>
            <a:r>
              <a:rPr lang="en-US" sz="2000" dirty="0" smtClean="0"/>
              <a:t> </a:t>
            </a:r>
            <a:r>
              <a:rPr lang="en-US" sz="2000" dirty="0"/>
              <a:t>		</a:t>
            </a:r>
            <a:r>
              <a:rPr lang="en-US" sz="2000" dirty="0" smtClean="0"/>
              <a:t>Q13-15</a:t>
            </a:r>
            <a:endParaRPr lang="en-US" sz="2000" dirty="0"/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		</a:t>
            </a:r>
            <a:r>
              <a:rPr lang="en-US" sz="2000" dirty="0" smtClean="0"/>
              <a:t>Ext &amp; Challenge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720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26117</TotalTime>
  <Words>231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1000</cp:revision>
  <dcterms:created xsi:type="dcterms:W3CDTF">2013-02-28T07:36:55Z</dcterms:created>
  <dcterms:modified xsi:type="dcterms:W3CDTF">2019-09-02T02:48:37Z</dcterms:modified>
</cp:coreProperties>
</file>