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81" r:id="rId2"/>
    <p:sldId id="484" r:id="rId3"/>
    <p:sldId id="483" r:id="rId4"/>
    <p:sldId id="639" r:id="rId5"/>
    <p:sldId id="640" r:id="rId6"/>
    <p:sldId id="641" r:id="rId7"/>
    <p:sldId id="642" r:id="rId8"/>
    <p:sldId id="659" r:id="rId9"/>
    <p:sldId id="660" r:id="rId10"/>
    <p:sldId id="618" r:id="rId11"/>
    <p:sldId id="645" r:id="rId12"/>
    <p:sldId id="646" r:id="rId13"/>
    <p:sldId id="647" r:id="rId14"/>
    <p:sldId id="648" r:id="rId15"/>
    <p:sldId id="650" r:id="rId16"/>
    <p:sldId id="649" r:id="rId17"/>
    <p:sldId id="651" r:id="rId18"/>
    <p:sldId id="652" r:id="rId19"/>
    <p:sldId id="653" r:id="rId20"/>
    <p:sldId id="657" r:id="rId21"/>
    <p:sldId id="658" r:id="rId22"/>
    <p:sldId id="661" r:id="rId23"/>
    <p:sldId id="662" r:id="rId24"/>
    <p:sldId id="663" r:id="rId25"/>
    <p:sldId id="664" r:id="rId26"/>
    <p:sldId id="66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6" autoAdjust="0"/>
    <p:restoredTop sz="88534" autoAdjust="0"/>
  </p:normalViewPr>
  <p:slideViewPr>
    <p:cSldViewPr>
      <p:cViewPr>
        <p:scale>
          <a:sx n="74" d="100"/>
          <a:sy n="74" d="100"/>
        </p:scale>
        <p:origin x="1304" y="-72"/>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14/09/2019</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14/09/2019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14/09/2019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18" Type="http://schemas.openxmlformats.org/officeDocument/2006/relationships/image" Target="../media/image5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17" Type="http://schemas.openxmlformats.org/officeDocument/2006/relationships/image" Target="../media/image50.png"/><Relationship Id="rId2" Type="http://schemas.openxmlformats.org/officeDocument/2006/relationships/image" Target="../media/image35.png"/><Relationship Id="rId16"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19" Type="http://schemas.openxmlformats.org/officeDocument/2006/relationships/image" Target="../media/image52.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64.png"/><Relationship Id="rId18" Type="http://schemas.openxmlformats.org/officeDocument/2006/relationships/image" Target="../media/image69.png"/><Relationship Id="rId3" Type="http://schemas.openxmlformats.org/officeDocument/2006/relationships/image" Target="../media/image54.png"/><Relationship Id="rId7" Type="http://schemas.openxmlformats.org/officeDocument/2006/relationships/image" Target="../media/image58.png"/><Relationship Id="rId12" Type="http://schemas.openxmlformats.org/officeDocument/2006/relationships/image" Target="../media/image63.png"/><Relationship Id="rId17" Type="http://schemas.openxmlformats.org/officeDocument/2006/relationships/image" Target="../media/image68.png"/><Relationship Id="rId2" Type="http://schemas.openxmlformats.org/officeDocument/2006/relationships/image" Target="../media/image53.png"/><Relationship Id="rId16"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5" Type="http://schemas.openxmlformats.org/officeDocument/2006/relationships/image" Target="../media/image6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 Id="rId1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png"/></Relationships>
</file>

<file path=ppt/slides/_rels/slide18.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2.png"/></Relationships>
</file>

<file path=ppt/slides/_rels/slide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 Type="http://schemas.openxmlformats.org/officeDocument/2006/relationships/slideLayout" Target="../slideLayouts/slideLayout7.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21.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 Id="rId5" Type="http://schemas.openxmlformats.org/officeDocument/2006/relationships/image" Target="../media/image110.png"/><Relationship Id="rId4" Type="http://schemas.openxmlformats.org/officeDocument/2006/relationships/image" Target="../media/image109.png"/></Relationships>
</file>

<file path=ppt/slides/_rels/slide2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3" Type="http://schemas.openxmlformats.org/officeDocument/2006/relationships/image" Target="../media/image810.png"/><Relationship Id="rId2" Type="http://schemas.openxmlformats.org/officeDocument/2006/relationships/image" Target="../media/image710.png"/><Relationship Id="rId1" Type="http://schemas.openxmlformats.org/officeDocument/2006/relationships/slideLayout" Target="../slideLayouts/slideLayout7.xml"/><Relationship Id="rId4" Type="http://schemas.openxmlformats.org/officeDocument/2006/relationships/image" Target="../media/image9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8 :: </a:t>
            </a:r>
            <a:r>
              <a:rPr lang="en-GB" dirty="0"/>
              <a:t>Binomial Expansion</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160-161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25252" y="1883172"/>
                <a:ext cx="7272808" cy="4746428"/>
              </a:xfrm>
              <a:prstGeom prst="rect">
                <a:avLst/>
              </a:prstGeom>
              <a:noFill/>
            </p:spPr>
            <p:txBody>
              <a:bodyPr wrap="square" rtlCol="0">
                <a:spAutoFit/>
              </a:bodyPr>
              <a:lstStyle/>
              <a:p>
                <a:r>
                  <a:rPr lang="en-GB" b="1" dirty="0"/>
                  <a:t>Extension</a:t>
                </a:r>
              </a:p>
              <a:p>
                <a:endParaRPr lang="en-GB" sz="1050" i="1" dirty="0"/>
              </a:p>
              <a:p>
                <a:r>
                  <a:rPr lang="en-GB" i="1" dirty="0"/>
                  <a:t>[MAT 2009 1J]</a:t>
                </a:r>
              </a:p>
              <a:p>
                <a:r>
                  <a:rPr lang="en-GB" dirty="0"/>
                  <a:t>The number of pairs of positive integers </a:t>
                </a:r>
                <a14:m>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m:t>
                    </m:r>
                    <m:r>
                      <a:rPr lang="en-GB" b="0" i="1" smtClean="0">
                        <a:latin typeface="Cambria Math" panose="02040503050406030204" pitchFamily="18" charset="0"/>
                      </a:rPr>
                      <m:t>𝑦</m:t>
                    </m:r>
                  </m:oMath>
                </a14:m>
                <a:r>
                  <a:rPr lang="en-GB" dirty="0"/>
                  <a:t> which solve the equation:</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+6</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𝑦</m:t>
                      </m:r>
                      <m:r>
                        <a:rPr lang="en-GB" b="0" i="1" smtClean="0">
                          <a:latin typeface="Cambria Math" panose="02040503050406030204" pitchFamily="18" charset="0"/>
                        </a:rPr>
                        <m:t>+12</m:t>
                      </m:r>
                      <m:r>
                        <a:rPr lang="en-GB" b="0" i="1" smtClean="0">
                          <a:latin typeface="Cambria Math" panose="02040503050406030204" pitchFamily="18" charset="0"/>
                        </a:rPr>
                        <m:t>𝑥</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r>
                        <a:rPr lang="en-GB" b="0" i="1" smtClean="0">
                          <a:latin typeface="Cambria Math" panose="02040503050406030204" pitchFamily="18" charset="0"/>
                        </a:rPr>
                        <m:t>+8</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3</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30</m:t>
                          </m:r>
                        </m:sup>
                      </m:sSup>
                    </m:oMath>
                  </m:oMathPara>
                </a14:m>
                <a:endParaRPr lang="en-GB" dirty="0"/>
              </a:p>
              <a:p>
                <a:r>
                  <a:rPr lang="en-GB" dirty="0"/>
                  <a:t>is:</a:t>
                </a:r>
              </a:p>
              <a:p>
                <a:pPr marL="342900" indent="-342900">
                  <a:buAutoNum type="alphaUcParenR"/>
                </a:pPr>
                <a:r>
                  <a:rPr lang="en-GB" dirty="0"/>
                  <a:t> 0 </a:t>
                </a:r>
              </a:p>
              <a:p>
                <a:pPr marL="342900" indent="-342900">
                  <a:buAutoNum type="alphaUcParenR"/>
                </a:pPr>
                <a:r>
                  <a:rPr lang="en-GB" b="0"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9</m:t>
                        </m:r>
                      </m:sup>
                    </m:sSup>
                    <m:r>
                      <a:rPr lang="en-GB" b="0" i="1" smtClean="0">
                        <a:latin typeface="Cambria Math" panose="02040503050406030204" pitchFamily="18" charset="0"/>
                      </a:rPr>
                      <m:t>−1</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10</m:t>
                        </m:r>
                      </m:sup>
                    </m:sSup>
                    <m:r>
                      <a:rPr lang="en-GB" b="0" i="1" smtClean="0">
                        <a:latin typeface="Cambria Math" panose="02040503050406030204" pitchFamily="18" charset="0"/>
                      </a:rPr>
                      <m:t>+2</m:t>
                    </m:r>
                  </m:oMath>
                </a14:m>
                <a:endParaRPr lang="en-GB" dirty="0"/>
              </a:p>
              <a:p>
                <a:pPr marL="342900" indent="-342900">
                  <a:buAutoNum type="alphaUcParenR"/>
                </a:pPr>
                <a:endParaRPr lang="en-GB" dirty="0"/>
              </a:p>
              <a:p>
                <a:r>
                  <a:rPr lang="en-GB" b="1" dirty="0"/>
                  <a:t>The LHS is the binomial expansion of </a:t>
                </a:r>
                <a14:m>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oMath>
                </a14:m>
                <a:r>
                  <a:rPr lang="en-GB" b="1" dirty="0"/>
                  <a:t>, therefore:</a:t>
                </a:r>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e>
                          </m:d>
                        </m:e>
                        <m:sup>
                          <m:r>
                            <a:rPr lang="en-GB" b="1" i="1" smtClean="0">
                              <a:latin typeface="Cambria Math" panose="02040503050406030204" pitchFamily="18" charset="0"/>
                            </a:rPr>
                            <m:t>𝟑</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𝟑𝟎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r>
                        <a:rPr lang="en-GB" b="1" i="1" smtClean="0">
                          <a:latin typeface="Cambria Math" panose="02040503050406030204" pitchFamily="18" charset="0"/>
                        </a:rPr>
                        <m:t>𝒚</m:t>
                      </m:r>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𝟏𝟎</m:t>
                          </m:r>
                        </m:sup>
                      </m:sSup>
                    </m:oMath>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𝟐</m:t>
                      </m:r>
                      <m:d>
                        <m:dPr>
                          <m:ctrlPr>
                            <a:rPr lang="en-GB" b="1" i="1" smtClean="0">
                              <a:latin typeface="Cambria Math" panose="02040503050406030204" pitchFamily="18" charset="0"/>
                            </a:rPr>
                          </m:ctrlPr>
                        </m:dPr>
                        <m:e>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𝒚</m:t>
                          </m:r>
                        </m:e>
                      </m:d>
                    </m:oMath>
                  </m:oMathPara>
                </a14:m>
                <a:endParaRPr lang="en-GB" b="1" dirty="0"/>
              </a:p>
              <a:p>
                <a:r>
                  <a:rPr lang="en-GB" b="1" dirty="0"/>
                  <a:t>In order for </a:t>
                </a:r>
                <a14:m>
                  <m:oMath xmlns:m="http://schemas.openxmlformats.org/officeDocument/2006/math">
                    <m:r>
                      <a:rPr lang="en-GB" b="1" i="1" smtClean="0">
                        <a:latin typeface="Cambria Math" panose="02040503050406030204" pitchFamily="18" charset="0"/>
                      </a:rPr>
                      <m:t>𝒙</m:t>
                    </m:r>
                  </m:oMath>
                </a14:m>
                <a:r>
                  <a:rPr lang="en-GB" b="1" dirty="0"/>
                  <a:t> to be a positive integer, </a:t>
                </a:r>
                <a14:m>
                  <m:oMath xmlns:m="http://schemas.openxmlformats.org/officeDocument/2006/math">
                    <m:r>
                      <a:rPr lang="en-GB" b="1" i="1" smtClean="0">
                        <a:latin typeface="Cambria Math" panose="02040503050406030204" pitchFamily="18" charset="0"/>
                      </a:rPr>
                      <m:t>𝒚</m:t>
                    </m:r>
                  </m:oMath>
                </a14:m>
                <a:r>
                  <a:rPr lang="en-GB" b="1" dirty="0"/>
                  <a:t> can be between 1 and </a:t>
                </a:r>
                <a14:m>
                  <m:oMath xmlns:m="http://schemas.openxmlformats.org/officeDocument/2006/math">
                    <m:sSup>
                      <m:sSupPr>
                        <m:ctrlPr>
                          <a:rPr lang="en-GB" b="1" i="1" smtClean="0">
                            <a:latin typeface="Cambria Math" panose="02040503050406030204" pitchFamily="18" charset="0"/>
                          </a:rPr>
                        </m:ctrlPr>
                      </m:sSupPr>
                      <m:e>
                        <m:r>
                          <a:rPr lang="en-GB" b="1" i="1" smtClean="0">
                            <a:latin typeface="Cambria Math" panose="02040503050406030204" pitchFamily="18" charset="0"/>
                          </a:rPr>
                          <m:t>𝟐</m:t>
                        </m:r>
                      </m:e>
                      <m:sup>
                        <m:r>
                          <a:rPr lang="en-GB" b="1" i="1" smtClean="0">
                            <a:latin typeface="Cambria Math" panose="02040503050406030204" pitchFamily="18" charset="0"/>
                          </a:rPr>
                          <m:t>𝟗</m:t>
                        </m:r>
                      </m:sup>
                    </m:sSup>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The answer is C.</a:t>
                </a:r>
              </a:p>
            </p:txBody>
          </p:sp>
        </mc:Choice>
        <mc:Fallback xmlns="">
          <p:sp>
            <p:nvSpPr>
              <p:cNvPr id="7" name="TextBox 6"/>
              <p:cNvSpPr txBox="1">
                <a:spLocks noRot="1" noChangeAspect="1" noMove="1" noResize="1" noEditPoints="1" noAdjustHandles="1" noChangeArrowheads="1" noChangeShapeType="1" noTextEdit="1"/>
              </p:cNvSpPr>
              <p:nvPr/>
            </p:nvSpPr>
            <p:spPr>
              <a:xfrm>
                <a:off x="425252" y="1883172"/>
                <a:ext cx="7272808" cy="4746428"/>
              </a:xfrm>
              <a:prstGeom prst="rect">
                <a:avLst/>
              </a:prstGeom>
              <a:blipFill>
                <a:blip r:embed="rId2"/>
                <a:stretch>
                  <a:fillRect l="-754" t="-770" r="-503" b="-1027"/>
                </a:stretch>
              </a:blipFill>
            </p:spPr>
            <p:txBody>
              <a:bodyPr/>
              <a:lstStyle/>
              <a:p>
                <a:r>
                  <a:rPr lang="en-GB">
                    <a:noFill/>
                  </a:rPr>
                  <a:t> </a:t>
                </a:r>
              </a:p>
            </p:txBody>
          </p:sp>
        </mc:Fallback>
      </mc:AlternateContent>
      <p:sp>
        <p:nvSpPr>
          <p:cNvPr id="8" name="Rectangle 7"/>
          <p:cNvSpPr/>
          <p:nvPr/>
        </p:nvSpPr>
        <p:spPr>
          <a:xfrm>
            <a:off x="153224" y="243955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9" name="Rectangle 8"/>
          <p:cNvSpPr/>
          <p:nvPr/>
        </p:nvSpPr>
        <p:spPr>
          <a:xfrm>
            <a:off x="473962" y="4749799"/>
            <a:ext cx="7554421" cy="18798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TextBox 10">
            <a:extLst>
              <a:ext uri="{FF2B5EF4-FFF2-40B4-BE49-F238E27FC236}">
                <a16:creationId xmlns:a16="http://schemas.microsoft.com/office/drawing/2014/main" id="{8208E0B0-F9D6-794E-87C5-904139D260CA}"/>
              </a:ext>
            </a:extLst>
          </p:cNvPr>
          <p:cNvSpPr txBox="1"/>
          <p:nvPr/>
        </p:nvSpPr>
        <p:spPr>
          <a:xfrm>
            <a:off x="4235892" y="3225334"/>
            <a:ext cx="5297278" cy="2062103"/>
          </a:xfrm>
          <a:prstGeom prst="rect">
            <a:avLst/>
          </a:prstGeom>
          <a:noFill/>
        </p:spPr>
        <p:txBody>
          <a:bodyPr wrap="square" rtlCol="0">
            <a:spAutoFit/>
          </a:bodyPr>
          <a:lstStyle/>
          <a:p>
            <a:r>
              <a:rPr lang="en-US" sz="2400" dirty="0"/>
              <a:t>Complete before the lesson Q1-3</a:t>
            </a:r>
          </a:p>
          <a:p>
            <a:r>
              <a:rPr lang="en-US" sz="2400" dirty="0">
                <a:solidFill>
                  <a:srgbClr val="00B050"/>
                </a:solidFill>
              </a:rPr>
              <a:t>Green</a:t>
            </a:r>
            <a:r>
              <a:rPr lang="en-US" sz="2400" dirty="0"/>
              <a:t>		Q4</a:t>
            </a:r>
          </a:p>
          <a:p>
            <a:r>
              <a:rPr lang="en-US" sz="2400" dirty="0">
                <a:solidFill>
                  <a:schemeClr val="accent6"/>
                </a:solidFill>
              </a:rPr>
              <a:t>Amber</a:t>
            </a:r>
            <a:r>
              <a:rPr lang="en-US" sz="2400" dirty="0"/>
              <a:t> 		Q5-6</a:t>
            </a:r>
          </a:p>
          <a:p>
            <a:r>
              <a:rPr lang="en-US" sz="2400" dirty="0">
                <a:solidFill>
                  <a:srgbClr val="FF0000"/>
                </a:solidFill>
              </a:rPr>
              <a:t>Red		</a:t>
            </a:r>
            <a:r>
              <a:rPr lang="en-US" sz="2400" dirty="0"/>
              <a:t>Q7-9 &amp; Challenge</a:t>
            </a:r>
          </a:p>
          <a:p>
            <a:endParaRPr lang="en-US" sz="3200" dirty="0"/>
          </a:p>
        </p:txBody>
      </p:sp>
    </p:spTree>
    <p:extLst>
      <p:ext uri="{BB962C8B-B14F-4D97-AF65-F5344CB8AC3E}">
        <p14:creationId xmlns:p14="http://schemas.microsoft.com/office/powerpoint/2010/main" val="8512332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Factorial and Choose Function</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721668" y="722536"/>
                <a:ext cx="727280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𝑛</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−1</m:t>
                        </m:r>
                      </m:e>
                    </m:d>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−2</m:t>
                        </m:r>
                      </m:e>
                    </m:d>
                    <m:r>
                      <a:rPr lang="en-GB" sz="2400" b="0" i="1" smtClean="0">
                        <a:latin typeface="Cambria Math" panose="02040503050406030204" pitchFamily="18" charset="0"/>
                      </a:rPr>
                      <m:t>×…×2×1</m:t>
                    </m:r>
                  </m:oMath>
                </a14:m>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factorial”, is the number of ways of arranging </a:t>
                </a:r>
                <a14:m>
                  <m:oMath xmlns:m="http://schemas.openxmlformats.org/officeDocument/2006/math">
                    <m:r>
                      <a:rPr lang="en-GB" b="0" i="1" smtClean="0">
                        <a:latin typeface="Cambria Math" panose="02040503050406030204" pitchFamily="18" charset="0"/>
                      </a:rPr>
                      <m:t>𝑛</m:t>
                    </m:r>
                  </m:oMath>
                </a14:m>
                <a:r>
                  <a:rPr lang="en-GB" dirty="0"/>
                  <a:t> objects in a line.</a:t>
                </a:r>
              </a:p>
            </p:txBody>
          </p:sp>
        </mc:Choice>
        <mc:Fallback xmlns="">
          <p:sp>
            <p:nvSpPr>
              <p:cNvPr id="6" name="TextBox 5"/>
              <p:cNvSpPr txBox="1">
                <a:spLocks noRot="1" noChangeAspect="1" noMove="1" noResize="1" noEditPoints="1" noAdjustHandles="1" noChangeArrowheads="1" noChangeShapeType="1" noTextEdit="1"/>
              </p:cNvSpPr>
              <p:nvPr/>
            </p:nvSpPr>
            <p:spPr>
              <a:xfrm>
                <a:off x="721668" y="722536"/>
                <a:ext cx="7272808" cy="738664"/>
              </a:xfrm>
              <a:prstGeom prst="rect">
                <a:avLst/>
              </a:prstGeom>
              <a:blipFill>
                <a:blip r:embed="rId2"/>
                <a:stretch>
                  <a:fillRect l="-501" b="-104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1102668" y="1527448"/>
                <a:ext cx="6840760" cy="2123658"/>
              </a:xfrm>
              <a:prstGeom prst="rect">
                <a:avLst/>
              </a:prstGeom>
              <a:noFill/>
            </p:spPr>
            <p:txBody>
              <a:bodyPr wrap="square" rtlCol="0">
                <a:spAutoFit/>
              </a:bodyPr>
              <a:lstStyle/>
              <a:p>
                <a:r>
                  <a:rPr lang="en-GB" sz="1600" dirty="0"/>
                  <a:t>For example, suppose you had three letters, A, B and C, and wanted to arrange them in a line to form a ‘word’, e.g. ACB or BAC.</a:t>
                </a:r>
              </a:p>
              <a:p>
                <a:pPr marL="285750" indent="-285750">
                  <a:buFont typeface="Arial" panose="020B0604020202020204" pitchFamily="34" charset="0"/>
                  <a:buChar char="•"/>
                </a:pPr>
                <a:r>
                  <a:rPr lang="en-GB" sz="1600" dirty="0"/>
                  <a:t>There are 3 choices for the first letter.</a:t>
                </a:r>
              </a:p>
              <a:p>
                <a:pPr marL="285750" indent="-285750">
                  <a:buFont typeface="Arial" panose="020B0604020202020204" pitchFamily="34" charset="0"/>
                  <a:buChar char="•"/>
                </a:pPr>
                <a:r>
                  <a:rPr lang="en-GB" sz="1600" dirty="0"/>
                  <a:t>There are then 2 choices left for the second letter.</a:t>
                </a:r>
              </a:p>
              <a:p>
                <a:pPr marL="285750" indent="-285750">
                  <a:buFont typeface="Arial" panose="020B0604020202020204" pitchFamily="34" charset="0"/>
                  <a:buChar char="•"/>
                </a:pPr>
                <a:r>
                  <a:rPr lang="en-GB" sz="1600" dirty="0"/>
                  <a:t>There is then only 1 choice left for the last letter.</a:t>
                </a:r>
              </a:p>
              <a:p>
                <a:pPr marL="285750" indent="-285750">
                  <a:buFont typeface="Arial" panose="020B0604020202020204" pitchFamily="34" charset="0"/>
                  <a:buChar char="•"/>
                </a:pPr>
                <a:endParaRPr lang="en-GB" sz="1600" dirty="0"/>
              </a:p>
              <a:p>
                <a:r>
                  <a:rPr lang="en-GB" sz="1600" dirty="0"/>
                  <a:t>There are therefore </a:t>
                </a:r>
                <a14:m>
                  <m:oMath xmlns:m="http://schemas.openxmlformats.org/officeDocument/2006/math">
                    <m:r>
                      <a:rPr lang="en-GB" sz="1600" b="0" i="1" smtClean="0">
                        <a:latin typeface="Cambria Math" panose="02040503050406030204" pitchFamily="18" charset="0"/>
                      </a:rPr>
                      <m:t>3×2×1=3!=6</m:t>
                    </m:r>
                  </m:oMath>
                </a14:m>
                <a:r>
                  <a:rPr lang="en-GB" sz="1600" dirty="0"/>
                  <a:t> possible combinations.</a:t>
                </a:r>
              </a:p>
              <a:p>
                <a:r>
                  <a:rPr lang="en-GB" sz="1600" b="1" dirty="0"/>
                  <a:t>Your calculator can calculate a factorial using the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oMath>
                </a14:m>
                <a:r>
                  <a:rPr lang="en-GB" sz="1600" b="1" dirty="0"/>
                  <a:t> button.</a:t>
                </a:r>
              </a:p>
            </p:txBody>
          </p:sp>
        </mc:Choice>
        <mc:Fallback xmlns="">
          <p:sp>
            <p:nvSpPr>
              <p:cNvPr id="7" name="TextBox 6"/>
              <p:cNvSpPr txBox="1">
                <a:spLocks noRot="1" noChangeAspect="1" noMove="1" noResize="1" noEditPoints="1" noAdjustHandles="1" noChangeArrowheads="1" noChangeShapeType="1" noTextEdit="1"/>
              </p:cNvSpPr>
              <p:nvPr/>
            </p:nvSpPr>
            <p:spPr>
              <a:xfrm>
                <a:off x="1102668" y="1527448"/>
                <a:ext cx="6840760" cy="2123658"/>
              </a:xfrm>
              <a:prstGeom prst="rect">
                <a:avLst/>
              </a:prstGeom>
              <a:blipFill>
                <a:blip r:embed="rId3"/>
                <a:stretch>
                  <a:fillRect l="-535" t="-86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747705" y="3673693"/>
                <a:ext cx="7272808" cy="150483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t>
                </a:r>
                <a14:m>
                  <m:oMath xmlns:m="http://schemas.openxmlformats.org/officeDocument/2006/math">
                    <m:r>
                      <a:rPr lang="en-GB" sz="2400" b="0" i="1" baseline="30000" smtClean="0">
                        <a:latin typeface="Cambria Math" panose="02040503050406030204" pitchFamily="18" charset="0"/>
                      </a:rPr>
                      <m:t>𝑛</m:t>
                    </m:r>
                    <m:r>
                      <a:rPr lang="en-GB" sz="2400" b="0" i="1" smtClean="0">
                        <a:latin typeface="Cambria Math" panose="02040503050406030204" pitchFamily="18" charset="0"/>
                      </a:rPr>
                      <m:t>𝐶𝑟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𝑛</m:t>
                              </m:r>
                            </m:e>
                          </m:mr>
                          <m:mr>
                            <m:e>
                              <m:r>
                                <a:rPr lang="en-GB" sz="2400" b="0" i="1" smtClean="0">
                                  <a:latin typeface="Cambria Math" panose="02040503050406030204" pitchFamily="18" charset="0"/>
                                </a:rPr>
                                <m:t>𝑟</m:t>
                              </m:r>
                            </m:e>
                          </m:mr>
                        </m:m>
                      </m:e>
                    </m:d>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r>
                          <a:rPr lang="en-GB" sz="2400" b="0" i="1" smtClean="0">
                            <a:latin typeface="Cambria Math" panose="02040503050406030204" pitchFamily="18" charset="0"/>
                          </a:rPr>
                          <m:t>𝑛</m:t>
                        </m:r>
                        <m:r>
                          <a:rPr lang="en-GB" sz="2400" b="0" i="1" smtClean="0">
                            <a:latin typeface="Cambria Math" panose="02040503050406030204" pitchFamily="18" charset="0"/>
                          </a:rPr>
                          <m:t>!</m:t>
                        </m:r>
                      </m:num>
                      <m:den>
                        <m:r>
                          <a:rPr lang="en-GB" sz="2400" b="0" i="1" smtClean="0">
                            <a:latin typeface="Cambria Math" panose="02040503050406030204" pitchFamily="18" charset="0"/>
                          </a:rPr>
                          <m:t>𝑟</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𝑛</m:t>
                            </m:r>
                            <m:r>
                              <a:rPr lang="en-GB" sz="2400" b="0" i="1" smtClean="0">
                                <a:latin typeface="Cambria Math" panose="02040503050406030204" pitchFamily="18" charset="0"/>
                              </a:rPr>
                              <m:t>−</m:t>
                            </m:r>
                            <m:r>
                              <a:rPr lang="en-GB" sz="2400" b="0" i="1" smtClean="0">
                                <a:latin typeface="Cambria Math" panose="02040503050406030204" pitchFamily="18" charset="0"/>
                              </a:rPr>
                              <m:t>𝑟</m:t>
                            </m:r>
                          </m:e>
                        </m:d>
                        <m:r>
                          <a:rPr lang="en-GB" sz="2400" b="0" i="1" smtClean="0">
                            <a:latin typeface="Cambria Math" panose="02040503050406030204" pitchFamily="18" charset="0"/>
                          </a:rPr>
                          <m:t>!</m:t>
                        </m:r>
                      </m:den>
                    </m:f>
                  </m:oMath>
                </a14:m>
                <a:br>
                  <a:rPr lang="en-GB" dirty="0"/>
                </a:br>
                <a:r>
                  <a:rPr lang="en-GB" dirty="0"/>
                  <a:t>said “</a:t>
                </a:r>
                <a14:m>
                  <m:oMath xmlns:m="http://schemas.openxmlformats.org/officeDocument/2006/math">
                    <m:r>
                      <a:rPr lang="en-GB" b="0" i="1" smtClean="0">
                        <a:latin typeface="Cambria Math" panose="02040503050406030204" pitchFamily="18" charset="0"/>
                      </a:rPr>
                      <m:t>𝑛</m:t>
                    </m:r>
                  </m:oMath>
                </a14:m>
                <a:r>
                  <a:rPr lang="en-GB" dirty="0"/>
                  <a:t> choose </a:t>
                </a:r>
                <a14:m>
                  <m:oMath xmlns:m="http://schemas.openxmlformats.org/officeDocument/2006/math">
                    <m:r>
                      <a:rPr lang="en-GB" b="0" i="1" smtClean="0">
                        <a:latin typeface="Cambria Math" panose="02040503050406030204" pitchFamily="18" charset="0"/>
                      </a:rPr>
                      <m:t>𝑟</m:t>
                    </m:r>
                  </m:oMath>
                </a14:m>
                <a:r>
                  <a:rPr lang="en-GB" dirty="0"/>
                  <a:t>”, is the number of ways of ‘choosing’ </a:t>
                </a:r>
                <a14:m>
                  <m:oMath xmlns:m="http://schemas.openxmlformats.org/officeDocument/2006/math">
                    <m:r>
                      <a:rPr lang="en-GB" b="0" i="1" smtClean="0">
                        <a:latin typeface="Cambria Math" panose="02040503050406030204" pitchFamily="18" charset="0"/>
                      </a:rPr>
                      <m:t>𝑟</m:t>
                    </m:r>
                  </m:oMath>
                </a14:m>
                <a:r>
                  <a:rPr lang="en-GB" dirty="0"/>
                  <a:t> things from </a:t>
                </a:r>
                <a14:m>
                  <m:oMath xmlns:m="http://schemas.openxmlformats.org/officeDocument/2006/math">
                    <m:r>
                      <a:rPr lang="en-GB" b="0" i="1" smtClean="0">
                        <a:latin typeface="Cambria Math" panose="02040503050406030204" pitchFamily="18" charset="0"/>
                      </a:rPr>
                      <m:t>𝑛</m:t>
                    </m:r>
                  </m:oMath>
                </a14:m>
                <a:r>
                  <a:rPr lang="en-GB" dirty="0"/>
                  <a:t>, such that the order in our selection does not matter.</a:t>
                </a:r>
              </a:p>
              <a:p>
                <a:r>
                  <a:rPr lang="en-GB" dirty="0"/>
                  <a:t>These are also known as </a:t>
                </a:r>
                <a:r>
                  <a:rPr lang="en-GB" b="1" u="sng" dirty="0"/>
                  <a:t>binomial coefficients</a:t>
                </a:r>
                <a:r>
                  <a:rPr lang="en-GB" dirty="0"/>
                  <a:t>.</a:t>
                </a:r>
              </a:p>
            </p:txBody>
          </p:sp>
        </mc:Choice>
        <mc:Fallback xmlns="">
          <p:sp>
            <p:nvSpPr>
              <p:cNvPr id="8" name="TextBox 7"/>
              <p:cNvSpPr txBox="1">
                <a:spLocks noRot="1" noChangeAspect="1" noMove="1" noResize="1" noEditPoints="1" noAdjustHandles="1" noChangeArrowheads="1" noChangeShapeType="1" noTextEdit="1"/>
              </p:cNvSpPr>
              <p:nvPr/>
            </p:nvSpPr>
            <p:spPr>
              <a:xfrm>
                <a:off x="747705" y="3673693"/>
                <a:ext cx="7272808" cy="1504836"/>
              </a:xfrm>
              <a:prstGeom prst="rect">
                <a:avLst/>
              </a:prstGeom>
              <a:blipFill>
                <a:blip r:embed="rId4"/>
                <a:stretch>
                  <a:fillRect l="-585" r="-167" b="-52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1035224" y="5318472"/>
                <a:ext cx="7321376" cy="1402820"/>
              </a:xfrm>
              <a:prstGeom prst="rect">
                <a:avLst/>
              </a:prstGeom>
              <a:noFill/>
            </p:spPr>
            <p:txBody>
              <a:bodyPr wrap="square" rtlCol="0">
                <a:spAutoFit/>
              </a:bodyPr>
              <a:lstStyle/>
              <a:p>
                <a:r>
                  <a:rPr lang="en-GB" sz="1600" dirty="0"/>
                  <a:t>For example, if you a football team captain and need to choose 4 people from amongst 10 in your class, there are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10!</m:t>
                        </m:r>
                      </m:num>
                      <m:den>
                        <m:r>
                          <a:rPr lang="en-GB" sz="1600" b="0" i="1" smtClean="0">
                            <a:latin typeface="Cambria Math" panose="02040503050406030204" pitchFamily="18" charset="0"/>
                          </a:rPr>
                          <m:t>4!6! </m:t>
                        </m:r>
                      </m:den>
                    </m:f>
                    <m:r>
                      <a:rPr lang="en-GB" sz="1600" b="0" i="1" smtClean="0">
                        <a:latin typeface="Cambria Math" panose="02040503050406030204" pitchFamily="18" charset="0"/>
                      </a:rPr>
                      <m:t>=210</m:t>
                    </m:r>
                  </m:oMath>
                </a14:m>
                <a:r>
                  <a:rPr lang="en-GB" sz="1600" dirty="0"/>
                  <a:t> possible selections. </a:t>
                </a:r>
              </a:p>
              <a:p>
                <a:r>
                  <a:rPr lang="en-GB" sz="1600" i="1" dirty="0"/>
                  <a:t>(Note: the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10</m:t>
                              </m:r>
                            </m:e>
                          </m:mr>
                          <m:mr>
                            <m:e>
                              <m:r>
                                <a:rPr lang="en-GB" sz="1600" b="0" i="1" smtClean="0">
                                  <a:latin typeface="Cambria Math" panose="02040503050406030204" pitchFamily="18" charset="0"/>
                                </a:rPr>
                                <m:t>4</m:t>
                              </m:r>
                            </m:e>
                          </m:mr>
                        </m:m>
                      </m:e>
                    </m:d>
                  </m:oMath>
                </a14:m>
                <a:r>
                  <a:rPr lang="en-GB" sz="1600" i="1" dirty="0"/>
                  <a:t> notation is preferable to </a:t>
                </a:r>
                <a14:m>
                  <m:oMath xmlns:m="http://schemas.openxmlformats.org/officeDocument/2006/math">
                    <m:r>
                      <a:rPr lang="en-GB" sz="1600" b="0" i="1" baseline="30000" smtClean="0">
                        <a:latin typeface="Cambria Math" panose="02040503050406030204" pitchFamily="18" charset="0"/>
                      </a:rPr>
                      <m:t>10</m:t>
                    </m:r>
                    <m:r>
                      <a:rPr lang="en-GB" sz="1600" b="0" i="1" smtClean="0">
                        <a:latin typeface="Cambria Math" panose="02040503050406030204" pitchFamily="18" charset="0"/>
                      </a:rPr>
                      <m:t>𝐶</m:t>
                    </m:r>
                    <m:r>
                      <a:rPr lang="en-GB" sz="1600" b="0" i="1" baseline="-25000" smtClean="0">
                        <a:latin typeface="Cambria Math" panose="02040503050406030204" pitchFamily="18" charset="0"/>
                      </a:rPr>
                      <m:t>4</m:t>
                    </m:r>
                  </m:oMath>
                </a14:m>
                <a:r>
                  <a:rPr lang="en-GB" sz="1600" i="1" dirty="0"/>
                  <a:t>)</a:t>
                </a:r>
              </a:p>
              <a:p>
                <a:r>
                  <a:rPr lang="en-GB" sz="1600" b="1" dirty="0"/>
                  <a:t>Use the </a:t>
                </a:r>
                <a14:m>
                  <m:oMath xmlns:m="http://schemas.openxmlformats.org/officeDocument/2006/math">
                    <m:r>
                      <a:rPr lang="en-GB" sz="1600" b="1" i="1" smtClean="0">
                        <a:latin typeface="Cambria Math" panose="02040503050406030204" pitchFamily="18" charset="0"/>
                      </a:rPr>
                      <m:t>𝒏𝑪𝒓</m:t>
                    </m:r>
                  </m:oMath>
                </a14:m>
                <a:r>
                  <a:rPr lang="en-GB" sz="1600" b="1" dirty="0"/>
                  <a:t> button on your calculator (your calculator input should display “10C4”)</a:t>
                </a:r>
                <a:endParaRPr lang="en-GB" b="1" dirty="0"/>
              </a:p>
            </p:txBody>
          </p:sp>
        </mc:Choice>
        <mc:Fallback xmlns="">
          <p:sp>
            <p:nvSpPr>
              <p:cNvPr id="9" name="TextBox 8"/>
              <p:cNvSpPr txBox="1">
                <a:spLocks noRot="1" noChangeAspect="1" noMove="1" noResize="1" noEditPoints="1" noAdjustHandles="1" noChangeArrowheads="1" noChangeShapeType="1" noTextEdit="1"/>
              </p:cNvSpPr>
              <p:nvPr/>
            </p:nvSpPr>
            <p:spPr>
              <a:xfrm>
                <a:off x="1035224" y="5318472"/>
                <a:ext cx="7321376" cy="1402820"/>
              </a:xfrm>
              <a:prstGeom prst="rect">
                <a:avLst/>
              </a:prstGeom>
              <a:blipFill>
                <a:blip r:embed="rId5"/>
                <a:stretch>
                  <a:fillRect l="-500" t="-1299" b="-4329"/>
                </a:stretch>
              </a:blipFill>
            </p:spPr>
            <p:txBody>
              <a:bodyPr/>
              <a:lstStyle/>
              <a:p>
                <a:r>
                  <a:rPr lang="en-GB">
                    <a:noFill/>
                  </a:rPr>
                  <a:t> </a:t>
                </a:r>
              </a:p>
            </p:txBody>
          </p:sp>
        </mc:Fallback>
      </mc:AlternateContent>
    </p:spTree>
    <p:extLst>
      <p:ext uri="{BB962C8B-B14F-4D97-AF65-F5344CB8AC3E}">
        <p14:creationId xmlns:p14="http://schemas.microsoft.com/office/powerpoint/2010/main" val="282262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6" name="TextBox 5"/>
              <p:cNvSpPr txBox="1"/>
              <p:nvPr/>
            </p:nvSpPr>
            <p:spPr>
              <a:xfrm>
                <a:off x="416744" y="828328"/>
                <a:ext cx="2770956" cy="575946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Calculate the value of the following. You may use the factorial button, but not the </a:t>
                </a:r>
                <a:r>
                  <a:rPr lang="en-GB" sz="2400" dirty="0" err="1"/>
                  <a:t>nCr</a:t>
                </a:r>
                <a:r>
                  <a:rPr lang="en-GB" sz="2400" dirty="0"/>
                  <a:t> button.</a:t>
                </a:r>
              </a:p>
              <a:p>
                <a:pPr marL="457200" indent="-457200">
                  <a:buAutoNum type="alphaLcParenR"/>
                </a:pPr>
                <a:r>
                  <a:rPr lang="en-GB" sz="2400" b="0" dirty="0"/>
                  <a:t> </a:t>
                </a:r>
                <a14:m>
                  <m:oMath xmlns:m="http://schemas.openxmlformats.org/officeDocument/2006/math">
                    <m:r>
                      <a:rPr lang="en-GB" sz="2400" b="0" i="1" smtClean="0">
                        <a:latin typeface="Cambria Math" panose="02040503050406030204" pitchFamily="18" charset="0"/>
                      </a:rPr>
                      <m:t>5!</m:t>
                    </m:r>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5</m:t>
                              </m:r>
                            </m:e>
                          </m:mr>
                          <m:mr>
                            <m:e>
                              <m:r>
                                <a:rPr lang="en-GB" sz="2400" b="0" i="1" smtClean="0">
                                  <a:latin typeface="Cambria Math" panose="02040503050406030204" pitchFamily="18" charset="0"/>
                                </a:rPr>
                                <m:t>3</m:t>
                              </m:r>
                            </m:e>
                          </m:mr>
                        </m:m>
                      </m:e>
                    </m:d>
                  </m:oMath>
                </a14:m>
                <a:endParaRPr lang="en-GB" sz="2400" b="0" dirty="0"/>
              </a:p>
              <a:p>
                <a:pPr marL="457200" indent="-457200">
                  <a:buAutoNum type="alphaLcParenR"/>
                </a:pPr>
                <a:r>
                  <a:rPr lang="en-GB" sz="2400" dirty="0"/>
                  <a:t> </a:t>
                </a:r>
                <a14:m>
                  <m:oMath xmlns:m="http://schemas.openxmlformats.org/officeDocument/2006/math">
                    <m:r>
                      <a:rPr lang="en-GB" sz="2400" b="0" i="1" smtClean="0">
                        <a:latin typeface="Cambria Math" panose="02040503050406030204" pitchFamily="18" charset="0"/>
                      </a:rPr>
                      <m:t>0!</m:t>
                    </m:r>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b="0" i="1" smtClean="0">
                                  <a:latin typeface="Cambria Math" panose="02040503050406030204" pitchFamily="18" charset="0"/>
                                </a:rPr>
                                <m:t>1</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0</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20</m:t>
                              </m:r>
                            </m:e>
                          </m:mr>
                          <m:mr>
                            <m:e>
                              <m:r>
                                <a:rPr lang="en-GB" sz="2400" b="0" i="1" smtClean="0">
                                  <a:latin typeface="Cambria Math" panose="02040503050406030204" pitchFamily="18" charset="0"/>
                                </a:rPr>
                                <m:t>2</m:t>
                              </m:r>
                            </m:e>
                          </m:mr>
                        </m:m>
                      </m:e>
                    </m:d>
                  </m:oMath>
                </a14:m>
                <a:endParaRPr lang="en-GB" sz="2400" dirty="0"/>
              </a:p>
              <a:p>
                <a:pPr marL="457200" indent="-457200">
                  <a:buAutoNum type="alphaLcParenR"/>
                </a:pPr>
                <a:r>
                  <a:rPr lang="en-GB" sz="2400" dirty="0"/>
                  <a:t> </a:t>
                </a:r>
                <a14:m>
                  <m:oMath xmlns:m="http://schemas.openxmlformats.org/officeDocument/2006/math">
                    <m:d>
                      <m:dPr>
                        <m:ctrlPr>
                          <a:rPr lang="en-GB" sz="2400" i="1">
                            <a:latin typeface="Cambria Math" panose="02040503050406030204" pitchFamily="18" charset="0"/>
                          </a:rPr>
                        </m:ctrlPr>
                      </m:dPr>
                      <m:e>
                        <m:m>
                          <m:mPr>
                            <m:plcHide m:val="on"/>
                            <m:mcs>
                              <m:mc>
                                <m:mcPr>
                                  <m:count m:val="1"/>
                                  <m:mcJc m:val="center"/>
                                </m:mcPr>
                              </m:mc>
                            </m:mcs>
                            <m:ctrlPr>
                              <a:rPr lang="en-GB" sz="2400" i="1">
                                <a:latin typeface="Cambria Math" panose="02040503050406030204" pitchFamily="18" charset="0"/>
                              </a:rPr>
                            </m:ctrlPr>
                          </m:mPr>
                          <m:mr>
                            <m:e>
                              <m:r>
                                <a:rPr lang="en-GB" sz="2400" i="1">
                                  <a:latin typeface="Cambria Math" panose="02040503050406030204" pitchFamily="18" charset="0"/>
                                </a:rPr>
                                <m:t>20</m:t>
                              </m:r>
                            </m:e>
                          </m:mr>
                          <m:mr>
                            <m:e>
                              <m:r>
                                <a:rPr lang="en-GB" sz="2400" i="1">
                                  <a:latin typeface="Cambria Math" panose="02040503050406030204" pitchFamily="18" charset="0"/>
                                </a:rPr>
                                <m:t>18</m:t>
                              </m:r>
                            </m:e>
                          </m:mr>
                        </m:m>
                      </m:e>
                    </m:d>
                  </m:oMath>
                </a14:m>
                <a:endParaRPr lang="en-GB"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416744" y="828328"/>
                <a:ext cx="2770956" cy="5759462"/>
              </a:xfrm>
              <a:prstGeom prst="rect">
                <a:avLst/>
              </a:prstGeom>
              <a:blipFill>
                <a:blip r:embed="rId2"/>
                <a:stretch>
                  <a:fillRect l="-206" r="-226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563888" y="675928"/>
                <a:ext cx="5389612" cy="6518259"/>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1600" b="0" i="1" smtClean="0">
                          <a:latin typeface="Cambria Math" panose="02040503050406030204" pitchFamily="18" charset="0"/>
                        </a:rPr>
                        <m:t>5!=5×4×3×2×1=120</m:t>
                      </m:r>
                    </m:oMath>
                  </m:oMathPara>
                </a14:m>
                <a:endParaRPr lang="en-GB" sz="1600" b="0" dirty="0"/>
              </a:p>
              <a:p>
                <a:endParaRPr lang="en-GB" sz="800" dirty="0"/>
              </a:p>
              <a:p>
                <a:pPr/>
                <a14:m>
                  <m:oMathPara xmlns:m="http://schemas.openxmlformats.org/officeDocument/2006/math">
                    <m:oMathParaPr>
                      <m:jc m:val="left"/>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5</m:t>
                                </m:r>
                              </m:e>
                            </m:mr>
                            <m:mr>
                              <m:e>
                                <m:r>
                                  <a:rPr lang="en-GB" sz="1600" b="0" i="1" smtClean="0">
                                    <a:latin typeface="Cambria Math" panose="02040503050406030204" pitchFamily="18" charset="0"/>
                                  </a:rPr>
                                  <m:t>3</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5!</m:t>
                          </m:r>
                        </m:num>
                        <m:den>
                          <m:r>
                            <a:rPr lang="en-GB" sz="1600" b="0" i="1" smtClean="0">
                              <a:latin typeface="Cambria Math" panose="02040503050406030204" pitchFamily="18" charset="0"/>
                            </a:rPr>
                            <m:t>3!2!</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120</m:t>
                          </m:r>
                        </m:num>
                        <m:den>
                          <m:r>
                            <a:rPr lang="en-GB" sz="1600" b="0" i="1" smtClean="0">
                              <a:latin typeface="Cambria Math" panose="02040503050406030204" pitchFamily="18" charset="0"/>
                            </a:rPr>
                            <m:t>6×2</m:t>
                          </m:r>
                        </m:den>
                      </m:f>
                      <m:r>
                        <a:rPr lang="en-GB" sz="1600" b="0" i="1" smtClean="0">
                          <a:latin typeface="Cambria Math" panose="02040503050406030204" pitchFamily="18" charset="0"/>
                        </a:rPr>
                        <m:t>=10</m:t>
                      </m:r>
                    </m:oMath>
                  </m:oMathPara>
                </a14:m>
                <a:endParaRPr lang="en-GB" sz="1600" b="0" dirty="0"/>
              </a:p>
              <a:p>
                <a:endParaRPr lang="en-GB" sz="1100" dirty="0"/>
              </a:p>
              <a:p>
                <a14:m>
                  <m:oMath xmlns:m="http://schemas.openxmlformats.org/officeDocument/2006/math">
                    <m:r>
                      <a:rPr lang="en-GB" sz="1600" b="0" i="1" smtClean="0">
                        <a:latin typeface="Cambria Math" panose="02040503050406030204" pitchFamily="18" charset="0"/>
                      </a:rPr>
                      <m:t>0!=1</m:t>
                    </m:r>
                  </m:oMath>
                </a14:m>
                <a:r>
                  <a:rPr lang="en-GB" sz="1600" dirty="0"/>
                  <a:t>. Accept this for the moment, but all will be explained in part (e).</a:t>
                </a:r>
              </a:p>
              <a:p>
                <a:endParaRPr lang="en-GB" sz="1050" dirty="0"/>
              </a:p>
              <a:p>
                <a:r>
                  <a:rPr lang="en-GB" sz="1600" dirty="0"/>
                  <a:t>Conceptually, there is clearly 20 ways to choose 1 thing from 20. But using the formula: </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1</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1!19!</m:t>
                        </m:r>
                      </m:den>
                    </m:f>
                    <m:r>
                      <a:rPr lang="en-GB" sz="1600" b="0" i="1" smtClean="0">
                        <a:latin typeface="Cambria Math" panose="02040503050406030204" pitchFamily="18" charset="0"/>
                      </a:rPr>
                      <m:t>=20</m:t>
                    </m:r>
                  </m:oMath>
                </a14:m>
                <a:endParaRPr lang="en-GB" sz="1600" dirty="0"/>
              </a:p>
              <a:p>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𝟏</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𝒏</m:t>
                    </m:r>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1000" dirty="0"/>
              </a:p>
              <a:p>
                <a:r>
                  <a:rPr lang="en-GB" sz="1600" dirty="0"/>
                  <a:t>We’d expect there to be 1 way to choose no things (since ‘no selection’ is itself a possibility we should count).</a:t>
                </a:r>
              </a:p>
              <a:p>
                <a:r>
                  <a:rPr lang="en-GB" sz="1600" dirty="0"/>
                  <a:t>Using the formula:</a:t>
                </a:r>
                <a14:m>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0</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0!20!</m:t>
                        </m:r>
                      </m:den>
                    </m:f>
                    <m:r>
                      <a:rPr lang="en-GB" sz="1600" b="0" i="1" smtClean="0">
                        <a:latin typeface="Cambria Math" panose="02040503050406030204" pitchFamily="18" charset="0"/>
                      </a:rPr>
                      <m:t>=1</m:t>
                    </m:r>
                  </m:oMath>
                </a14:m>
                <a:endParaRPr lang="en-GB" sz="1600" dirty="0"/>
              </a:p>
              <a:p>
                <a:r>
                  <a:rPr lang="en-GB" sz="1600" dirty="0"/>
                  <a:t>This provides justification for letting </a:t>
                </a:r>
                <a14:m>
                  <m:oMath xmlns:m="http://schemas.openxmlformats.org/officeDocument/2006/math">
                    <m:r>
                      <a:rPr lang="en-GB" sz="1600" b="0" i="1" smtClean="0">
                        <a:latin typeface="Cambria Math" panose="02040503050406030204" pitchFamily="18" charset="0"/>
                      </a:rPr>
                      <m:t>0!=1</m:t>
                    </m:r>
                  </m:oMath>
                </a14:m>
                <a:r>
                  <a:rPr lang="en-GB" sz="1600" dirty="0"/>
                  <a:t>.   </a:t>
                </a:r>
                <a:r>
                  <a:rPr lang="en-GB" sz="1600" b="1" dirty="0">
                    <a:latin typeface="Wingdings" panose="05000000000000000000" pitchFamily="2" charset="2"/>
                  </a:rPr>
                  <a:t>!</a:t>
                </a:r>
                <a:r>
                  <a:rPr lang="en-GB" sz="1600" b="1" dirty="0"/>
                  <a:t>  </a:t>
                </a: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𝟎</m:t>
                              </m:r>
                              <m:r>
                                <a:rPr lang="en-GB" sz="1600" b="1" i="1" smtClean="0">
                                  <a:latin typeface="Cambria Math" panose="02040503050406030204" pitchFamily="18" charset="0"/>
                                </a:rPr>
                                <m:t> </m:t>
                              </m:r>
                            </m:e>
                          </m:mr>
                        </m:m>
                      </m:e>
                    </m:d>
                    <m:r>
                      <a:rPr lang="en-GB" sz="1600" b="1" i="1" smtClean="0">
                        <a:latin typeface="Cambria Math" panose="02040503050406030204" pitchFamily="18" charset="0"/>
                      </a:rPr>
                      <m:t>=</m:t>
                    </m:r>
                    <m:r>
                      <a:rPr lang="en-GB" sz="1600" b="1" i="1" smtClean="0">
                        <a:latin typeface="Cambria Math" panose="02040503050406030204" pitchFamily="18" charset="0"/>
                      </a:rPr>
                      <m:t>𝟏</m:t>
                    </m:r>
                  </m:oMath>
                </a14:m>
                <a:endParaRPr lang="en-GB" sz="1600" b="1" dirty="0"/>
              </a:p>
              <a:p>
                <a:endParaRPr lang="en-GB" sz="400" dirty="0"/>
              </a:p>
              <a:p>
                <a:pP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20</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m:t>
                          </m:r>
                        </m:num>
                        <m:den>
                          <m:r>
                            <a:rPr lang="en-GB" sz="1600" b="0" i="1" smtClean="0">
                              <a:latin typeface="Cambria Math" panose="02040503050406030204" pitchFamily="18" charset="0"/>
                            </a:rPr>
                            <m:t>2!18!</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20×19×18×…×1</m:t>
                          </m:r>
                        </m:num>
                        <m:den>
                          <m:r>
                            <a:rPr lang="en-GB" sz="1600" b="0" i="1" smtClean="0">
                              <a:latin typeface="Cambria Math" panose="02040503050406030204" pitchFamily="18" charset="0"/>
                            </a:rPr>
                            <m:t>2!×18×17×…×1</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20×19</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=190</m:t>
                      </m:r>
                    </m:oMath>
                  </m:oMathPara>
                </a14:m>
                <a:endParaRPr lang="en-GB" sz="1600" dirty="0"/>
              </a:p>
              <a:p>
                <a:pPr marL="285750" indent="-285750">
                  <a:buFont typeface="Wingdings" panose="05000000000000000000" pitchFamily="2" charset="2"/>
                  <a:buChar char="!"/>
                </a:pPr>
                <a14:m>
                  <m:oMath xmlns:m="http://schemas.openxmlformats.org/officeDocument/2006/math">
                    <m:d>
                      <m:dPr>
                        <m:ctrlPr>
                          <a:rPr lang="en-GB" sz="1600" b="1" i="1" smtClean="0">
                            <a:latin typeface="Cambria Math" panose="02040503050406030204" pitchFamily="18" charset="0"/>
                          </a:rPr>
                        </m:ctrlPr>
                      </m:dPr>
                      <m:e>
                        <m:m>
                          <m:mPr>
                            <m:plcHide m:val="on"/>
                            <m:mcs>
                              <m:mc>
                                <m:mcPr>
                                  <m:count m:val="1"/>
                                  <m:mcJc m:val="center"/>
                                </m:mcPr>
                              </m:mc>
                            </m:mcs>
                            <m:ctrlPr>
                              <a:rPr lang="en-GB" sz="1600" b="1" i="1" smtClean="0">
                                <a:latin typeface="Cambria Math" panose="02040503050406030204" pitchFamily="18" charset="0"/>
                              </a:rPr>
                            </m:ctrlPr>
                          </m:mPr>
                          <m:mr>
                            <m:e>
                              <m:r>
                                <a:rPr lang="en-GB" sz="1600" b="1" i="1" smtClean="0">
                                  <a:latin typeface="Cambria Math" panose="02040503050406030204" pitchFamily="18" charset="0"/>
                                </a:rPr>
                                <m:t>𝒏</m:t>
                              </m:r>
                            </m:e>
                          </m:mr>
                          <m:mr>
                            <m:e>
                              <m:r>
                                <a:rPr lang="en-GB" sz="1600" b="1" i="1" smtClean="0">
                                  <a:latin typeface="Cambria Math" panose="02040503050406030204" pitchFamily="18" charset="0"/>
                                </a:rPr>
                                <m:t>𝟐</m:t>
                              </m:r>
                            </m:e>
                          </m:mr>
                        </m:m>
                      </m:e>
                    </m:d>
                    <m:r>
                      <a:rPr lang="en-GB" sz="1600" b="1" i="1" smtClean="0">
                        <a:latin typeface="Cambria Math" panose="02040503050406030204" pitchFamily="18" charset="0"/>
                      </a:rPr>
                      <m:t>=</m:t>
                    </m:r>
                    <m:f>
                      <m:fPr>
                        <m:ctrlPr>
                          <a:rPr lang="en-GB" sz="1600" b="1" i="1" smtClean="0">
                            <a:latin typeface="Cambria Math" panose="02040503050406030204" pitchFamily="18" charset="0"/>
                          </a:rPr>
                        </m:ctrlPr>
                      </m:fPr>
                      <m:num>
                        <m:r>
                          <a:rPr lang="en-GB" sz="1600" b="1" i="1" smtClean="0">
                            <a:latin typeface="Cambria Math" panose="02040503050406030204" pitchFamily="18" charset="0"/>
                          </a:rPr>
                          <m:t>𝒏</m:t>
                        </m:r>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e>
                        </m:d>
                      </m:num>
                      <m:den>
                        <m:r>
                          <a:rPr lang="en-GB" sz="1600" b="1" i="1" smtClean="0">
                            <a:latin typeface="Cambria Math" panose="02040503050406030204" pitchFamily="18" charset="0"/>
                          </a:rPr>
                          <m:t>𝟐</m:t>
                        </m:r>
                      </m:den>
                    </m:f>
                  </m:oMath>
                </a14:m>
                <a:r>
                  <a:rPr lang="en-GB" sz="1600" b="1" dirty="0"/>
                  <a:t> for all </a:t>
                </a:r>
                <a14:m>
                  <m:oMath xmlns:m="http://schemas.openxmlformats.org/officeDocument/2006/math">
                    <m:r>
                      <a:rPr lang="en-GB" sz="1600" b="1" i="1" smtClean="0">
                        <a:latin typeface="Cambria Math" panose="02040503050406030204" pitchFamily="18" charset="0"/>
                      </a:rPr>
                      <m:t>𝒏</m:t>
                    </m:r>
                  </m:oMath>
                </a14:m>
                <a:r>
                  <a:rPr lang="en-GB" sz="1600" b="1" dirty="0"/>
                  <a:t>.</a:t>
                </a:r>
              </a:p>
              <a:p>
                <a:endParaRPr lang="en-GB" sz="800" dirty="0"/>
              </a:p>
              <a:p>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18</m:t>
                              </m:r>
                            </m:e>
                          </m:mr>
                        </m:m>
                      </m:e>
                    </m:d>
                    <m:r>
                      <a:rPr lang="en-GB" sz="1600" i="1">
                        <a:latin typeface="Cambria Math" panose="02040503050406030204" pitchFamily="18" charset="0"/>
                      </a:rPr>
                      <m:t>=</m:t>
                    </m:r>
                    <m:f>
                      <m:fPr>
                        <m:ctrlPr>
                          <a:rPr lang="en-GB" sz="1600" i="1">
                            <a:latin typeface="Cambria Math" panose="02040503050406030204" pitchFamily="18" charset="0"/>
                          </a:rPr>
                        </m:ctrlPr>
                      </m:fPr>
                      <m:num>
                        <m:r>
                          <a:rPr lang="en-GB" sz="1600" i="1">
                            <a:latin typeface="Cambria Math" panose="02040503050406030204" pitchFamily="18" charset="0"/>
                          </a:rPr>
                          <m:t>20!</m:t>
                        </m:r>
                      </m:num>
                      <m:den>
                        <m:r>
                          <a:rPr lang="en-GB" sz="1600" b="0" i="1" smtClean="0">
                            <a:latin typeface="Cambria Math" panose="02040503050406030204" pitchFamily="18" charset="0"/>
                          </a:rPr>
                          <m:t>18</m:t>
                        </m:r>
                        <m:r>
                          <a:rPr lang="en-GB" sz="1600" i="1">
                            <a:latin typeface="Cambria Math" panose="02040503050406030204" pitchFamily="18" charset="0"/>
                          </a:rPr>
                          <m:t>!</m:t>
                        </m:r>
                        <m:r>
                          <a:rPr lang="en-GB" sz="1600" b="0" i="1" smtClean="0">
                            <a:latin typeface="Cambria Math" panose="02040503050406030204" pitchFamily="18" charset="0"/>
                          </a:rPr>
                          <m:t>2</m:t>
                        </m:r>
                        <m:r>
                          <a:rPr lang="en-GB" sz="1600" i="1">
                            <a:latin typeface="Cambria Math" panose="02040503050406030204" pitchFamily="18" charset="0"/>
                          </a:rPr>
                          <m:t>!</m:t>
                        </m:r>
                      </m:den>
                    </m:f>
                  </m:oMath>
                </a14:m>
                <a:r>
                  <a:rPr lang="en-GB" sz="1600" dirty="0"/>
                  <a:t>. This is the same as above. In general, where the bottom number is above half of the top, we can subtract it from the top, i.e.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i="1">
                                  <a:latin typeface="Cambria Math" panose="02040503050406030204" pitchFamily="18" charset="0"/>
                                </a:rPr>
                                <m:t>18</m:t>
                              </m:r>
                            </m:e>
                          </m:mr>
                        </m:m>
                      </m:e>
                    </m:d>
                    <m:r>
                      <a:rPr lang="en-GB" sz="1600" b="0" i="1" smtClean="0">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20</m:t>
                              </m:r>
                            </m:e>
                          </m:mr>
                          <m:mr>
                            <m:e>
                              <m:r>
                                <a:rPr lang="en-GB" sz="1600" b="0" i="1" smtClean="0">
                                  <a:latin typeface="Cambria Math" panose="02040503050406030204" pitchFamily="18" charset="0"/>
                                </a:rPr>
                                <m:t>2</m:t>
                              </m:r>
                            </m:e>
                          </m:mr>
                        </m:m>
                      </m:e>
                    </m:d>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3563888" y="675928"/>
                <a:ext cx="5389612" cy="6518259"/>
              </a:xfrm>
              <a:prstGeom prst="rect">
                <a:avLst/>
              </a:prstGeom>
              <a:blipFill>
                <a:blip r:embed="rId3"/>
                <a:stretch>
                  <a:fillRect l="-679" r="-339"/>
                </a:stretch>
              </a:blipFill>
            </p:spPr>
            <p:txBody>
              <a:bodyPr/>
              <a:lstStyle/>
              <a:p>
                <a:r>
                  <a:rPr lang="en-GB">
                    <a:noFill/>
                  </a:rPr>
                  <a:t> </a:t>
                </a:r>
              </a:p>
            </p:txBody>
          </p:sp>
        </mc:Fallback>
      </mc:AlternateContent>
      <p:sp>
        <p:nvSpPr>
          <p:cNvPr id="8" name="Rectangle 7"/>
          <p:cNvSpPr/>
          <p:nvPr/>
        </p:nvSpPr>
        <p:spPr>
          <a:xfrm>
            <a:off x="3342992" y="738347"/>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9" name="Rectangle 8"/>
          <p:cNvSpPr/>
          <p:nvPr/>
        </p:nvSpPr>
        <p:spPr>
          <a:xfrm>
            <a:off x="3342992" y="1119735"/>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0" name="Rectangle 9"/>
          <p:cNvSpPr/>
          <p:nvPr/>
        </p:nvSpPr>
        <p:spPr>
          <a:xfrm>
            <a:off x="3342992" y="1732206"/>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1" name="Rectangle 10"/>
          <p:cNvSpPr/>
          <p:nvPr/>
        </p:nvSpPr>
        <p:spPr>
          <a:xfrm>
            <a:off x="3342992" y="2420888"/>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12" name="Rectangle 11"/>
          <p:cNvSpPr/>
          <p:nvPr/>
        </p:nvSpPr>
        <p:spPr>
          <a:xfrm>
            <a:off x="3342992" y="3531790"/>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e</a:t>
            </a:r>
          </a:p>
        </p:txBody>
      </p:sp>
      <p:sp>
        <p:nvSpPr>
          <p:cNvPr id="13" name="Rectangle 12"/>
          <p:cNvSpPr/>
          <p:nvPr/>
        </p:nvSpPr>
        <p:spPr>
          <a:xfrm>
            <a:off x="3332708" y="4855652"/>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f</a:t>
            </a:r>
          </a:p>
        </p:txBody>
      </p:sp>
      <p:sp>
        <p:nvSpPr>
          <p:cNvPr id="14" name="Rectangle 13"/>
          <p:cNvSpPr/>
          <p:nvPr/>
        </p:nvSpPr>
        <p:spPr>
          <a:xfrm>
            <a:off x="3347862" y="5851764"/>
            <a:ext cx="216024" cy="215913"/>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g</a:t>
            </a:r>
          </a:p>
        </p:txBody>
      </p:sp>
      <p:sp>
        <p:nvSpPr>
          <p:cNvPr id="15" name="Rectangle 14"/>
          <p:cNvSpPr/>
          <p:nvPr/>
        </p:nvSpPr>
        <p:spPr>
          <a:xfrm>
            <a:off x="3559017" y="706637"/>
            <a:ext cx="3044984" cy="2966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6" name="Rectangle 15"/>
          <p:cNvSpPr/>
          <p:nvPr/>
        </p:nvSpPr>
        <p:spPr>
          <a:xfrm>
            <a:off x="3567153" y="1080101"/>
            <a:ext cx="3078195"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7" name="Rectangle 16"/>
          <p:cNvSpPr/>
          <p:nvPr/>
        </p:nvSpPr>
        <p:spPr>
          <a:xfrm>
            <a:off x="3567153" y="1710637"/>
            <a:ext cx="5253319" cy="4935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8" name="Rectangle 17"/>
          <p:cNvSpPr/>
          <p:nvPr/>
        </p:nvSpPr>
        <p:spPr>
          <a:xfrm>
            <a:off x="3559016" y="2390042"/>
            <a:ext cx="5261456" cy="10075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9" name="Rectangle 18"/>
          <p:cNvSpPr/>
          <p:nvPr/>
        </p:nvSpPr>
        <p:spPr>
          <a:xfrm>
            <a:off x="3554026" y="3531790"/>
            <a:ext cx="5266446" cy="125257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3563887" y="4861161"/>
            <a:ext cx="5266446" cy="8804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3563887" y="5818382"/>
            <a:ext cx="5266446" cy="10396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4986276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8" restart="whenNotActive" fill="hold" evtFilter="cancelBubble" nodeType="interactiveSeq">
                <p:stCondLst>
                  <p:cond evt="onClick" delay="0">
                    <p:tgtEl>
                      <p:spTgt spid="1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6"/>
                                        </p:tgtEl>
                                      </p:cBhvr>
                                    </p:animEffect>
                                    <p:set>
                                      <p:cBhvr>
                                        <p:cTn id="13"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14" restart="whenNotActive" fill="hold" evtFilter="cancelBubble" nodeType="interactiveSeq">
                <p:stCondLst>
                  <p:cond evt="onClick" delay="0">
                    <p:tgtEl>
                      <p:spTgt spid="1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0" restart="whenNotActive" fill="hold" evtFilter="cancelBubble" nodeType="interactiveSeq">
                <p:stCondLst>
                  <p:cond evt="onClick" delay="0">
                    <p:tgtEl>
                      <p:spTgt spid="18"/>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8"/>
                                        </p:tgtEl>
                                      </p:cBhvr>
                                    </p:animEffect>
                                    <p:set>
                                      <p:cBhvr>
                                        <p:cTn id="25"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26" restart="whenNotActive" fill="hold" evtFilter="cancelBubble" nodeType="interactiveSeq">
                <p:stCondLst>
                  <p:cond evt="onClick" delay="0">
                    <p:tgtEl>
                      <p:spTgt spid="19"/>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9"/>
                                        </p:tgtEl>
                                      </p:cBhvr>
                                    </p:animEffect>
                                    <p:set>
                                      <p:cBhvr>
                                        <p:cTn id="31"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38" restart="whenNotActive" fill="hold" evtFilter="cancelBubble" nodeType="interactiveSeq">
                <p:stCondLst>
                  <p:cond evt="onClick" delay="0">
                    <p:tgtEl>
                      <p:spTgt spid="21"/>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21"/>
                                        </p:tgtEl>
                                      </p:cBhvr>
                                    </p:animEffect>
                                    <p:set>
                                      <p:cBhvr>
                                        <p:cTn id="43"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childTnLst>
        </p:cTn>
      </p:par>
    </p:tnLst>
    <p:bldLst>
      <p:bldP spid="15" grpId="0" animBg="1"/>
      <p:bldP spid="16" grpId="0" animBg="1"/>
      <p:bldP spid="17" grpId="0" animBg="1"/>
      <p:bldP spid="18" grpId="0" animBg="1"/>
      <p:bldP spid="19"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Why do we care?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2157409" y="1644485"/>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1782300" y="2167705"/>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2532518" y="2167705"/>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1422260" y="2796613"/>
            <a:ext cx="504056" cy="523220"/>
          </a:xfrm>
          <a:prstGeom prst="rect">
            <a:avLst/>
          </a:prstGeom>
          <a:noFill/>
        </p:spPr>
        <p:txBody>
          <a:bodyPr wrap="square" rtlCol="0">
            <a:spAutoFit/>
          </a:bodyPr>
          <a:lstStyle/>
          <a:p>
            <a:pPr algn="ctr"/>
            <a:r>
              <a:rPr lang="en-GB" sz="2800" dirty="0"/>
              <a:t>1</a:t>
            </a:r>
            <a:endParaRPr lang="en-GB" dirty="0"/>
          </a:p>
        </p:txBody>
      </p:sp>
      <p:sp>
        <p:nvSpPr>
          <p:cNvPr id="10" name="TextBox 9"/>
          <p:cNvSpPr txBox="1"/>
          <p:nvPr/>
        </p:nvSpPr>
        <p:spPr>
          <a:xfrm>
            <a:off x="2141768" y="2796613"/>
            <a:ext cx="504056" cy="523220"/>
          </a:xfrm>
          <a:prstGeom prst="rect">
            <a:avLst/>
          </a:prstGeom>
          <a:noFill/>
        </p:spPr>
        <p:txBody>
          <a:bodyPr wrap="square" rtlCol="0">
            <a:spAutoFit/>
          </a:bodyPr>
          <a:lstStyle/>
          <a:p>
            <a:pPr algn="ctr"/>
            <a:r>
              <a:rPr lang="en-GB" sz="2800" dirty="0"/>
              <a:t>2</a:t>
            </a:r>
            <a:endParaRPr lang="en-GB" dirty="0"/>
          </a:p>
        </p:txBody>
      </p:sp>
      <p:sp>
        <p:nvSpPr>
          <p:cNvPr id="11" name="TextBox 10"/>
          <p:cNvSpPr txBox="1"/>
          <p:nvPr/>
        </p:nvSpPr>
        <p:spPr>
          <a:xfrm>
            <a:off x="2906886" y="2796613"/>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990212" y="3425521"/>
            <a:ext cx="504056" cy="523220"/>
          </a:xfrm>
          <a:prstGeom prst="rect">
            <a:avLst/>
          </a:prstGeom>
          <a:noFill/>
        </p:spPr>
        <p:txBody>
          <a:bodyPr wrap="square" rtlCol="0">
            <a:spAutoFit/>
          </a:bodyPr>
          <a:lstStyle/>
          <a:p>
            <a:pPr algn="ctr"/>
            <a:r>
              <a:rPr lang="en-GB" sz="2800" dirty="0"/>
              <a:t>1</a:t>
            </a:r>
            <a:endParaRPr lang="en-GB" dirty="0"/>
          </a:p>
        </p:txBody>
      </p:sp>
      <p:sp>
        <p:nvSpPr>
          <p:cNvPr id="13" name="TextBox 12"/>
          <p:cNvSpPr txBox="1"/>
          <p:nvPr/>
        </p:nvSpPr>
        <p:spPr>
          <a:xfrm>
            <a:off x="1782300" y="3425521"/>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2532518" y="3425521"/>
            <a:ext cx="504056" cy="523220"/>
          </a:xfrm>
          <a:prstGeom prst="rect">
            <a:avLst/>
          </a:prstGeom>
          <a:noFill/>
        </p:spPr>
        <p:txBody>
          <a:bodyPr wrap="square" rtlCol="0">
            <a:spAutoFit/>
          </a:bodyPr>
          <a:lstStyle/>
          <a:p>
            <a:pPr algn="ctr"/>
            <a:r>
              <a:rPr lang="en-GB" sz="2800" dirty="0"/>
              <a:t>3</a:t>
            </a:r>
            <a:endParaRPr lang="en-GB" dirty="0"/>
          </a:p>
        </p:txBody>
      </p:sp>
      <p:sp>
        <p:nvSpPr>
          <p:cNvPr id="15" name="TextBox 14"/>
          <p:cNvSpPr txBox="1"/>
          <p:nvPr/>
        </p:nvSpPr>
        <p:spPr>
          <a:xfrm>
            <a:off x="3282736" y="3425521"/>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614362" y="4054429"/>
            <a:ext cx="504056" cy="523220"/>
          </a:xfrm>
          <a:prstGeom prst="rect">
            <a:avLst/>
          </a:prstGeom>
          <a:noFill/>
        </p:spPr>
        <p:txBody>
          <a:bodyPr wrap="square" rtlCol="0">
            <a:spAutoFit/>
          </a:bodyPr>
          <a:lstStyle/>
          <a:p>
            <a:pPr algn="ctr"/>
            <a:r>
              <a:rPr lang="en-GB" sz="2800" dirty="0"/>
              <a:t>1</a:t>
            </a:r>
            <a:endParaRPr lang="en-GB" dirty="0"/>
          </a:p>
        </p:txBody>
      </p:sp>
      <p:sp>
        <p:nvSpPr>
          <p:cNvPr id="17" name="TextBox 16"/>
          <p:cNvSpPr txBox="1"/>
          <p:nvPr/>
        </p:nvSpPr>
        <p:spPr>
          <a:xfrm>
            <a:off x="1406450" y="4054429"/>
            <a:ext cx="504056" cy="523220"/>
          </a:xfrm>
          <a:prstGeom prst="rect">
            <a:avLst/>
          </a:prstGeom>
          <a:noFill/>
        </p:spPr>
        <p:txBody>
          <a:bodyPr wrap="square" rtlCol="0">
            <a:spAutoFit/>
          </a:bodyPr>
          <a:lstStyle/>
          <a:p>
            <a:pPr algn="ctr"/>
            <a:r>
              <a:rPr lang="en-GB" sz="2800" dirty="0"/>
              <a:t>4</a:t>
            </a:r>
            <a:endParaRPr lang="en-GB" dirty="0"/>
          </a:p>
        </p:txBody>
      </p:sp>
      <p:sp>
        <p:nvSpPr>
          <p:cNvPr id="18" name="TextBox 17"/>
          <p:cNvSpPr txBox="1"/>
          <p:nvPr/>
        </p:nvSpPr>
        <p:spPr>
          <a:xfrm>
            <a:off x="2156668" y="4054429"/>
            <a:ext cx="504056" cy="523220"/>
          </a:xfrm>
          <a:prstGeom prst="rect">
            <a:avLst/>
          </a:prstGeom>
          <a:noFill/>
        </p:spPr>
        <p:txBody>
          <a:bodyPr wrap="square" rtlCol="0">
            <a:spAutoFit/>
          </a:bodyPr>
          <a:lstStyle/>
          <a:p>
            <a:pPr algn="ctr"/>
            <a:r>
              <a:rPr lang="en-GB" sz="2800" dirty="0"/>
              <a:t>6</a:t>
            </a:r>
            <a:endParaRPr lang="en-GB" dirty="0"/>
          </a:p>
        </p:txBody>
      </p:sp>
      <p:sp>
        <p:nvSpPr>
          <p:cNvPr id="19" name="TextBox 18"/>
          <p:cNvSpPr txBox="1"/>
          <p:nvPr/>
        </p:nvSpPr>
        <p:spPr>
          <a:xfrm>
            <a:off x="2906886" y="4054429"/>
            <a:ext cx="504056" cy="523220"/>
          </a:xfrm>
          <a:prstGeom prst="rect">
            <a:avLst/>
          </a:prstGeom>
          <a:noFill/>
        </p:spPr>
        <p:txBody>
          <a:bodyPr wrap="square" rtlCol="0">
            <a:spAutoFit/>
          </a:bodyPr>
          <a:lstStyle/>
          <a:p>
            <a:pPr algn="ctr"/>
            <a:r>
              <a:rPr lang="en-GB" sz="2800" dirty="0"/>
              <a:t>4</a:t>
            </a:r>
            <a:endParaRPr lang="en-GB" dirty="0"/>
          </a:p>
        </p:txBody>
      </p:sp>
      <p:sp>
        <p:nvSpPr>
          <p:cNvPr id="20" name="TextBox 19"/>
          <p:cNvSpPr txBox="1"/>
          <p:nvPr/>
        </p:nvSpPr>
        <p:spPr>
          <a:xfrm>
            <a:off x="3657104" y="4054429"/>
            <a:ext cx="504056" cy="523220"/>
          </a:xfrm>
          <a:prstGeom prst="rect">
            <a:avLst/>
          </a:prstGeom>
          <a:noFill/>
        </p:spPr>
        <p:txBody>
          <a:bodyPr wrap="square" rtlCol="0">
            <a:spAutoFit/>
          </a:bodyPr>
          <a:lstStyle/>
          <a:p>
            <a:pPr algn="ctr"/>
            <a:r>
              <a:rPr lang="en-GB" sz="2800" dirty="0"/>
              <a:t>1</a:t>
            </a:r>
            <a:endParaRPr lang="en-GB" dirty="0"/>
          </a:p>
        </p:txBody>
      </p:sp>
      <mc:AlternateContent xmlns:mc="http://schemas.openxmlformats.org/markup-compatibility/2006" xmlns:a14="http://schemas.microsoft.com/office/drawing/2010/main">
        <mc:Choice Requires="a14">
          <p:sp>
            <p:nvSpPr>
              <p:cNvPr id="51" name="TextBox 50"/>
              <p:cNvSpPr txBox="1"/>
              <p:nvPr/>
            </p:nvSpPr>
            <p:spPr>
              <a:xfrm>
                <a:off x="6751572" y="1734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1" name="TextBox 50"/>
              <p:cNvSpPr txBox="1">
                <a:spLocks noRot="1" noChangeAspect="1" noMove="1" noResize="1" noEditPoints="1" noAdjustHandles="1" noChangeArrowheads="1" noChangeShapeType="1" noTextEdit="1"/>
              </p:cNvSpPr>
              <p:nvPr/>
            </p:nvSpPr>
            <p:spPr>
              <a:xfrm>
                <a:off x="6751572" y="1734716"/>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6369443" y="22536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369443" y="2253643"/>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7098205" y="227130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7098205" y="2271307"/>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938400" y="288142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54" name="TextBox 53"/>
              <p:cNvSpPr txBox="1">
                <a:spLocks noRot="1" noChangeAspect="1" noMove="1" noResize="1" noEditPoints="1" noAdjustHandles="1" noChangeArrowheads="1" noChangeShapeType="1" noTextEdit="1"/>
              </p:cNvSpPr>
              <p:nvPr/>
            </p:nvSpPr>
            <p:spPr>
              <a:xfrm>
                <a:off x="5938400" y="2881425"/>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6732474"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55" name="TextBox 54"/>
              <p:cNvSpPr txBox="1">
                <a:spLocks noRot="1" noChangeAspect="1" noMove="1" noResize="1" noEditPoints="1" noAdjustHandles="1" noChangeArrowheads="1" noChangeShapeType="1" noTextEdit="1"/>
              </p:cNvSpPr>
              <p:nvPr/>
            </p:nvSpPr>
            <p:spPr>
              <a:xfrm>
                <a:off x="6732474" y="2893448"/>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6" name="TextBox 55"/>
              <p:cNvSpPr txBox="1"/>
              <p:nvPr/>
            </p:nvSpPr>
            <p:spPr>
              <a:xfrm>
                <a:off x="7526548" y="289344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7526548" y="2893448"/>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5504741" y="345391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57" name="TextBox 56"/>
              <p:cNvSpPr txBox="1">
                <a:spLocks noRot="1" noChangeAspect="1" noMove="1" noResize="1" noEditPoints="1" noAdjustHandles="1" noChangeArrowheads="1" noChangeShapeType="1" noTextEdit="1"/>
              </p:cNvSpPr>
              <p:nvPr/>
            </p:nvSpPr>
            <p:spPr>
              <a:xfrm>
                <a:off x="5504741" y="3453913"/>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09522" y="3462944"/>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6309522" y="3462944"/>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7126831" y="347228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7126831" y="3472286"/>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915485" y="3447702"/>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7915485" y="3447702"/>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5092455" y="402640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5092455" y="4026401"/>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2" name="TextBox 61"/>
              <p:cNvSpPr txBox="1"/>
              <p:nvPr/>
            </p:nvSpPr>
            <p:spPr>
              <a:xfrm>
                <a:off x="5920834" y="401213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62" name="TextBox 61"/>
              <p:cNvSpPr txBox="1">
                <a:spLocks noRot="1" noChangeAspect="1" noMove="1" noResize="1" noEditPoints="1" noAdjustHandles="1" noChangeArrowheads="1" noChangeShapeType="1" noTextEdit="1"/>
              </p:cNvSpPr>
              <p:nvPr/>
            </p:nvSpPr>
            <p:spPr>
              <a:xfrm>
                <a:off x="5920834" y="4012133"/>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3" name="TextBox 62"/>
              <p:cNvSpPr txBox="1"/>
              <p:nvPr/>
            </p:nvSpPr>
            <p:spPr>
              <a:xfrm>
                <a:off x="6729410" y="401719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63" name="TextBox 62"/>
              <p:cNvSpPr txBox="1">
                <a:spLocks noRot="1" noChangeAspect="1" noMove="1" noResize="1" noEditPoints="1" noAdjustHandles="1" noChangeArrowheads="1" noChangeShapeType="1" noTextEdit="1"/>
              </p:cNvSpPr>
              <p:nvPr/>
            </p:nvSpPr>
            <p:spPr>
              <a:xfrm>
                <a:off x="6729410" y="4017198"/>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4" name="TextBox 63"/>
              <p:cNvSpPr txBox="1"/>
              <p:nvPr/>
            </p:nvSpPr>
            <p:spPr>
              <a:xfrm>
                <a:off x="7557789" y="399376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7557789" y="3993760"/>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5" name="TextBox 64"/>
              <p:cNvSpPr txBox="1"/>
              <p:nvPr/>
            </p:nvSpPr>
            <p:spPr>
              <a:xfrm>
                <a:off x="8304422" y="4003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65" name="TextBox 64"/>
              <p:cNvSpPr txBox="1">
                <a:spLocks noRot="1" noChangeAspect="1" noMove="1" noResize="1" noEditPoints="1" noAdjustHandles="1" noChangeArrowheads="1" noChangeShapeType="1" noTextEdit="1"/>
              </p:cNvSpPr>
              <p:nvPr/>
            </p:nvSpPr>
            <p:spPr>
              <a:xfrm>
                <a:off x="8304422" y="4003285"/>
                <a:ext cx="504056" cy="554254"/>
              </a:xfrm>
              <a:prstGeom prst="rect">
                <a:avLst/>
              </a:prstGeom>
              <a:blipFill>
                <a:blip r:embed="rId1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6" name="TextBox 65"/>
              <p:cNvSpPr txBox="1"/>
              <p:nvPr/>
            </p:nvSpPr>
            <p:spPr>
              <a:xfrm>
                <a:off x="285772" y="702373"/>
                <a:ext cx="8522706" cy="923330"/>
              </a:xfrm>
              <a:prstGeom prst="rect">
                <a:avLst/>
              </a:prstGeom>
              <a:noFill/>
            </p:spPr>
            <p:txBody>
              <a:bodyPr wrap="square" rtlCol="0">
                <a:spAutoFit/>
              </a:bodyPr>
              <a:lstStyle/>
              <a:p>
                <a:r>
                  <a:rPr lang="en-GB" dirty="0"/>
                  <a:t>If the power in the binomial expansion is large, e.g.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𝑥</m:t>
                            </m:r>
                            <m:r>
                              <a:rPr lang="en-GB" b="0" i="1" smtClean="0">
                                <a:latin typeface="Cambria Math" panose="02040503050406030204" pitchFamily="18" charset="0"/>
                              </a:rPr>
                              <m:t>+3</m:t>
                            </m:r>
                          </m:e>
                        </m:d>
                      </m:e>
                      <m:sup>
                        <m:r>
                          <a:rPr lang="en-GB" b="0" i="1" smtClean="0">
                            <a:latin typeface="Cambria Math" panose="02040503050406030204" pitchFamily="18" charset="0"/>
                          </a:rPr>
                          <m:t>20</m:t>
                        </m:r>
                      </m:sup>
                    </m:sSup>
                  </m:oMath>
                </a14:m>
                <a:r>
                  <a:rPr lang="en-GB" dirty="0"/>
                  <a:t>, it is no longer practical to go this far down Pascal’s triangle. We can instead use the choose function to get numbers from anywhere within the triangle. We’ll practise doing this after the next exercise.</a:t>
                </a:r>
              </a:p>
            </p:txBody>
          </p:sp>
        </mc:Choice>
        <mc:Fallback xmlns="">
          <p:sp>
            <p:nvSpPr>
              <p:cNvPr id="66" name="TextBox 65"/>
              <p:cNvSpPr txBox="1">
                <a:spLocks noRot="1" noChangeAspect="1" noMove="1" noResize="1" noEditPoints="1" noAdjustHandles="1" noChangeArrowheads="1" noChangeShapeType="1" noTextEdit="1"/>
              </p:cNvSpPr>
              <p:nvPr/>
            </p:nvSpPr>
            <p:spPr>
              <a:xfrm>
                <a:off x="285772" y="702373"/>
                <a:ext cx="8522706" cy="923330"/>
              </a:xfrm>
              <a:prstGeom prst="rect">
                <a:avLst/>
              </a:prstGeom>
              <a:blipFill>
                <a:blip r:embed="rId17"/>
                <a:stretch>
                  <a:fillRect l="-644" t="-3289" r="-715" b="-92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7" name="TextBox 66"/>
              <p:cNvSpPr txBox="1"/>
              <p:nvPr/>
            </p:nvSpPr>
            <p:spPr>
              <a:xfrm>
                <a:off x="402261" y="4995506"/>
                <a:ext cx="8528496" cy="15288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Textbook Note: </a:t>
                </a:r>
                <a:r>
                  <a:rPr lang="en-GB" sz="1400" dirty="0"/>
                  <a:t>The textbook refers to the top row as the “1</a:t>
                </a:r>
                <a:r>
                  <a:rPr lang="en-GB" sz="1400" baseline="30000" dirty="0"/>
                  <a:t>st</a:t>
                </a:r>
                <a:r>
                  <a:rPr lang="en-GB" sz="1400" dirty="0"/>
                  <a:t> row” and the first number in each row as the “1</a:t>
                </a:r>
                <a:r>
                  <a:rPr lang="en-GB" sz="1400" baseline="30000" dirty="0"/>
                  <a:t>st</a:t>
                </a:r>
                <a:r>
                  <a:rPr lang="en-GB" sz="1400" dirty="0"/>
                  <a:t> entry”. This might sound sensible, but is against accepted practice: It makes much more sense that the row number matches the number at the top of the binomial coefficient, and the entry number matches the bottom number. </a:t>
                </a:r>
              </a:p>
              <a:p>
                <a:r>
                  <a:rPr lang="en-GB" sz="1400" dirty="0"/>
                  <a:t>We therefore call the top row the “0</a:t>
                </a:r>
                <a:r>
                  <a:rPr lang="en-GB" sz="1400" baseline="30000" dirty="0"/>
                  <a:t>th</a:t>
                </a:r>
                <a:r>
                  <a:rPr lang="en-GB" sz="1400" dirty="0"/>
                  <a:t> row” and the first entry of each row the “0</a:t>
                </a:r>
                <a:r>
                  <a:rPr lang="en-GB" sz="1400" baseline="30000" dirty="0"/>
                  <a:t>th</a:t>
                </a:r>
                <a:r>
                  <a:rPr lang="en-GB" sz="1400" dirty="0"/>
                  <a:t> entry”.</a:t>
                </a:r>
              </a:p>
              <a:p>
                <a:r>
                  <a:rPr lang="en-GB" sz="1400" dirty="0"/>
                  <a:t>So the </a:t>
                </a:r>
                <a14:m>
                  <m:oMath xmlns:m="http://schemas.openxmlformats.org/officeDocument/2006/math">
                    <m:r>
                      <a:rPr lang="en-GB" sz="1400" b="0" i="1" smtClean="0">
                        <a:latin typeface="Cambria Math" panose="02040503050406030204" pitchFamily="18" charset="0"/>
                      </a:rPr>
                      <m:t>𝑘</m:t>
                    </m:r>
                  </m:oMath>
                </a14:m>
                <a:r>
                  <a:rPr lang="en-GB" sz="1400" dirty="0" err="1"/>
                  <a:t>th</a:t>
                </a:r>
                <a:r>
                  <a:rPr lang="en-GB" sz="1400" dirty="0"/>
                  <a:t> entry of the </a:t>
                </a:r>
                <a14:m>
                  <m:oMath xmlns:m="http://schemas.openxmlformats.org/officeDocument/2006/math">
                    <m:r>
                      <a:rPr lang="en-GB" sz="1400" b="0" i="1" smtClean="0">
                        <a:latin typeface="Cambria Math" panose="02040503050406030204" pitchFamily="18" charset="0"/>
                      </a:rPr>
                      <m:t>𝑛</m:t>
                    </m:r>
                  </m:oMath>
                </a14:m>
                <a:r>
                  <a:rPr lang="en-GB" sz="1400" dirty="0" err="1"/>
                  <a:t>th</a:t>
                </a:r>
                <a:r>
                  <a:rPr lang="en-GB" sz="1400" dirty="0"/>
                  <a:t> row of Pascal’s Triangle is therefore a nice clean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𝑛</m:t>
                              </m:r>
                            </m:e>
                          </m:mr>
                          <m:mr>
                            <m:e>
                              <m:r>
                                <a:rPr lang="en-GB" sz="1400" b="0" i="1" smtClean="0">
                                  <a:latin typeface="Cambria Math" panose="02040503050406030204" pitchFamily="18" charset="0"/>
                                </a:rPr>
                                <m:t>𝑘</m:t>
                              </m:r>
                            </m:e>
                          </m:mr>
                        </m:m>
                      </m:e>
                    </m:d>
                  </m:oMath>
                </a14:m>
                <a:r>
                  <a:rPr lang="en-GB" sz="1400" dirty="0"/>
                  <a:t>, not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𝑛</m:t>
                              </m:r>
                              <m:r>
                                <a:rPr lang="en-GB" sz="1400" b="0" i="1" smtClean="0">
                                  <a:latin typeface="Cambria Math" panose="02040503050406030204" pitchFamily="18" charset="0"/>
                                </a:rPr>
                                <m:t>−1</m:t>
                              </m:r>
                            </m:e>
                          </m:mr>
                          <m:mr>
                            <m:e>
                              <m:r>
                                <a:rPr lang="en-GB" sz="1400" i="1">
                                  <a:latin typeface="Cambria Math" panose="02040503050406030204" pitchFamily="18" charset="0"/>
                                </a:rPr>
                                <m:t>𝑘</m:t>
                              </m:r>
                              <m:r>
                                <a:rPr lang="en-GB" sz="1400" b="0" i="1" smtClean="0">
                                  <a:latin typeface="Cambria Math" panose="02040503050406030204" pitchFamily="18" charset="0"/>
                                </a:rPr>
                                <m:t>−1</m:t>
                              </m:r>
                            </m:e>
                          </m:mr>
                        </m:m>
                      </m:e>
                    </m:d>
                  </m:oMath>
                </a14:m>
                <a:r>
                  <a:rPr lang="en-GB" sz="1400" dirty="0"/>
                  <a:t> as suggested by the textbook. </a:t>
                </a:r>
              </a:p>
            </p:txBody>
          </p:sp>
        </mc:Choice>
        <mc:Fallback xmlns="">
          <p:sp>
            <p:nvSpPr>
              <p:cNvPr id="67" name="TextBox 66"/>
              <p:cNvSpPr txBox="1">
                <a:spLocks noRot="1" noChangeAspect="1" noMove="1" noResize="1" noEditPoints="1" noAdjustHandles="1" noChangeArrowheads="1" noChangeShapeType="1" noTextEdit="1"/>
              </p:cNvSpPr>
              <p:nvPr/>
            </p:nvSpPr>
            <p:spPr>
              <a:xfrm>
                <a:off x="402261" y="4995506"/>
                <a:ext cx="8528496" cy="1528816"/>
              </a:xfrm>
              <a:prstGeom prst="rect">
                <a:avLst/>
              </a:prstGeom>
              <a:blipFill>
                <a:blip r:embed="rId18"/>
                <a:stretch>
                  <a:fillRect l="-71" r="-71" b="-2745"/>
                </a:stretch>
              </a:blipFill>
            </p:spPr>
            <p:txBody>
              <a:bodyPr/>
              <a:lstStyle/>
              <a:p>
                <a:r>
                  <a:rPr lang="en-GB">
                    <a:noFill/>
                  </a:rPr>
                  <a:t> </a:t>
                </a:r>
              </a:p>
            </p:txBody>
          </p:sp>
        </mc:Fallback>
      </mc:AlternateContent>
      <p:sp>
        <p:nvSpPr>
          <p:cNvPr id="69" name="TextBox 68"/>
          <p:cNvSpPr txBox="1"/>
          <p:nvPr/>
        </p:nvSpPr>
        <p:spPr>
          <a:xfrm>
            <a:off x="4211960" y="1772816"/>
            <a:ext cx="918595" cy="3694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0</a:t>
            </a:r>
            <a:r>
              <a:rPr lang="en-GB" baseline="30000" dirty="0"/>
              <a:t>th</a:t>
            </a:r>
            <a:r>
              <a:rPr lang="en-GB" dirty="0"/>
              <a:t> row</a:t>
            </a:r>
          </a:p>
        </p:txBody>
      </p:sp>
      <p:sp>
        <p:nvSpPr>
          <p:cNvPr id="70" name="TextBox 69"/>
          <p:cNvSpPr txBox="1"/>
          <p:nvPr/>
        </p:nvSpPr>
        <p:spPr>
          <a:xfrm>
            <a:off x="4210993" y="2279043"/>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1</a:t>
            </a:r>
            <a:r>
              <a:rPr lang="en-GB" baseline="30000" dirty="0"/>
              <a:t>st</a:t>
            </a:r>
            <a:r>
              <a:rPr lang="en-GB" dirty="0"/>
              <a:t> row</a:t>
            </a:r>
          </a:p>
        </p:txBody>
      </p:sp>
      <p:sp>
        <p:nvSpPr>
          <p:cNvPr id="71" name="TextBox 70"/>
          <p:cNvSpPr txBox="1"/>
          <p:nvPr/>
        </p:nvSpPr>
        <p:spPr>
          <a:xfrm>
            <a:off x="4210993" y="2897389"/>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2</a:t>
            </a:r>
            <a:r>
              <a:rPr lang="en-GB" baseline="30000" dirty="0"/>
              <a:t>nd</a:t>
            </a:r>
            <a:r>
              <a:rPr lang="en-GB" dirty="0"/>
              <a:t> row</a:t>
            </a:r>
          </a:p>
        </p:txBody>
      </p:sp>
      <p:sp>
        <p:nvSpPr>
          <p:cNvPr id="72" name="TextBox 71"/>
          <p:cNvSpPr txBox="1"/>
          <p:nvPr/>
        </p:nvSpPr>
        <p:spPr>
          <a:xfrm>
            <a:off x="4212324" y="3443692"/>
            <a:ext cx="918595"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3</a:t>
            </a:r>
            <a:r>
              <a:rPr lang="en-GB" baseline="30000" dirty="0"/>
              <a:t>rd</a:t>
            </a:r>
            <a:r>
              <a:rPr lang="en-GB" dirty="0"/>
              <a:t> row</a:t>
            </a:r>
          </a:p>
        </p:txBody>
      </p:sp>
      <p:cxnSp>
        <p:nvCxnSpPr>
          <p:cNvPr id="74" name="Straight Arrow Connector 73"/>
          <p:cNvCxnSpPr/>
          <p:nvPr/>
        </p:nvCxnSpPr>
        <p:spPr>
          <a:xfrm flipV="1">
            <a:off x="4461885" y="4011565"/>
            <a:ext cx="95091" cy="9725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5" name="TextBox 74"/>
              <p:cNvSpPr txBox="1"/>
              <p:nvPr/>
            </p:nvSpPr>
            <p:spPr>
              <a:xfrm>
                <a:off x="378621" y="1925299"/>
                <a:ext cx="3444079" cy="131260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Notice: </a:t>
                </a:r>
                <a:r>
                  <a:rPr lang="en-GB" sz="1400" dirty="0"/>
                  <a:t>The top number matches the row number. The bottom number goes from 0 and eventually matches the top number. It’s easy to see from the symmetry of Pascal’s Triangle that </a:t>
                </a:r>
                <a14:m>
                  <m:oMath xmlns:m="http://schemas.openxmlformats.org/officeDocument/2006/math">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4</m:t>
                              </m:r>
                            </m:e>
                          </m:mr>
                          <m:mr>
                            <m:e>
                              <m:r>
                                <a:rPr lang="en-GB" sz="1400" b="0" i="1" smtClean="0">
                                  <a:latin typeface="Cambria Math" panose="02040503050406030204" pitchFamily="18" charset="0"/>
                                </a:rPr>
                                <m:t>3</m:t>
                              </m:r>
                            </m:e>
                          </m:mr>
                        </m:m>
                      </m:e>
                    </m:d>
                  </m:oMath>
                </a14:m>
                <a:r>
                  <a:rPr lang="en-GB" sz="1400" dirty="0"/>
                  <a:t> for example.</a:t>
                </a:r>
              </a:p>
            </p:txBody>
          </p:sp>
        </mc:Choice>
        <mc:Fallback xmlns="">
          <p:sp>
            <p:nvSpPr>
              <p:cNvPr id="75" name="TextBox 74"/>
              <p:cNvSpPr txBox="1">
                <a:spLocks noRot="1" noChangeAspect="1" noMove="1" noResize="1" noEditPoints="1" noAdjustHandles="1" noChangeArrowheads="1" noChangeShapeType="1" noTextEdit="1"/>
              </p:cNvSpPr>
              <p:nvPr/>
            </p:nvSpPr>
            <p:spPr>
              <a:xfrm>
                <a:off x="378621" y="1925299"/>
                <a:ext cx="3444079" cy="1312603"/>
              </a:xfrm>
              <a:prstGeom prst="rect">
                <a:avLst/>
              </a:prstGeom>
              <a:blipFill>
                <a:blip r:embed="rId19"/>
                <a:stretch>
                  <a:fillRect l="-176"/>
                </a:stretch>
              </a:blipFill>
            </p:spPr>
            <p:txBody>
              <a:bodyPr/>
              <a:lstStyle/>
              <a:p>
                <a:r>
                  <a:rPr lang="en-GB">
                    <a:noFill/>
                  </a:rPr>
                  <a:t> </a:t>
                </a:r>
              </a:p>
            </p:txBody>
          </p:sp>
        </mc:Fallback>
      </mc:AlternateContent>
      <p:cxnSp>
        <p:nvCxnSpPr>
          <p:cNvPr id="76" name="Straight Arrow Connector 75"/>
          <p:cNvCxnSpPr/>
          <p:nvPr/>
        </p:nvCxnSpPr>
        <p:spPr>
          <a:xfrm>
            <a:off x="3694219" y="2687553"/>
            <a:ext cx="1944581" cy="2461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8" name="Arrow: Right 77"/>
          <p:cNvSpPr/>
          <p:nvPr/>
        </p:nvSpPr>
        <p:spPr>
          <a:xfrm>
            <a:off x="3951096" y="2607352"/>
            <a:ext cx="1440160" cy="51281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767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500"/>
                                        <p:tgtEl>
                                          <p:spTgt spid="5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500"/>
                                        <p:tgtEl>
                                          <p:spTgt spid="5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500"/>
                                        <p:tgtEl>
                                          <p:spTgt spid="5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500"/>
                                        <p:tgtEl>
                                          <p:spTgt spid="5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500"/>
                                        <p:tgtEl>
                                          <p:spTgt spid="5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0"/>
                                        </p:tgtEl>
                                        <p:attrNameLst>
                                          <p:attrName>style.visibility</p:attrName>
                                        </p:attrNameLst>
                                      </p:cBhvr>
                                      <p:to>
                                        <p:strVal val="visible"/>
                                      </p:to>
                                    </p:set>
                                    <p:animEffect transition="in" filter="fade">
                                      <p:cBhvr>
                                        <p:cTn id="38" dur="500"/>
                                        <p:tgtEl>
                                          <p:spTgt spid="6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1"/>
                                        </p:tgtEl>
                                        <p:attrNameLst>
                                          <p:attrName>style.visibility</p:attrName>
                                        </p:attrNameLst>
                                      </p:cBhvr>
                                      <p:to>
                                        <p:strVal val="visible"/>
                                      </p:to>
                                    </p:set>
                                    <p:animEffect transition="in" filter="fade">
                                      <p:cBhvr>
                                        <p:cTn id="41" dur="500"/>
                                        <p:tgtEl>
                                          <p:spTgt spid="6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2"/>
                                        </p:tgtEl>
                                        <p:attrNameLst>
                                          <p:attrName>style.visibility</p:attrName>
                                        </p:attrNameLst>
                                      </p:cBhvr>
                                      <p:to>
                                        <p:strVal val="visible"/>
                                      </p:to>
                                    </p:set>
                                    <p:animEffect transition="in" filter="fade">
                                      <p:cBhvr>
                                        <p:cTn id="44" dur="500"/>
                                        <p:tgtEl>
                                          <p:spTgt spid="6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3"/>
                                        </p:tgtEl>
                                        <p:attrNameLst>
                                          <p:attrName>style.visibility</p:attrName>
                                        </p:attrNameLst>
                                      </p:cBhvr>
                                      <p:to>
                                        <p:strVal val="visible"/>
                                      </p:to>
                                    </p:set>
                                    <p:animEffect transition="in" filter="fade">
                                      <p:cBhvr>
                                        <p:cTn id="47" dur="500"/>
                                        <p:tgtEl>
                                          <p:spTgt spid="6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500"/>
                                        <p:tgtEl>
                                          <p:spTgt spid="65"/>
                                        </p:tgtEl>
                                      </p:cBhvr>
                                    </p:animEffect>
                                  </p:childTnLst>
                                </p:cTn>
                              </p:par>
                            </p:childTnLst>
                          </p:cTn>
                        </p:par>
                        <p:par>
                          <p:cTn id="54" fill="hold">
                            <p:stCondLst>
                              <p:cond delay="1000"/>
                            </p:stCondLst>
                            <p:childTnLst>
                              <p:par>
                                <p:cTn id="55" presetID="22" presetClass="exit" presetSubtype="8" fill="hold" grpId="1" nodeType="afterEffect">
                                  <p:stCondLst>
                                    <p:cond delay="0"/>
                                  </p:stCondLst>
                                  <p:childTnLst>
                                    <p:animEffect transition="out" filter="wipe(left)">
                                      <p:cBhvr>
                                        <p:cTn id="56" dur="500"/>
                                        <p:tgtEl>
                                          <p:spTgt spid="78"/>
                                        </p:tgtEl>
                                      </p:cBhvr>
                                    </p:animEffect>
                                    <p:set>
                                      <p:cBhvr>
                                        <p:cTn id="57" dur="1" fill="hold">
                                          <p:stCondLst>
                                            <p:cond delay="499"/>
                                          </p:stCondLst>
                                        </p:cTn>
                                        <p:tgtEl>
                                          <p:spTgt spid="78"/>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animEffect transition="in" filter="fade">
                                      <p:cBhvr>
                                        <p:cTn id="62" dur="500"/>
                                        <p:tgtEl>
                                          <p:spTgt spid="75"/>
                                        </p:tgtEl>
                                      </p:cBhvr>
                                    </p:animEffect>
                                  </p:childTnLst>
                                </p:cTn>
                              </p:par>
                              <p:par>
                                <p:cTn id="63" presetID="10" presetClass="entr" presetSubtype="0" fill="hold" nodeType="withEffect">
                                  <p:stCondLst>
                                    <p:cond delay="0"/>
                                  </p:stCondLst>
                                  <p:childTnLst>
                                    <p:set>
                                      <p:cBhvr>
                                        <p:cTn id="64" dur="1" fill="hold">
                                          <p:stCondLst>
                                            <p:cond delay="0"/>
                                          </p:stCondLst>
                                        </p:cTn>
                                        <p:tgtEl>
                                          <p:spTgt spid="76"/>
                                        </p:tgtEl>
                                        <p:attrNameLst>
                                          <p:attrName>style.visibility</p:attrName>
                                        </p:attrNameLst>
                                      </p:cBhvr>
                                      <p:to>
                                        <p:strVal val="visible"/>
                                      </p:to>
                                    </p:set>
                                    <p:animEffect transition="in" filter="fade">
                                      <p:cBhvr>
                                        <p:cTn id="65" dur="500"/>
                                        <p:tgtEl>
                                          <p:spTgt spid="76"/>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500"/>
                                        <p:tgtEl>
                                          <p:spTgt spid="7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7"/>
                                        </p:tgtEl>
                                        <p:attrNameLst>
                                          <p:attrName>style.visibility</p:attrName>
                                        </p:attrNameLst>
                                      </p:cBhvr>
                                      <p:to>
                                        <p:strVal val="visible"/>
                                      </p:to>
                                    </p:set>
                                    <p:animEffect transition="in" filter="fade">
                                      <p:cBhvr>
                                        <p:cTn id="7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60" grpId="0"/>
      <p:bldP spid="61" grpId="0"/>
      <p:bldP spid="62" grpId="0"/>
      <p:bldP spid="63" grpId="0"/>
      <p:bldP spid="64" grpId="0"/>
      <p:bldP spid="65" grpId="0"/>
      <p:bldP spid="67" grpId="0" animBg="1"/>
      <p:bldP spid="75" grpId="0" animBg="1"/>
      <p:bldP spid="78" grpId="0" animBg="1"/>
      <p:bldP spid="7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Extra Cool Stuff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230194" y="80229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2230194" y="802299"/>
                <a:ext cx="504056" cy="554254"/>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848065" y="132122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1848065" y="1321226"/>
                <a:ext cx="504056" cy="554254"/>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576827" y="1338890"/>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2576827" y="1338890"/>
                <a:ext cx="504056" cy="554254"/>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1417022" y="194900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0</m:t>
                                </m:r>
                              </m:e>
                            </m:mr>
                          </m:m>
                        </m:e>
                      </m:d>
                    </m:oMath>
                  </m:oMathPara>
                </a14:m>
                <a:endParaRPr lang="en-GB" dirty="0"/>
              </a:p>
            </p:txBody>
          </p:sp>
        </mc:Choice>
        <mc:Fallback xmlns="">
          <p:sp>
            <p:nvSpPr>
              <p:cNvPr id="8" name="TextBox 7"/>
              <p:cNvSpPr txBox="1">
                <a:spLocks noRot="1" noChangeAspect="1" noMove="1" noResize="1" noEditPoints="1" noAdjustHandles="1" noChangeArrowheads="1" noChangeShapeType="1" noTextEdit="1"/>
              </p:cNvSpPr>
              <p:nvPr/>
            </p:nvSpPr>
            <p:spPr>
              <a:xfrm>
                <a:off x="1417022" y="1949008"/>
                <a:ext cx="504056" cy="55425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2211096"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1</m:t>
                                </m:r>
                              </m:e>
                            </m:mr>
                          </m:m>
                        </m:e>
                      </m:d>
                    </m:oMath>
                  </m:oMathPara>
                </a14:m>
                <a:endParaRPr lang="en-GB" dirty="0"/>
              </a:p>
            </p:txBody>
          </p:sp>
        </mc:Choice>
        <mc:Fallback xmlns="">
          <p:sp>
            <p:nvSpPr>
              <p:cNvPr id="9" name="TextBox 8"/>
              <p:cNvSpPr txBox="1">
                <a:spLocks noRot="1" noChangeAspect="1" noMove="1" noResize="1" noEditPoints="1" noAdjustHandles="1" noChangeArrowheads="1" noChangeShapeType="1" noTextEdit="1"/>
              </p:cNvSpPr>
              <p:nvPr/>
            </p:nvSpPr>
            <p:spPr>
              <a:xfrm>
                <a:off x="2211096" y="1961031"/>
                <a:ext cx="504056" cy="554254"/>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005170" y="196103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2</m:t>
                                </m:r>
                              </m:e>
                            </m:mr>
                          </m:m>
                        </m:e>
                      </m:d>
                    </m:oMath>
                  </m:oMathPara>
                </a14:m>
                <a:endParaRPr lang="en-GB" dirty="0"/>
              </a:p>
            </p:txBody>
          </p:sp>
        </mc:Choice>
        <mc:Fallback xmlns="">
          <p:sp>
            <p:nvSpPr>
              <p:cNvPr id="10" name="TextBox 9"/>
              <p:cNvSpPr txBox="1">
                <a:spLocks noRot="1" noChangeAspect="1" noMove="1" noResize="1" noEditPoints="1" noAdjustHandles="1" noChangeArrowheads="1" noChangeShapeType="1" noTextEdit="1"/>
              </p:cNvSpPr>
              <p:nvPr/>
            </p:nvSpPr>
            <p:spPr>
              <a:xfrm>
                <a:off x="3005170" y="1961031"/>
                <a:ext cx="504056" cy="554254"/>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983363" y="252149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0</m:t>
                                </m:r>
                              </m:e>
                            </m:mr>
                          </m:m>
                        </m:e>
                      </m:d>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983363" y="2521496"/>
                <a:ext cx="504056" cy="554254"/>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88144" y="2530527"/>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788144" y="2530527"/>
                <a:ext cx="504056" cy="554254"/>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605453" y="2539869"/>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605453" y="2539869"/>
                <a:ext cx="504056" cy="554254"/>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3394107" y="2515285"/>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394107" y="2515285"/>
                <a:ext cx="504056" cy="554254"/>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399456"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1</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1399456" y="3079716"/>
                <a:ext cx="504056" cy="554254"/>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208032" y="3084781"/>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2208032" y="3084781"/>
                <a:ext cx="504056" cy="554254"/>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36411" y="3061343"/>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036411" y="3061343"/>
                <a:ext cx="504056" cy="554254"/>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783044" y="3070868"/>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4</m:t>
                                </m:r>
                              </m:e>
                            </m:mr>
                          </m:m>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783044" y="3070868"/>
                <a:ext cx="504056" cy="554254"/>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49409" y="3079716"/>
                <a:ext cx="504056" cy="55425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49409" y="3079716"/>
                <a:ext cx="504056" cy="554254"/>
              </a:xfrm>
              <a:prstGeom prst="rect">
                <a:avLst/>
              </a:prstGeom>
              <a:blipFill>
                <a:blip r:embed="rId16"/>
                <a:stretch>
                  <a:fillRect/>
                </a:stretch>
              </a:blipFill>
            </p:spPr>
            <p:txBody>
              <a:bodyPr/>
              <a:lstStyle/>
              <a:p>
                <a:r>
                  <a:rPr lang="en-GB">
                    <a:noFill/>
                  </a:rPr>
                  <a:t> </a:t>
                </a:r>
              </a:p>
            </p:txBody>
          </p:sp>
        </mc:Fallback>
      </mc:AlternateContent>
      <p:sp>
        <p:nvSpPr>
          <p:cNvPr id="20" name="TextBox 19"/>
          <p:cNvSpPr txBox="1"/>
          <p:nvPr/>
        </p:nvSpPr>
        <p:spPr>
          <a:xfrm>
            <a:off x="3140106" y="760564"/>
            <a:ext cx="5787994" cy="369332"/>
          </a:xfrm>
          <a:prstGeom prst="rect">
            <a:avLst/>
          </a:prstGeom>
          <a:noFill/>
        </p:spPr>
        <p:txBody>
          <a:bodyPr wrap="square" rtlCol="0">
            <a:spAutoFit/>
          </a:bodyPr>
          <a:lstStyle/>
          <a:p>
            <a:r>
              <a:rPr lang="en-GB" i="1" dirty="0"/>
              <a:t>(You are not required to know this, but it is helpful for STEP)</a:t>
            </a:r>
          </a:p>
        </p:txBody>
      </p:sp>
      <p:cxnSp>
        <p:nvCxnSpPr>
          <p:cNvPr id="22" name="Straight Arrow Connector 21"/>
          <p:cNvCxnSpPr/>
          <p:nvPr/>
        </p:nvCxnSpPr>
        <p:spPr>
          <a:xfrm>
            <a:off x="2175067" y="2954433"/>
            <a:ext cx="164273" cy="20024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2560320" y="3017520"/>
            <a:ext cx="129540" cy="13716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8" name="TextBox 27"/>
              <p:cNvSpPr txBox="1"/>
              <p:nvPr/>
            </p:nvSpPr>
            <p:spPr>
              <a:xfrm>
                <a:off x="4716016" y="1257226"/>
                <a:ext cx="3456384" cy="2676374"/>
              </a:xfrm>
              <a:prstGeom prst="rect">
                <a:avLst/>
              </a:prstGeom>
              <a:noFill/>
            </p:spPr>
            <p:txBody>
              <a:bodyPr wrap="square" rtlCol="0">
                <a:spAutoFit/>
              </a:bodyPr>
              <a:lstStyle/>
              <a:p>
                <a:r>
                  <a:rPr lang="en-GB" dirty="0"/>
                  <a:t>We earlier saw that each entry of Pascal’s Triangle is the sum of the two above it. Thus for example:</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2</m:t>
                                </m:r>
                              </m:e>
                            </m:mr>
                          </m:m>
                        </m:e>
                      </m:d>
                    </m:oMath>
                  </m:oMathPara>
                </a14:m>
                <a:endParaRPr lang="en-GB" dirty="0"/>
              </a:p>
              <a:p>
                <a:endParaRPr lang="en-GB" dirty="0"/>
              </a:p>
              <a:p>
                <a:r>
                  <a:rPr lang="en-GB" dirty="0"/>
                  <a:t>More generally:</a:t>
                </a:r>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r>
                                  <a:rPr lang="en-GB" b="0" i="1" smtClean="0">
                                    <a:latin typeface="Cambria Math" panose="02040503050406030204" pitchFamily="18" charset="0"/>
                                  </a:rPr>
                                  <m:t>−1</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𝑘</m:t>
                                </m:r>
                              </m:e>
                            </m:mr>
                          </m:m>
                        </m:e>
                      </m:d>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𝑘</m:t>
                                </m:r>
                              </m:e>
                            </m:mr>
                          </m:m>
                        </m:e>
                      </m:d>
                    </m:oMath>
                  </m:oMathPara>
                </a14:m>
                <a:endParaRPr lang="en-GB" dirty="0"/>
              </a:p>
              <a:p>
                <a:r>
                  <a:rPr lang="en-GB" b="1" dirty="0"/>
                  <a:t>This is known as Pascal’s Rule.</a:t>
                </a:r>
              </a:p>
            </p:txBody>
          </p:sp>
        </mc:Choice>
        <mc:Fallback xmlns="">
          <p:sp>
            <p:nvSpPr>
              <p:cNvPr id="28" name="TextBox 27"/>
              <p:cNvSpPr txBox="1">
                <a:spLocks noRot="1" noChangeAspect="1" noMove="1" noResize="1" noEditPoints="1" noAdjustHandles="1" noChangeArrowheads="1" noChangeShapeType="1" noTextEdit="1"/>
              </p:cNvSpPr>
              <p:nvPr/>
            </p:nvSpPr>
            <p:spPr>
              <a:xfrm>
                <a:off x="4716016" y="1257226"/>
                <a:ext cx="3456384" cy="2676374"/>
              </a:xfrm>
              <a:prstGeom prst="rect">
                <a:avLst/>
              </a:prstGeom>
              <a:blipFill>
                <a:blip r:embed="rId17"/>
                <a:stretch>
                  <a:fillRect l="-1587" t="-1139" b="-273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589009" y="3998482"/>
                <a:ext cx="7996191" cy="267881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a:t>Informal proof of Pascal’s Rule:</a:t>
                </a:r>
              </a:p>
              <a:p>
                <a:r>
                  <a:rPr lang="en-GB" sz="1600" dirty="0"/>
                  <a:t>Suppose I have </a:t>
                </a:r>
                <a14:m>
                  <m:oMath xmlns:m="http://schemas.openxmlformats.org/officeDocument/2006/math">
                    <m:r>
                      <a:rPr lang="en-GB" sz="1600" b="0" i="1" smtClean="0">
                        <a:latin typeface="Cambria Math" panose="02040503050406030204" pitchFamily="18" charset="0"/>
                      </a:rPr>
                      <m:t>𝑛</m:t>
                    </m:r>
                  </m:oMath>
                </a14:m>
                <a:r>
                  <a:rPr lang="en-GB" sz="1600" dirty="0"/>
                  <a:t> items and I have to choose </a:t>
                </a:r>
                <a14:m>
                  <m:oMath xmlns:m="http://schemas.openxmlformats.org/officeDocument/2006/math">
                    <m:r>
                      <a:rPr lang="en-GB" sz="1600" b="0" i="1" smtClean="0">
                        <a:latin typeface="Cambria Math" panose="02040503050406030204" pitchFamily="18" charset="0"/>
                      </a:rPr>
                      <m:t>𝑘</m:t>
                    </m:r>
                  </m:oMath>
                </a14:m>
                <a:r>
                  <a:rPr lang="en-GB" sz="1600" dirty="0"/>
                  <a:t> of them. Clearly there’s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i="1">
                                  <a:latin typeface="Cambria Math" panose="02040503050406030204" pitchFamily="18" charset="0"/>
                                </a:rPr>
                                <m:t>𝑘</m:t>
                              </m:r>
                            </m:e>
                          </m:mr>
                        </m:m>
                      </m:e>
                    </m:d>
                  </m:oMath>
                </a14:m>
                <a:r>
                  <a:rPr lang="en-GB" sz="1600" dirty="0"/>
                  <a:t> possible selections. But we could also find the number of selections by considering the first item of the </a:t>
                </a:r>
                <a14:m>
                  <m:oMath xmlns:m="http://schemas.openxmlformats.org/officeDocument/2006/math">
                    <m:r>
                      <a:rPr lang="en-GB" sz="1600" b="0" i="1" smtClean="0">
                        <a:latin typeface="Cambria Math" panose="02040503050406030204" pitchFamily="18" charset="0"/>
                      </a:rPr>
                      <m:t>𝑛</m:t>
                    </m:r>
                  </m:oMath>
                </a14:m>
                <a:r>
                  <a:rPr lang="en-GB" sz="1600" dirty="0"/>
                  <a:t> available:</a:t>
                </a:r>
              </a:p>
              <a:p>
                <a:pPr marL="285750" indent="-285750">
                  <a:buFont typeface="Arial" panose="020B0604020202020204" pitchFamily="34" charset="0"/>
                  <a:buChar char="•"/>
                </a:pPr>
                <a:r>
                  <a:rPr lang="en-GB" sz="1600" dirty="0"/>
                  <a:t>It might be chosen. If so, we have </a:t>
                </a:r>
                <a14:m>
                  <m:oMath xmlns:m="http://schemas.openxmlformats.org/officeDocument/2006/math">
                    <m:r>
                      <a:rPr lang="en-GB" sz="1600" b="0" i="1" smtClean="0">
                        <a:latin typeface="Cambria Math" panose="02040503050406030204" pitchFamily="18" charset="0"/>
                      </a:rPr>
                      <m:t>𝑘</m:t>
                    </m:r>
                    <m:r>
                      <a:rPr lang="en-GB" sz="1600" b="0" i="1" smtClean="0">
                        <a:latin typeface="Cambria Math" panose="02040503050406030204" pitchFamily="18" charset="0"/>
                      </a:rPr>
                      <m:t>−1</m:t>
                    </m:r>
                  </m:oMath>
                </a14:m>
                <a:r>
                  <a:rPr lang="en-GB" sz="1600" dirty="0"/>
                  <a:t> items left to choose from amongst the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remaining.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oMath>
                </a14:m>
                <a:r>
                  <a:rPr lang="en-GB" sz="1600" dirty="0"/>
                  <a:t> possible selections.</a:t>
                </a:r>
              </a:p>
              <a:p>
                <a:pPr marL="285750" indent="-285750">
                  <a:buFont typeface="Arial" panose="020B0604020202020204" pitchFamily="34" charset="0"/>
                  <a:buChar char="•"/>
                </a:pPr>
                <a:r>
                  <a:rPr lang="en-GB" sz="1600" dirty="0"/>
                  <a:t>Otherwise it is not chosen. We still have </a:t>
                </a:r>
                <a14:m>
                  <m:oMath xmlns:m="http://schemas.openxmlformats.org/officeDocument/2006/math">
                    <m:r>
                      <a:rPr lang="en-GB" sz="1600" b="0" i="1" smtClean="0">
                        <a:latin typeface="Cambria Math" panose="02040503050406030204" pitchFamily="18" charset="0"/>
                      </a:rPr>
                      <m:t>𝑘</m:t>
                    </m:r>
                  </m:oMath>
                </a14:m>
                <a:r>
                  <a:rPr lang="en-GB" sz="1600" dirty="0"/>
                  <a:t> items to choose, from amongst the remaining </a:t>
                </a:r>
                <a14:m>
                  <m:oMath xmlns:m="http://schemas.openxmlformats.org/officeDocument/2006/math">
                    <m:r>
                      <a:rPr lang="en-GB" sz="1600" b="0" i="1" smtClean="0">
                        <a:latin typeface="Cambria Math" panose="02040503050406030204" pitchFamily="18" charset="0"/>
                      </a:rPr>
                      <m:t>𝑛</m:t>
                    </m:r>
                    <m:r>
                      <a:rPr lang="en-GB" sz="1600" b="0" i="1" smtClean="0">
                        <a:latin typeface="Cambria Math" panose="02040503050406030204" pitchFamily="18" charset="0"/>
                      </a:rPr>
                      <m:t>−1</m:t>
                    </m:r>
                  </m:oMath>
                </a14:m>
                <a:r>
                  <a:rPr lang="en-GB" sz="1600" dirty="0"/>
                  <a:t> items. That’s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a:p>
                <a:r>
                  <a:rPr lang="en-GB" sz="1600" dirty="0"/>
                  <a:t>Thus in total there are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r>
                                <a:rPr lang="en-GB" sz="1600" i="1">
                                  <a:latin typeface="Cambria Math" panose="02040503050406030204" pitchFamily="18" charset="0"/>
                                </a:rPr>
                                <m:t>−1</m:t>
                              </m:r>
                            </m:e>
                          </m:mr>
                        </m:m>
                      </m:e>
                    </m:d>
                    <m:r>
                      <a:rPr lang="en-GB" sz="1600" i="1">
                        <a:latin typeface="Cambria Math" panose="02040503050406030204" pitchFamily="18" charset="0"/>
                      </a:rPr>
                      <m:t>+</m:t>
                    </m:r>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r>
                                <a:rPr lang="en-GB" sz="1600" i="1">
                                  <a:latin typeface="Cambria Math" panose="02040503050406030204" pitchFamily="18" charset="0"/>
                                </a:rPr>
                                <m:t>−1</m:t>
                              </m:r>
                            </m:e>
                          </m:mr>
                          <m:mr>
                            <m:e>
                              <m:r>
                                <a:rPr lang="en-GB" sz="1600" i="1">
                                  <a:latin typeface="Cambria Math" panose="02040503050406030204" pitchFamily="18" charset="0"/>
                                </a:rPr>
                                <m:t>𝑘</m:t>
                              </m:r>
                            </m:e>
                          </m:mr>
                        </m:m>
                      </m:e>
                    </m:d>
                  </m:oMath>
                </a14:m>
                <a:r>
                  <a:rPr lang="en-GB" sz="1600" dirty="0"/>
                  <a:t> possible selections.</a:t>
                </a:r>
              </a:p>
            </p:txBody>
          </p:sp>
        </mc:Choice>
        <mc:Fallback xmlns="">
          <p:sp>
            <p:nvSpPr>
              <p:cNvPr id="29" name="TextBox 28"/>
              <p:cNvSpPr txBox="1">
                <a:spLocks noRot="1" noChangeAspect="1" noMove="1" noResize="1" noEditPoints="1" noAdjustHandles="1" noChangeArrowheads="1" noChangeShapeType="1" noTextEdit="1"/>
              </p:cNvSpPr>
              <p:nvPr/>
            </p:nvSpPr>
            <p:spPr>
              <a:xfrm>
                <a:off x="589009" y="3998482"/>
                <a:ext cx="7996191" cy="2678810"/>
              </a:xfrm>
              <a:prstGeom prst="rect">
                <a:avLst/>
              </a:prstGeom>
              <a:blipFill>
                <a:blip r:embed="rId18"/>
                <a:stretch>
                  <a:fillRect l="-304" t="-226" r="-456"/>
                </a:stretch>
              </a:blipFill>
            </p:spPr>
            <p:txBody>
              <a:bodyPr/>
              <a:lstStyle/>
              <a:p>
                <a:r>
                  <a:rPr lang="en-GB">
                    <a:noFill/>
                  </a:rPr>
                  <a:t> </a:t>
                </a:r>
              </a:p>
            </p:txBody>
          </p:sp>
        </mc:Fallback>
      </mc:AlternateContent>
    </p:spTree>
    <p:extLst>
      <p:ext uri="{BB962C8B-B14F-4D97-AF65-F5344CB8AC3E}">
        <p14:creationId xmlns:p14="http://schemas.microsoft.com/office/powerpoint/2010/main" val="246781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E0847AC-D3BA-E34F-AFE9-5CC7CF9E5CFE}"/>
              </a:ext>
            </a:extLst>
          </p:cNvPr>
          <p:cNvGrpSpPr/>
          <p:nvPr/>
        </p:nvGrpSpPr>
        <p:grpSpPr>
          <a:xfrm>
            <a:off x="0" y="0"/>
            <a:ext cx="9143074" cy="599127"/>
            <a:chOff x="0" y="13335"/>
            <a:chExt cx="9144218" cy="599127"/>
          </a:xfrm>
        </p:grpSpPr>
        <p:sp>
          <p:nvSpPr>
            <p:cNvPr id="10" name="TextBox 32">
              <a:extLst>
                <a:ext uri="{FF2B5EF4-FFF2-40B4-BE49-F238E27FC236}">
                  <a16:creationId xmlns:a16="http://schemas.microsoft.com/office/drawing/2014/main" id="{A059F98F-4157-444F-8727-91749F689D15}"/>
                </a:ext>
              </a:extLst>
            </p:cNvPr>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8B</a:t>
              </a:r>
              <a:endParaRPr lang="en-GB" sz="3200" dirty="0"/>
            </a:p>
          </p:txBody>
        </p:sp>
        <p:cxnSp>
          <p:nvCxnSpPr>
            <p:cNvPr id="11" name="Straight Connector 10">
              <a:extLst>
                <a:ext uri="{FF2B5EF4-FFF2-40B4-BE49-F238E27FC236}">
                  <a16:creationId xmlns:a16="http://schemas.microsoft.com/office/drawing/2014/main" id="{FE3A75E3-494C-6B42-BDDB-BD1CCA2BAF27}"/>
                </a:ext>
              </a:extLst>
            </p:cNvPr>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12" name="TextBox 11">
            <a:extLst>
              <a:ext uri="{FF2B5EF4-FFF2-40B4-BE49-F238E27FC236}">
                <a16:creationId xmlns:a16="http://schemas.microsoft.com/office/drawing/2014/main" id="{487EE636-58CC-2D44-8F3D-002F667E674B}"/>
              </a:ext>
            </a:extLst>
          </p:cNvPr>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162</a:t>
            </a:r>
          </a:p>
        </p:txBody>
      </p:sp>
      <p:cxnSp>
        <p:nvCxnSpPr>
          <p:cNvPr id="13" name="Straight Connector 12">
            <a:extLst>
              <a:ext uri="{FF2B5EF4-FFF2-40B4-BE49-F238E27FC236}">
                <a16:creationId xmlns:a16="http://schemas.microsoft.com/office/drawing/2014/main" id="{AE4CC092-A3E0-524F-8BC0-2ACCFE4D23F5}"/>
              </a:ext>
            </a:extLst>
          </p:cNvPr>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14" name="TextBox 13">
            <a:extLst>
              <a:ext uri="{FF2B5EF4-FFF2-40B4-BE49-F238E27FC236}">
                <a16:creationId xmlns:a16="http://schemas.microsoft.com/office/drawing/2014/main" id="{9165086D-8872-BE46-9874-518D2584C0C8}"/>
              </a:ext>
            </a:extLst>
          </p:cNvPr>
          <p:cNvSpPr txBox="1"/>
          <p:nvPr/>
        </p:nvSpPr>
        <p:spPr>
          <a:xfrm>
            <a:off x="1922789" y="3056180"/>
            <a:ext cx="5297278" cy="2062103"/>
          </a:xfrm>
          <a:prstGeom prst="rect">
            <a:avLst/>
          </a:prstGeom>
          <a:noFill/>
        </p:spPr>
        <p:txBody>
          <a:bodyPr wrap="square" rtlCol="0">
            <a:spAutoFit/>
          </a:bodyPr>
          <a:lstStyle/>
          <a:p>
            <a:r>
              <a:rPr lang="en-US" sz="2400" dirty="0"/>
              <a:t>Complete before the lesson Q1-5</a:t>
            </a:r>
          </a:p>
          <a:p>
            <a:r>
              <a:rPr lang="en-US" sz="2400" dirty="0">
                <a:solidFill>
                  <a:srgbClr val="00B050"/>
                </a:solidFill>
              </a:rPr>
              <a:t>Green</a:t>
            </a:r>
            <a:r>
              <a:rPr lang="en-US" sz="2400" dirty="0"/>
              <a:t>		Q6-7</a:t>
            </a:r>
          </a:p>
          <a:p>
            <a:r>
              <a:rPr lang="en-US" sz="2400" dirty="0">
                <a:solidFill>
                  <a:schemeClr val="accent6"/>
                </a:solidFill>
              </a:rPr>
              <a:t>Amber</a:t>
            </a:r>
            <a:r>
              <a:rPr lang="en-US" sz="2400" dirty="0"/>
              <a:t> 		Q8-9</a:t>
            </a:r>
          </a:p>
          <a:p>
            <a:r>
              <a:rPr lang="en-US" sz="2400" dirty="0">
                <a:solidFill>
                  <a:srgbClr val="FF0000"/>
                </a:solidFill>
              </a:rPr>
              <a:t>Red		</a:t>
            </a:r>
            <a:r>
              <a:rPr lang="en-US" sz="2400" dirty="0"/>
              <a:t>10-11 &amp; Challenge</a:t>
            </a:r>
          </a:p>
          <a:p>
            <a:endParaRPr lang="en-US" sz="3200" dirty="0"/>
          </a:p>
        </p:txBody>
      </p:sp>
    </p:spTree>
    <p:extLst>
      <p:ext uri="{BB962C8B-B14F-4D97-AF65-F5344CB8AC3E}">
        <p14:creationId xmlns:p14="http://schemas.microsoft.com/office/powerpoint/2010/main" val="3309863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836712"/>
            <a:ext cx="7920880" cy="707886"/>
          </a:xfrm>
          <a:prstGeom prst="rect">
            <a:avLst/>
          </a:prstGeom>
          <a:noFill/>
        </p:spPr>
        <p:txBody>
          <a:bodyPr wrap="square" rtlCol="0">
            <a:spAutoFit/>
          </a:bodyPr>
          <a:lstStyle/>
          <a:p>
            <a:r>
              <a:rPr lang="en-GB" sz="2000" dirty="0"/>
              <a:t>In the previous section we learnt about the ‘choose’ function and how this related to Pascal’s Triangle.</a:t>
            </a:r>
          </a:p>
        </p:txBody>
      </p:sp>
      <mc:AlternateContent xmlns:mc="http://schemas.openxmlformats.org/markup-compatibility/2006" xmlns:a14="http://schemas.microsoft.com/office/drawing/2010/main">
        <mc:Choice Requires="a14">
          <p:sp>
            <p:nvSpPr>
              <p:cNvPr id="6" name="TextBox 5"/>
              <p:cNvSpPr txBox="1"/>
              <p:nvPr/>
            </p:nvSpPr>
            <p:spPr>
              <a:xfrm>
                <a:off x="1439652" y="1544598"/>
                <a:ext cx="5832648" cy="1681358"/>
              </a:xfrm>
              <a:prstGeom prst="rect">
                <a:avLst/>
              </a:prstGeom>
              <a:noFill/>
            </p:spPr>
            <p:txBody>
              <a:bodyPr wrap="square" rtlCol="0">
                <a:spAutoFit/>
              </a:bodyPr>
              <a:lstStyle/>
              <a:p>
                <a:pPr algn="ctr"/>
                <a:r>
                  <a:rPr lang="en-GB" sz="2800" dirty="0"/>
                  <a:t>1      5      10     10      5      1</a:t>
                </a:r>
              </a:p>
              <a:p>
                <a:pPr algn="ctr"/>
                <a:br>
                  <a:rPr lang="en-GB" sz="2800" dirty="0"/>
                </a:br>
                <a14:m>
                  <m:oMath xmlns:m="http://schemas.openxmlformats.org/officeDocument/2006/math">
                    <m:d>
                      <m:dPr>
                        <m:ctrlPr>
                          <a:rPr lang="en-GB" sz="2800" b="0" i="1" smtClean="0">
                            <a:latin typeface="Cambria Math" panose="02040503050406030204" pitchFamily="18" charset="0"/>
                          </a:rPr>
                        </m:ctrlPr>
                      </m:dPr>
                      <m:e>
                        <m:m>
                          <m:mPr>
                            <m:plcHide m:val="on"/>
                            <m:mcs>
                              <m:mc>
                                <m:mcPr>
                                  <m:count m:val="1"/>
                                  <m:mcJc m:val="center"/>
                                </m:mcPr>
                              </m:mc>
                            </m:mcs>
                            <m:ctrlPr>
                              <a:rPr lang="en-GB" sz="2800" b="0" i="1" smtClean="0">
                                <a:latin typeface="Cambria Math" panose="02040503050406030204" pitchFamily="18" charset="0"/>
                              </a:rPr>
                            </m:ctrlPr>
                          </m:mPr>
                          <m:mr>
                            <m:e>
                              <m:r>
                                <a:rPr lang="en-GB" sz="2800" b="0" i="1" smtClean="0">
                                  <a:latin typeface="Cambria Math" panose="02040503050406030204" pitchFamily="18" charset="0"/>
                                </a:rPr>
                                <m:t>5</m:t>
                              </m:r>
                            </m:e>
                          </m:mr>
                          <m:mr>
                            <m:e>
                              <m:r>
                                <a:rPr lang="en-GB" sz="2800" b="0" i="1" smtClean="0">
                                  <a:latin typeface="Cambria Math" panose="02040503050406030204" pitchFamily="18" charset="0"/>
                                </a:rPr>
                                <m:t>0 </m:t>
                              </m:r>
                            </m:e>
                          </m:mr>
                        </m:m>
                      </m:e>
                    </m:d>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1</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2</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3</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4</m:t>
                              </m:r>
                              <m:r>
                                <a:rPr lang="en-GB" sz="2800" i="1">
                                  <a:latin typeface="Cambria Math" panose="02040503050406030204" pitchFamily="18" charset="0"/>
                                </a:rPr>
                                <m:t> </m:t>
                              </m:r>
                            </m:e>
                          </m:mr>
                        </m:m>
                      </m:e>
                    </m:d>
                  </m:oMath>
                </a14:m>
                <a:r>
                  <a:rPr lang="en-GB" sz="2800" dirty="0"/>
                  <a:t> </a:t>
                </a:r>
                <a14:m>
                  <m:oMath xmlns:m="http://schemas.openxmlformats.org/officeDocument/2006/math">
                    <m:d>
                      <m:dPr>
                        <m:ctrlPr>
                          <a:rPr lang="en-GB" sz="2800" i="1">
                            <a:latin typeface="Cambria Math" panose="02040503050406030204" pitchFamily="18" charset="0"/>
                          </a:rPr>
                        </m:ctrlPr>
                      </m:dPr>
                      <m:e>
                        <m:m>
                          <m:mPr>
                            <m:plcHide m:val="on"/>
                            <m:mcs>
                              <m:mc>
                                <m:mcPr>
                                  <m:count m:val="1"/>
                                  <m:mcJc m:val="center"/>
                                </m:mcPr>
                              </m:mc>
                            </m:mcs>
                            <m:ctrlPr>
                              <a:rPr lang="en-GB" sz="2800" i="1">
                                <a:latin typeface="Cambria Math" panose="02040503050406030204" pitchFamily="18" charset="0"/>
                              </a:rPr>
                            </m:ctrlPr>
                          </m:mPr>
                          <m:mr>
                            <m:e>
                              <m:r>
                                <a:rPr lang="en-GB" sz="2800" i="1">
                                  <a:latin typeface="Cambria Math" panose="02040503050406030204" pitchFamily="18" charset="0"/>
                                </a:rPr>
                                <m:t>5</m:t>
                              </m:r>
                            </m:e>
                          </m:mr>
                          <m:mr>
                            <m:e>
                              <m:r>
                                <a:rPr lang="en-GB" sz="2800" b="0" i="1" smtClean="0">
                                  <a:latin typeface="Cambria Math" panose="02040503050406030204" pitchFamily="18" charset="0"/>
                                </a:rPr>
                                <m:t>5</m:t>
                              </m:r>
                              <m:r>
                                <a:rPr lang="en-GB" sz="2800" i="1">
                                  <a:latin typeface="Cambria Math" panose="02040503050406030204" pitchFamily="18" charset="0"/>
                                </a:rPr>
                                <m:t> </m:t>
                              </m:r>
                            </m:e>
                          </m:mr>
                        </m:m>
                      </m:e>
                    </m:d>
                  </m:oMath>
                </a14:m>
                <a:endParaRPr lang="en-GB" sz="2800" dirty="0"/>
              </a:p>
            </p:txBody>
          </p:sp>
        </mc:Choice>
        <mc:Fallback xmlns="">
          <p:sp>
            <p:nvSpPr>
              <p:cNvPr id="6" name="TextBox 5"/>
              <p:cNvSpPr txBox="1">
                <a:spLocks noRot="1" noChangeAspect="1" noMove="1" noResize="1" noEditPoints="1" noAdjustHandles="1" noChangeArrowheads="1" noChangeShapeType="1" noTextEdit="1"/>
              </p:cNvSpPr>
              <p:nvPr/>
            </p:nvSpPr>
            <p:spPr>
              <a:xfrm>
                <a:off x="1439652" y="1544598"/>
                <a:ext cx="5832648" cy="1681358"/>
              </a:xfrm>
              <a:prstGeom prst="rect">
                <a:avLst/>
              </a:prstGeom>
              <a:blipFill>
                <a:blip r:embed="rId2"/>
                <a:stretch>
                  <a:fillRect t="-3261"/>
                </a:stretch>
              </a:blipFill>
            </p:spPr>
            <p:txBody>
              <a:bodyPr/>
              <a:lstStyle/>
              <a:p>
                <a:r>
                  <a:rPr lang="en-GB">
                    <a:noFill/>
                  </a:rPr>
                  <a:t> </a:t>
                </a:r>
              </a:p>
            </p:txBody>
          </p:sp>
        </mc:Fallback>
      </mc:AlternateContent>
      <p:sp>
        <p:nvSpPr>
          <p:cNvPr id="7" name="Arrow: Down 6"/>
          <p:cNvSpPr/>
          <p:nvPr/>
        </p:nvSpPr>
        <p:spPr>
          <a:xfrm>
            <a:off x="3923928" y="2060848"/>
            <a:ext cx="1080120" cy="3244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8" name="TextBox 7"/>
          <p:cNvSpPr txBox="1"/>
          <p:nvPr/>
        </p:nvSpPr>
        <p:spPr>
          <a:xfrm>
            <a:off x="318350" y="34893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Why do rows of Pascal’s Triangle give us the coefficients in a Binomial Expansion?</a:t>
            </a:r>
          </a:p>
        </p:txBody>
      </p:sp>
      <mc:AlternateContent xmlns:mc="http://schemas.openxmlformats.org/markup-compatibility/2006" xmlns:a14="http://schemas.microsoft.com/office/drawing/2010/main">
        <mc:Choice Requires="a14">
          <p:sp>
            <p:nvSpPr>
              <p:cNvPr id="9" name="TextBox 8"/>
              <p:cNvSpPr txBox="1"/>
              <p:nvPr/>
            </p:nvSpPr>
            <p:spPr>
              <a:xfrm>
                <a:off x="510929" y="4653136"/>
                <a:ext cx="8236148" cy="1853456"/>
              </a:xfrm>
              <a:prstGeom prst="rect">
                <a:avLst/>
              </a:prstGeom>
              <a:noFill/>
            </p:spPr>
            <p:txBody>
              <a:bodyPr wrap="square" rtlCol="0">
                <a:spAutoFit/>
              </a:bodyPr>
              <a:lstStyle/>
              <a:p>
                <a:r>
                  <a:rPr lang="en-GB" sz="2000" dirty="0"/>
                  <a:t>Consider: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5</m:t>
                        </m:r>
                      </m:sup>
                    </m:sSup>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r>
                      <a:rPr lang="en-GB" sz="2000" b="0" i="1" smtClean="0">
                        <a:latin typeface="Cambria Math" panose="02040503050406030204" pitchFamily="18" charset="0"/>
                      </a:rPr>
                      <m:t>(</m:t>
                    </m:r>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r>
                      <a:rPr lang="en-GB" sz="2000" b="0" i="1" smtClean="0">
                        <a:latin typeface="Cambria Math" panose="02040503050406030204" pitchFamily="18" charset="0"/>
                      </a:rPr>
                      <m:t>)</m:t>
                    </m:r>
                  </m:oMath>
                </a14:m>
                <a:endParaRPr lang="en-GB" sz="1600" dirty="0"/>
              </a:p>
              <a:p>
                <a:r>
                  <a:rPr lang="en-GB" sz="2000" dirty="0"/>
                  <a:t>Each term of the expansion involves picking one term from each bracket.</a:t>
                </a:r>
              </a:p>
              <a:p>
                <a:r>
                  <a:rPr lang="en-GB" sz="2000" dirty="0"/>
                  <a:t>How many times will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3</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2</m:t>
                        </m:r>
                      </m:sup>
                    </m:sSup>
                  </m:oMath>
                </a14:m>
                <a:r>
                  <a:rPr lang="en-GB" sz="2000" dirty="0"/>
                  <a:t> appear in the expansion?</a:t>
                </a:r>
              </a:p>
              <a:p>
                <a:r>
                  <a:rPr lang="en-GB" sz="2000" b="1" dirty="0"/>
                  <a:t>To get </a:t>
                </a:r>
                <a14:m>
                  <m:oMath xmlns:m="http://schemas.openxmlformats.org/officeDocument/2006/math">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we must have chosen 3 </a:t>
                </a:r>
                <a14:m>
                  <m:oMath xmlns:m="http://schemas.openxmlformats.org/officeDocument/2006/math">
                    <m:r>
                      <a:rPr lang="en-GB" sz="2000" b="1" i="1" smtClean="0">
                        <a:latin typeface="Cambria Math" panose="02040503050406030204" pitchFamily="18" charset="0"/>
                      </a:rPr>
                      <m:t>𝒂</m:t>
                    </m:r>
                  </m:oMath>
                </a14:m>
                <a:r>
                  <a:rPr lang="en-GB" sz="2000" b="1" dirty="0"/>
                  <a:t>’s from the 5 brackets (the rest </a:t>
                </a:r>
                <a14:m>
                  <m:oMath xmlns:m="http://schemas.openxmlformats.org/officeDocument/2006/math">
                    <m:r>
                      <a:rPr lang="en-GB" sz="2000" b="1" i="1" smtClean="0">
                        <a:latin typeface="Cambria Math" panose="02040503050406030204" pitchFamily="18" charset="0"/>
                      </a:rPr>
                      <m:t>𝒃</m:t>
                    </m:r>
                  </m:oMath>
                </a14:m>
                <a:r>
                  <a:rPr lang="en-GB" sz="2000" b="1" dirty="0"/>
                  <a:t>’s). That’s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oMath>
                </a14:m>
                <a:r>
                  <a:rPr lang="en-GB" sz="2000" b="1" dirty="0"/>
                  <a:t> ways, giving us </a:t>
                </a:r>
                <a14:m>
                  <m:oMath xmlns:m="http://schemas.openxmlformats.org/officeDocument/2006/math">
                    <m:d>
                      <m:dPr>
                        <m:ctrlPr>
                          <a:rPr lang="en-GB" sz="2000" b="1" i="1" smtClean="0">
                            <a:latin typeface="Cambria Math" panose="02040503050406030204" pitchFamily="18" charset="0"/>
                          </a:rPr>
                        </m:ctrlPr>
                      </m:dPr>
                      <m:e>
                        <m:m>
                          <m:mPr>
                            <m:plcHide m:val="on"/>
                            <m:mcs>
                              <m:mc>
                                <m:mcPr>
                                  <m:count m:val="1"/>
                                  <m:mcJc m:val="center"/>
                                </m:mcPr>
                              </m:mc>
                            </m:mcs>
                            <m:ctrlPr>
                              <a:rPr lang="en-GB" sz="2000" b="1" i="1" smtClean="0">
                                <a:latin typeface="Cambria Math" panose="02040503050406030204" pitchFamily="18" charset="0"/>
                              </a:rPr>
                            </m:ctrlPr>
                          </m:mPr>
                          <m:mr>
                            <m:e>
                              <m:r>
                                <a:rPr lang="en-GB" sz="2000" b="1" i="1" smtClean="0">
                                  <a:latin typeface="Cambria Math" panose="02040503050406030204" pitchFamily="18" charset="0"/>
                                </a:rPr>
                                <m:t>𝟓</m:t>
                              </m:r>
                            </m:e>
                          </m:mr>
                          <m:mr>
                            <m:e>
                              <m:r>
                                <a:rPr lang="en-GB" sz="2000" b="1" i="1" smtClean="0">
                                  <a:latin typeface="Cambria Math" panose="02040503050406030204" pitchFamily="18" charset="0"/>
                                </a:rPr>
                                <m:t>𝟑</m:t>
                              </m:r>
                            </m:e>
                          </m:mr>
                        </m:m>
                      </m:e>
                    </m:d>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𝒂</m:t>
                        </m:r>
                      </m:e>
                      <m:sup>
                        <m:r>
                          <a:rPr lang="en-GB" sz="2000" b="1" i="1" smtClean="0">
                            <a:latin typeface="Cambria Math" panose="02040503050406030204" pitchFamily="18" charset="0"/>
                          </a:rPr>
                          <m:t>𝟑</m:t>
                        </m:r>
                      </m:sup>
                    </m:sSup>
                    <m:sSup>
                      <m:sSupPr>
                        <m:ctrlPr>
                          <a:rPr lang="en-GB" sz="2000" b="1" i="1" smtClean="0">
                            <a:latin typeface="Cambria Math" panose="02040503050406030204" pitchFamily="18" charset="0"/>
                          </a:rPr>
                        </m:ctrlPr>
                      </m:sSupPr>
                      <m:e>
                        <m:r>
                          <a:rPr lang="en-GB" sz="2000" b="1" i="1" smtClean="0">
                            <a:latin typeface="Cambria Math" panose="02040503050406030204" pitchFamily="18" charset="0"/>
                          </a:rPr>
                          <m:t>𝒃</m:t>
                        </m:r>
                      </m:e>
                      <m:sup>
                        <m:r>
                          <a:rPr lang="en-GB" sz="2000" b="1" i="1" smtClean="0">
                            <a:latin typeface="Cambria Math" panose="02040503050406030204" pitchFamily="18" charset="0"/>
                          </a:rPr>
                          <m:t>𝟐</m:t>
                        </m:r>
                      </m:sup>
                    </m:sSup>
                  </m:oMath>
                </a14:m>
                <a:r>
                  <a:rPr lang="en-GB" sz="2000" b="1" dirty="0"/>
                  <a:t> in the expansion of </a:t>
                </a:r>
                <a14:m>
                  <m:oMath xmlns:m="http://schemas.openxmlformats.org/officeDocument/2006/math">
                    <m:sSup>
                      <m:sSupPr>
                        <m:ctrlPr>
                          <a:rPr lang="en-GB" sz="2000" b="1" i="1" smtClean="0">
                            <a:latin typeface="Cambria Math" panose="02040503050406030204" pitchFamily="18" charset="0"/>
                          </a:rPr>
                        </m:ctrlPr>
                      </m:sSupPr>
                      <m:e>
                        <m:d>
                          <m:dPr>
                            <m:ctrlPr>
                              <a:rPr lang="en-GB" sz="2000" b="1" i="1" smtClean="0">
                                <a:latin typeface="Cambria Math" panose="02040503050406030204" pitchFamily="18" charset="0"/>
                              </a:rPr>
                            </m:ctrlPr>
                          </m:dPr>
                          <m:e>
                            <m:r>
                              <a:rPr lang="en-GB" sz="2000" b="1" i="1" smtClean="0">
                                <a:latin typeface="Cambria Math" panose="02040503050406030204" pitchFamily="18" charset="0"/>
                              </a:rPr>
                              <m:t>𝒂</m:t>
                            </m:r>
                            <m:r>
                              <a:rPr lang="en-GB" sz="2000" b="1" i="1" smtClean="0">
                                <a:latin typeface="Cambria Math" panose="02040503050406030204" pitchFamily="18" charset="0"/>
                              </a:rPr>
                              <m:t>+</m:t>
                            </m:r>
                            <m:r>
                              <a:rPr lang="en-GB" sz="2000" b="1" i="1" smtClean="0">
                                <a:latin typeface="Cambria Math" panose="02040503050406030204" pitchFamily="18" charset="0"/>
                              </a:rPr>
                              <m:t>𝒃</m:t>
                            </m:r>
                          </m:e>
                        </m:d>
                      </m:e>
                      <m:sup>
                        <m:r>
                          <a:rPr lang="en-GB" sz="2000" b="1" i="1" smtClean="0">
                            <a:latin typeface="Cambria Math" panose="02040503050406030204" pitchFamily="18" charset="0"/>
                          </a:rPr>
                          <m:t>𝟓</m:t>
                        </m:r>
                      </m:sup>
                    </m:sSup>
                  </m:oMath>
                </a14:m>
                <a:r>
                  <a:rPr lang="en-GB" sz="2000" b="1"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510929" y="4653136"/>
                <a:ext cx="8236148" cy="1853456"/>
              </a:xfrm>
              <a:prstGeom prst="rect">
                <a:avLst/>
              </a:prstGeom>
              <a:blipFill>
                <a:blip r:embed="rId3"/>
                <a:stretch>
                  <a:fillRect l="-814" t="-1316"/>
                </a:stretch>
              </a:blipFill>
            </p:spPr>
            <p:txBody>
              <a:bodyPr/>
              <a:lstStyle/>
              <a:p>
                <a:r>
                  <a:rPr lang="en-GB">
                    <a:noFill/>
                  </a:rPr>
                  <a:t> </a:t>
                </a:r>
              </a:p>
            </p:txBody>
          </p:sp>
        </mc:Fallback>
      </mc:AlternateContent>
      <p:sp>
        <p:nvSpPr>
          <p:cNvPr id="15" name="Freeform: Shape 14"/>
          <p:cNvSpPr/>
          <p:nvPr/>
        </p:nvSpPr>
        <p:spPr>
          <a:xfrm>
            <a:off x="3048000" y="4362409"/>
            <a:ext cx="809625" cy="371516"/>
          </a:xfrm>
          <a:custGeom>
            <a:avLst/>
            <a:gdLst>
              <a:gd name="connsiteX0" fmla="*/ 0 w 809625"/>
              <a:gd name="connsiteY0" fmla="*/ 371516 h 371516"/>
              <a:gd name="connsiteX1" fmla="*/ 447675 w 809625"/>
              <a:gd name="connsiteY1" fmla="*/ 41 h 371516"/>
              <a:gd name="connsiteX2" fmla="*/ 809625 w 809625"/>
              <a:gd name="connsiteY2" fmla="*/ 352466 h 371516"/>
            </a:gdLst>
            <a:ahLst/>
            <a:cxnLst>
              <a:cxn ang="0">
                <a:pos x="connsiteX0" y="connsiteY0"/>
              </a:cxn>
              <a:cxn ang="0">
                <a:pos x="connsiteX1" y="connsiteY1"/>
              </a:cxn>
              <a:cxn ang="0">
                <a:pos x="connsiteX2" y="connsiteY2"/>
              </a:cxn>
            </a:cxnLst>
            <a:rect l="l" t="t" r="r" b="b"/>
            <a:pathLst>
              <a:path w="809625" h="371516">
                <a:moveTo>
                  <a:pt x="0" y="371516"/>
                </a:moveTo>
                <a:cubicBezTo>
                  <a:pt x="156369" y="187366"/>
                  <a:pt x="312738" y="3216"/>
                  <a:pt x="447675" y="41"/>
                </a:cubicBezTo>
                <a:cubicBezTo>
                  <a:pt x="582612" y="-3134"/>
                  <a:pt x="696118" y="174666"/>
                  <a:pt x="809625" y="352466"/>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6" name="Freeform: Shape 15"/>
          <p:cNvSpPr/>
          <p:nvPr/>
        </p:nvSpPr>
        <p:spPr>
          <a:xfrm>
            <a:off x="3857625" y="4429111"/>
            <a:ext cx="1219200" cy="266714"/>
          </a:xfrm>
          <a:custGeom>
            <a:avLst/>
            <a:gdLst>
              <a:gd name="connsiteX0" fmla="*/ 0 w 1219200"/>
              <a:gd name="connsiteY0" fmla="*/ 266714 h 266714"/>
              <a:gd name="connsiteX1" fmla="*/ 590550 w 1219200"/>
              <a:gd name="connsiteY1" fmla="*/ 14 h 266714"/>
              <a:gd name="connsiteX2" fmla="*/ 1219200 w 1219200"/>
              <a:gd name="connsiteY2" fmla="*/ 257189 h 266714"/>
            </a:gdLst>
            <a:ahLst/>
            <a:cxnLst>
              <a:cxn ang="0">
                <a:pos x="connsiteX0" y="connsiteY0"/>
              </a:cxn>
              <a:cxn ang="0">
                <a:pos x="connsiteX1" y="connsiteY1"/>
              </a:cxn>
              <a:cxn ang="0">
                <a:pos x="connsiteX2" y="connsiteY2"/>
              </a:cxn>
            </a:cxnLst>
            <a:rect l="l" t="t" r="r" b="b"/>
            <a:pathLst>
              <a:path w="1219200" h="266714">
                <a:moveTo>
                  <a:pt x="0" y="266714"/>
                </a:moveTo>
                <a:cubicBezTo>
                  <a:pt x="193675" y="134157"/>
                  <a:pt x="387350" y="1601"/>
                  <a:pt x="590550" y="14"/>
                </a:cubicBezTo>
                <a:cubicBezTo>
                  <a:pt x="793750" y="-1573"/>
                  <a:pt x="1006475" y="127808"/>
                  <a:pt x="1219200" y="257189"/>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7" name="Freeform: Shape 16"/>
          <p:cNvSpPr/>
          <p:nvPr/>
        </p:nvSpPr>
        <p:spPr>
          <a:xfrm>
            <a:off x="5095875" y="4467159"/>
            <a:ext cx="809625" cy="238191"/>
          </a:xfrm>
          <a:custGeom>
            <a:avLst/>
            <a:gdLst>
              <a:gd name="connsiteX0" fmla="*/ 0 w 809625"/>
              <a:gd name="connsiteY0" fmla="*/ 238191 h 238191"/>
              <a:gd name="connsiteX1" fmla="*/ 447675 w 809625"/>
              <a:gd name="connsiteY1" fmla="*/ 66 h 238191"/>
              <a:gd name="connsiteX2" fmla="*/ 809625 w 809625"/>
              <a:gd name="connsiteY2" fmla="*/ 219141 h 238191"/>
            </a:gdLst>
            <a:ahLst/>
            <a:cxnLst>
              <a:cxn ang="0">
                <a:pos x="connsiteX0" y="connsiteY0"/>
              </a:cxn>
              <a:cxn ang="0">
                <a:pos x="connsiteX1" y="connsiteY1"/>
              </a:cxn>
              <a:cxn ang="0">
                <a:pos x="connsiteX2" y="connsiteY2"/>
              </a:cxn>
            </a:cxnLst>
            <a:rect l="l" t="t" r="r" b="b"/>
            <a:pathLst>
              <a:path w="809625" h="238191">
                <a:moveTo>
                  <a:pt x="0" y="238191"/>
                </a:moveTo>
                <a:cubicBezTo>
                  <a:pt x="156369" y="120716"/>
                  <a:pt x="312738" y="3241"/>
                  <a:pt x="447675" y="66"/>
                </a:cubicBezTo>
                <a:cubicBezTo>
                  <a:pt x="582612" y="-3109"/>
                  <a:pt x="696118" y="108016"/>
                  <a:pt x="809625" y="219141"/>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8" name="Freeform: Shape 17"/>
          <p:cNvSpPr/>
          <p:nvPr/>
        </p:nvSpPr>
        <p:spPr>
          <a:xfrm>
            <a:off x="5905500" y="4495647"/>
            <a:ext cx="390525" cy="238278"/>
          </a:xfrm>
          <a:custGeom>
            <a:avLst/>
            <a:gdLst>
              <a:gd name="connsiteX0" fmla="*/ 0 w 390525"/>
              <a:gd name="connsiteY0" fmla="*/ 209703 h 238278"/>
              <a:gd name="connsiteX1" fmla="*/ 238125 w 390525"/>
              <a:gd name="connsiteY1" fmla="*/ 153 h 238278"/>
              <a:gd name="connsiteX2" fmla="*/ 390525 w 390525"/>
              <a:gd name="connsiteY2" fmla="*/ 238278 h 238278"/>
            </a:gdLst>
            <a:ahLst/>
            <a:cxnLst>
              <a:cxn ang="0">
                <a:pos x="connsiteX0" y="connsiteY0"/>
              </a:cxn>
              <a:cxn ang="0">
                <a:pos x="connsiteX1" y="connsiteY1"/>
              </a:cxn>
              <a:cxn ang="0">
                <a:pos x="connsiteX2" y="connsiteY2"/>
              </a:cxn>
            </a:cxnLst>
            <a:rect l="l" t="t" r="r" b="b"/>
            <a:pathLst>
              <a:path w="390525" h="238278">
                <a:moveTo>
                  <a:pt x="0" y="209703"/>
                </a:moveTo>
                <a:cubicBezTo>
                  <a:pt x="86519" y="102547"/>
                  <a:pt x="173038" y="-4609"/>
                  <a:pt x="238125" y="153"/>
                </a:cubicBezTo>
                <a:cubicBezTo>
                  <a:pt x="303212" y="4915"/>
                  <a:pt x="346868" y="121596"/>
                  <a:pt x="390525" y="238278"/>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19" name="TextBox 18"/>
          <p:cNvSpPr txBox="1"/>
          <p:nvPr/>
        </p:nvSpPr>
        <p:spPr>
          <a:xfrm>
            <a:off x="6296025" y="4124589"/>
            <a:ext cx="2308423" cy="461665"/>
          </a:xfrm>
          <a:prstGeom prst="rect">
            <a:avLst/>
          </a:prstGeom>
          <a:noFill/>
        </p:spPr>
        <p:txBody>
          <a:bodyPr wrap="square" rtlCol="0">
            <a:spAutoFit/>
          </a:bodyPr>
          <a:lstStyle/>
          <a:p>
            <a:r>
              <a:rPr lang="en-GB" sz="1200" dirty="0"/>
              <a:t>One possible selection of terms from each bracket.</a:t>
            </a:r>
          </a:p>
        </p:txBody>
      </p:sp>
      <p:sp>
        <p:nvSpPr>
          <p:cNvPr id="20" name="Rectangle 19"/>
          <p:cNvSpPr/>
          <p:nvPr/>
        </p:nvSpPr>
        <p:spPr>
          <a:xfrm>
            <a:off x="515886" y="5665982"/>
            <a:ext cx="7840713" cy="8872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407992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0"/>
                                        </p:tgtEl>
                                      </p:cBhvr>
                                    </p:animEffect>
                                    <p:set>
                                      <p:cBhvr>
                                        <p:cTn id="7" dur="1" fill="hold">
                                          <p:stCondLst>
                                            <p:cond delay="499"/>
                                          </p:stCondLst>
                                        </p:cTn>
                                        <p:tgtEl>
                                          <p:spTgt spid="2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childTnLst>
                          </p:cTn>
                        </p:par>
                      </p:childTnLst>
                    </p:cTn>
                  </p:par>
                </p:childTnLst>
              </p:cTn>
              <p:nextCondLst>
                <p:cond evt="onClick" delay="0">
                  <p:tgtEl>
                    <p:spTgt spid="20"/>
                  </p:tgtEl>
                </p:cond>
              </p:nextCondLst>
            </p:seq>
          </p:childTnLst>
        </p:cTn>
      </p:par>
    </p:tnLst>
    <p:bldLst>
      <p:bldP spid="15" grpId="0" animBg="1"/>
      <p:bldP spid="16" grpId="0" animBg="1"/>
      <p:bldP spid="17" grpId="0" animBg="1"/>
      <p:bldP spid="18" grpId="0" animBg="1"/>
      <p:bldP spid="19" grpId="0"/>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Using Binomial Coefficients to Expand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5536" y="1268760"/>
                <a:ext cx="7848872" cy="7834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binomial expansion, when </a:t>
                </a:r>
                <a14:m>
                  <m:oMath xmlns:m="http://schemas.openxmlformats.org/officeDocument/2006/math">
                    <m:r>
                      <a:rPr lang="en-GB" b="0" i="1" smtClean="0">
                        <a:latin typeface="Cambria Math" panose="02040503050406030204" pitchFamily="18" charset="0"/>
                      </a:rPr>
                      <m:t>𝑛</m:t>
                    </m:r>
                    <m:r>
                      <a:rPr lang="en-GB" b="0" i="1" smtClean="0">
                        <a:latin typeface="Cambria Math" panose="02040503050406030204" pitchFamily="18" charset="0"/>
                      </a:rPr>
                      <m:t>∈</m:t>
                    </m:r>
                    <m:r>
                      <a:rPr lang="en-GB" b="0" i="1" smtClean="0">
                        <a:latin typeface="Cambria Math" panose="02040503050406030204" pitchFamily="18" charset="0"/>
                      </a:rPr>
                      <m:t>ℕ</m:t>
                    </m:r>
                  </m:oMath>
                </a14:m>
                <a:r>
                  <a:rPr lang="en-GB" dirty="0"/>
                  <a:t>:</a:t>
                </a:r>
              </a:p>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1</m:t>
                                </m:r>
                              </m:e>
                            </m:mr>
                          </m:m>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𝑛</m:t>
                          </m:r>
                          <m:r>
                            <a:rPr lang="en-GB" b="0" i="1" smtClean="0">
                              <a:latin typeface="Cambria Math" panose="02040503050406030204" pitchFamily="18" charset="0"/>
                            </a:rPr>
                            <m:t>−1</m:t>
                          </m:r>
                        </m:sup>
                      </m:sSup>
                      <m:r>
                        <a:rPr lang="en-GB" b="0" i="1" smtClean="0">
                          <a:latin typeface="Cambria Math" panose="02040503050406030204" pitchFamily="18" charset="0"/>
                        </a:rPr>
                        <m:t>𝑏</m:t>
                      </m:r>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−2</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2</m:t>
                          </m:r>
                        </m:sup>
                      </m:sSup>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𝑟</m:t>
                                </m:r>
                              </m:e>
                            </m:mr>
                          </m:m>
                        </m:e>
                      </m:d>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𝑛</m:t>
                          </m:r>
                          <m:r>
                            <a:rPr lang="en-GB" i="1">
                              <a:latin typeface="Cambria Math" panose="02040503050406030204" pitchFamily="18" charset="0"/>
                            </a:rPr>
                            <m:t>−</m:t>
                          </m:r>
                          <m:r>
                            <a:rPr lang="en-GB" b="0" i="1" smtClean="0">
                              <a:latin typeface="Cambria Math" panose="02040503050406030204" pitchFamily="18" charset="0"/>
                            </a:rPr>
                            <m:t>𝑟</m:t>
                          </m:r>
                        </m:sup>
                      </m:sSup>
                      <m:sSup>
                        <m:sSupPr>
                          <m:ctrlPr>
                            <a:rPr lang="en-GB" b="0" i="1" smtClean="0">
                              <a:latin typeface="Cambria Math" panose="02040503050406030204" pitchFamily="18" charset="0"/>
                            </a:rPr>
                          </m:ctrlPr>
                        </m:sSupPr>
                        <m:e>
                          <m:r>
                            <a:rPr lang="en-GB" i="1">
                              <a:latin typeface="Cambria Math" panose="02040503050406030204" pitchFamily="18" charset="0"/>
                            </a:rPr>
                            <m:t>𝑏</m:t>
                          </m:r>
                        </m:e>
                        <m:sup>
                          <m:r>
                            <a:rPr lang="en-GB" b="0" i="1" smtClean="0">
                              <a:latin typeface="Cambria Math" panose="02040503050406030204" pitchFamily="18" charset="0"/>
                            </a:rPr>
                            <m:t>𝑟</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𝑏</m:t>
                          </m:r>
                        </m:e>
                        <m:sup>
                          <m:r>
                            <a:rPr lang="en-GB" b="0" i="1" smtClean="0">
                              <a:latin typeface="Cambria Math" panose="02040503050406030204" pitchFamily="18" charset="0"/>
                            </a:rPr>
                            <m:t>𝑛</m:t>
                          </m:r>
                        </m:sup>
                      </m:sSup>
                    </m:oMath>
                  </m:oMathPara>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395536" y="1268760"/>
                <a:ext cx="7848872" cy="783420"/>
              </a:xfrm>
              <a:prstGeom prst="rect">
                <a:avLst/>
              </a:prstGeom>
              <a:blipFill>
                <a:blip r:embed="rId2"/>
                <a:stretch>
                  <a:fillRect l="-542" t="-3008" b="-15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850268" y="693115"/>
                <a:ext cx="5292588" cy="461665"/>
              </a:xfrm>
              <a:prstGeom prst="rect">
                <a:avLst/>
              </a:prstGeom>
              <a:noFill/>
            </p:spPr>
            <p:txBody>
              <a:bodyPr wrap="square" rtlCol="0">
                <a:spAutoFit/>
              </a:bodyPr>
              <a:lstStyle/>
              <a:p>
                <a14:m>
                  <m:oMath xmlns:m="http://schemas.openxmlformats.org/officeDocument/2006/math">
                    <m:r>
                      <a:rPr lang="en-GB" sz="1200" b="0" i="1" smtClean="0">
                        <a:latin typeface="Cambria Math" panose="02040503050406030204" pitchFamily="18" charset="0"/>
                      </a:rPr>
                      <m:t>ℕ</m:t>
                    </m:r>
                  </m:oMath>
                </a14:m>
                <a:r>
                  <a:rPr lang="en-GB" sz="1200" dirty="0"/>
                  <a:t> is the set of natural numbers, i.e. positive integers. This formula is only valid for positive integers </a:t>
                </a:r>
                <a14:m>
                  <m:oMath xmlns:m="http://schemas.openxmlformats.org/officeDocument/2006/math">
                    <m:r>
                      <a:rPr lang="en-GB" sz="1200" b="0" i="1" smtClean="0">
                        <a:latin typeface="Cambria Math" panose="02040503050406030204" pitchFamily="18" charset="0"/>
                      </a:rPr>
                      <m:t>𝑛</m:t>
                    </m:r>
                  </m:oMath>
                </a14:m>
                <a:r>
                  <a:rPr lang="en-GB" sz="1200" dirty="0"/>
                  <a:t>. In Year 2 you will see how to deal with fractional/negative </a:t>
                </a:r>
                <a14:m>
                  <m:oMath xmlns:m="http://schemas.openxmlformats.org/officeDocument/2006/math">
                    <m:r>
                      <a:rPr lang="en-GB" sz="1200" b="0" i="1" smtClean="0">
                        <a:latin typeface="Cambria Math" panose="02040503050406030204" pitchFamily="18" charset="0"/>
                      </a:rPr>
                      <m:t>𝑛</m:t>
                    </m:r>
                  </m:oMath>
                </a14:m>
                <a:r>
                  <a:rPr lang="en-GB" sz="1200" dirty="0"/>
                  <a:t>.</a:t>
                </a:r>
              </a:p>
            </p:txBody>
          </p:sp>
        </mc:Choice>
        <mc:Fallback xmlns="">
          <p:sp>
            <p:nvSpPr>
              <p:cNvPr id="6" name="TextBox 5"/>
              <p:cNvSpPr txBox="1">
                <a:spLocks noRot="1" noChangeAspect="1" noMove="1" noResize="1" noEditPoints="1" noAdjustHandles="1" noChangeArrowheads="1" noChangeShapeType="1" noTextEdit="1"/>
              </p:cNvSpPr>
              <p:nvPr/>
            </p:nvSpPr>
            <p:spPr>
              <a:xfrm>
                <a:off x="3850268" y="693115"/>
                <a:ext cx="5292588" cy="461665"/>
              </a:xfrm>
              <a:prstGeom prst="rect">
                <a:avLst/>
              </a:prstGeom>
              <a:blipFill>
                <a:blip r:embed="rId3"/>
                <a:stretch>
                  <a:fillRect l="-115" t="-1333" b="-10667"/>
                </a:stretch>
              </a:blipFill>
            </p:spPr>
            <p:txBody>
              <a:bodyPr/>
              <a:lstStyle/>
              <a:p>
                <a:r>
                  <a:rPr lang="en-GB">
                    <a:noFill/>
                  </a:rPr>
                  <a:t> </a:t>
                </a:r>
              </a:p>
            </p:txBody>
          </p:sp>
        </mc:Fallback>
      </mc:AlternateContent>
      <p:cxnSp>
        <p:nvCxnSpPr>
          <p:cNvPr id="8" name="Straight Arrow Connector 7"/>
          <p:cNvCxnSpPr/>
          <p:nvPr/>
        </p:nvCxnSpPr>
        <p:spPr>
          <a:xfrm flipH="1">
            <a:off x="3779912" y="939800"/>
            <a:ext cx="68188" cy="2356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TextBox 9"/>
              <p:cNvSpPr txBox="1"/>
              <p:nvPr/>
            </p:nvSpPr>
            <p:spPr>
              <a:xfrm>
                <a:off x="207082" y="3041730"/>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r>
                                <a:rPr lang="en-GB" sz="3200" b="0" i="1" smtClean="0">
                                  <a:latin typeface="Cambria Math" panose="02040503050406030204" pitchFamily="18" charset="0"/>
                                </a:rPr>
                                <m:t>+1</m:t>
                              </m:r>
                            </m:e>
                          </m:d>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207082" y="3041730"/>
                <a:ext cx="2808312" cy="58477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350864" y="2888858"/>
                <a:ext cx="1691866" cy="214116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   </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10</m:t>
                                </m:r>
                              </m:e>
                            </m:mr>
                            <m:mr>
                              <m:e>
                                <m:r>
                                  <a:rPr lang="en-GB" sz="2000" b="0" i="1" smtClean="0">
                                    <a:latin typeface="Cambria Math" panose="02040503050406030204" pitchFamily="18" charset="0"/>
                                  </a:rPr>
                                  <m:t>0</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1</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2</m:t>
                                </m:r>
                              </m:e>
                            </m:mr>
                          </m:m>
                        </m:e>
                      </m:d>
                    </m:oMath>
                    <m:oMath xmlns:m="http://schemas.openxmlformats.org/officeDocument/2006/math">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a:latin typeface="Cambria Math" panose="02040503050406030204" pitchFamily="18" charset="0"/>
                                  </a:rPr>
                                  <m:t>10</m:t>
                                </m:r>
                              </m:e>
                            </m:mr>
                            <m:mr>
                              <m:e>
                                <m:r>
                                  <a:rPr lang="en-GB" sz="2000" b="0" i="1" smtClean="0">
                                    <a:latin typeface="Cambria Math" panose="02040503050406030204" pitchFamily="18" charset="0"/>
                                  </a:rPr>
                                  <m:t>3</m:t>
                                </m:r>
                              </m:e>
                            </m:mr>
                          </m:m>
                        </m:e>
                      </m:d>
                    </m:oMath>
                  </m:oMathPara>
                </a14:m>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2350864" y="2888858"/>
                <a:ext cx="1691866" cy="214116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498118" y="293797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10</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9</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8</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7</m:t>
                              </m:r>
                            </m:sup>
                          </m:sSup>
                        </m:e>
                      </m:d>
                    </m:oMath>
                  </m:oMathPara>
                </a14:m>
                <a:br>
                  <a:rPr lang="en-GB" sz="3200" b="0" dirty="0"/>
                </a:br>
                <a:endParaRPr lang="en-GB" sz="3200" dirty="0"/>
              </a:p>
            </p:txBody>
          </p:sp>
        </mc:Choice>
        <mc:Fallback xmlns="">
          <p:sp>
            <p:nvSpPr>
              <p:cNvPr id="12" name="TextBox 11"/>
              <p:cNvSpPr txBox="1">
                <a:spLocks noRot="1" noChangeAspect="1" noMove="1" noResize="1" noEditPoints="1" noAdjustHandles="1" noChangeArrowheads="1" noChangeShapeType="1" noTextEdit="1"/>
              </p:cNvSpPr>
              <p:nvPr/>
            </p:nvSpPr>
            <p:spPr>
              <a:xfrm>
                <a:off x="3498118" y="2937979"/>
                <a:ext cx="876548" cy="2062168"/>
              </a:xfrm>
              <a:prstGeom prst="rect">
                <a:avLst/>
              </a:prstGeom>
              <a:blipFill>
                <a:blip r:embed="rId6"/>
                <a:stretch>
                  <a:fillRect r="-1111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141502" y="3422967"/>
                <a:ext cx="231009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br>
                  <a:rPr lang="en-GB" sz="3200" b="0" dirty="0"/>
                </a:br>
                <a:endParaRPr lang="en-GB" sz="32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141502" y="3422967"/>
                <a:ext cx="2310098" cy="156972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2326432" y="5117130"/>
                <a:ext cx="662473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=1+30</m:t>
                      </m:r>
                      <m:r>
                        <a:rPr lang="en-GB" sz="3200" b="0" i="1" smtClean="0">
                          <a:latin typeface="Cambria Math" panose="02040503050406030204" pitchFamily="18" charset="0"/>
                        </a:rPr>
                        <m:t>𝑥</m:t>
                      </m:r>
                      <m:r>
                        <a:rPr lang="en-GB" sz="3200" b="0" i="1" smtClean="0">
                          <a:latin typeface="Cambria Math" panose="02040503050406030204" pitchFamily="18" charset="0"/>
                        </a:rPr>
                        <m:t>+405</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+3240</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14" name="TextBox 13"/>
              <p:cNvSpPr txBox="1">
                <a:spLocks noRot="1" noChangeAspect="1" noMove="1" noResize="1" noEditPoints="1" noAdjustHandles="1" noChangeArrowheads="1" noChangeShapeType="1" noTextEdit="1"/>
              </p:cNvSpPr>
              <p:nvPr/>
            </p:nvSpPr>
            <p:spPr>
              <a:xfrm>
                <a:off x="2326432" y="5117130"/>
                <a:ext cx="6624736" cy="58477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356450" y="2193914"/>
                <a:ext cx="8621306" cy="40011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4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3</m:t>
                            </m:r>
                            <m:r>
                              <a:rPr lang="en-GB" sz="2000" b="0" i="1" smtClean="0">
                                <a:latin typeface="Cambria Math" panose="02040503050406030204" pitchFamily="18" charset="0"/>
                              </a:rPr>
                              <m:t>𝑥</m:t>
                            </m:r>
                            <m:r>
                              <a:rPr lang="en-GB" sz="2000" b="0" i="1" smtClean="0">
                                <a:latin typeface="Cambria Math" panose="02040503050406030204" pitchFamily="18" charset="0"/>
                              </a:rPr>
                              <m:t>+1</m:t>
                            </m:r>
                          </m:e>
                        </m:d>
                      </m:e>
                      <m:sup>
                        <m:r>
                          <a:rPr lang="en-GB" sz="2000" b="0" i="1" smtClean="0">
                            <a:latin typeface="Cambria Math" panose="02040503050406030204" pitchFamily="18" charset="0"/>
                          </a:rPr>
                          <m:t>10</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15" name="TextBox 14"/>
              <p:cNvSpPr txBox="1">
                <a:spLocks noRot="1" noChangeAspect="1" noMove="1" noResize="1" noEditPoints="1" noAdjustHandles="1" noChangeArrowheads="1" noChangeShapeType="1" noTextEdit="1"/>
              </p:cNvSpPr>
              <p:nvPr/>
            </p:nvSpPr>
            <p:spPr>
              <a:xfrm>
                <a:off x="356450" y="2193914"/>
                <a:ext cx="8621306" cy="400110"/>
              </a:xfrm>
              <a:prstGeom prst="rect">
                <a:avLst/>
              </a:prstGeom>
              <a:blipFill>
                <a:blip r:embed="rId9"/>
                <a:stretch>
                  <a:fillRect b="-555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6397600" y="2823468"/>
            <a:ext cx="2606700" cy="1569660"/>
          </a:xfrm>
          <a:prstGeom prst="rect">
            <a:avLst/>
          </a:prstGeom>
          <a:noFill/>
        </p:spPr>
        <p:txBody>
          <a:bodyPr wrap="square" rtlCol="0">
            <a:spAutoFit/>
          </a:bodyPr>
          <a:lstStyle/>
          <a:p>
            <a:r>
              <a:rPr lang="en-GB" sz="1600" dirty="0"/>
              <a:t>This is exactly the same method as before, except we’ve just had to calculate the Binomial coefficients ourselves rather than read them off Pascal’s Triangle.</a:t>
            </a:r>
          </a:p>
        </p:txBody>
      </p:sp>
      <p:sp>
        <p:nvSpPr>
          <p:cNvPr id="17" name="Rectangle 16"/>
          <p:cNvSpPr/>
          <p:nvPr/>
        </p:nvSpPr>
        <p:spPr>
          <a:xfrm>
            <a:off x="363486" y="2617982"/>
            <a:ext cx="8614270"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599628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292950" y="796914"/>
                <a:ext cx="8621306" cy="61202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000" dirty="0"/>
                  <a:t>Find the first 3 terms 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2−</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1</m:t>
                                </m:r>
                              </m:num>
                              <m:den>
                                <m:r>
                                  <a:rPr lang="en-GB" sz="2000" b="0" i="1" smtClean="0">
                                    <a:latin typeface="Cambria Math" panose="02040503050406030204" pitchFamily="18" charset="0"/>
                                  </a:rPr>
                                  <m:t>3</m:t>
                                </m:r>
                              </m:den>
                            </m:f>
                            <m:r>
                              <a:rPr lang="en-GB" sz="2000" b="0" i="1" smtClean="0">
                                <a:latin typeface="Cambria Math" panose="02040503050406030204" pitchFamily="18" charset="0"/>
                              </a:rPr>
                              <m:t>𝑥</m:t>
                            </m:r>
                          </m:e>
                        </m:d>
                      </m:e>
                      <m:sup>
                        <m:r>
                          <a:rPr lang="en-GB" sz="2000" b="0" i="1" smtClean="0">
                            <a:latin typeface="Cambria Math" panose="02040503050406030204" pitchFamily="18" charset="0"/>
                          </a:rPr>
                          <m:t>7</m:t>
                        </m:r>
                      </m:sup>
                    </m:sSup>
                  </m:oMath>
                </a14:m>
                <a:r>
                  <a:rPr lang="en-GB" sz="2000" dirty="0"/>
                  <a:t>, in ascending powers of </a:t>
                </a:r>
                <a14:m>
                  <m:oMath xmlns:m="http://schemas.openxmlformats.org/officeDocument/2006/math">
                    <m:r>
                      <a:rPr lang="en-GB" sz="2000" b="0" i="1" smtClean="0">
                        <a:latin typeface="Cambria Math" panose="02040503050406030204" pitchFamily="18" charset="0"/>
                      </a:rPr>
                      <m:t>𝑥</m:t>
                    </m:r>
                  </m:oMath>
                </a14:m>
                <a:r>
                  <a:rPr lang="en-GB" sz="20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292950" y="796914"/>
                <a:ext cx="8621306" cy="61202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755576" y="1772816"/>
                <a:ext cx="4392488" cy="25875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2−</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𝑥</m:t>
                              </m:r>
                            </m:e>
                          </m:d>
                        </m:e>
                        <m:sup>
                          <m:r>
                            <a:rPr lang="en-GB" b="0" i="1" smtClean="0">
                              <a:latin typeface="Cambria Math" panose="02040503050406030204" pitchFamily="18" charset="0"/>
                            </a:rPr>
                            <m:t>7</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7</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6</m:t>
                              </m:r>
                            </m:sup>
                          </m:sSup>
                        </m:e>
                      </m:d>
                      <m:d>
                        <m:dPr>
                          <m:ctrlPr>
                            <a:rPr lang="en-GB" b="0" i="1" smtClean="0">
                              <a:latin typeface="Cambria Math" panose="02040503050406030204" pitchFamily="18" charset="0"/>
                            </a:rPr>
                          </m:ctrlPr>
                        </m:dPr>
                        <m:e>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7</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2</m:t>
                              </m:r>
                            </m:e>
                            <m:sup>
                              <m:r>
                                <a:rPr lang="en-GB" b="0" i="1" smtClean="0">
                                  <a:latin typeface="Cambria Math" panose="02040503050406030204" pitchFamily="18" charset="0"/>
                                </a:rPr>
                                <m:t>5</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m:t>
                              </m:r>
                              <m:f>
                                <m:fPr>
                                  <m:ctrlPr>
                                    <a:rPr lang="en-GB" i="1">
                                      <a:latin typeface="Cambria Math" panose="02040503050406030204" pitchFamily="18" charset="0"/>
                                    </a:rPr>
                                  </m:ctrlPr>
                                </m:fPr>
                                <m:num>
                                  <m:r>
                                    <a:rPr lang="en-GB" i="1">
                                      <a:latin typeface="Cambria Math" panose="02040503050406030204" pitchFamily="18" charset="0"/>
                                    </a:rPr>
                                    <m:t>1</m:t>
                                  </m:r>
                                </m:num>
                                <m:den>
                                  <m:r>
                                    <a:rPr lang="en-GB" i="1">
                                      <a:latin typeface="Cambria Math" panose="02040503050406030204" pitchFamily="18" charset="0"/>
                                    </a:rPr>
                                    <m:t>3</m:t>
                                  </m:r>
                                </m:den>
                              </m:f>
                            </m:e>
                          </m:d>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 xmlns:m="http://schemas.openxmlformats.org/officeDocument/2006/math">
                      <m:r>
                        <a:rPr lang="en-GB" b="0" i="1" smtClean="0">
                          <a:latin typeface="Cambria Math" panose="02040503050406030204" pitchFamily="18" charset="0"/>
                        </a:rPr>
                        <m:t>=128−</m:t>
                      </m:r>
                      <m:f>
                        <m:fPr>
                          <m:ctrlPr>
                            <a:rPr lang="en-GB" b="0" i="1" smtClean="0">
                              <a:latin typeface="Cambria Math" panose="02040503050406030204" pitchFamily="18" charset="0"/>
                            </a:rPr>
                          </m:ctrlPr>
                        </m:fPr>
                        <m:num>
                          <m:r>
                            <a:rPr lang="en-GB" b="0" i="1" smtClean="0">
                              <a:latin typeface="Cambria Math" panose="02040503050406030204" pitchFamily="18" charset="0"/>
                            </a:rPr>
                            <m:t>448</m:t>
                          </m:r>
                        </m:num>
                        <m:den>
                          <m:r>
                            <a:rPr lang="en-GB" b="0" i="1" smtClean="0">
                              <a:latin typeface="Cambria Math" panose="02040503050406030204" pitchFamily="18" charset="0"/>
                            </a:rPr>
                            <m:t>3</m:t>
                          </m:r>
                        </m:den>
                      </m:f>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224</m:t>
                          </m:r>
                        </m:num>
                        <m:den>
                          <m:r>
                            <a:rPr lang="en-GB" b="0" i="1" smtClean="0">
                              <a:latin typeface="Cambria Math" panose="02040503050406030204" pitchFamily="18" charset="0"/>
                            </a:rPr>
                            <m:t>3</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755576" y="1772816"/>
                <a:ext cx="4392488" cy="2587568"/>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148064" y="2132856"/>
                <a:ext cx="3550168"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Note</a:t>
                </a:r>
                <a:r>
                  <a:rPr lang="en-GB" sz="1600" dirty="0"/>
                  <a:t>: The “</a:t>
                </a:r>
                <a14:m>
                  <m:oMath xmlns:m="http://schemas.openxmlformats.org/officeDocument/2006/math">
                    <m:r>
                      <a:rPr lang="en-GB" sz="1600" b="0" i="1" smtClean="0">
                        <a:latin typeface="Cambria Math" panose="02040503050406030204" pitchFamily="18" charset="0"/>
                      </a:rPr>
                      <m:t>+…“</m:t>
                    </m:r>
                  </m:oMath>
                </a14:m>
                <a:r>
                  <a:rPr lang="en-GB" sz="1600" dirty="0"/>
                  <a:t> indicates that there would have been other terms in the expansion.</a:t>
                </a:r>
              </a:p>
            </p:txBody>
          </p:sp>
        </mc:Choice>
        <mc:Fallback xmlns="">
          <p:sp>
            <p:nvSpPr>
              <p:cNvPr id="7" name="TextBox 6"/>
              <p:cNvSpPr txBox="1">
                <a:spLocks noRot="1" noChangeAspect="1" noMove="1" noResize="1" noEditPoints="1" noAdjustHandles="1" noChangeArrowheads="1" noChangeShapeType="1" noTextEdit="1"/>
              </p:cNvSpPr>
              <p:nvPr/>
            </p:nvSpPr>
            <p:spPr>
              <a:xfrm>
                <a:off x="5148064" y="2132856"/>
                <a:ext cx="3550168" cy="830997"/>
              </a:xfrm>
              <a:prstGeom prst="rect">
                <a:avLst/>
              </a:prstGeom>
              <a:blipFill>
                <a:blip r:embed="rId4"/>
                <a:stretch>
                  <a:fillRect l="-511" t="-714" b="-7143"/>
                </a:stretch>
              </a:blipFill>
            </p:spPr>
            <p:txBody>
              <a:bodyPr/>
              <a:lstStyle/>
              <a:p>
                <a:r>
                  <a:rPr lang="en-GB">
                    <a:noFill/>
                  </a:rPr>
                  <a:t> </a:t>
                </a:r>
              </a:p>
            </p:txBody>
          </p:sp>
        </mc:Fallback>
      </mc:AlternateContent>
      <p:cxnSp>
        <p:nvCxnSpPr>
          <p:cNvPr id="9" name="Straight Arrow Connector 8"/>
          <p:cNvCxnSpPr>
            <a:stCxn id="7" idx="1"/>
          </p:cNvCxnSpPr>
          <p:nvPr/>
        </p:nvCxnSpPr>
        <p:spPr>
          <a:xfrm flipH="1">
            <a:off x="4716016" y="2548355"/>
            <a:ext cx="432048" cy="66462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Rectangle 9"/>
          <p:cNvSpPr/>
          <p:nvPr/>
        </p:nvSpPr>
        <p:spPr>
          <a:xfrm>
            <a:off x="292950" y="1408941"/>
            <a:ext cx="8621306" cy="34033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06759055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a:t>
            </a:r>
          </a:p>
          <a:p>
            <a:r>
              <a:rPr lang="en-GB" sz="2400" dirty="0"/>
              <a:t>Page 164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42268" y="2348756"/>
                <a:ext cx="5760640" cy="1092992"/>
              </a:xfrm>
              <a:prstGeom prst="rect">
                <a:avLst/>
              </a:prstGeom>
              <a:noFill/>
            </p:spPr>
            <p:txBody>
              <a:bodyPr wrap="square" rtlCol="0">
                <a:spAutoFit/>
              </a:bodyPr>
              <a:lstStyle/>
              <a:p>
                <a:r>
                  <a:rPr lang="en-GB" dirty="0"/>
                  <a:t>[AEA 2013 Q1a]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12</m:t>
                                </m:r>
                                <m:r>
                                  <a:rPr lang="en-GB" b="0" i="1" smtClean="0">
                                    <a:latin typeface="Cambria Math" panose="02040503050406030204" pitchFamily="18" charset="0"/>
                                  </a:rPr>
                                  <m:t>𝑛</m:t>
                                </m:r>
                              </m:num>
                              <m:den>
                                <m:r>
                                  <a:rPr lang="en-GB" b="0" i="1" smtClean="0">
                                    <a:latin typeface="Cambria Math" panose="02040503050406030204" pitchFamily="18" charset="0"/>
                                  </a:rPr>
                                  <m:t>5</m:t>
                                </m:r>
                              </m:den>
                            </m:f>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the coefficients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and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are equal and non-zero.</a:t>
                </a:r>
              </a:p>
              <a:p>
                <a:r>
                  <a:rPr lang="en-GB" dirty="0"/>
                  <a:t>Find the possible values of </a:t>
                </a:r>
                <a14:m>
                  <m:oMath xmlns:m="http://schemas.openxmlformats.org/officeDocument/2006/math">
                    <m:r>
                      <a:rPr lang="en-GB" b="0" i="1" smtClean="0">
                        <a:latin typeface="Cambria Math" panose="02040503050406030204" pitchFamily="18" charset="0"/>
                      </a:rPr>
                      <m:t>𝑛</m:t>
                    </m:r>
                  </m:oMath>
                </a14:m>
                <a:r>
                  <a:rPr lang="en-GB"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442268" y="2348756"/>
                <a:ext cx="5760640" cy="1092992"/>
              </a:xfrm>
              <a:prstGeom prst="rect">
                <a:avLst/>
              </a:prstGeom>
              <a:blipFill>
                <a:blip r:embed="rId2"/>
                <a:stretch>
                  <a:fillRect l="-952" b="-7778"/>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mc:AlternateContent xmlns:mc="http://schemas.openxmlformats.org/markup-compatibility/2006" xmlns:a14="http://schemas.microsoft.com/office/drawing/2010/main">
        <mc:Choice Requires="a14">
          <p:sp>
            <p:nvSpPr>
              <p:cNvPr id="9" name="TextBox 8"/>
              <p:cNvSpPr txBox="1"/>
              <p:nvPr/>
            </p:nvSpPr>
            <p:spPr>
              <a:xfrm>
                <a:off x="6279108" y="2361456"/>
                <a:ext cx="2737892" cy="157286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r>
                  <a:rPr lang="en-GB" sz="1600" b="1" dirty="0"/>
                  <a:t>Hint</a:t>
                </a:r>
                <a:r>
                  <a:rPr lang="en-GB" sz="1600" dirty="0"/>
                  <a:t>: Remember that </a:t>
                </a:r>
                <a:br>
                  <a:rPr lang="en-GB" sz="1600" dirty="0"/>
                </a:br>
                <a14:m>
                  <m:oMathPara xmlns:m="http://schemas.openxmlformats.org/officeDocument/2006/math">
                    <m:oMathParaPr>
                      <m:jc m:val="centerGroup"/>
                    </m:oMathParaPr>
                    <m:oMath xmlns:m="http://schemas.openxmlformats.org/officeDocument/2006/math">
                      <m:d>
                        <m:dPr>
                          <m:ctrlPr>
                            <a:rPr lang="en-GB" sz="1600" b="0" i="1" smtClean="0">
                              <a:latin typeface="Cambria Math" panose="02040503050406030204" pitchFamily="18" charset="0"/>
                            </a:rPr>
                          </m:ctrlPr>
                        </m:dPr>
                        <m:e>
                          <m:m>
                            <m:mPr>
                              <m:plcHide m:val="on"/>
                              <m:mcs>
                                <m:mc>
                                  <m:mcPr>
                                    <m:count m:val="1"/>
                                    <m:mcJc m:val="center"/>
                                  </m:mcPr>
                                </m:mc>
                              </m:mcs>
                              <m:ctrlPr>
                                <a:rPr lang="en-GB" sz="1600" b="0" i="1" smtClean="0">
                                  <a:latin typeface="Cambria Math" panose="02040503050406030204" pitchFamily="18" charset="0"/>
                                </a:rPr>
                              </m:ctrlPr>
                            </m:mPr>
                            <m:mr>
                              <m:e>
                                <m:r>
                                  <a:rPr lang="en-GB" sz="1600" b="0" i="1" smtClean="0">
                                    <a:latin typeface="Cambria Math" panose="02040503050406030204" pitchFamily="18" charset="0"/>
                                  </a:rPr>
                                  <m:t>𝑛</m:t>
                                </m:r>
                              </m:e>
                            </m:mr>
                            <m:mr>
                              <m:e>
                                <m:r>
                                  <a:rPr lang="en-GB" sz="1600" b="0" i="1" smtClean="0">
                                    <a:latin typeface="Cambria Math" panose="02040503050406030204" pitchFamily="18" charset="0"/>
                                  </a:rPr>
                                  <m:t>2</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−1</m:t>
                              </m:r>
                            </m:e>
                          </m:d>
                        </m:num>
                        <m:den>
                          <m:r>
                            <a:rPr lang="en-GB" sz="1600" b="0" i="1" smtClean="0">
                              <a:latin typeface="Cambria Math" panose="02040503050406030204" pitchFamily="18" charset="0"/>
                            </a:rPr>
                            <m:t>2!</m:t>
                          </m:r>
                        </m:den>
                      </m:f>
                    </m:oMath>
                  </m:oMathPara>
                </a14:m>
                <a:endParaRPr lang="en-GB" sz="1600" dirty="0"/>
              </a:p>
              <a:p>
                <a:r>
                  <a:rPr lang="en-GB" sz="1600" dirty="0"/>
                  <a:t>Can you similarly simplify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3</m:t>
                              </m:r>
                            </m:e>
                          </m:mr>
                        </m:m>
                      </m:e>
                    </m:d>
                  </m:oMath>
                </a14:m>
                <a:r>
                  <a:rPr lang="en-GB" sz="1600" dirty="0"/>
                  <a:t> using </a:t>
                </a:r>
                <a14:m>
                  <m:oMath xmlns:m="http://schemas.openxmlformats.org/officeDocument/2006/math">
                    <m:d>
                      <m:dPr>
                        <m:ctrlPr>
                          <a:rPr lang="en-GB" sz="1600" i="1">
                            <a:latin typeface="Cambria Math" panose="02040503050406030204" pitchFamily="18" charset="0"/>
                          </a:rPr>
                        </m:ctrlPr>
                      </m:dPr>
                      <m:e>
                        <m:m>
                          <m:mPr>
                            <m:plcHide m:val="on"/>
                            <m:mcs>
                              <m:mc>
                                <m:mcPr>
                                  <m:count m:val="1"/>
                                  <m:mcJc m:val="center"/>
                                </m:mcPr>
                              </m:mc>
                            </m:mcs>
                            <m:ctrlPr>
                              <a:rPr lang="en-GB" sz="1600" i="1">
                                <a:latin typeface="Cambria Math" panose="02040503050406030204" pitchFamily="18" charset="0"/>
                              </a:rPr>
                            </m:ctrlPr>
                          </m:mPr>
                          <m:mr>
                            <m:e>
                              <m:r>
                                <a:rPr lang="en-GB" sz="1600" i="1">
                                  <a:latin typeface="Cambria Math" panose="02040503050406030204" pitchFamily="18" charset="0"/>
                                </a:rPr>
                                <m:t>𝑛</m:t>
                              </m:r>
                            </m:e>
                          </m:mr>
                          <m:mr>
                            <m:e>
                              <m:r>
                                <a:rPr lang="en-GB" sz="1600" b="0" i="1" smtClean="0">
                                  <a:latin typeface="Cambria Math" panose="02040503050406030204" pitchFamily="18" charset="0"/>
                                </a:rPr>
                                <m:t>𝑟</m:t>
                              </m:r>
                            </m:e>
                          </m:mr>
                        </m:m>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𝑛</m:t>
                        </m:r>
                        <m:r>
                          <a:rPr lang="en-GB" sz="1600" b="0" i="1" smtClean="0">
                            <a:latin typeface="Cambria Math" panose="02040503050406030204" pitchFamily="18" charset="0"/>
                          </a:rPr>
                          <m:t>!</m:t>
                        </m:r>
                      </m:num>
                      <m:den>
                        <m:r>
                          <a:rPr lang="en-GB" sz="1600" b="0" i="1" smtClean="0">
                            <a:latin typeface="Cambria Math" panose="02040503050406030204" pitchFamily="18" charset="0"/>
                          </a:rPr>
                          <m:t>𝑟</m:t>
                        </m:r>
                        <m:r>
                          <a:rPr lang="en-GB" sz="1600" b="0" i="1" smtClean="0">
                            <a:latin typeface="Cambria Math" panose="02040503050406030204" pitchFamily="18" charset="0"/>
                          </a:rPr>
                          <m:t>!</m:t>
                        </m:r>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𝑛</m:t>
                            </m:r>
                            <m:r>
                              <a:rPr lang="en-GB" sz="1600" b="0" i="1" smtClean="0">
                                <a:latin typeface="Cambria Math" panose="02040503050406030204" pitchFamily="18" charset="0"/>
                              </a:rPr>
                              <m:t>−</m:t>
                            </m:r>
                            <m:r>
                              <a:rPr lang="en-GB" sz="1600" b="0" i="1" smtClean="0">
                                <a:latin typeface="Cambria Math" panose="02040503050406030204" pitchFamily="18" charset="0"/>
                              </a:rPr>
                              <m:t>𝑟</m:t>
                            </m:r>
                          </m:e>
                        </m:d>
                        <m:r>
                          <a:rPr lang="en-GB" sz="1600" b="0" i="1" smtClean="0">
                            <a:latin typeface="Cambria Math" panose="02040503050406030204" pitchFamily="18" charset="0"/>
                          </a:rPr>
                          <m:t>!</m:t>
                        </m:r>
                      </m:den>
                    </m:f>
                  </m:oMath>
                </a14:m>
                <a:r>
                  <a:rPr lang="en-GB" sz="1600" dirty="0"/>
                  <a:t>?</a:t>
                </a:r>
              </a:p>
            </p:txBody>
          </p:sp>
        </mc:Choice>
        <mc:Fallback xmlns="">
          <p:sp>
            <p:nvSpPr>
              <p:cNvPr id="9" name="TextBox 8"/>
              <p:cNvSpPr txBox="1">
                <a:spLocks noRot="1" noChangeAspect="1" noMove="1" noResize="1" noEditPoints="1" noAdjustHandles="1" noChangeArrowheads="1" noChangeShapeType="1" noTextEdit="1"/>
              </p:cNvSpPr>
              <p:nvPr/>
            </p:nvSpPr>
            <p:spPr>
              <a:xfrm>
                <a:off x="6279108" y="2361456"/>
                <a:ext cx="2737892" cy="1572866"/>
              </a:xfrm>
              <a:prstGeom prst="rect">
                <a:avLst/>
              </a:prstGeom>
              <a:blipFill>
                <a:blip r:embed="rId3"/>
                <a:stretch>
                  <a:fillRect l="-662" t="-38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20936" y="4727558"/>
                <a:ext cx="5760640" cy="2216761"/>
              </a:xfrm>
              <a:prstGeom prst="rect">
                <a:avLst/>
              </a:prstGeom>
              <a:noFill/>
            </p:spPr>
            <p:txBody>
              <a:bodyPr wrap="square" rtlCol="0">
                <a:spAutoFit/>
              </a:bodyPr>
              <a:lstStyle/>
              <a:p>
                <a:r>
                  <a:rPr lang="en-GB" dirty="0"/>
                  <a:t>[STEP I 2010 Q5a] By considering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where </a:t>
                </a:r>
                <a14:m>
                  <m:oMath xmlns:m="http://schemas.openxmlformats.org/officeDocument/2006/math">
                    <m:r>
                      <a:rPr lang="en-GB" b="0" i="1" smtClean="0">
                        <a:latin typeface="Cambria Math" panose="02040503050406030204" pitchFamily="18" charset="0"/>
                      </a:rPr>
                      <m:t>𝑛</m:t>
                    </m:r>
                  </m:oMath>
                </a14:m>
                <a:r>
                  <a:rPr lang="en-GB" dirty="0"/>
                  <a:t> is a positive integer, or otherwise, show that:</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𝑛</m:t>
                                </m:r>
                              </m:e>
                            </m:mr>
                            <m:mr>
                              <m:e>
                                <m:r>
                                  <a:rPr lang="en-GB" b="0" i="1" smtClean="0">
                                    <a:latin typeface="Cambria Math" panose="02040503050406030204" pitchFamily="18" charset="0"/>
                                  </a:rPr>
                                  <m:t>𝑛</m:t>
                                </m:r>
                              </m:e>
                            </m:mr>
                          </m:m>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m:oMathPara>
                </a14:m>
                <a:endParaRPr lang="en-GB" dirty="0"/>
              </a:p>
              <a:p>
                <a:endParaRPr lang="en-GB" sz="700" dirty="0"/>
              </a:p>
              <a:p>
                <a:pPr/>
                <a14:m>
                  <m:oMathPara xmlns:m="http://schemas.openxmlformats.org/officeDocument/2006/math">
                    <m:oMathParaPr>
                      <m:jc m:val="centerGroup"/>
                    </m:oMathParaPr>
                    <m:oMath xmlns:m="http://schemas.openxmlformats.org/officeDocument/2006/math">
                      <m:sSup>
                        <m:sSupPr>
                          <m:ctrlPr>
                            <a:rPr lang="en-GB" b="1" i="1" smtClean="0">
                              <a:latin typeface="Cambria Math" panose="02040503050406030204" pitchFamily="18" charset="0"/>
                            </a:rPr>
                          </m:ctrlPr>
                        </m:sSupPr>
                        <m:e>
                          <m:d>
                            <m:dPr>
                              <m:ctrlPr>
                                <a:rPr lang="en-GB" b="1" i="1" smtClean="0">
                                  <a:latin typeface="Cambria Math" panose="02040503050406030204" pitchFamily="18" charset="0"/>
                                </a:rPr>
                              </m:ctrlPr>
                            </m:dPr>
                            <m:e>
                              <m:r>
                                <a:rPr lang="en-GB" b="1" i="1" smtClean="0">
                                  <a:latin typeface="Cambria Math" panose="02040503050406030204" pitchFamily="18" charset="0"/>
                                </a:rPr>
                                <m:t>𝟏</m:t>
                              </m:r>
                              <m:r>
                                <a:rPr lang="en-GB" b="1" i="1" smtClean="0">
                                  <a:latin typeface="Cambria Math" panose="02040503050406030204" pitchFamily="18" charset="0"/>
                                </a:rPr>
                                <m:t>+</m:t>
                              </m:r>
                              <m:r>
                                <a:rPr lang="en-GB" b="1" i="1" smtClean="0">
                                  <a:latin typeface="Cambria Math" panose="02040503050406030204" pitchFamily="18" charset="0"/>
                                </a:rPr>
                                <m:t>𝒙</m:t>
                              </m:r>
                            </m:e>
                          </m:d>
                        </m:e>
                        <m:sup>
                          <m:r>
                            <a:rPr lang="en-GB" b="1" i="1" smtClean="0">
                              <a:latin typeface="Cambria Math" panose="02040503050406030204" pitchFamily="18" charset="0"/>
                            </a:rPr>
                            <m:t>𝒏</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a:latin typeface="Cambria Math" panose="02040503050406030204" pitchFamily="18" charset="0"/>
                                  </a:rPr>
                                  <m:t>𝟎</m:t>
                                </m:r>
                              </m:e>
                            </m:mr>
                          </m:m>
                        </m:e>
                      </m:d>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𝟏</m:t>
                                </m:r>
                              </m:e>
                            </m:mr>
                          </m:m>
                        </m:e>
                      </m:d>
                      <m:r>
                        <a:rPr lang="en-GB" b="1" i="1" smtClean="0">
                          <a:latin typeface="Cambria Math" panose="02040503050406030204" pitchFamily="18" charset="0"/>
                        </a:rPr>
                        <m:t>𝒙</m:t>
                      </m:r>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𝟐</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𝟐</m:t>
                          </m:r>
                        </m:sup>
                      </m:sSup>
                      <m:r>
                        <a:rPr lang="en-GB" b="1" i="1" smtClean="0">
                          <a:latin typeface="Cambria Math" panose="02040503050406030204" pitchFamily="18" charset="0"/>
                        </a:rPr>
                        <m:t>+…+</m:t>
                      </m:r>
                      <m:d>
                        <m:dPr>
                          <m:ctrlPr>
                            <a:rPr lang="en-GB" b="1" i="1">
                              <a:latin typeface="Cambria Math" panose="02040503050406030204" pitchFamily="18" charset="0"/>
                            </a:rPr>
                          </m:ctrlPr>
                        </m:dPr>
                        <m:e>
                          <m:m>
                            <m:mPr>
                              <m:plcHide m:val="on"/>
                              <m:mcs>
                                <m:mc>
                                  <m:mcPr>
                                    <m:count m:val="1"/>
                                    <m:mcJc m:val="center"/>
                                  </m:mcPr>
                                </m:mc>
                              </m:mcs>
                              <m:ctrlPr>
                                <a:rPr lang="en-GB" b="1" i="1">
                                  <a:latin typeface="Cambria Math" panose="02040503050406030204" pitchFamily="18" charset="0"/>
                                </a:rPr>
                              </m:ctrlPr>
                            </m:mPr>
                            <m:mr>
                              <m:e>
                                <m:r>
                                  <a:rPr lang="en-GB" b="1" i="1">
                                    <a:latin typeface="Cambria Math" panose="02040503050406030204" pitchFamily="18" charset="0"/>
                                  </a:rPr>
                                  <m:t>𝒏</m:t>
                                </m:r>
                              </m:e>
                            </m:mr>
                            <m:mr>
                              <m:e>
                                <m:r>
                                  <a:rPr lang="en-GB" b="1" i="1" smtClean="0">
                                    <a:latin typeface="Cambria Math" panose="02040503050406030204" pitchFamily="18" charset="0"/>
                                  </a:rPr>
                                  <m:t>𝒏</m:t>
                                </m:r>
                              </m:e>
                            </m:mr>
                          </m:m>
                        </m:e>
                      </m:d>
                      <m:sSup>
                        <m:sSupPr>
                          <m:ctrlPr>
                            <a:rPr lang="en-GB" b="1" i="1" smtClean="0">
                              <a:latin typeface="Cambria Math" panose="02040503050406030204" pitchFamily="18" charset="0"/>
                            </a:rPr>
                          </m:ctrlPr>
                        </m:sSupPr>
                        <m:e>
                          <m:r>
                            <a:rPr lang="en-GB" b="1" i="1" smtClean="0">
                              <a:latin typeface="Cambria Math" panose="02040503050406030204" pitchFamily="18" charset="0"/>
                            </a:rPr>
                            <m:t>𝒙</m:t>
                          </m:r>
                        </m:e>
                        <m:sup>
                          <m:r>
                            <a:rPr lang="en-GB" b="1" i="1" smtClean="0">
                              <a:latin typeface="Cambria Math" panose="02040503050406030204" pitchFamily="18" charset="0"/>
                            </a:rPr>
                            <m:t>𝒏</m:t>
                          </m:r>
                        </m:sup>
                      </m:sSup>
                    </m:oMath>
                  </m:oMathPara>
                </a14:m>
                <a:endParaRPr lang="en-GB" b="1" dirty="0"/>
              </a:p>
              <a:p>
                <a:r>
                  <a:rPr lang="en-GB" b="1" dirty="0"/>
                  <a:t>Letting </a:t>
                </a:r>
                <a14:m>
                  <m:oMath xmlns:m="http://schemas.openxmlformats.org/officeDocument/2006/math">
                    <m:r>
                      <a:rPr lang="en-GB" b="1" i="1" smtClean="0">
                        <a:latin typeface="Cambria Math" panose="02040503050406030204" pitchFamily="18" charset="0"/>
                      </a:rPr>
                      <m:t>𝒙</m:t>
                    </m:r>
                    <m:r>
                      <a:rPr lang="en-GB" b="1" i="1" smtClean="0">
                        <a:latin typeface="Cambria Math" panose="02040503050406030204" pitchFamily="18" charset="0"/>
                      </a:rPr>
                      <m:t>=</m:t>
                    </m:r>
                    <m:r>
                      <a:rPr lang="en-GB" b="1" i="1" smtClean="0">
                        <a:latin typeface="Cambria Math" panose="02040503050406030204" pitchFamily="18" charset="0"/>
                      </a:rPr>
                      <m:t>𝟏</m:t>
                    </m:r>
                  </m:oMath>
                </a14:m>
                <a:r>
                  <a:rPr lang="en-GB" b="1" dirty="0"/>
                  <a:t> gives the desired result.</a:t>
                </a:r>
              </a:p>
            </p:txBody>
          </p:sp>
        </mc:Choice>
        <mc:Fallback xmlns="">
          <p:sp>
            <p:nvSpPr>
              <p:cNvPr id="10" name="TextBox 9"/>
              <p:cNvSpPr txBox="1">
                <a:spLocks noRot="1" noChangeAspect="1" noMove="1" noResize="1" noEditPoints="1" noAdjustHandles="1" noChangeArrowheads="1" noChangeShapeType="1" noTextEdit="1"/>
              </p:cNvSpPr>
              <p:nvPr/>
            </p:nvSpPr>
            <p:spPr>
              <a:xfrm>
                <a:off x="420936" y="4727558"/>
                <a:ext cx="5760640" cy="2216761"/>
              </a:xfrm>
              <a:prstGeom prst="rect">
                <a:avLst/>
              </a:prstGeom>
              <a:blipFill>
                <a:blip r:embed="rId4"/>
                <a:stretch>
                  <a:fillRect l="-847" t="-1653" b="-275"/>
                </a:stretch>
              </a:blipFill>
            </p:spPr>
            <p:txBody>
              <a:bodyPr/>
              <a:lstStyle/>
              <a:p>
                <a:r>
                  <a:rPr lang="en-GB">
                    <a:noFill/>
                  </a:rPr>
                  <a:t> </a:t>
                </a:r>
              </a:p>
            </p:txBody>
          </p:sp>
        </mc:Fallback>
      </mc:AlternateContent>
      <p:sp>
        <p:nvSpPr>
          <p:cNvPr id="11" name="TextBox 10"/>
          <p:cNvSpPr txBox="1"/>
          <p:nvPr/>
        </p:nvSpPr>
        <p:spPr>
          <a:xfrm>
            <a:off x="6291808" y="4557249"/>
            <a:ext cx="2737892" cy="107721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Froflection</a:t>
            </a:r>
            <a:r>
              <a:rPr lang="en-GB" sz="1600" dirty="0"/>
              <a:t>: This means that the sum of each row in Pascal’s Triangle gives successive powers of 2. Safe!</a:t>
            </a:r>
          </a:p>
        </p:txBody>
      </p:sp>
      <p:pic>
        <p:nvPicPr>
          <p:cNvPr id="12" name="Picture 11"/>
          <p:cNvPicPr>
            <a:picLocks noChangeAspect="1"/>
          </p:cNvPicPr>
          <p:nvPr/>
        </p:nvPicPr>
        <p:blipFill>
          <a:blip r:embed="rId5"/>
          <a:stretch>
            <a:fillRect/>
          </a:stretch>
        </p:blipFill>
        <p:spPr>
          <a:xfrm>
            <a:off x="1698624" y="3421062"/>
            <a:ext cx="3029257" cy="1354138"/>
          </a:xfrm>
          <a:prstGeom prst="rect">
            <a:avLst/>
          </a:prstGeom>
        </p:spPr>
      </p:pic>
      <p:cxnSp>
        <p:nvCxnSpPr>
          <p:cNvPr id="14" name="Straight Arrow Connector 13"/>
          <p:cNvCxnSpPr/>
          <p:nvPr/>
        </p:nvCxnSpPr>
        <p:spPr>
          <a:xfrm flipH="1">
            <a:off x="5867400" y="4775200"/>
            <a:ext cx="411708" cy="2159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5" name="Rectangle 14"/>
          <p:cNvSpPr/>
          <p:nvPr/>
        </p:nvSpPr>
        <p:spPr>
          <a:xfrm>
            <a:off x="107504" y="255649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cxnSp>
        <p:nvCxnSpPr>
          <p:cNvPr id="16" name="Straight Arrow Connector 15"/>
          <p:cNvCxnSpPr/>
          <p:nvPr/>
        </p:nvCxnSpPr>
        <p:spPr>
          <a:xfrm flipH="1" flipV="1">
            <a:off x="5956300" y="3111500"/>
            <a:ext cx="317500" cy="63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546950" y="3390141"/>
            <a:ext cx="5231550" cy="133425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0" name="Rectangle 19"/>
          <p:cNvSpPr/>
          <p:nvPr/>
        </p:nvSpPr>
        <p:spPr>
          <a:xfrm>
            <a:off x="455216" y="6109133"/>
            <a:ext cx="5564584"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1" name="Rectangle 20"/>
          <p:cNvSpPr/>
          <p:nvPr/>
        </p:nvSpPr>
        <p:spPr>
          <a:xfrm>
            <a:off x="107504" y="4823444"/>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22" name="TextBox 21">
            <a:extLst>
              <a:ext uri="{FF2B5EF4-FFF2-40B4-BE49-F238E27FC236}">
                <a16:creationId xmlns:a16="http://schemas.microsoft.com/office/drawing/2014/main" id="{9BEB8672-1F1C-5047-9DEF-5DABAF31BDCD}"/>
              </a:ext>
            </a:extLst>
          </p:cNvPr>
          <p:cNvSpPr txBox="1"/>
          <p:nvPr/>
        </p:nvSpPr>
        <p:spPr>
          <a:xfrm>
            <a:off x="4324226" y="177113"/>
            <a:ext cx="5297278" cy="2062103"/>
          </a:xfrm>
          <a:prstGeom prst="rect">
            <a:avLst/>
          </a:prstGeom>
          <a:noFill/>
        </p:spPr>
        <p:txBody>
          <a:bodyPr wrap="square" rtlCol="0">
            <a:spAutoFit/>
          </a:bodyPr>
          <a:lstStyle/>
          <a:p>
            <a:r>
              <a:rPr lang="en-US" sz="2400" dirty="0">
                <a:solidFill>
                  <a:schemeClr val="bg1"/>
                </a:solidFill>
              </a:rPr>
              <a:t>Complete before the lesson Q1&amp;3</a:t>
            </a:r>
          </a:p>
          <a:p>
            <a:r>
              <a:rPr lang="en-US" sz="2400" dirty="0">
                <a:solidFill>
                  <a:srgbClr val="00B050"/>
                </a:solidFill>
              </a:rPr>
              <a:t>Green</a:t>
            </a:r>
            <a:r>
              <a:rPr lang="en-US" sz="2400" dirty="0"/>
              <a:t>		Q4</a:t>
            </a:r>
          </a:p>
          <a:p>
            <a:r>
              <a:rPr lang="en-US" sz="2400" dirty="0">
                <a:solidFill>
                  <a:schemeClr val="accent6"/>
                </a:solidFill>
              </a:rPr>
              <a:t>Amber</a:t>
            </a:r>
            <a:r>
              <a:rPr lang="en-US" sz="2400" dirty="0"/>
              <a:t> 		Q5-7</a:t>
            </a:r>
          </a:p>
          <a:p>
            <a:r>
              <a:rPr lang="en-US" sz="2400" dirty="0">
                <a:solidFill>
                  <a:srgbClr val="FF0000"/>
                </a:solidFill>
              </a:rPr>
              <a:t>Red		</a:t>
            </a:r>
            <a:r>
              <a:rPr lang="en-US" sz="2400" dirty="0"/>
              <a:t>Challenge</a:t>
            </a:r>
          </a:p>
          <a:p>
            <a:endParaRPr lang="en-US" sz="3200" dirty="0"/>
          </a:p>
        </p:txBody>
      </p:sp>
    </p:spTree>
    <p:extLst>
      <p:ext uri="{BB962C8B-B14F-4D97-AF65-F5344CB8AC3E}">
        <p14:creationId xmlns:p14="http://schemas.microsoft.com/office/powerpoint/2010/main" val="399299327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8" restart="whenNotActive" fill="hold" evtFilter="cancelBubble" nodeType="interactiveSeq">
                <p:stCondLst>
                  <p:cond evt="onClick" delay="0">
                    <p:tgtEl>
                      <p:spTgt spid="2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0"/>
                                        </p:tgtEl>
                                      </p:cBhvr>
                                    </p:animEffect>
                                    <p:set>
                                      <p:cBhvr>
                                        <p:cTn id="13"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9" grpId="0" animBg="1"/>
      <p:bldP spid="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99852" y="912912"/>
                <a:ext cx="7899672" cy="55297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000" dirty="0"/>
                  <a:t>In the expansion of </a:t>
                </a:r>
                <a14:m>
                  <m:oMath xmlns:m="http://schemas.openxmlformats.org/officeDocument/2006/math">
                    <m:sSup>
                      <m:sSupPr>
                        <m:ctrlPr>
                          <a:rPr lang="en-GB" sz="2000" b="0" i="1" smtClean="0">
                            <a:latin typeface="Cambria Math" panose="02040503050406030204" pitchFamily="18" charset="0"/>
                          </a:rPr>
                        </m:ctrlPr>
                      </m:sSupPr>
                      <m:e>
                        <m:d>
                          <m:dPr>
                            <m:ctrlPr>
                              <a:rPr lang="en-GB" sz="2000" b="0" i="1" smtClean="0">
                                <a:latin typeface="Cambria Math" panose="02040503050406030204" pitchFamily="18" charset="0"/>
                              </a:rPr>
                            </m:ctrlPr>
                          </m:dPr>
                          <m:e>
                            <m:r>
                              <a:rPr lang="en-GB" sz="2000" b="0" i="1" smtClean="0">
                                <a:latin typeface="Cambria Math" panose="02040503050406030204" pitchFamily="18" charset="0"/>
                              </a:rPr>
                              <m:t>𝑎</m:t>
                            </m:r>
                            <m:r>
                              <a:rPr lang="en-GB" sz="2000" b="0" i="1" smtClean="0">
                                <a:latin typeface="Cambria Math" panose="02040503050406030204" pitchFamily="18" charset="0"/>
                              </a:rPr>
                              <m:t>+</m:t>
                            </m:r>
                            <m:r>
                              <a:rPr lang="en-GB" sz="2000" b="0" i="1" smtClean="0">
                                <a:latin typeface="Cambria Math" panose="02040503050406030204" pitchFamily="18" charset="0"/>
                              </a:rPr>
                              <m:t>𝑏</m:t>
                            </m:r>
                          </m:e>
                        </m:d>
                      </m:e>
                      <m:sup>
                        <m:r>
                          <a:rPr lang="en-GB" sz="2000" b="0" i="1" smtClean="0">
                            <a:latin typeface="Cambria Math" panose="02040503050406030204" pitchFamily="18" charset="0"/>
                          </a:rPr>
                          <m:t>𝑛</m:t>
                        </m:r>
                      </m:sup>
                    </m:sSup>
                  </m:oMath>
                </a14:m>
                <a:r>
                  <a:rPr lang="en-GB" sz="2000" dirty="0"/>
                  <a:t> the general term is given by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𝑛</m:t>
                              </m:r>
                            </m:e>
                          </m:mr>
                          <m:mr>
                            <m:e>
                              <m:r>
                                <a:rPr lang="en-GB" sz="2000" b="0" i="1" smtClean="0">
                                  <a:latin typeface="Cambria Math" panose="02040503050406030204" pitchFamily="18" charset="0"/>
                                </a:rPr>
                                <m:t>𝑟</m:t>
                              </m:r>
                            </m:e>
                          </m:mr>
                        </m:m>
                      </m:e>
                    </m:d>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𝑎</m:t>
                        </m:r>
                      </m:e>
                      <m:sup>
                        <m:r>
                          <a:rPr lang="en-GB" sz="2000" b="0" i="1" smtClean="0">
                            <a:latin typeface="Cambria Math" panose="02040503050406030204" pitchFamily="18" charset="0"/>
                          </a:rPr>
                          <m:t>𝑛</m:t>
                        </m:r>
                        <m:r>
                          <a:rPr lang="en-GB" sz="2000" b="0" i="1" smtClean="0">
                            <a:latin typeface="Cambria Math" panose="02040503050406030204" pitchFamily="18" charset="0"/>
                          </a:rPr>
                          <m:t>−</m:t>
                        </m:r>
                        <m:r>
                          <a:rPr lang="en-GB" sz="2000" b="0" i="1" smtClean="0">
                            <a:latin typeface="Cambria Math" panose="02040503050406030204" pitchFamily="18" charset="0"/>
                          </a:rPr>
                          <m:t>𝑟</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𝑏</m:t>
                        </m:r>
                      </m:e>
                      <m:sup>
                        <m:r>
                          <a:rPr lang="en-GB" sz="2000" b="0" i="1" smtClean="0">
                            <a:latin typeface="Cambria Math" panose="02040503050406030204" pitchFamily="18" charset="0"/>
                          </a:rPr>
                          <m:t>𝑟</m:t>
                        </m:r>
                      </m:sup>
                    </m:sSup>
                  </m:oMath>
                </a14:m>
                <a:endParaRPr lang="en-GB"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399852" y="912912"/>
                <a:ext cx="7899672" cy="552972"/>
              </a:xfrm>
              <a:prstGeom prst="rect">
                <a:avLst/>
              </a:prstGeom>
              <a:blipFill>
                <a:blip r:embed="rId2"/>
                <a:stretch>
                  <a:fillRect l="-693" b="-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555776" y="1988840"/>
                <a:ext cx="2520280" cy="707886"/>
              </a:xfrm>
              <a:prstGeom prst="rect">
                <a:avLst/>
              </a:prstGeom>
              <a:noFill/>
            </p:spPr>
            <p:txBody>
              <a:bodyPr wrap="square" rtlCol="0">
                <a:spAutoFit/>
              </a:bodyPr>
              <a:lstStyle/>
              <a:p>
                <a:r>
                  <a:rPr lang="en-GB" sz="2000" dirty="0"/>
                  <a:t>Power of </a:t>
                </a:r>
                <a14:m>
                  <m:oMath xmlns:m="http://schemas.openxmlformats.org/officeDocument/2006/math">
                    <m:r>
                      <a:rPr lang="en-GB" sz="2000" b="0" i="1" smtClean="0">
                        <a:latin typeface="Cambria Math" panose="02040503050406030204" pitchFamily="18" charset="0"/>
                      </a:rPr>
                      <m:t>𝑥</m:t>
                    </m:r>
                  </m:oMath>
                </a14:m>
                <a:r>
                  <a:rPr lang="en-GB" sz="2000" dirty="0"/>
                  <a:t> in term wanted.</a:t>
                </a:r>
              </a:p>
            </p:txBody>
          </p:sp>
        </mc:Choice>
        <mc:Fallback xmlns="">
          <p:sp>
            <p:nvSpPr>
              <p:cNvPr id="6" name="TextBox 5"/>
              <p:cNvSpPr txBox="1">
                <a:spLocks noRot="1" noChangeAspect="1" noMove="1" noResize="1" noEditPoints="1" noAdjustHandles="1" noChangeArrowheads="1" noChangeShapeType="1" noTextEdit="1"/>
              </p:cNvSpPr>
              <p:nvPr/>
            </p:nvSpPr>
            <p:spPr>
              <a:xfrm>
                <a:off x="2555776" y="1988840"/>
                <a:ext cx="2520280" cy="707886"/>
              </a:xfrm>
              <a:prstGeom prst="rect">
                <a:avLst/>
              </a:prstGeom>
              <a:blipFill>
                <a:blip r:embed="rId3"/>
                <a:stretch>
                  <a:fillRect l="-2415" t="-4310" b="-14655"/>
                </a:stretch>
              </a:blipFill>
            </p:spPr>
            <p:txBody>
              <a:bodyPr/>
              <a:lstStyle/>
              <a:p>
                <a:r>
                  <a:rPr lang="en-GB">
                    <a:noFill/>
                  </a:rPr>
                  <a:t> </a:t>
                </a:r>
              </a:p>
            </p:txBody>
          </p:sp>
        </mc:Fallback>
      </mc:AlternateContent>
      <p:sp>
        <p:nvSpPr>
          <p:cNvPr id="7" name="TextBox 6"/>
          <p:cNvSpPr txBox="1"/>
          <p:nvPr/>
        </p:nvSpPr>
        <p:spPr>
          <a:xfrm>
            <a:off x="5436096" y="1988840"/>
            <a:ext cx="2520280" cy="400110"/>
          </a:xfrm>
          <a:prstGeom prst="rect">
            <a:avLst/>
          </a:prstGeom>
          <a:noFill/>
        </p:spPr>
        <p:txBody>
          <a:bodyPr wrap="square" rtlCol="0">
            <a:spAutoFit/>
          </a:bodyPr>
          <a:lstStyle/>
          <a:p>
            <a:r>
              <a:rPr lang="en-GB" sz="2000" dirty="0"/>
              <a:t>Term in expansion</a:t>
            </a:r>
          </a:p>
        </p:txBody>
      </p:sp>
      <p:sp>
        <p:nvSpPr>
          <p:cNvPr id="8" name="TextBox 7"/>
          <p:cNvSpPr txBox="1"/>
          <p:nvPr/>
        </p:nvSpPr>
        <p:spPr>
          <a:xfrm>
            <a:off x="539552" y="1988840"/>
            <a:ext cx="2520280" cy="400110"/>
          </a:xfrm>
          <a:prstGeom prst="rect">
            <a:avLst/>
          </a:prstGeom>
          <a:noFill/>
        </p:spPr>
        <p:txBody>
          <a:bodyPr wrap="square" rtlCol="0">
            <a:spAutoFit/>
          </a:bodyPr>
          <a:lstStyle/>
          <a:p>
            <a:r>
              <a:rPr lang="en-GB" sz="2000" dirty="0"/>
              <a:t>Expression</a:t>
            </a:r>
          </a:p>
        </p:txBody>
      </p:sp>
      <p:cxnSp>
        <p:nvCxnSpPr>
          <p:cNvPr id="10" name="Straight Connector 9"/>
          <p:cNvCxnSpPr/>
          <p:nvPr/>
        </p:nvCxnSpPr>
        <p:spPr>
          <a:xfrm>
            <a:off x="539552" y="2852936"/>
            <a:ext cx="7759972"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V="1">
            <a:off x="2339752" y="1988840"/>
            <a:ext cx="0" cy="446449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5220072" y="1988840"/>
            <a:ext cx="0" cy="4464496"/>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539552"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10</m:t>
                          </m:r>
                        </m:sup>
                      </m:sSup>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39552" y="3068960"/>
                <a:ext cx="1656184" cy="461665"/>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2907369" y="3068960"/>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907369" y="3068960"/>
                <a:ext cx="1656184" cy="46166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5609888" y="2979857"/>
                <a:ext cx="1656184" cy="70814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10</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sSup>
                            <m:sSupPr>
                              <m:ctrlPr>
                                <a:rPr lang="en-GB" sz="2400" i="1">
                                  <a:latin typeface="Cambria Math" panose="02040503050406030204" pitchFamily="18" charset="0"/>
                                </a:rPr>
                              </m:ctrlPr>
                            </m:sSupPr>
                            <m:e>
                              <m:r>
                                <a:rPr lang="en-GB" sz="2400" i="1">
                                  <a:latin typeface="Cambria Math" panose="02040503050406030204" pitchFamily="18" charset="0"/>
                                </a:rPr>
                                <m:t>𝑎</m:t>
                              </m:r>
                            </m:e>
                            <m:sup>
                              <m:r>
                                <a:rPr lang="en-GB" sz="2400" i="1">
                                  <a:latin typeface="Cambria Math" panose="02040503050406030204" pitchFamily="18" charset="0"/>
                                </a:rPr>
                                <m:t>7</m:t>
                              </m:r>
                            </m:sup>
                          </m:sSup>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5609888" y="2979857"/>
                <a:ext cx="1656184" cy="708143"/>
              </a:xfrm>
              <a:prstGeom prst="rect">
                <a:avLst/>
              </a:prstGeom>
              <a:blipFill>
                <a:blip r:embed="rId6"/>
                <a:stretch>
                  <a:fillRect/>
                </a:stretch>
              </a:blipFill>
            </p:spPr>
            <p:txBody>
              <a:bodyPr/>
              <a:lstStyle/>
              <a:p>
                <a:r>
                  <a:rPr lang="en-GB">
                    <a:noFill/>
                  </a:rPr>
                  <a:t> </a:t>
                </a:r>
              </a:p>
            </p:txBody>
          </p:sp>
        </mc:Fallback>
      </mc:AlternateContent>
      <p:sp>
        <p:nvSpPr>
          <p:cNvPr id="18" name="TextBox 17"/>
          <p:cNvSpPr txBox="1"/>
          <p:nvPr/>
        </p:nvSpPr>
        <p:spPr>
          <a:xfrm>
            <a:off x="7185372" y="3014588"/>
            <a:ext cx="1728192" cy="523220"/>
          </a:xfrm>
          <a:prstGeom prst="rect">
            <a:avLst/>
          </a:prstGeom>
          <a:noFill/>
        </p:spPr>
        <p:txBody>
          <a:bodyPr wrap="square" rtlCol="0">
            <a:spAutoFit/>
          </a:bodyPr>
          <a:lstStyle/>
          <a:p>
            <a:r>
              <a:rPr lang="en-GB" sz="1400" b="1" dirty="0"/>
              <a:t>Note</a:t>
            </a:r>
            <a:r>
              <a:rPr lang="en-GB" sz="1400" dirty="0"/>
              <a:t>: The two powers add up to 10.</a:t>
            </a:r>
          </a:p>
        </p:txBody>
      </p:sp>
      <mc:AlternateContent xmlns:mc="http://schemas.openxmlformats.org/markup-compatibility/2006" xmlns:a14="http://schemas.microsoft.com/office/drawing/2010/main">
        <mc:Choice Requires="a14">
          <p:sp>
            <p:nvSpPr>
              <p:cNvPr id="19" name="TextBox 18"/>
              <p:cNvSpPr txBox="1"/>
              <p:nvPr/>
            </p:nvSpPr>
            <p:spPr>
              <a:xfrm>
                <a:off x="53955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r>
                                <a:rPr lang="en-GB" sz="2400" b="0" i="1" smtClean="0">
                                  <a:latin typeface="Cambria Math" panose="02040503050406030204" pitchFamily="18" charset="0"/>
                                </a:rPr>
                                <m:t>−1</m:t>
                              </m:r>
                            </m:e>
                          </m:d>
                        </m:e>
                        <m:sup>
                          <m:r>
                            <a:rPr lang="en-GB" sz="2400" b="0" i="1" smtClean="0">
                              <a:latin typeface="Cambria Math" panose="02040503050406030204" pitchFamily="18" charset="0"/>
                            </a:rPr>
                            <m:t>75</m:t>
                          </m:r>
                        </m:sup>
                      </m:sSup>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9552" y="3776002"/>
                <a:ext cx="1656184"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901502" y="377600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50</m:t>
                      </m:r>
                    </m:oMath>
                  </m:oMathPara>
                </a14:m>
                <a:endParaRPr lang="en-GB" sz="2400" dirty="0"/>
              </a:p>
            </p:txBody>
          </p:sp>
        </mc:Choice>
        <mc:Fallback xmlns="">
          <p:sp>
            <p:nvSpPr>
              <p:cNvPr id="20" name="TextBox 19"/>
              <p:cNvSpPr txBox="1">
                <a:spLocks noRot="1" noChangeAspect="1" noMove="1" noResize="1" noEditPoints="1" noAdjustHandles="1" noChangeArrowheads="1" noChangeShapeType="1" noTextEdit="1"/>
              </p:cNvSpPr>
              <p:nvPr/>
            </p:nvSpPr>
            <p:spPr>
              <a:xfrm>
                <a:off x="2901502" y="3776002"/>
                <a:ext cx="1656184"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5678666" y="3659970"/>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75</m:t>
                                </m:r>
                              </m:e>
                            </m:mr>
                            <m:mr>
                              <m:e>
                                <m:r>
                                  <a:rPr lang="en-GB" sz="2400" b="0" i="1" smtClean="0">
                                    <a:latin typeface="Cambria Math" panose="02040503050406030204" pitchFamily="18" charset="0"/>
                                  </a:rPr>
                                  <m:t>50</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e>
                          </m:d>
                        </m:e>
                        <m:sup>
                          <m:r>
                            <a:rPr lang="en-GB" sz="2400" b="0" i="1" smtClean="0">
                              <a:latin typeface="Cambria Math" panose="02040503050406030204" pitchFamily="18" charset="0"/>
                            </a:rPr>
                            <m:t>25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50</m:t>
                          </m:r>
                        </m:sup>
                      </m:sSup>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5678666" y="3659970"/>
                <a:ext cx="2697058" cy="71564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5526266" y="432971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12</m:t>
                                </m:r>
                              </m:e>
                            </m:mr>
                            <m:mr>
                              <m:e>
                                <m:r>
                                  <a:rPr lang="en-GB" sz="2400" b="0" i="1" smtClean="0">
                                    <a:latin typeface="Cambria Math" panose="02040503050406030204" pitchFamily="18" charset="0"/>
                                  </a:rPr>
                                  <m:t>7</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e>
                          </m:d>
                        </m:e>
                        <m:sup>
                          <m:r>
                            <a:rPr lang="en-GB" sz="2400" b="0" i="1" smtClean="0">
                              <a:latin typeface="Cambria Math" panose="02040503050406030204" pitchFamily="18" charset="0"/>
                            </a:rPr>
                            <m:t>5</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7</m:t>
                          </m:r>
                        </m:sup>
                      </m:sSup>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5526266" y="4329718"/>
                <a:ext cx="2697058" cy="715645"/>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39552" y="4414292"/>
                <a:ext cx="1656184" cy="465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12</m:t>
                          </m:r>
                        </m:sup>
                      </m:sSup>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39552" y="4414292"/>
                <a:ext cx="1656184" cy="465833"/>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2901502" y="4393003"/>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7</m:t>
                      </m:r>
                    </m:oMath>
                  </m:oMathPara>
                </a14:m>
                <a:endParaRPr lang="en-GB" sz="2400" dirty="0"/>
              </a:p>
            </p:txBody>
          </p:sp>
        </mc:Choice>
        <mc:Fallback xmlns="">
          <p:sp>
            <p:nvSpPr>
              <p:cNvPr id="24" name="TextBox 23"/>
              <p:cNvSpPr txBox="1">
                <a:spLocks noRot="1" noChangeAspect="1" noMove="1" noResize="1" noEditPoints="1" noAdjustHandles="1" noChangeArrowheads="1" noChangeShapeType="1" noTextEdit="1"/>
              </p:cNvSpPr>
              <p:nvPr/>
            </p:nvSpPr>
            <p:spPr>
              <a:xfrm>
                <a:off x="2901502" y="4393003"/>
                <a:ext cx="1656184" cy="461665"/>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5526266" y="5055728"/>
                <a:ext cx="2697058" cy="7156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16</m:t>
                                </m:r>
                              </m:e>
                            </m:mr>
                            <m:mr>
                              <m:e>
                                <m:r>
                                  <a:rPr lang="en-GB" sz="2400" b="0" i="1" smtClean="0">
                                    <a:latin typeface="Cambria Math" panose="02040503050406030204" pitchFamily="18" charset="0"/>
                                  </a:rPr>
                                  <m:t>3</m:t>
                                </m:r>
                              </m:e>
                            </m:mr>
                          </m:m>
                        </m:e>
                      </m:d>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4</m:t>
                              </m:r>
                            </m:e>
                          </m:d>
                        </m:e>
                        <m:sup>
                          <m:r>
                            <a:rPr lang="en-GB" sz="2400" b="0" i="1" smtClean="0">
                              <a:latin typeface="Cambria Math" panose="02040503050406030204" pitchFamily="18" charset="0"/>
                            </a:rPr>
                            <m:t>13</m:t>
                          </m:r>
                        </m:sup>
                      </m:sSup>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3</m:t>
                          </m:r>
                        </m:sup>
                      </m:sSup>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5526266" y="5055728"/>
                <a:ext cx="2697058" cy="715645"/>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2888894" y="5160732"/>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3</m:t>
                      </m:r>
                    </m:oMath>
                  </m:oMathPara>
                </a14:m>
                <a:endParaRPr lang="en-GB" sz="2400" dirty="0"/>
              </a:p>
            </p:txBody>
          </p:sp>
        </mc:Choice>
        <mc:Fallback xmlns="">
          <p:sp>
            <p:nvSpPr>
              <p:cNvPr id="26" name="TextBox 25"/>
              <p:cNvSpPr txBox="1">
                <a:spLocks noRot="1" noChangeAspect="1" noMove="1" noResize="1" noEditPoints="1" noAdjustHandles="1" noChangeArrowheads="1" noChangeShapeType="1" noTextEdit="1"/>
              </p:cNvSpPr>
              <p:nvPr/>
            </p:nvSpPr>
            <p:spPr>
              <a:xfrm>
                <a:off x="2888894" y="5160732"/>
                <a:ext cx="1656184" cy="461665"/>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557716" y="5156564"/>
                <a:ext cx="1656184"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3</m:t>
                              </m:r>
                              <m:r>
                                <a:rPr lang="en-GB" sz="2400" b="0" i="1" smtClean="0">
                                  <a:latin typeface="Cambria Math" panose="02040503050406030204" pitchFamily="18" charset="0"/>
                                </a:rPr>
                                <m:t>𝑥</m:t>
                              </m:r>
                              <m:r>
                                <a:rPr lang="en-GB" sz="2400" b="0" i="1" smtClean="0">
                                  <a:latin typeface="Cambria Math" panose="02040503050406030204" pitchFamily="18" charset="0"/>
                                </a:rPr>
                                <m:t>+4</m:t>
                              </m:r>
                            </m:e>
                          </m:d>
                        </m:e>
                        <m:sup>
                          <m:r>
                            <a:rPr lang="en-GB" sz="2400" b="0" i="1" smtClean="0">
                              <a:latin typeface="Cambria Math" panose="02040503050406030204" pitchFamily="18" charset="0"/>
                            </a:rPr>
                            <m:t>16</m:t>
                          </m:r>
                        </m:sup>
                      </m:sSup>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557716" y="5156564"/>
                <a:ext cx="1656184" cy="461665"/>
              </a:xfrm>
              <a:prstGeom prst="rect">
                <a:avLst/>
              </a:prstGeom>
              <a:blipFill>
                <a:blip r:embed="rId15"/>
                <a:stretch>
                  <a:fillRect/>
                </a:stretch>
              </a:blipFill>
            </p:spPr>
            <p:txBody>
              <a:bodyPr/>
              <a:lstStyle/>
              <a:p>
                <a:r>
                  <a:rPr lang="en-GB">
                    <a:noFill/>
                  </a:rPr>
                  <a:t> </a:t>
                </a:r>
              </a:p>
            </p:txBody>
          </p:sp>
        </mc:Fallback>
      </mc:AlternateContent>
      <p:sp>
        <p:nvSpPr>
          <p:cNvPr id="28" name="Rectangle 27"/>
          <p:cNvSpPr/>
          <p:nvPr/>
        </p:nvSpPr>
        <p:spPr>
          <a:xfrm>
            <a:off x="5598716" y="2921433"/>
            <a:ext cx="3314848" cy="72346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9" name="Rectangle 28"/>
          <p:cNvSpPr/>
          <p:nvPr/>
        </p:nvSpPr>
        <p:spPr>
          <a:xfrm>
            <a:off x="5598716" y="3694049"/>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0" name="Rectangle 29"/>
          <p:cNvSpPr/>
          <p:nvPr/>
        </p:nvSpPr>
        <p:spPr>
          <a:xfrm>
            <a:off x="5598716" y="4356100"/>
            <a:ext cx="3314848" cy="66205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1" name="Rectangle 30"/>
          <p:cNvSpPr/>
          <p:nvPr/>
        </p:nvSpPr>
        <p:spPr>
          <a:xfrm>
            <a:off x="5598716" y="5019250"/>
            <a:ext cx="3314848" cy="7747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905316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childTnLst>
        </p:cTn>
      </p:par>
    </p:tnLst>
    <p:bldLst>
      <p:bldP spid="28"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58165"/>
                <a:ext cx="7800156" cy="862608"/>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4</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𝑞𝑥</m:t>
                            </m:r>
                          </m:e>
                        </m:d>
                      </m:e>
                      <m:sup>
                        <m:r>
                          <a:rPr lang="en-GB" sz="2400" b="0" i="1" smtClean="0">
                            <a:latin typeface="Cambria Math" panose="02040503050406030204" pitchFamily="18" charset="0"/>
                          </a:rPr>
                          <m:t>10</m:t>
                        </m:r>
                      </m:sup>
                    </m:sSup>
                  </m:oMath>
                </a14:m>
                <a:r>
                  <a:rPr lang="en-GB" sz="2400" dirty="0"/>
                  <a:t> is 3360. Find the possible value(s) of the constant  </a:t>
                </a:r>
                <a14:m>
                  <m:oMath xmlns:m="http://schemas.openxmlformats.org/officeDocument/2006/math">
                    <m:r>
                      <a:rPr lang="en-GB" sz="2400" b="0" i="1" smtClean="0">
                        <a:latin typeface="Cambria Math" panose="02040503050406030204" pitchFamily="18" charset="0"/>
                      </a:rPr>
                      <m:t>𝑞</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67544" y="958165"/>
                <a:ext cx="7800156" cy="862608"/>
              </a:xfrm>
              <a:prstGeom prst="rect">
                <a:avLst/>
              </a:prstGeom>
              <a:blipFill>
                <a:blip r:embed="rId2"/>
                <a:stretch>
                  <a:fillRect b="-241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467544" y="2148200"/>
                <a:ext cx="7776864" cy="2936381"/>
              </a:xfrm>
              <a:prstGeom prst="rect">
                <a:avLst/>
              </a:prstGeom>
              <a:noFill/>
            </p:spPr>
            <p:txBody>
              <a:bodyPr wrap="square" rtlCol="0">
                <a:spAutoFit/>
              </a:bodyPr>
              <a:lstStyle/>
              <a:p>
                <a:r>
                  <a:rPr lang="en-GB" sz="2400" dirty="0"/>
                  <a:t>Term is:</a:t>
                </a:r>
              </a:p>
              <a:p>
                <a:pPr/>
                <a14:m>
                  <m:oMathPara xmlns:m="http://schemas.openxmlformats.org/officeDocument/2006/math">
                    <m:oMathParaPr>
                      <m:jc m:val="centerGroup"/>
                    </m:oMathParaPr>
                    <m:oMath xmlns:m="http://schemas.openxmlformats.org/officeDocument/2006/math">
                      <m:d>
                        <m:dPr>
                          <m:ctrlPr>
                            <a:rPr lang="en-GB" sz="2400" b="1" i="1" smtClean="0">
                              <a:latin typeface="Cambria Math" panose="02040503050406030204" pitchFamily="18" charset="0"/>
                            </a:rPr>
                          </m:ctrlPr>
                        </m:dPr>
                        <m:e>
                          <m:m>
                            <m:mPr>
                              <m:plcHide m:val="on"/>
                              <m:mcs>
                                <m:mc>
                                  <m:mcPr>
                                    <m:count m:val="1"/>
                                    <m:mcJc m:val="center"/>
                                  </m:mcPr>
                                </m:mc>
                              </m:mcs>
                              <m:ctrlPr>
                                <a:rPr lang="en-GB" sz="2400" b="1" i="1" smtClean="0">
                                  <a:latin typeface="Cambria Math" panose="02040503050406030204" pitchFamily="18" charset="0"/>
                                </a:rPr>
                              </m:ctrlPr>
                            </m:mPr>
                            <m:mr>
                              <m:e>
                                <m:r>
                                  <a:rPr lang="en-GB" sz="2400" b="1" i="1" smtClean="0">
                                    <a:latin typeface="Cambria Math" panose="02040503050406030204" pitchFamily="18" charset="0"/>
                                  </a:rPr>
                                  <m:t>𝟏𝟎</m:t>
                                </m:r>
                              </m:e>
                            </m:mr>
                            <m:mr>
                              <m:e>
                                <m:r>
                                  <a:rPr lang="en-GB" sz="2400" b="1" i="1" smtClean="0">
                                    <a:latin typeface="Cambria Math" panose="02040503050406030204" pitchFamily="18" charset="0"/>
                                  </a:rPr>
                                  <m:t>𝟒</m:t>
                                </m:r>
                              </m:e>
                            </m:mr>
                          </m:m>
                        </m:e>
                      </m:d>
                      <m:d>
                        <m:dPr>
                          <m:ctrlPr>
                            <a:rPr lang="en-GB" sz="2400" b="1" i="1" smtClean="0">
                              <a:latin typeface="Cambria Math" panose="02040503050406030204" pitchFamily="18" charset="0"/>
                            </a:rPr>
                          </m:ctrlPr>
                        </m:dPr>
                        <m:e>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𝟏</m:t>
                              </m:r>
                            </m:e>
                            <m:sup>
                              <m:r>
                                <a:rPr lang="en-GB" sz="2400" b="1" i="1" smtClean="0">
                                  <a:latin typeface="Cambria Math" panose="02040503050406030204" pitchFamily="18" charset="0"/>
                                </a:rPr>
                                <m:t>𝟔</m:t>
                              </m:r>
                            </m:sup>
                          </m:sSup>
                        </m:e>
                      </m:d>
                      <m:sSup>
                        <m:sSupPr>
                          <m:ctrlPr>
                            <a:rPr lang="en-GB" sz="2400" b="1" i="1" smtClean="0">
                              <a:latin typeface="Cambria Math" panose="02040503050406030204" pitchFamily="18" charset="0"/>
                            </a:rPr>
                          </m:ctrlPr>
                        </m:sSupPr>
                        <m:e>
                          <m:d>
                            <m:dPr>
                              <m:ctrlPr>
                                <a:rPr lang="en-GB" sz="2400" b="1" i="1" smtClean="0">
                                  <a:latin typeface="Cambria Math" panose="02040503050406030204" pitchFamily="18" charset="0"/>
                                </a:rPr>
                              </m:ctrlPr>
                            </m:dPr>
                            <m:e>
                              <m:r>
                                <a:rPr lang="en-GB" sz="2400" b="1" i="1" smtClean="0">
                                  <a:latin typeface="Cambria Math" panose="02040503050406030204" pitchFamily="18" charset="0"/>
                                </a:rPr>
                                <m:t>𝒒𝒙</m:t>
                              </m:r>
                            </m:e>
                          </m:d>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𝒙</m:t>
                          </m:r>
                        </m:e>
                        <m:sup>
                          <m:r>
                            <a:rPr lang="en-GB" sz="2400" b="1" i="1" smtClean="0">
                              <a:latin typeface="Cambria Math" panose="02040503050406030204" pitchFamily="18" charset="0"/>
                            </a:rPr>
                            <m:t>𝟒</m:t>
                          </m:r>
                        </m:sup>
                      </m:sSup>
                    </m:oMath>
                  </m:oMathPara>
                </a14:m>
                <a:endParaRPr lang="en-GB" sz="2400" b="1" dirty="0"/>
              </a:p>
              <a:p>
                <a:pPr marL="285750" indent="-285750">
                  <a:buFont typeface="Arial" panose="020B0604020202020204" pitchFamily="34" charset="0"/>
                  <a:buChar char="•"/>
                </a:pPr>
                <a:endParaRPr lang="en-GB" sz="2400" dirty="0"/>
              </a:p>
              <a:p>
                <a:r>
                  <a:rPr lang="en-GB" sz="2400" dirty="0"/>
                  <a:t>Therefore:</a:t>
                </a:r>
              </a:p>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𝟐𝟏𝟎</m:t>
                      </m:r>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𝟑𝟑𝟔𝟎</m:t>
                      </m:r>
                    </m:oMath>
                    <m:oMath xmlns:m="http://schemas.openxmlformats.org/officeDocument/2006/math">
                      <m:sSup>
                        <m:sSupPr>
                          <m:ctrlPr>
                            <a:rPr lang="en-GB" sz="2400" b="1" i="1" smtClean="0">
                              <a:latin typeface="Cambria Math" panose="02040503050406030204" pitchFamily="18" charset="0"/>
                            </a:rPr>
                          </m:ctrlPr>
                        </m:sSupPr>
                        <m:e>
                          <m:r>
                            <a:rPr lang="en-GB" sz="2400" b="1" i="1" smtClean="0">
                              <a:latin typeface="Cambria Math" panose="02040503050406030204" pitchFamily="18" charset="0"/>
                            </a:rPr>
                            <m:t>𝒒</m:t>
                          </m:r>
                        </m:e>
                        <m:sup>
                          <m:r>
                            <a:rPr lang="en-GB" sz="2400" b="1" i="1" smtClean="0">
                              <a:latin typeface="Cambria Math" panose="02040503050406030204" pitchFamily="18" charset="0"/>
                            </a:rPr>
                            <m:t>𝟒</m:t>
                          </m:r>
                        </m:sup>
                      </m:sSup>
                      <m:r>
                        <a:rPr lang="en-GB" sz="2400" b="1" i="1" smtClean="0">
                          <a:latin typeface="Cambria Math" panose="02040503050406030204" pitchFamily="18" charset="0"/>
                        </a:rPr>
                        <m:t>=</m:t>
                      </m:r>
                      <m:r>
                        <a:rPr lang="en-GB" sz="2400" b="1" i="1" smtClean="0">
                          <a:latin typeface="Cambria Math" panose="02040503050406030204" pitchFamily="18" charset="0"/>
                        </a:rPr>
                        <m:t>𝟏𝟔</m:t>
                      </m:r>
                    </m:oMath>
                    <m:oMath xmlns:m="http://schemas.openxmlformats.org/officeDocument/2006/math">
                      <m:r>
                        <a:rPr lang="en-GB" sz="2400" b="1" i="1" smtClean="0">
                          <a:latin typeface="Cambria Math" panose="02040503050406030204" pitchFamily="18" charset="0"/>
                        </a:rPr>
                        <m:t>𝒒</m:t>
                      </m:r>
                      <m:r>
                        <a:rPr lang="en-GB" sz="2400" b="1" i="1" smtClean="0">
                          <a:latin typeface="Cambria Math" panose="02040503050406030204" pitchFamily="18" charset="0"/>
                        </a:rPr>
                        <m:t>=±</m:t>
                      </m:r>
                      <m:r>
                        <a:rPr lang="en-GB" sz="2400" b="1" i="1" smtClean="0">
                          <a:latin typeface="Cambria Math" panose="02040503050406030204" pitchFamily="18" charset="0"/>
                        </a:rPr>
                        <m:t>𝟐</m:t>
                      </m:r>
                    </m:oMath>
                  </m:oMathPara>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467544" y="2148200"/>
                <a:ext cx="7776864" cy="2936381"/>
              </a:xfrm>
              <a:prstGeom prst="rect">
                <a:avLst/>
              </a:prstGeom>
              <a:blipFill>
                <a:blip r:embed="rId3"/>
                <a:stretch>
                  <a:fillRect l="-1255" t="-1660" b="-830"/>
                </a:stretch>
              </a:blipFill>
            </p:spPr>
            <p:txBody>
              <a:bodyPr/>
              <a:lstStyle/>
              <a:p>
                <a:r>
                  <a:rPr lang="en-GB">
                    <a:noFill/>
                  </a:rPr>
                  <a:t> </a:t>
                </a:r>
              </a:p>
            </p:txBody>
          </p:sp>
        </mc:Fallback>
      </mc:AlternateContent>
      <p:sp>
        <p:nvSpPr>
          <p:cNvPr id="9" name="Rectangle 8"/>
          <p:cNvSpPr/>
          <p:nvPr/>
        </p:nvSpPr>
        <p:spPr>
          <a:xfrm>
            <a:off x="2483768" y="2492896"/>
            <a:ext cx="4032448" cy="8500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2483768" y="3782378"/>
            <a:ext cx="4032448" cy="14517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9353020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6911" y="851839"/>
                <a:ext cx="780015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1+</m:t>
                            </m:r>
                            <m:r>
                              <a:rPr lang="en-GB" sz="2400" b="0" i="1" smtClean="0">
                                <a:latin typeface="Cambria Math" panose="02040503050406030204" pitchFamily="18" charset="0"/>
                              </a:rPr>
                              <m:t>𝑎𝑥</m:t>
                            </m:r>
                          </m:e>
                        </m:d>
                      </m:e>
                      <m:sup>
                        <m:r>
                          <a:rPr lang="en-GB" sz="2400" b="0" i="1" smtClean="0">
                            <a:latin typeface="Cambria Math" panose="02040503050406030204" pitchFamily="18" charset="0"/>
                          </a:rPr>
                          <m:t>10</m:t>
                        </m:r>
                      </m:sup>
                    </m:sSup>
                  </m:oMath>
                </a14:m>
                <a:r>
                  <a:rPr lang="en-GB" sz="2400" dirty="0"/>
                  <a:t>, where </a:t>
                </a:r>
                <a14:m>
                  <m:oMath xmlns:m="http://schemas.openxmlformats.org/officeDocument/2006/math">
                    <m:r>
                      <a:rPr lang="en-GB" sz="2400" b="0" i="1" smtClean="0">
                        <a:latin typeface="Cambria Math" panose="02040503050406030204" pitchFamily="18" charset="0"/>
                      </a:rPr>
                      <m:t>𝑎</m:t>
                    </m:r>
                  </m:oMath>
                </a14:m>
                <a:r>
                  <a:rPr lang="en-GB" sz="2400" dirty="0"/>
                  <a:t> is a non-zero constant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3</m:t>
                        </m:r>
                      </m:sup>
                    </m:sSup>
                  </m:oMath>
                </a14:m>
                <a:r>
                  <a:rPr lang="en-GB" sz="2400" dirty="0"/>
                  <a:t> is double 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Find the value of </a:t>
                </a:r>
                <a14:m>
                  <m:oMath xmlns:m="http://schemas.openxmlformats.org/officeDocument/2006/math">
                    <m:r>
                      <a:rPr lang="en-GB" sz="2400" b="0" i="1" smtClean="0">
                        <a:latin typeface="Cambria Math" panose="02040503050406030204" pitchFamily="18" charset="0"/>
                      </a:rPr>
                      <m:t>𝑎</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56911" y="851839"/>
                <a:ext cx="7800156" cy="1200329"/>
              </a:xfrm>
              <a:prstGeom prst="rect">
                <a:avLst/>
              </a:prstGeom>
              <a:blipFill>
                <a:blip r:embed="rId2"/>
                <a:stretch>
                  <a:fillRect b="-358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77776" y="2529633"/>
                <a:ext cx="5760640" cy="3309689"/>
              </a:xfrm>
              <a:prstGeom prst="rect">
                <a:avLst/>
              </a:prstGeom>
              <a:noFill/>
            </p:spPr>
            <p:txBody>
              <a:bodyPr wrap="square" rtlCol="0">
                <a:spAutoFit/>
              </a:bodyPr>
              <a:lstStyle/>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10</m:t>
                              </m:r>
                            </m:e>
                          </m:mr>
                          <m:mr>
                            <m:e>
                              <m:r>
                                <a:rPr lang="en-GB" b="0" i="1" smtClean="0">
                                  <a:latin typeface="Cambria Math" panose="02040503050406030204" pitchFamily="18" charset="0"/>
                                </a:rPr>
                                <m:t>2</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𝑎𝑥</m:t>
                            </m:r>
                          </m:e>
                        </m:d>
                      </m:e>
                      <m:sup>
                        <m:r>
                          <a:rPr lang="en-GB" b="0" i="1" smtClean="0">
                            <a:latin typeface="Cambria Math" panose="02040503050406030204" pitchFamily="18" charset="0"/>
                          </a:rPr>
                          <m:t>2</m:t>
                        </m:r>
                      </m:sup>
                    </m:sSup>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oMath>
                </a14:m>
                <a:r>
                  <a:rPr lang="en-GB" dirty="0"/>
                  <a:t> term:		 </a:t>
                </a:r>
                <a14:m>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10</m:t>
                              </m:r>
                            </m:e>
                          </m:mr>
                          <m:mr>
                            <m:e>
                              <m:r>
                                <a:rPr lang="en-GB" i="1">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i="1">
                                <a:latin typeface="Cambria Math" panose="02040503050406030204" pitchFamily="18" charset="0"/>
                              </a:rPr>
                              <m:t>7</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𝑎𝑥</m:t>
                            </m:r>
                          </m:e>
                        </m:d>
                      </m:e>
                      <m:sup>
                        <m:r>
                          <a:rPr lang="en-GB" i="1">
                            <a:latin typeface="Cambria Math" panose="02040503050406030204" pitchFamily="18" charset="0"/>
                          </a:rPr>
                          <m:t>3</m:t>
                        </m:r>
                      </m:sup>
                    </m:sSup>
                    <m:r>
                      <a:rPr lang="en-GB" i="1">
                        <a:latin typeface="Cambria Math" panose="02040503050406030204" pitchFamily="18" charset="0"/>
                      </a:rPr>
                      <m:t>=120</m:t>
                    </m:r>
                    <m:sSup>
                      <m:sSupPr>
                        <m:ctrlPr>
                          <a:rPr lang="en-GB" i="1">
                            <a:latin typeface="Cambria Math" panose="02040503050406030204" pitchFamily="18" charset="0"/>
                          </a:rPr>
                        </m:ctrlPr>
                      </m:sSupPr>
                      <m:e>
                        <m:r>
                          <a:rPr lang="en-GB" i="1">
                            <a:latin typeface="Cambria Math" panose="02040503050406030204" pitchFamily="18" charset="0"/>
                          </a:rPr>
                          <m:t>𝑎</m:t>
                        </m:r>
                      </m:e>
                      <m:sup>
                        <m:r>
                          <a:rPr lang="en-GB" i="1">
                            <a:latin typeface="Cambria Math" panose="02040503050406030204" pitchFamily="18" charset="0"/>
                          </a:rPr>
                          <m:t>3</m:t>
                        </m:r>
                      </m:sup>
                    </m:sSup>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3</m:t>
                        </m:r>
                      </m:sup>
                    </m:sSup>
                  </m:oMath>
                </a14:m>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=2</m:t>
                      </m:r>
                      <m:d>
                        <m:dPr>
                          <m:ctrlPr>
                            <a:rPr lang="en-GB" b="0" i="1" smtClean="0">
                              <a:latin typeface="Cambria Math" panose="02040503050406030204" pitchFamily="18" charset="0"/>
                            </a:rPr>
                          </m:ctrlPr>
                        </m:dPr>
                        <m:e>
                          <m:r>
                            <a:rPr lang="en-GB" b="0" i="1" smtClean="0">
                              <a:latin typeface="Cambria Math" panose="02040503050406030204" pitchFamily="18" charset="0"/>
                            </a:rPr>
                            <m:t>45</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e>
                      </m:d>
                    </m:oMath>
                    <m:oMath xmlns:m="http://schemas.openxmlformats.org/officeDocument/2006/math">
                      <m:r>
                        <a:rPr lang="en-GB" b="0" i="1" smtClean="0">
                          <a:latin typeface="Cambria Math" panose="02040503050406030204" pitchFamily="18" charset="0"/>
                        </a:rPr>
                        <m:t>120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=90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oMath>
                    <m:oMath xmlns:m="http://schemas.openxmlformats.org/officeDocument/2006/math">
                      <m:r>
                        <a:rPr lang="en-GB" b="0" i="1" smtClean="0">
                          <a:latin typeface="Cambria Math" panose="02040503050406030204" pitchFamily="18" charset="0"/>
                        </a:rPr>
                        <m:t>4</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3</m:t>
                          </m:r>
                        </m:sup>
                      </m:sSup>
                      <m:r>
                        <a:rPr lang="en-GB" b="0" i="1" smtClean="0">
                          <a:latin typeface="Cambria Math" panose="02040503050406030204" pitchFamily="18" charset="0"/>
                        </a:rPr>
                        <m:t>−3</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r>
                        <a:rPr lang="en-GB" b="0" i="1" smtClean="0">
                          <a:latin typeface="Cambria Math" panose="02040503050406030204" pitchFamily="18" charset="0"/>
                        </a:rPr>
                        <m:t>=0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𝑎</m:t>
                          </m:r>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r>
                            <a:rPr lang="en-GB" b="0" i="1" smtClean="0">
                              <a:latin typeface="Cambria Math" panose="02040503050406030204" pitchFamily="18" charset="0"/>
                            </a:rPr>
                            <m:t>4</m:t>
                          </m:r>
                          <m:r>
                            <a:rPr lang="en-GB" b="0" i="1" smtClean="0">
                              <a:latin typeface="Cambria Math" panose="02040503050406030204" pitchFamily="18" charset="0"/>
                            </a:rPr>
                            <m:t>𝑎</m:t>
                          </m:r>
                          <m:r>
                            <a:rPr lang="en-GB" b="0" i="1" smtClean="0">
                              <a:latin typeface="Cambria Math" panose="02040503050406030204" pitchFamily="18" charset="0"/>
                            </a:rPr>
                            <m:t>−3</m:t>
                          </m:r>
                        </m:e>
                      </m:d>
                      <m:r>
                        <a:rPr lang="en-GB" b="0" i="1" smtClean="0">
                          <a:latin typeface="Cambria Math" panose="02040503050406030204" pitchFamily="18" charset="0"/>
                        </a:rPr>
                        <m:t>=0</m:t>
                      </m:r>
                    </m:oMath>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=0 </m:t>
                      </m:r>
                      <m:r>
                        <a:rPr lang="en-GB" b="0" i="1" smtClean="0">
                          <a:latin typeface="Cambria Math" panose="02040503050406030204" pitchFamily="18" charset="0"/>
                        </a:rPr>
                        <m:t>𝑜𝑟</m:t>
                      </m:r>
                      <m:r>
                        <a:rPr lang="en-GB" b="0" i="1" smtClean="0">
                          <a:latin typeface="Cambria Math" panose="02040503050406030204" pitchFamily="18" charset="0"/>
                        </a:rPr>
                        <m:t> </m:t>
                      </m:r>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m:oMathPara>
                </a14:m>
                <a:endParaRPr lang="en-GB" dirty="0"/>
              </a:p>
              <a:p>
                <a:r>
                  <a:rPr lang="en-GB" dirty="0"/>
                  <a:t>But </a:t>
                </a:r>
                <a14:m>
                  <m:oMath xmlns:m="http://schemas.openxmlformats.org/officeDocument/2006/math">
                    <m:r>
                      <a:rPr lang="en-GB" b="0" i="1" smtClean="0">
                        <a:latin typeface="Cambria Math" panose="02040503050406030204" pitchFamily="18" charset="0"/>
                      </a:rPr>
                      <m:t>𝑎</m:t>
                    </m:r>
                  </m:oMath>
                </a14:m>
                <a:r>
                  <a:rPr lang="en-GB" dirty="0"/>
                  <a:t> is non-zero, so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4</m:t>
                        </m:r>
                      </m:den>
                    </m:f>
                  </m:oMath>
                </a14:m>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77776" y="2529633"/>
                <a:ext cx="5760640" cy="3309689"/>
              </a:xfrm>
              <a:prstGeom prst="rect">
                <a:avLst/>
              </a:prstGeom>
              <a:blipFill>
                <a:blip r:embed="rId3"/>
                <a:stretch>
                  <a:fillRect l="-847" b="-368"/>
                </a:stretch>
              </a:blipFill>
            </p:spPr>
            <p:txBody>
              <a:bodyPr/>
              <a:lstStyle/>
              <a:p>
                <a:r>
                  <a:rPr lang="en-GB">
                    <a:noFill/>
                  </a:rPr>
                  <a:t> </a:t>
                </a:r>
              </a:p>
            </p:txBody>
          </p:sp>
        </mc:Fallback>
      </mc:AlternateContent>
      <p:sp>
        <p:nvSpPr>
          <p:cNvPr id="7" name="Rectangle 6"/>
          <p:cNvSpPr/>
          <p:nvPr/>
        </p:nvSpPr>
        <p:spPr>
          <a:xfrm>
            <a:off x="456911" y="2052168"/>
            <a:ext cx="7800156" cy="38971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47913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childTnLst>
        </p:cTn>
      </p:par>
    </p:tnLst>
    <p:bldLst>
      <p:bldP spid="7" grpId="0" animBg="1"/>
      <p:bldP spid="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a:t>
            </a:r>
          </a:p>
          <a:p>
            <a:r>
              <a:rPr lang="en-GB" sz="2400" dirty="0"/>
              <a:t>Pages 166-167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430064" y="2332772"/>
                <a:ext cx="4069928" cy="4453335"/>
              </a:xfrm>
              <a:prstGeom prst="rect">
                <a:avLst/>
              </a:prstGeom>
              <a:noFill/>
            </p:spPr>
            <p:txBody>
              <a:bodyPr wrap="square" rtlCol="0">
                <a:spAutoFit/>
              </a:bodyPr>
              <a:lstStyle/>
              <a:p>
                <a:r>
                  <a:rPr lang="en-GB" i="1" dirty="0"/>
                  <a:t>[MAT 2014 1G] </a:t>
                </a:r>
                <a:r>
                  <a:rPr lang="en-GB" dirty="0"/>
                  <a:t>Let </a:t>
                </a:r>
                <a14:m>
                  <m:oMath xmlns:m="http://schemas.openxmlformats.org/officeDocument/2006/math">
                    <m:r>
                      <a:rPr lang="en-GB" b="0" i="1" smtClean="0">
                        <a:latin typeface="Cambria Math" panose="02040503050406030204" pitchFamily="18" charset="0"/>
                      </a:rPr>
                      <m:t>𝑛</m:t>
                    </m:r>
                  </m:oMath>
                </a14:m>
                <a:r>
                  <a:rPr lang="en-GB" dirty="0"/>
                  <a:t> be a positive integer.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5</m:t>
                        </m:r>
                      </m:sup>
                    </m:sSup>
                  </m:oMath>
                </a14:m>
                <a:r>
                  <a:rPr lang="en-GB" dirty="0"/>
                  <a:t> in the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𝑥𝑦</m:t>
                            </m:r>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𝑦</m:t>
                                </m:r>
                              </m:e>
                              <m:sup>
                                <m:r>
                                  <a:rPr lang="en-GB" b="0" i="1" smtClean="0">
                                    <a:latin typeface="Cambria Math" panose="02040503050406030204" pitchFamily="18" charset="0"/>
                                  </a:rPr>
                                  <m:t>2</m:t>
                                </m:r>
                              </m:sup>
                            </m:sSup>
                          </m:e>
                        </m:d>
                      </m:e>
                      <m:sup>
                        <m:r>
                          <a:rPr lang="en-GB" b="0" i="1" smtClean="0">
                            <a:latin typeface="Cambria Math" panose="02040503050406030204" pitchFamily="18" charset="0"/>
                          </a:rPr>
                          <m:t>𝑛</m:t>
                        </m:r>
                      </m:sup>
                    </m:sSup>
                  </m:oMath>
                </a14:m>
                <a:r>
                  <a:rPr lang="en-GB" dirty="0"/>
                  <a:t> equals:</a:t>
                </a:r>
              </a:p>
              <a:p>
                <a:pPr marL="342900" indent="-342900">
                  <a:buAutoNum type="alphaUcParenR"/>
                </a:pPr>
                <a:r>
                  <a:rPr lang="en-GB" b="0" dirty="0"/>
                  <a:t> </a:t>
                </a:r>
                <a14:m>
                  <m:oMath xmlns:m="http://schemas.openxmlformats.org/officeDocument/2006/math">
                    <m:r>
                      <a:rPr lang="en-GB" b="0" i="1" smtClean="0">
                        <a:latin typeface="Cambria Math" panose="02040503050406030204" pitchFamily="18" charset="0"/>
                      </a:rPr>
                      <m:t>𝑛</m:t>
                    </m:r>
                  </m:oMath>
                </a14:m>
                <a:endParaRPr lang="en-GB" dirty="0"/>
              </a:p>
              <a:p>
                <a:pPr marL="342900" indent="-342900">
                  <a:buAutoNum type="alphaUcParenR"/>
                </a:pPr>
                <a:r>
                  <a:rPr lang="en-GB" dirty="0"/>
                  <a:t>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𝑛</m:t>
                        </m:r>
                      </m:sup>
                    </m:sSup>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3</m:t>
                              </m:r>
                            </m:e>
                          </m:mr>
                        </m:m>
                      </m:e>
                    </m:d>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5</m:t>
                              </m:r>
                            </m:e>
                          </m:mr>
                        </m:m>
                      </m:e>
                    </m:d>
                  </m:oMath>
                </a14:m>
                <a:endParaRPr lang="en-GB" dirty="0"/>
              </a:p>
              <a:p>
                <a:pPr marL="342900" indent="-342900">
                  <a:buAutoNum type="alphaUcParenR"/>
                </a:pPr>
                <a:r>
                  <a:rPr lang="en-GB" dirty="0"/>
                  <a:t> </a:t>
                </a:r>
                <a14:m>
                  <m:oMath xmlns:m="http://schemas.openxmlformats.org/officeDocument/2006/math">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4</m:t>
                              </m:r>
                            </m:e>
                          </m:mr>
                        </m:m>
                      </m:e>
                    </m:d>
                  </m:oMath>
                </a14:m>
                <a:endParaRPr lang="en-GB" dirty="0"/>
              </a:p>
              <a:p>
                <a:pPr marL="342900" indent="-342900">
                  <a:buAutoNum type="alphaUcParenR"/>
                </a:pPr>
                <a:r>
                  <a:rPr lang="en-GB" dirty="0"/>
                  <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8</m:t>
                              </m:r>
                            </m:e>
                          </m:mr>
                        </m:m>
                      </m:e>
                    </m:d>
                  </m:oMath>
                </a14:m>
                <a:endParaRPr lang="en-GB" dirty="0"/>
              </a:p>
              <a:p>
                <a:r>
                  <a:rPr lang="en-GB" sz="1400" b="1" dirty="0"/>
                  <a:t>Try to imagine </a:t>
                </a:r>
                <a14:m>
                  <m:oMath xmlns:m="http://schemas.openxmlformats.org/officeDocument/2006/math">
                    <m:r>
                      <a:rPr lang="en-GB" sz="1400" b="1" i="1" smtClean="0">
                        <a:latin typeface="Cambria Math" panose="02040503050406030204" pitchFamily="18" charset="0"/>
                      </a:rPr>
                      <m:t>𝒏</m:t>
                    </m:r>
                  </m:oMath>
                </a14:m>
                <a:r>
                  <a:rPr lang="en-GB" sz="1400" b="1" dirty="0"/>
                  <a:t> brackets written out. To get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𝟑</m:t>
                        </m:r>
                      </m:sup>
                    </m:sSup>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𝟓</m:t>
                        </m:r>
                      </m:sup>
                    </m:sSup>
                  </m:oMath>
                </a14:m>
                <a:r>
                  <a:rPr lang="en-GB" sz="1400" b="1" dirty="0"/>
                  <a:t>, we must have chosen </a:t>
                </a:r>
                <a14:m>
                  <m:oMath xmlns:m="http://schemas.openxmlformats.org/officeDocument/2006/math">
                    <m:r>
                      <a:rPr lang="en-GB" sz="1400" b="1" i="1" smtClean="0">
                        <a:latin typeface="Cambria Math" panose="02040503050406030204" pitchFamily="18" charset="0"/>
                      </a:rPr>
                      <m:t>𝒙𝒚</m:t>
                    </m:r>
                  </m:oMath>
                </a14:m>
                <a:r>
                  <a:rPr lang="en-GB" sz="1400" b="1" dirty="0"/>
                  <a:t> from 3 brackets,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from one and 1 from the remaining brackets. That’s </a:t>
                </a:r>
                <a14:m>
                  <m:oMath xmlns:m="http://schemas.openxmlformats.org/officeDocument/2006/math">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r>
                  <a:rPr lang="en-GB" sz="1400" b="1" dirty="0"/>
                  <a:t> choices for the </a:t>
                </a:r>
                <a14:m>
                  <m:oMath xmlns:m="http://schemas.openxmlformats.org/officeDocument/2006/math">
                    <m:r>
                      <a:rPr lang="en-GB" sz="1400" b="1" i="1" smtClean="0">
                        <a:latin typeface="Cambria Math" panose="02040503050406030204" pitchFamily="18" charset="0"/>
                      </a:rPr>
                      <m:t>𝒙𝒚</m:t>
                    </m:r>
                  </m:oMath>
                </a14:m>
                <a:r>
                  <a:rPr lang="en-GB" sz="1400" b="1" dirty="0"/>
                  <a:t> term, and </a:t>
                </a:r>
                <a14:m>
                  <m:oMath xmlns:m="http://schemas.openxmlformats.org/officeDocument/2006/math">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oMath>
                </a14:m>
                <a:r>
                  <a:rPr lang="en-GB" sz="1400" b="1" dirty="0"/>
                  <a:t> choices for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𝒚</m:t>
                        </m:r>
                      </m:e>
                      <m:sup>
                        <m:r>
                          <a:rPr lang="en-GB" sz="1400" b="1" i="1" smtClean="0">
                            <a:latin typeface="Cambria Math" panose="02040503050406030204" pitchFamily="18" charset="0"/>
                          </a:rPr>
                          <m:t>𝟐</m:t>
                        </m:r>
                      </m:sup>
                    </m:sSup>
                  </m:oMath>
                </a14:m>
                <a:r>
                  <a:rPr lang="en-GB" sz="1400" b="1" dirty="0"/>
                  <a:t> term.</a:t>
                </a:r>
              </a:p>
              <a:p>
                <a:r>
                  <a:rPr lang="en-GB" sz="1400" b="1" dirty="0"/>
                  <a:t>Using the definition of the choose function, you can show that </a:t>
                </a:r>
                <a14:m>
                  <m:oMath xmlns:m="http://schemas.openxmlformats.org/officeDocument/2006/math">
                    <m:r>
                      <a:rPr lang="en-GB" sz="1400" b="1" i="1" smtClean="0">
                        <a:latin typeface="Cambria Math" panose="02040503050406030204" pitchFamily="18" charset="0"/>
                      </a:rPr>
                      <m:t>𝟒</m:t>
                    </m:r>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𝟒</m:t>
                              </m:r>
                            </m:e>
                          </m:mr>
                        </m:m>
                      </m:e>
                    </m:d>
                    <m:r>
                      <a:rPr lang="en-GB" sz="1400" b="1" i="1" smtClean="0">
                        <a:latin typeface="Cambria Math" panose="02040503050406030204" pitchFamily="18" charset="0"/>
                      </a:rPr>
                      <m:t>=</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𝒏</m:t>
                        </m:r>
                        <m:r>
                          <a:rPr lang="en-GB" sz="1400" b="1" i="1" smtClean="0">
                            <a:latin typeface="Cambria Math" panose="02040503050406030204" pitchFamily="18" charset="0"/>
                          </a:rPr>
                          <m:t>−</m:t>
                        </m:r>
                        <m:r>
                          <a:rPr lang="en-GB" sz="1400" b="1" i="1" smtClean="0">
                            <a:latin typeface="Cambria Math" panose="02040503050406030204" pitchFamily="18" charset="0"/>
                          </a:rPr>
                          <m:t>𝟑</m:t>
                        </m:r>
                      </m:e>
                    </m:d>
                    <m:d>
                      <m:dPr>
                        <m:ctrlPr>
                          <a:rPr lang="en-GB" sz="1400" b="1" i="1" smtClean="0">
                            <a:latin typeface="Cambria Math" panose="02040503050406030204" pitchFamily="18" charset="0"/>
                          </a:rPr>
                        </m:ctrlPr>
                      </m:dPr>
                      <m:e>
                        <m:m>
                          <m:mPr>
                            <m:plcHide m:val="on"/>
                            <m:mcs>
                              <m:mc>
                                <m:mcPr>
                                  <m:count m:val="1"/>
                                  <m:mcJc m:val="center"/>
                                </m:mcPr>
                              </m:mc>
                            </m:mcs>
                            <m:ctrlPr>
                              <a:rPr lang="en-GB" sz="1400" b="1" i="1" smtClean="0">
                                <a:latin typeface="Cambria Math" panose="02040503050406030204" pitchFamily="18" charset="0"/>
                              </a:rPr>
                            </m:ctrlPr>
                          </m:mPr>
                          <m:mr>
                            <m:e>
                              <m:r>
                                <a:rPr lang="en-GB" sz="1400" b="1" i="1" smtClean="0">
                                  <a:latin typeface="Cambria Math" panose="02040503050406030204" pitchFamily="18" charset="0"/>
                                </a:rPr>
                                <m:t>𝒏</m:t>
                              </m:r>
                            </m:e>
                          </m:mr>
                          <m:mr>
                            <m:e>
                              <m:r>
                                <a:rPr lang="en-GB" sz="1400" b="1" i="1" smtClean="0">
                                  <a:latin typeface="Cambria Math" panose="02040503050406030204" pitchFamily="18" charset="0"/>
                                </a:rPr>
                                <m:t>𝟑</m:t>
                              </m:r>
                            </m:e>
                          </m:mr>
                        </m:m>
                      </m:e>
                    </m:d>
                  </m:oMath>
                </a14:m>
                <a:endParaRPr lang="en-GB" sz="1400" b="1" dirty="0"/>
              </a:p>
            </p:txBody>
          </p:sp>
        </mc:Choice>
        <mc:Fallback xmlns="">
          <p:sp>
            <p:nvSpPr>
              <p:cNvPr id="7" name="TextBox 6"/>
              <p:cNvSpPr txBox="1">
                <a:spLocks noRot="1" noChangeAspect="1" noMove="1" noResize="1" noEditPoints="1" noAdjustHandles="1" noChangeArrowheads="1" noChangeShapeType="1" noTextEdit="1"/>
              </p:cNvSpPr>
              <p:nvPr/>
            </p:nvSpPr>
            <p:spPr>
              <a:xfrm>
                <a:off x="430064" y="2332772"/>
                <a:ext cx="4069928" cy="4453335"/>
              </a:xfrm>
              <a:prstGeom prst="rect">
                <a:avLst/>
              </a:prstGeom>
              <a:blipFill>
                <a:blip r:embed="rId2"/>
                <a:stretch>
                  <a:fillRect l="-1349" t="-822"/>
                </a:stretch>
              </a:blipFill>
            </p:spPr>
            <p:txBody>
              <a:bodyPr/>
              <a:lstStyle/>
              <a:p>
                <a:r>
                  <a:rPr lang="en-GB">
                    <a:noFill/>
                  </a:rPr>
                  <a:t> </a:t>
                </a:r>
              </a:p>
            </p:txBody>
          </p:sp>
        </mc:Fallback>
      </mc:AlternateContent>
      <p:sp>
        <p:nvSpPr>
          <p:cNvPr id="8" name="TextBox 7"/>
          <p:cNvSpPr txBox="1"/>
          <p:nvPr/>
        </p:nvSpPr>
        <p:spPr>
          <a:xfrm>
            <a:off x="433760" y="1963440"/>
            <a:ext cx="1800200" cy="369332"/>
          </a:xfrm>
          <a:prstGeom prst="rect">
            <a:avLst/>
          </a:prstGeom>
          <a:noFill/>
        </p:spPr>
        <p:txBody>
          <a:bodyPr wrap="square" rtlCol="0">
            <a:spAutoFit/>
          </a:bodyPr>
          <a:lstStyle/>
          <a:p>
            <a:r>
              <a:rPr lang="en-GB" b="1" dirty="0"/>
              <a:t>Extension</a:t>
            </a:r>
          </a:p>
        </p:txBody>
      </p:sp>
      <p:sp>
        <p:nvSpPr>
          <p:cNvPr id="15" name="Rectangle 14"/>
          <p:cNvSpPr/>
          <p:nvPr/>
        </p:nvSpPr>
        <p:spPr>
          <a:xfrm>
            <a:off x="80616" y="2408273"/>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21" name="Rectangle 20"/>
          <p:cNvSpPr/>
          <p:nvPr/>
        </p:nvSpPr>
        <p:spPr>
          <a:xfrm>
            <a:off x="4813424" y="1946230"/>
            <a:ext cx="288032" cy="25553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mc:AlternateContent xmlns:mc="http://schemas.openxmlformats.org/markup-compatibility/2006" xmlns:a14="http://schemas.microsoft.com/office/drawing/2010/main">
        <mc:Choice Requires="a14">
          <p:sp>
            <p:nvSpPr>
              <p:cNvPr id="13" name="TextBox 12"/>
              <p:cNvSpPr txBox="1"/>
              <p:nvPr/>
            </p:nvSpPr>
            <p:spPr>
              <a:xfrm>
                <a:off x="5101456" y="1849473"/>
                <a:ext cx="3953644" cy="4845878"/>
              </a:xfrm>
              <a:prstGeom prst="rect">
                <a:avLst/>
              </a:prstGeom>
              <a:noFill/>
            </p:spPr>
            <p:txBody>
              <a:bodyPr wrap="square" rtlCol="0">
                <a:spAutoFit/>
              </a:bodyPr>
              <a:lstStyle/>
              <a:p>
                <a:r>
                  <a:rPr lang="en-GB" dirty="0"/>
                  <a:t>[STEP I 2013 Q6] By considering the coefficient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𝑟</m:t>
                        </m:r>
                      </m:sup>
                    </m:sSup>
                  </m:oMath>
                </a14:m>
                <a:r>
                  <a:rPr lang="en-GB" dirty="0"/>
                  <a:t> in the series for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𝑥</m:t>
                            </m:r>
                          </m:e>
                        </m:d>
                      </m:e>
                      <m:sup>
                        <m:r>
                          <a:rPr lang="en-GB" b="0" i="1" smtClean="0">
                            <a:latin typeface="Cambria Math" panose="02040503050406030204" pitchFamily="18" charset="0"/>
                          </a:rPr>
                          <m:t>𝑛</m:t>
                        </m:r>
                      </m:sup>
                    </m:sSup>
                  </m:oMath>
                </a14:m>
                <a:r>
                  <a:rPr lang="en-GB" dirty="0"/>
                  <a:t>, or otherwise, obtain the following relation between binomial coefficients:</a:t>
                </a:r>
              </a:p>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e>
                            </m:mr>
                            <m:mr>
                              <m:e>
                                <m:r>
                                  <a:rPr lang="en-GB" b="0" i="1" smtClean="0">
                                    <a:latin typeface="Cambria Math" panose="02040503050406030204" pitchFamily="18" charset="0"/>
                                  </a:rPr>
                                  <m:t>𝑟</m:t>
                                </m:r>
                                <m:r>
                                  <a:rPr lang="en-GB" b="0" i="1" smtClean="0">
                                    <a:latin typeface="Cambria Math" panose="02040503050406030204" pitchFamily="18" charset="0"/>
                                  </a:rPr>
                                  <m:t>−1</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𝑛</m:t>
                                </m:r>
                                <m:r>
                                  <a:rPr lang="en-GB" b="0" i="1" smtClean="0">
                                    <a:latin typeface="Cambria Math" panose="02040503050406030204" pitchFamily="18" charset="0"/>
                                  </a:rPr>
                                  <m:t>+1</m:t>
                                </m:r>
                              </m:e>
                            </m:mr>
                            <m:mr>
                              <m:e>
                                <m:r>
                                  <a:rPr lang="en-GB" b="0" i="1" smtClean="0">
                                    <a:latin typeface="Cambria Math" panose="02040503050406030204" pitchFamily="18" charset="0"/>
                                  </a:rPr>
                                  <m:t>𝑟</m:t>
                                </m:r>
                              </m:e>
                            </m:mr>
                          </m:m>
                        </m:e>
                      </m:d>
                    </m:oMath>
                  </m:oMathPara>
                </a14:m>
                <a:endParaRPr lang="en-GB" dirty="0"/>
              </a:p>
              <a:p>
                <a:r>
                  <a:rPr lang="en-GB" sz="1600" b="1" dirty="0"/>
                  <a:t>Noting that </a:t>
                </a:r>
                <a14:m>
                  <m:oMath xmlns:m="http://schemas.openxmlformats.org/officeDocument/2006/math">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sSup>
                      <m:sSupPr>
                        <m:ctrlPr>
                          <a:rPr lang="en-GB" sz="1600" b="1" i="1">
                            <a:latin typeface="Cambria Math" panose="02040503050406030204" pitchFamily="18" charset="0"/>
                          </a:rPr>
                        </m:ctrlPr>
                      </m:sSupPr>
                      <m:e>
                        <m:d>
                          <m:dPr>
                            <m:ctrlPr>
                              <a:rPr lang="en-GB" sz="1600" b="1" i="1">
                                <a:latin typeface="Cambria Math" panose="02040503050406030204" pitchFamily="18" charset="0"/>
                              </a:rPr>
                            </m:ctrlPr>
                          </m:dPr>
                          <m:e>
                            <m:r>
                              <a:rPr lang="en-GB" sz="1600" b="1" i="1">
                                <a:latin typeface="Cambria Math" panose="02040503050406030204" pitchFamily="18" charset="0"/>
                              </a:rPr>
                              <m:t>𝟏</m:t>
                            </m:r>
                            <m:r>
                              <a:rPr lang="en-GB" sz="1600" b="1" i="1">
                                <a:latin typeface="Cambria Math" panose="02040503050406030204" pitchFamily="18" charset="0"/>
                              </a:rPr>
                              <m:t>+</m:t>
                            </m:r>
                            <m:r>
                              <a:rPr lang="en-GB" sz="1600" b="1" i="1">
                                <a:latin typeface="Cambria Math" panose="02040503050406030204" pitchFamily="18" charset="0"/>
                              </a:rPr>
                              <m:t>𝒙</m:t>
                            </m:r>
                          </m:e>
                        </m:d>
                      </m:e>
                      <m:sup>
                        <m:r>
                          <a:rPr lang="en-GB" sz="1600" b="1" i="1">
                            <a:latin typeface="Cambria Math" panose="02040503050406030204" pitchFamily="18" charset="0"/>
                          </a:rPr>
                          <m:t>𝒏</m:t>
                        </m:r>
                      </m:sup>
                    </m:sSup>
                    <m:r>
                      <a:rPr lang="en-GB" sz="1600" b="1" i="1" smtClean="0">
                        <a:latin typeface="Cambria Math" panose="02040503050406030204" pitchFamily="18" charset="0"/>
                      </a:rPr>
                      <m:t>=</m:t>
                    </m:r>
                    <m:sSup>
                      <m:sSupPr>
                        <m:ctrlPr>
                          <a:rPr lang="en-GB" sz="1600" b="1" i="1" smtClean="0">
                            <a:latin typeface="Cambria Math" panose="02040503050406030204" pitchFamily="18" charset="0"/>
                          </a:rPr>
                        </m:ctrlPr>
                      </m:sSupPr>
                      <m:e>
                        <m:d>
                          <m:dPr>
                            <m:ctrlPr>
                              <a:rPr lang="en-GB" sz="1600" b="1" i="1" smtClean="0">
                                <a:latin typeface="Cambria Math" panose="02040503050406030204" pitchFamily="18" charset="0"/>
                              </a:rPr>
                            </m:ctrlPr>
                          </m:dPr>
                          <m:e>
                            <m:r>
                              <a:rPr lang="en-GB" sz="1600" b="1" i="1" smtClean="0">
                                <a:latin typeface="Cambria Math" panose="02040503050406030204" pitchFamily="18" charset="0"/>
                              </a:rPr>
                              <m:t>𝟏</m:t>
                            </m:r>
                            <m:r>
                              <a:rPr lang="en-GB" sz="1600" b="1" i="1" smtClean="0">
                                <a:latin typeface="Cambria Math" panose="02040503050406030204" pitchFamily="18" charset="0"/>
                              </a:rPr>
                              <m:t>+</m:t>
                            </m:r>
                            <m:r>
                              <a:rPr lang="en-GB" sz="1600" b="1" i="1" smtClean="0">
                                <a:latin typeface="Cambria Math" panose="02040503050406030204" pitchFamily="18" charset="0"/>
                              </a:rPr>
                              <m:t>𝒙</m:t>
                            </m:r>
                          </m:e>
                        </m:d>
                      </m:e>
                      <m:sup>
                        <m:r>
                          <a:rPr lang="en-GB" sz="1600" b="1" i="1" smtClean="0">
                            <a:latin typeface="Cambria Math" panose="02040503050406030204" pitchFamily="18" charset="0"/>
                          </a:rPr>
                          <m:t>𝒏</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is </a:t>
                </a:r>
                <a14:m>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a:t>
                </a:r>
              </a:p>
              <a:p>
                <a:pPr/>
                <a:r>
                  <a:rPr lang="en-GB" sz="1600" b="1" dirty="0"/>
                  <a:t>But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could be obtained either by 1 in the first bracket multiplied by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term in the second, giving </a:t>
                </a:r>
                <a14:m>
                  <m:oMath xmlns:m="http://schemas.openxmlformats.org/officeDocument/2006/math">
                    <m:r>
                      <a:rPr lang="en-GB" sz="1600" b="1" i="1" smtClean="0">
                        <a:latin typeface="Cambria Math" panose="02040503050406030204" pitchFamily="18" charset="0"/>
                      </a:rPr>
                      <m:t>𝟏</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sSup>
                      <m:sSupPr>
                        <m:ctrlPr>
                          <a:rPr lang="en-GB" sz="1600" b="1" i="1">
                            <a:latin typeface="Cambria Math" panose="02040503050406030204" pitchFamily="18" charset="0"/>
                          </a:rPr>
                        </m:ctrlPr>
                      </m:sSupPr>
                      <m:e>
                        <m:r>
                          <a:rPr lang="en-GB" sz="1600" b="1" i="1">
                            <a:latin typeface="Cambria Math" panose="02040503050406030204" pitchFamily="18" charset="0"/>
                          </a:rPr>
                          <m:t>𝒙</m:t>
                        </m:r>
                      </m:e>
                      <m:sup>
                        <m:r>
                          <a:rPr lang="en-GB" sz="1600" b="1" i="1">
                            <a:latin typeface="Cambria Math" panose="02040503050406030204" pitchFamily="18" charset="0"/>
                          </a:rPr>
                          <m:t>𝒓</m:t>
                        </m:r>
                      </m:sup>
                    </m:sSup>
                  </m:oMath>
                </a14:m>
                <a:r>
                  <a:rPr lang="en-GB" sz="1600" b="1" dirty="0"/>
                  <a:t>, or the </a:t>
                </a:r>
                <a14:m>
                  <m:oMath xmlns:m="http://schemas.openxmlformats.org/officeDocument/2006/math">
                    <m:r>
                      <a:rPr lang="en-GB" sz="1600" b="1" i="1" smtClean="0">
                        <a:latin typeface="Cambria Math" panose="02040503050406030204" pitchFamily="18" charset="0"/>
                      </a:rPr>
                      <m:t>𝒙</m:t>
                    </m:r>
                  </m:oMath>
                </a14:m>
                <a:r>
                  <a:rPr lang="en-GB" sz="1600" b="1" dirty="0"/>
                  <a:t> in the first bracket multiplied by the </a:t>
                </a:r>
                <a14:m>
                  <m:oMath xmlns:m="http://schemas.openxmlformats.org/officeDocument/2006/math">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oMath>
                </a14:m>
                <a:r>
                  <a:rPr lang="en-GB" sz="1600" b="1" dirty="0"/>
                  <a:t> term in the second, </a:t>
                </a:r>
                <a14:m>
                  <m:oMath xmlns:m="http://schemas.openxmlformats.org/officeDocument/2006/math">
                    <m:r>
                      <a:rPr lang="en-GB" sz="1600" b="1" i="1" smtClean="0">
                        <a:latin typeface="Cambria Math" panose="02040503050406030204" pitchFamily="18" charset="0"/>
                      </a:rPr>
                      <m:t>𝒙</m:t>
                    </m:r>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r>
                          <a:rPr lang="en-GB" sz="1600" b="1" i="1" smtClean="0">
                            <a:latin typeface="Cambria Math" panose="02040503050406030204" pitchFamily="18" charset="0"/>
                          </a:rPr>
                          <m:t>−</m:t>
                        </m:r>
                        <m:r>
                          <a:rPr lang="en-GB" sz="1600" b="1" i="1" smtClean="0">
                            <a:latin typeface="Cambria Math" panose="02040503050406030204" pitchFamily="18" charset="0"/>
                          </a:rPr>
                          <m:t>𝟏</m:t>
                        </m:r>
                      </m:sup>
                    </m:sSup>
                    <m:r>
                      <a:rPr lang="en-GB" sz="1600" b="1" i="1" smtClean="0">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sSup>
                      <m:sSupPr>
                        <m:ctrlPr>
                          <a:rPr lang="en-GB" sz="1600" b="1" i="1" smtClean="0">
                            <a:latin typeface="Cambria Math" panose="02040503050406030204" pitchFamily="18" charset="0"/>
                          </a:rPr>
                        </m:ctrlPr>
                      </m:sSupPr>
                      <m:e>
                        <m:r>
                          <a:rPr lang="en-GB" sz="1600" b="1" i="1" smtClean="0">
                            <a:latin typeface="Cambria Math" panose="02040503050406030204" pitchFamily="18" charset="0"/>
                          </a:rPr>
                          <m:t>𝒙</m:t>
                        </m:r>
                      </m:e>
                      <m:sup>
                        <m:r>
                          <a:rPr lang="en-GB" sz="1600" b="1" i="1" smtClean="0">
                            <a:latin typeface="Cambria Math" panose="02040503050406030204" pitchFamily="18" charset="0"/>
                          </a:rPr>
                          <m:t>𝒓</m:t>
                        </m:r>
                      </m:sup>
                    </m:sSup>
                  </m:oMath>
                </a14:m>
                <a:r>
                  <a:rPr lang="en-GB" sz="1600" b="1" dirty="0"/>
                  <a:t>. Thus comparing coefficients: </a:t>
                </a:r>
                <a:br>
                  <a:rPr lang="en-GB" sz="1600" b="1" i="1" dirty="0">
                    <a:latin typeface="Cambria Math" panose="02040503050406030204" pitchFamily="18" charset="0"/>
                  </a:rPr>
                </a:br>
                <a14:m>
                  <m:oMathPara xmlns:m="http://schemas.openxmlformats.org/officeDocument/2006/math">
                    <m:oMathParaPr>
                      <m:jc m:val="centerGroup"/>
                    </m:oMathParaPr>
                    <m:oMath xmlns:m="http://schemas.openxmlformats.org/officeDocument/2006/math">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e>
                            </m:mr>
                            <m:mr>
                              <m:e>
                                <m:r>
                                  <a:rPr lang="en-GB" sz="1600" b="1" i="1">
                                    <a:latin typeface="Cambria Math" panose="02040503050406030204" pitchFamily="18" charset="0"/>
                                  </a:rPr>
                                  <m:t>𝒓</m:t>
                                </m:r>
                                <m:r>
                                  <a:rPr lang="en-GB" sz="1600" b="1" i="1">
                                    <a:latin typeface="Cambria Math" panose="02040503050406030204" pitchFamily="18" charset="0"/>
                                  </a:rPr>
                                  <m:t>−</m:t>
                                </m:r>
                                <m:r>
                                  <a:rPr lang="en-GB" sz="1600" b="1" i="1">
                                    <a:latin typeface="Cambria Math" panose="02040503050406030204" pitchFamily="18" charset="0"/>
                                  </a:rPr>
                                  <m:t>𝟏</m:t>
                                </m:r>
                              </m:e>
                            </m:mr>
                          </m:m>
                        </m:e>
                      </m:d>
                      <m:r>
                        <a:rPr lang="en-GB" sz="1600" b="1" i="1">
                          <a:latin typeface="Cambria Math" panose="02040503050406030204" pitchFamily="18" charset="0"/>
                        </a:rPr>
                        <m:t>=</m:t>
                      </m:r>
                      <m:d>
                        <m:dPr>
                          <m:ctrlPr>
                            <a:rPr lang="en-GB" sz="1600" b="1" i="1">
                              <a:latin typeface="Cambria Math" panose="02040503050406030204" pitchFamily="18" charset="0"/>
                            </a:rPr>
                          </m:ctrlPr>
                        </m:dPr>
                        <m:e>
                          <m:m>
                            <m:mPr>
                              <m:plcHide m:val="on"/>
                              <m:mcs>
                                <m:mc>
                                  <m:mcPr>
                                    <m:count m:val="1"/>
                                    <m:mcJc m:val="center"/>
                                  </m:mcPr>
                                </m:mc>
                              </m:mcs>
                              <m:ctrlPr>
                                <a:rPr lang="en-GB" sz="1600" b="1" i="1">
                                  <a:latin typeface="Cambria Math" panose="02040503050406030204" pitchFamily="18" charset="0"/>
                                </a:rPr>
                              </m:ctrlPr>
                            </m:mPr>
                            <m:mr>
                              <m:e>
                                <m:r>
                                  <a:rPr lang="en-GB" sz="1600" b="1" i="1">
                                    <a:latin typeface="Cambria Math" panose="02040503050406030204" pitchFamily="18" charset="0"/>
                                  </a:rPr>
                                  <m:t>𝒏</m:t>
                                </m:r>
                                <m:r>
                                  <a:rPr lang="en-GB" sz="1600" b="1" i="1">
                                    <a:latin typeface="Cambria Math" panose="02040503050406030204" pitchFamily="18" charset="0"/>
                                  </a:rPr>
                                  <m:t>+</m:t>
                                </m:r>
                                <m:r>
                                  <a:rPr lang="en-GB" sz="1600" b="1" i="1">
                                    <a:latin typeface="Cambria Math" panose="02040503050406030204" pitchFamily="18" charset="0"/>
                                  </a:rPr>
                                  <m:t>𝟏</m:t>
                                </m:r>
                              </m:e>
                            </m:mr>
                            <m:mr>
                              <m:e>
                                <m:r>
                                  <a:rPr lang="en-GB" sz="1600" b="1" i="1">
                                    <a:latin typeface="Cambria Math" panose="02040503050406030204" pitchFamily="18" charset="0"/>
                                  </a:rPr>
                                  <m:t>𝒓</m:t>
                                </m:r>
                              </m:e>
                            </m:mr>
                          </m:m>
                        </m:e>
                      </m:d>
                    </m:oMath>
                  </m:oMathPara>
                </a14:m>
                <a:endParaRPr lang="en-GB" sz="16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5101456" y="1849473"/>
                <a:ext cx="3953644" cy="4845878"/>
              </a:xfrm>
              <a:prstGeom prst="rect">
                <a:avLst/>
              </a:prstGeom>
              <a:blipFill>
                <a:blip r:embed="rId3"/>
                <a:stretch>
                  <a:fillRect l="-1389" t="-629" r="-1698"/>
                </a:stretch>
              </a:blipFill>
            </p:spPr>
            <p:txBody>
              <a:bodyPr/>
              <a:lstStyle/>
              <a:p>
                <a:r>
                  <a:rPr lang="en-GB">
                    <a:noFill/>
                  </a:rPr>
                  <a:t> </a:t>
                </a:r>
              </a:p>
            </p:txBody>
          </p:sp>
        </mc:Fallback>
      </mc:AlternateContent>
      <p:sp>
        <p:nvSpPr>
          <p:cNvPr id="22" name="Rectangle 21"/>
          <p:cNvSpPr/>
          <p:nvPr/>
        </p:nvSpPr>
        <p:spPr>
          <a:xfrm>
            <a:off x="513356" y="5023556"/>
            <a:ext cx="3934466" cy="1738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3" name="Rectangle 22"/>
          <p:cNvSpPr/>
          <p:nvPr/>
        </p:nvSpPr>
        <p:spPr>
          <a:xfrm>
            <a:off x="5131923" y="3735332"/>
            <a:ext cx="3842744" cy="29702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TextBox 13">
            <a:extLst>
              <a:ext uri="{FF2B5EF4-FFF2-40B4-BE49-F238E27FC236}">
                <a16:creationId xmlns:a16="http://schemas.microsoft.com/office/drawing/2014/main" id="{E37E935C-D0BE-8D47-8815-12867BE31828}"/>
              </a:ext>
            </a:extLst>
          </p:cNvPr>
          <p:cNvSpPr txBox="1"/>
          <p:nvPr/>
        </p:nvSpPr>
        <p:spPr>
          <a:xfrm>
            <a:off x="4579762" y="162649"/>
            <a:ext cx="5297278" cy="2062103"/>
          </a:xfrm>
          <a:prstGeom prst="rect">
            <a:avLst/>
          </a:prstGeom>
          <a:noFill/>
        </p:spPr>
        <p:txBody>
          <a:bodyPr wrap="square" rtlCol="0">
            <a:spAutoFit/>
          </a:bodyPr>
          <a:lstStyle/>
          <a:p>
            <a:r>
              <a:rPr lang="en-US" sz="2400" dirty="0">
                <a:solidFill>
                  <a:schemeClr val="bg1"/>
                </a:solidFill>
              </a:rPr>
              <a:t>Complete before the lesson Q1-2</a:t>
            </a:r>
          </a:p>
          <a:p>
            <a:r>
              <a:rPr lang="en-US" sz="2400" dirty="0">
                <a:solidFill>
                  <a:srgbClr val="00B050"/>
                </a:solidFill>
              </a:rPr>
              <a:t>Green</a:t>
            </a:r>
            <a:r>
              <a:rPr lang="en-US" sz="2400" dirty="0"/>
              <a:t>		Q3-4</a:t>
            </a:r>
          </a:p>
          <a:p>
            <a:r>
              <a:rPr lang="en-US" sz="2400" dirty="0">
                <a:solidFill>
                  <a:schemeClr val="accent6"/>
                </a:solidFill>
              </a:rPr>
              <a:t>Amber</a:t>
            </a:r>
            <a:r>
              <a:rPr lang="en-US" sz="2400" dirty="0"/>
              <a:t> 		Q5-6</a:t>
            </a:r>
          </a:p>
          <a:p>
            <a:r>
              <a:rPr lang="en-US" sz="2400" dirty="0">
                <a:solidFill>
                  <a:srgbClr val="FF0000"/>
                </a:solidFill>
              </a:rPr>
              <a:t>Red		</a:t>
            </a:r>
            <a:r>
              <a:rPr lang="en-US" sz="2400" dirty="0"/>
              <a:t>Q7-10 &amp; Challenge</a:t>
            </a:r>
          </a:p>
          <a:p>
            <a:endParaRPr lang="en-US" sz="3200" dirty="0"/>
          </a:p>
        </p:txBody>
      </p:sp>
    </p:spTree>
    <p:extLst>
      <p:ext uri="{BB962C8B-B14F-4D97-AF65-F5344CB8AC3E}">
        <p14:creationId xmlns:p14="http://schemas.microsoft.com/office/powerpoint/2010/main" val="142572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2"/>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22"/>
                                        </p:tgtEl>
                                      </p:cBhvr>
                                    </p:animEffect>
                                    <p:set>
                                      <p:cBhvr>
                                        <p:cTn id="1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5" restart="whenNotActive" fill="hold" evtFilter="cancelBubble" nodeType="interactiveSeq">
                <p:stCondLst>
                  <p:cond evt="onClick" delay="0">
                    <p:tgtEl>
                      <p:spTgt spid="23"/>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childTnLst>
        </p:cTn>
      </p:par>
    </p:tnLst>
    <p:bldLst>
      <p:bldP spid="22" grpId="0" animBg="1"/>
      <p:bldP spid="22" grpId="1" animBg="1"/>
      <p:bldP spid="23" grpId="0" animBg="1"/>
      <p:bldP spid="2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Estimating Powers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432472" y="1172639"/>
            <a:ext cx="7046997" cy="2304256"/>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2012 Q3</a:t>
            </a:r>
          </a:p>
        </p:txBody>
      </p:sp>
      <mc:AlternateContent xmlns:mc="http://schemas.openxmlformats.org/markup-compatibility/2006" xmlns:a14="http://schemas.microsoft.com/office/drawing/2010/main">
        <mc:Choice Requires="a14">
          <p:sp>
            <p:nvSpPr>
              <p:cNvPr id="7" name="TextBox 6"/>
              <p:cNvSpPr txBox="1"/>
              <p:nvPr/>
            </p:nvSpPr>
            <p:spPr>
              <a:xfrm>
                <a:off x="428529" y="3703003"/>
                <a:ext cx="3825847" cy="2663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e>
                        <m:sup>
                          <m:r>
                            <a:rPr lang="en-GB" b="0" i="1" smtClean="0">
                              <a:latin typeface="Cambria Math" panose="02040503050406030204" pitchFamily="18" charset="0"/>
                            </a:rPr>
                            <m:t>8</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0</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8</m:t>
                              </m:r>
                            </m:sup>
                          </m:sSup>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1</m:t>
                                </m:r>
                              </m:e>
                            </m:mr>
                          </m:m>
                        </m:e>
                      </m:d>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1</m:t>
                              </m:r>
                            </m:e>
                            <m:sup>
                              <m:r>
                                <a:rPr lang="en-GB" b="0" i="1" smtClean="0">
                                  <a:latin typeface="Cambria Math" panose="02040503050406030204" pitchFamily="18" charset="0"/>
                                </a:rPr>
                                <m:t>7</m:t>
                              </m:r>
                            </m:sup>
                          </m:sSup>
                        </m:e>
                      </m:d>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𝑥</m:t>
                              </m:r>
                            </m:num>
                            <m:den>
                              <m:r>
                                <a:rPr lang="en-GB" b="0" i="1" smtClean="0">
                                  <a:latin typeface="Cambria Math" panose="02040503050406030204" pitchFamily="18" charset="0"/>
                                </a:rPr>
                                <m:t>4</m:t>
                              </m:r>
                            </m:den>
                          </m:f>
                        </m:e>
                      </m:d>
                    </m:oMath>
                    <m:oMath xmlns:m="http://schemas.openxmlformats.org/officeDocument/2006/math">
                      <m:r>
                        <a:rPr lang="en-GB" b="0" i="1" smtClean="0">
                          <a:latin typeface="Cambria Math" panose="02040503050406030204" pitchFamily="18" charset="0"/>
                        </a:rPr>
                        <m:t>                  +</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2</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6</m:t>
                              </m:r>
                            </m:sup>
                          </m:sSup>
                        </m:e>
                      </m:d>
                      <m:sSup>
                        <m:sSupPr>
                          <m:ctrlPr>
                            <a:rPr lang="en-GB" b="0" i="1" smtClean="0">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2</m:t>
                          </m:r>
                        </m:sup>
                      </m:sSup>
                    </m:oMath>
                    <m:oMath xmlns:m="http://schemas.openxmlformats.org/officeDocument/2006/math">
                      <m:r>
                        <a:rPr lang="en-GB" b="0" i="0" smtClean="0">
                          <a:latin typeface="Cambria Math" panose="02040503050406030204" pitchFamily="18" charset="0"/>
                        </a:rPr>
                        <m:t>                  </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8</m:t>
                                </m:r>
                              </m:e>
                            </m:mr>
                            <m:mr>
                              <m:e>
                                <m:r>
                                  <a:rPr lang="en-GB" b="0" i="1" smtClean="0">
                                    <a:latin typeface="Cambria Math" panose="02040503050406030204" pitchFamily="18" charset="0"/>
                                  </a:rPr>
                                  <m:t>3</m:t>
                                </m:r>
                              </m:e>
                            </m:mr>
                          </m:m>
                        </m:e>
                      </m:d>
                      <m:d>
                        <m:dPr>
                          <m:ctrlPr>
                            <a:rPr lang="en-GB" i="1">
                              <a:latin typeface="Cambria Math" panose="02040503050406030204" pitchFamily="18" charset="0"/>
                            </a:rPr>
                          </m:ctrlPr>
                        </m:dPr>
                        <m:e>
                          <m:sSup>
                            <m:sSupPr>
                              <m:ctrlPr>
                                <a:rPr lang="en-GB" i="1">
                                  <a:latin typeface="Cambria Math" panose="02040503050406030204" pitchFamily="18" charset="0"/>
                                </a:rPr>
                              </m:ctrlPr>
                            </m:sSupPr>
                            <m:e>
                              <m:r>
                                <a:rPr lang="en-GB" i="1">
                                  <a:latin typeface="Cambria Math" panose="02040503050406030204" pitchFamily="18" charset="0"/>
                                </a:rPr>
                                <m:t>1</m:t>
                              </m:r>
                            </m:e>
                            <m:sup>
                              <m:r>
                                <a:rPr lang="en-GB" b="0" i="1" smtClean="0">
                                  <a:latin typeface="Cambria Math" panose="02040503050406030204" pitchFamily="18" charset="0"/>
                                </a:rPr>
                                <m:t>5</m:t>
                              </m:r>
                            </m:sup>
                          </m:sSup>
                        </m:e>
                      </m:d>
                      <m:sSup>
                        <m:sSupPr>
                          <m:ctrlPr>
                            <a:rPr lang="en-GB" i="1">
                              <a:latin typeface="Cambria Math" panose="02040503050406030204" pitchFamily="18" charset="0"/>
                            </a:rPr>
                          </m:ctrlPr>
                        </m:sSupPr>
                        <m:e>
                          <m:d>
                            <m:dPr>
                              <m:ctrlPr>
                                <a:rPr lang="en-GB" i="1">
                                  <a:latin typeface="Cambria Math" panose="02040503050406030204" pitchFamily="18" charset="0"/>
                                </a:rPr>
                              </m:ctrlPr>
                            </m:dPr>
                            <m:e>
                              <m:f>
                                <m:fPr>
                                  <m:ctrlPr>
                                    <a:rPr lang="en-GB" i="1">
                                      <a:latin typeface="Cambria Math" panose="02040503050406030204" pitchFamily="18" charset="0"/>
                                    </a:rPr>
                                  </m:ctrlPr>
                                </m:fPr>
                                <m:num>
                                  <m:r>
                                    <a:rPr lang="en-GB" i="1">
                                      <a:latin typeface="Cambria Math" panose="02040503050406030204" pitchFamily="18" charset="0"/>
                                    </a:rPr>
                                    <m:t>𝑥</m:t>
                                  </m:r>
                                </m:num>
                                <m:den>
                                  <m:r>
                                    <a:rPr lang="en-GB" i="1">
                                      <a:latin typeface="Cambria Math" panose="02040503050406030204" pitchFamily="18" charset="0"/>
                                    </a:rPr>
                                    <m:t>4</m:t>
                                  </m:r>
                                </m:den>
                              </m:f>
                            </m:e>
                          </m:d>
                        </m:e>
                        <m:sup>
                          <m:r>
                            <a:rPr lang="en-GB" b="0" i="1" smtClean="0">
                              <a:latin typeface="Cambria Math" panose="02040503050406030204" pitchFamily="18" charset="0"/>
                            </a:rPr>
                            <m:t>3</m:t>
                          </m:r>
                        </m:sup>
                      </m:sSup>
                    </m:oMath>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4</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7</m:t>
                          </m:r>
                        </m:num>
                        <m:den>
                          <m:r>
                            <a:rPr lang="en-GB" b="0" i="1" smtClean="0">
                              <a:latin typeface="Cambria Math" panose="02040503050406030204" pitchFamily="18" charset="0"/>
                            </a:rPr>
                            <m:t>8</m:t>
                          </m:r>
                        </m:den>
                      </m:f>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3</m:t>
                          </m:r>
                        </m:sup>
                      </m:sSup>
                      <m:r>
                        <a:rPr lang="en-GB" b="0" i="1" smtClean="0">
                          <a:latin typeface="Cambria Math" panose="02040503050406030204" pitchFamily="18" charset="0"/>
                        </a:rPr>
                        <m:t>+…</m:t>
                      </m:r>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428529" y="3703003"/>
                <a:ext cx="3825847" cy="2663421"/>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571428" y="3538822"/>
                <a:ext cx="4210816" cy="3319178"/>
              </a:xfrm>
              <a:prstGeom prst="rect">
                <a:avLst/>
              </a:prstGeom>
              <a:noFill/>
            </p:spPr>
            <p:txBody>
              <a:bodyPr wrap="square" rtlCol="0">
                <a:spAutoFit/>
              </a:bodyPr>
              <a:lstStyle/>
              <a:p>
                <a:r>
                  <a:rPr lang="en-GB" sz="1400" b="1" dirty="0"/>
                  <a:t>Comparing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e>
                      <m:sup>
                        <m:r>
                          <a:rPr lang="en-GB" sz="1400" b="1" i="1" smtClean="0">
                            <a:latin typeface="Cambria Math" panose="02040503050406030204" pitchFamily="18" charset="0"/>
                          </a:rPr>
                          <m:t>𝟖</m:t>
                        </m:r>
                      </m:sup>
                    </m:sSup>
                  </m:oMath>
                </a14:m>
                <a:r>
                  <a:rPr lang="en-GB" sz="1400" b="1" dirty="0"/>
                  <a:t> to </a:t>
                </a:r>
                <a14:m>
                  <m:oMath xmlns:m="http://schemas.openxmlformats.org/officeDocument/2006/math">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e>
                        </m:d>
                      </m:e>
                      <m:sup>
                        <m:r>
                          <a:rPr lang="en-GB" sz="1400" b="1" i="1" smtClean="0">
                            <a:latin typeface="Cambria Math" panose="02040503050406030204" pitchFamily="18" charset="0"/>
                          </a:rPr>
                          <m:t>𝟖</m:t>
                        </m:r>
                      </m:sup>
                    </m:sSup>
                  </m:oMath>
                </a14:m>
                <a:r>
                  <a:rPr lang="en-GB" sz="1400" b="1" dirty="0"/>
                  <a:t>, then:</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𝟎𝟐𝟓</m:t>
                      </m:r>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𝒙</m:t>
                          </m:r>
                        </m:num>
                        <m:den>
                          <m:r>
                            <a:rPr lang="en-GB" sz="1400" b="1" i="1" smtClean="0">
                              <a:latin typeface="Cambria Math" panose="02040503050406030204" pitchFamily="18" charset="0"/>
                            </a:rPr>
                            <m:t>𝟒</m:t>
                          </m:r>
                        </m:den>
                      </m:f>
                    </m:oMath>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m:oMathPara>
                </a14:m>
                <a:endParaRPr lang="en-GB" sz="1400" b="1" dirty="0"/>
              </a:p>
              <a:p>
                <a:r>
                  <a:rPr lang="en-GB" sz="1400" b="1" dirty="0"/>
                  <a:t>Using our expansion with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m:t>
                    </m:r>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oMath>
                </a14:m>
                <a:r>
                  <a:rPr lang="en-GB" sz="1400" b="1" dirty="0"/>
                  <a:t>:</a:t>
                </a:r>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m:t>
                      </m:r>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𝟒</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𝟐</m:t>
                          </m:r>
                        </m:sup>
                      </m:sSup>
                      <m:r>
                        <a:rPr lang="en-GB" sz="1400" b="1" i="1" smtClean="0">
                          <a:latin typeface="Cambria Math" panose="02040503050406030204" pitchFamily="18" charset="0"/>
                        </a:rPr>
                        <m:t>+</m:t>
                      </m:r>
                      <m:f>
                        <m:fPr>
                          <m:ctrlPr>
                            <a:rPr lang="en-GB" sz="1400" b="1" i="1" smtClean="0">
                              <a:latin typeface="Cambria Math" panose="02040503050406030204" pitchFamily="18" charset="0"/>
                            </a:rPr>
                          </m:ctrlPr>
                        </m:fPr>
                        <m:num>
                          <m:r>
                            <a:rPr lang="en-GB" sz="1400" b="1" i="1" smtClean="0">
                              <a:latin typeface="Cambria Math" panose="02040503050406030204" pitchFamily="18" charset="0"/>
                            </a:rPr>
                            <m:t>𝟕</m:t>
                          </m:r>
                        </m:num>
                        <m:den>
                          <m:r>
                            <a:rPr lang="en-GB" sz="1400" b="1" i="1" smtClean="0">
                              <a:latin typeface="Cambria Math" panose="02040503050406030204" pitchFamily="18" charset="0"/>
                            </a:rPr>
                            <m:t>𝟖</m:t>
                          </m:r>
                        </m:den>
                      </m:f>
                      <m:sSup>
                        <m:sSupPr>
                          <m:ctrlPr>
                            <a:rPr lang="en-GB" sz="1400" b="1" i="1" smtClean="0">
                              <a:latin typeface="Cambria Math" panose="02040503050406030204" pitchFamily="18" charset="0"/>
                            </a:rPr>
                          </m:ctrlPr>
                        </m:sSupPr>
                        <m:e>
                          <m:d>
                            <m:dPr>
                              <m:ctrlPr>
                                <a:rPr lang="en-GB" sz="1400" b="1" i="1" smtClean="0">
                                  <a:latin typeface="Cambria Math" panose="02040503050406030204" pitchFamily="18" charset="0"/>
                                </a:rPr>
                              </m:ctrlPr>
                            </m:d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d>
                        </m:e>
                        <m:sup>
                          <m:r>
                            <a:rPr lang="en-GB" sz="1400" b="1" i="1" smtClean="0">
                              <a:latin typeface="Cambria Math" panose="02040503050406030204" pitchFamily="18" charset="0"/>
                            </a:rPr>
                            <m:t>𝟑</m:t>
                          </m:r>
                        </m:sup>
                      </m:sSup>
                    </m:oMath>
                    <m:oMath xmlns:m="http://schemas.openxmlformats.org/officeDocument/2006/math">
                      <m:r>
                        <a:rPr lang="en-GB" sz="1400" b="1" i="1" smtClean="0">
                          <a:latin typeface="Cambria Math" panose="02040503050406030204" pitchFamily="18" charset="0"/>
                        </a:rPr>
                        <m:t>=</m:t>
                      </m:r>
                      <m:r>
                        <a:rPr lang="en-GB" sz="1400" b="1" i="1" smtClean="0">
                          <a:latin typeface="Cambria Math" panose="02040503050406030204" pitchFamily="18" charset="0"/>
                        </a:rPr>
                        <m:t>𝟏</m:t>
                      </m:r>
                      <m:r>
                        <a:rPr lang="en-GB" sz="1400" b="1" i="1" smtClean="0">
                          <a:latin typeface="Cambria Math" panose="02040503050406030204" pitchFamily="18" charset="0"/>
                        </a:rPr>
                        <m:t>.</m:t>
                      </m:r>
                      <m:r>
                        <a:rPr lang="en-GB" sz="1400" b="1" i="1" smtClean="0">
                          <a:latin typeface="Cambria Math" panose="02040503050406030204" pitchFamily="18" charset="0"/>
                        </a:rPr>
                        <m:t>𝟐𝟏𝟖𝟒</m:t>
                      </m:r>
                      <m:r>
                        <a:rPr lang="en-GB" sz="1400" b="1" i="1" smtClean="0">
                          <a:latin typeface="Cambria Math" panose="02040503050406030204" pitchFamily="18" charset="0"/>
                        </a:rPr>
                        <m:t> </m:t>
                      </m:r>
                      <m:r>
                        <a:rPr lang="en-GB" sz="1400" b="1" i="1" smtClean="0">
                          <a:latin typeface="Cambria Math" panose="02040503050406030204" pitchFamily="18" charset="0"/>
                        </a:rPr>
                        <m:t>𝒕𝒐</m:t>
                      </m:r>
                      <m:r>
                        <a:rPr lang="en-GB" sz="1400" b="1" i="1" smtClean="0">
                          <a:latin typeface="Cambria Math" panose="02040503050406030204" pitchFamily="18" charset="0"/>
                        </a:rPr>
                        <m:t> </m:t>
                      </m:r>
                      <m:r>
                        <a:rPr lang="en-GB" sz="1400" b="1" i="1" smtClean="0">
                          <a:latin typeface="Cambria Math" panose="02040503050406030204" pitchFamily="18" charset="0"/>
                        </a:rPr>
                        <m:t>𝟒</m:t>
                      </m:r>
                      <m:r>
                        <a:rPr lang="en-GB" sz="1400" b="1" i="1" smtClean="0">
                          <a:latin typeface="Cambria Math" panose="02040503050406030204" pitchFamily="18" charset="0"/>
                        </a:rPr>
                        <m:t>𝒅𝒑</m:t>
                      </m:r>
                    </m:oMath>
                  </m:oMathPara>
                </a14:m>
                <a:endParaRPr lang="en-GB" sz="1400" b="1" dirty="0"/>
              </a:p>
              <a:p>
                <a:r>
                  <a:rPr lang="en-GB" sz="1400" dirty="0"/>
                  <a:t>Why should this be a reasonably good approximation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 despite the missing terms in the expansion?</a:t>
                </a:r>
              </a:p>
              <a:p>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𝒙</m:t>
                        </m:r>
                      </m:e>
                      <m:sup>
                        <m:r>
                          <a:rPr lang="en-GB" sz="1400" b="1" i="1" smtClean="0">
                            <a:latin typeface="Cambria Math" panose="02040503050406030204" pitchFamily="18" charset="0"/>
                          </a:rPr>
                          <m:t>𝒓</m:t>
                        </m:r>
                      </m:sup>
                    </m:sSup>
                  </m:oMath>
                </a14:m>
                <a:r>
                  <a:rPr lang="en-GB" sz="1400" b="1" dirty="0"/>
                  <a:t> becomes increasingly small when </a:t>
                </a:r>
                <a14:m>
                  <m:oMath xmlns:m="http://schemas.openxmlformats.org/officeDocument/2006/math">
                    <m:r>
                      <a:rPr lang="en-GB" sz="1400" b="1" i="1" smtClean="0">
                        <a:latin typeface="Cambria Math" panose="02040503050406030204" pitchFamily="18" charset="0"/>
                      </a:rPr>
                      <m:t>𝒙</m:t>
                    </m:r>
                    <m:r>
                      <a:rPr lang="en-GB" sz="1400" b="1" i="1" smtClean="0">
                        <a:latin typeface="Cambria Math" panose="02040503050406030204" pitchFamily="18" charset="0"/>
                      </a:rPr>
                      <m:t>&lt;</m:t>
                    </m:r>
                    <m:r>
                      <a:rPr lang="en-GB" sz="1400" b="1" i="1" smtClean="0">
                        <a:latin typeface="Cambria Math" panose="02040503050406030204" pitchFamily="18" charset="0"/>
                      </a:rPr>
                      <m:t>𝟏</m:t>
                    </m:r>
                  </m:oMath>
                </a14:m>
                <a:r>
                  <a:rPr lang="en-GB" sz="1400" b="1" dirty="0"/>
                  <a:t> as the power increases. Thus the </a:t>
                </a:r>
                <a14:m>
                  <m:oMath xmlns:m="http://schemas.openxmlformats.org/officeDocument/2006/math">
                    <m:sSup>
                      <m:sSupPr>
                        <m:ctrlPr>
                          <a:rPr lang="en-GB" sz="1400" b="1" i="1" smtClean="0">
                            <a:latin typeface="Cambria Math" panose="02040503050406030204" pitchFamily="18" charset="0"/>
                          </a:rPr>
                        </m:ctrlPr>
                      </m:sSupPr>
                      <m:e>
                        <m:r>
                          <a:rPr lang="en-GB" sz="1400" b="1" i="1" smtClean="0">
                            <a:latin typeface="Cambria Math" panose="02040503050406030204" pitchFamily="18" charset="0"/>
                          </a:rPr>
                          <m:t>𝟎</m:t>
                        </m:r>
                        <m:r>
                          <a:rPr lang="en-GB" sz="1400" b="1" i="1" smtClean="0">
                            <a:latin typeface="Cambria Math" panose="02040503050406030204" pitchFamily="18" charset="0"/>
                          </a:rPr>
                          <m:t>.</m:t>
                        </m:r>
                        <m:r>
                          <a:rPr lang="en-GB" sz="1400" b="1" i="1" smtClean="0">
                            <a:latin typeface="Cambria Math" panose="02040503050406030204" pitchFamily="18" charset="0"/>
                          </a:rPr>
                          <m:t>𝟏</m:t>
                        </m:r>
                      </m:e>
                      <m:sup>
                        <m:r>
                          <a:rPr lang="en-GB" sz="1400" b="1" i="1" smtClean="0">
                            <a:latin typeface="Cambria Math" panose="02040503050406030204" pitchFamily="18" charset="0"/>
                          </a:rPr>
                          <m:t>𝟒</m:t>
                        </m:r>
                      </m:sup>
                    </m:sSup>
                  </m:oMath>
                </a14:m>
                <a:r>
                  <a:rPr lang="en-GB" sz="1400" b="1" dirty="0"/>
                  <a:t> terms and beyond will be negligibly small.</a:t>
                </a:r>
              </a:p>
            </p:txBody>
          </p:sp>
        </mc:Choice>
        <mc:Fallback xmlns="">
          <p:sp>
            <p:nvSpPr>
              <p:cNvPr id="8" name="TextBox 7"/>
              <p:cNvSpPr txBox="1">
                <a:spLocks noRot="1" noChangeAspect="1" noMove="1" noResize="1" noEditPoints="1" noAdjustHandles="1" noChangeArrowheads="1" noChangeShapeType="1" noTextEdit="1"/>
              </p:cNvSpPr>
              <p:nvPr/>
            </p:nvSpPr>
            <p:spPr>
              <a:xfrm>
                <a:off x="4571428" y="3538822"/>
                <a:ext cx="4210816" cy="3319178"/>
              </a:xfrm>
              <a:prstGeom prst="rect">
                <a:avLst/>
              </a:prstGeom>
              <a:blipFill>
                <a:blip r:embed="rId4"/>
                <a:stretch>
                  <a:fillRect l="-434" r="-1302" b="-1471"/>
                </a:stretch>
              </a:blipFill>
            </p:spPr>
            <p:txBody>
              <a:bodyPr/>
              <a:lstStyle/>
              <a:p>
                <a:r>
                  <a:rPr lang="en-GB">
                    <a:noFill/>
                  </a:rPr>
                  <a:t> </a:t>
                </a:r>
              </a:p>
            </p:txBody>
          </p:sp>
        </mc:Fallback>
      </mc:AlternateContent>
      <p:sp>
        <p:nvSpPr>
          <p:cNvPr id="9" name="Rectangle 8"/>
          <p:cNvSpPr/>
          <p:nvPr/>
        </p:nvSpPr>
        <p:spPr>
          <a:xfrm>
            <a:off x="4656377" y="6186312"/>
            <a:ext cx="4250556" cy="6322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4630303" y="3550476"/>
            <a:ext cx="4276629" cy="33075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777501" y="3550476"/>
            <a:ext cx="3290443" cy="32455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4355976"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13" name="Rectangle 12"/>
          <p:cNvSpPr/>
          <p:nvPr/>
        </p:nvSpPr>
        <p:spPr>
          <a:xfrm>
            <a:off x="496322" y="3550476"/>
            <a:ext cx="274327" cy="31057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mc:AlternateContent xmlns:mc="http://schemas.openxmlformats.org/markup-compatibility/2006" xmlns:a14="http://schemas.microsoft.com/office/drawing/2010/main">
        <mc:Choice Requires="a14">
          <p:sp>
            <p:nvSpPr>
              <p:cNvPr id="14" name="TextBox 13"/>
              <p:cNvSpPr txBox="1"/>
              <p:nvPr/>
            </p:nvSpPr>
            <p:spPr>
              <a:xfrm>
                <a:off x="7617761" y="1632269"/>
                <a:ext cx="1302775" cy="138499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a:t>Fro Tip</a:t>
                </a:r>
                <a:r>
                  <a:rPr lang="en-GB" sz="1400" dirty="0"/>
                  <a:t>: Use your calculator to compare against the exact value of </a:t>
                </a:r>
                <a14:m>
                  <m:oMath xmlns:m="http://schemas.openxmlformats.org/officeDocument/2006/math">
                    <m:sSup>
                      <m:sSupPr>
                        <m:ctrlPr>
                          <a:rPr lang="en-GB" sz="1400" b="0" i="1" smtClean="0">
                            <a:latin typeface="Cambria Math" panose="02040503050406030204" pitchFamily="18" charset="0"/>
                          </a:rPr>
                        </m:ctrlPr>
                      </m:sSupPr>
                      <m:e>
                        <m:r>
                          <a:rPr lang="en-GB" sz="1400" b="0" i="1" smtClean="0">
                            <a:latin typeface="Cambria Math" panose="02040503050406030204" pitchFamily="18" charset="0"/>
                          </a:rPr>
                          <m:t>1.025</m:t>
                        </m:r>
                      </m:e>
                      <m:sup>
                        <m:r>
                          <a:rPr lang="en-GB" sz="1400" b="0" i="1" smtClean="0">
                            <a:latin typeface="Cambria Math" panose="02040503050406030204" pitchFamily="18" charset="0"/>
                          </a:rPr>
                          <m:t>8</m:t>
                        </m:r>
                      </m:sup>
                    </m:sSup>
                  </m:oMath>
                </a14:m>
                <a:r>
                  <a:rPr lang="en-GB" sz="1400" dirty="0"/>
                  <a:t>.</a:t>
                </a:r>
              </a:p>
            </p:txBody>
          </p:sp>
        </mc:Choice>
        <mc:Fallback xmlns="">
          <p:sp>
            <p:nvSpPr>
              <p:cNvPr id="14" name="TextBox 13"/>
              <p:cNvSpPr txBox="1">
                <a:spLocks noRot="1" noChangeAspect="1" noMove="1" noResize="1" noEditPoints="1" noAdjustHandles="1" noChangeArrowheads="1" noChangeShapeType="1" noTextEdit="1"/>
              </p:cNvSpPr>
              <p:nvPr/>
            </p:nvSpPr>
            <p:spPr>
              <a:xfrm>
                <a:off x="7617761" y="1632269"/>
                <a:ext cx="1302775" cy="1384995"/>
              </a:xfrm>
              <a:prstGeom prst="rect">
                <a:avLst/>
              </a:prstGeom>
              <a:blipFill>
                <a:blip r:embed="rId5"/>
                <a:stretch>
                  <a:fillRect l="-461" r="-461" b="-3030"/>
                </a:stretch>
              </a:blipFill>
            </p:spPr>
            <p:txBody>
              <a:bodyPr/>
              <a:lstStyle/>
              <a:p>
                <a:r>
                  <a:rPr lang="en-GB">
                    <a:noFill/>
                  </a:rPr>
                  <a:t> </a:t>
                </a:r>
              </a:p>
            </p:txBody>
          </p:sp>
        </mc:Fallback>
      </mc:AlternateContent>
      <p:cxnSp>
        <p:nvCxnSpPr>
          <p:cNvPr id="16" name="Straight Arrow Connector 15"/>
          <p:cNvCxnSpPr>
            <a:stCxn id="14" idx="2"/>
          </p:cNvCxnSpPr>
          <p:nvPr/>
        </p:nvCxnSpPr>
        <p:spPr>
          <a:xfrm flipH="1">
            <a:off x="8100392" y="3017264"/>
            <a:ext cx="168757" cy="33972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8221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9"/>
                    </p:tgtEl>
                  </p:cond>
                </p:stCondLst>
                <p:endSync evt="end" delay="0">
                  <p:rtn val="all"/>
                </p:endSync>
                <p:childTnLst>
                  <p:par>
                    <p:cTn id="12" fill="hold">
                      <p:stCondLst>
                        <p:cond delay="0"/>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23" restart="whenNotActive" fill="hold" evtFilter="cancelBubble" nodeType="interactiveSeq">
                <p:stCondLst>
                  <p:cond evt="onClick" delay="0">
                    <p:tgtEl>
                      <p:spTgt spid="11"/>
                    </p:tgtEl>
                  </p:cond>
                </p:stCondLst>
                <p:endSync evt="end" delay="0">
                  <p:rtn val="all"/>
                </p:endSync>
                <p:childTnLst>
                  <p:par>
                    <p:cTn id="24" fill="hold">
                      <p:stCondLst>
                        <p:cond delay="0"/>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9268" y="1134036"/>
            <a:ext cx="7010620" cy="1769347"/>
          </a:xfrm>
          <a:prstGeom prst="rect">
            <a:avLst/>
          </a:prstGeom>
          <a:effectLst>
            <a:outerShdw blurRad="63500" sx="102000" sy="102000" algn="ctr" rotWithShape="0">
              <a:prstClr val="black">
                <a:alpha val="40000"/>
              </a:prstClr>
            </a:outerShdw>
          </a:effectLst>
        </p:spPr>
      </p:pic>
      <p:grpSp>
        <p:nvGrpSpPr>
          <p:cNvPr id="3" name="Group 2"/>
          <p:cNvGrpSpPr/>
          <p:nvPr/>
        </p:nvGrpSpPr>
        <p:grpSpPr>
          <a:xfrm>
            <a:off x="0" y="0"/>
            <a:ext cx="9143074" cy="599127"/>
            <a:chOff x="0" y="13335"/>
            <a:chExt cx="9144218" cy="599127"/>
          </a:xfrm>
        </p:grpSpPr>
        <p:sp>
          <p:nvSpPr>
            <p:cNvPr id="4"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5" name="Straight Connector 4"/>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395536" y="764704"/>
            <a:ext cx="252028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 Jan 2008 Q3</a:t>
            </a:r>
          </a:p>
        </p:txBody>
      </p:sp>
      <p:pic>
        <p:nvPicPr>
          <p:cNvPr id="7" name="Picture 6"/>
          <p:cNvPicPr>
            <a:picLocks noChangeAspect="1"/>
          </p:cNvPicPr>
          <p:nvPr/>
        </p:nvPicPr>
        <p:blipFill>
          <a:blip r:embed="rId3"/>
          <a:stretch>
            <a:fillRect/>
          </a:stretch>
        </p:blipFill>
        <p:spPr>
          <a:xfrm>
            <a:off x="685127" y="3068960"/>
            <a:ext cx="7399759" cy="2473884"/>
          </a:xfrm>
          <a:prstGeom prst="rect">
            <a:avLst/>
          </a:prstGeom>
        </p:spPr>
      </p:pic>
      <p:sp>
        <p:nvSpPr>
          <p:cNvPr id="8" name="Rectangle 7"/>
          <p:cNvSpPr/>
          <p:nvPr/>
        </p:nvSpPr>
        <p:spPr>
          <a:xfrm>
            <a:off x="1116167" y="3076343"/>
            <a:ext cx="7068277" cy="15295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16166" y="4605867"/>
            <a:ext cx="7068277" cy="12417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5144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10" presetClass="exit" presetSubtype="0" fill="hold" grpId="0" nodeType="clickEffect">
                                  <p:stCondLst>
                                    <p:cond delay="0"/>
                                  </p:stCondLst>
                                  <p:childTnLst>
                                    <p:animEffect transition="out" filter="fade">
                                      <p:cBhvr>
                                        <p:cTn id="13" dur="500"/>
                                        <p:tgtEl>
                                          <p:spTgt spid="8"/>
                                        </p:tgtEl>
                                      </p:cBhvr>
                                    </p:animEffect>
                                    <p:set>
                                      <p:cBhvr>
                                        <p:cTn id="1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5" restart="whenNotActive" fill="hold" evtFilter="cancelBubble" nodeType="interactiveSeq">
                <p:stCondLst>
                  <p:cond evt="onClick" delay="0">
                    <p:tgtEl>
                      <p:spTgt spid="9"/>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8" grpId="1" animBg="1"/>
      <p:bldP spid="9" grpId="0" animBg="1"/>
      <p:bldP spid="9"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8E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 168-169</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1B3EDADE-73CE-F248-AF0D-12FE228B4230}"/>
              </a:ext>
            </a:extLst>
          </p:cNvPr>
          <p:cNvSpPr txBox="1"/>
          <p:nvPr/>
        </p:nvSpPr>
        <p:spPr>
          <a:xfrm>
            <a:off x="1707337" y="2697427"/>
            <a:ext cx="5297278" cy="1692771"/>
          </a:xfrm>
          <a:prstGeom prst="rect">
            <a:avLst/>
          </a:prstGeom>
          <a:noFill/>
        </p:spPr>
        <p:txBody>
          <a:bodyPr wrap="square" rtlCol="0">
            <a:spAutoFit/>
          </a:bodyPr>
          <a:lstStyle/>
          <a:p>
            <a:r>
              <a:rPr lang="en-US" sz="2400" dirty="0"/>
              <a:t>Complete before the lesson Q1-2</a:t>
            </a:r>
          </a:p>
          <a:p>
            <a:r>
              <a:rPr lang="en-US" sz="2400" dirty="0">
                <a:solidFill>
                  <a:srgbClr val="00B050"/>
                </a:solidFill>
              </a:rPr>
              <a:t>Green</a:t>
            </a:r>
            <a:r>
              <a:rPr lang="en-US" sz="2400" dirty="0"/>
              <a:t>		Q3-4</a:t>
            </a:r>
          </a:p>
          <a:p>
            <a:r>
              <a:rPr lang="en-US" sz="2400" dirty="0">
                <a:solidFill>
                  <a:schemeClr val="accent6"/>
                </a:solidFill>
              </a:rPr>
              <a:t>Amber</a:t>
            </a:r>
            <a:r>
              <a:rPr lang="en-US" sz="2400" dirty="0"/>
              <a:t> 		Q5-6</a:t>
            </a:r>
          </a:p>
          <a:p>
            <a:r>
              <a:rPr lang="en-US" sz="2400" dirty="0">
                <a:solidFill>
                  <a:srgbClr val="FF0000"/>
                </a:solidFill>
              </a:rPr>
              <a:t>Red</a:t>
            </a:r>
            <a:r>
              <a:rPr lang="en-US" sz="3200" dirty="0">
                <a:solidFill>
                  <a:srgbClr val="FF0000"/>
                </a:solidFill>
              </a:rPr>
              <a:t>		</a:t>
            </a:r>
            <a:r>
              <a:rPr lang="en-US" sz="2400" dirty="0"/>
              <a:t> Q7-9</a:t>
            </a:r>
            <a:endParaRPr lang="en-US" sz="2400" dirty="0">
              <a:solidFill>
                <a:srgbClr val="FF0000"/>
              </a:solidFill>
            </a:endParaRPr>
          </a:p>
        </p:txBody>
      </p:sp>
    </p:spTree>
    <p:extLst>
      <p:ext uri="{BB962C8B-B14F-4D97-AF65-F5344CB8AC3E}">
        <p14:creationId xmlns:p14="http://schemas.microsoft.com/office/powerpoint/2010/main" val="2254373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6" name="TextBox 5"/>
          <p:cNvSpPr txBox="1"/>
          <p:nvPr/>
        </p:nvSpPr>
        <p:spPr>
          <a:xfrm>
            <a:off x="916029" y="1630451"/>
            <a:ext cx="256096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                     1</a:t>
            </a:r>
          </a:p>
          <a:p>
            <a:r>
              <a:rPr lang="en-GB" dirty="0"/>
              <a:t>                  1    1</a:t>
            </a:r>
          </a:p>
          <a:p>
            <a:r>
              <a:rPr lang="en-GB" dirty="0"/>
              <a:t>               1    2    1</a:t>
            </a:r>
          </a:p>
          <a:p>
            <a:r>
              <a:rPr lang="en-GB" dirty="0"/>
              <a:t>            1    3    3    1</a:t>
            </a:r>
          </a:p>
        </p:txBody>
      </p:sp>
      <p:sp>
        <p:nvSpPr>
          <p:cNvPr id="7" name="TextBox 6"/>
          <p:cNvSpPr txBox="1"/>
          <p:nvPr/>
        </p:nvSpPr>
        <p:spPr>
          <a:xfrm>
            <a:off x="937804" y="1239561"/>
            <a:ext cx="253919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Pascal’s Triangle</a:t>
            </a:r>
          </a:p>
        </p:txBody>
      </p:sp>
      <mc:AlternateContent xmlns:mc="http://schemas.openxmlformats.org/markup-compatibility/2006" xmlns:a14="http://schemas.microsoft.com/office/drawing/2010/main">
        <mc:Choice Requires="a14">
          <p:sp>
            <p:nvSpPr>
              <p:cNvPr id="10" name="TextBox 9"/>
              <p:cNvSpPr txBox="1"/>
              <p:nvPr/>
            </p:nvSpPr>
            <p:spPr>
              <a:xfrm>
                <a:off x="467544" y="4200586"/>
                <a:ext cx="3024336"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Find the first 4 terms in the binomial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4+5</m:t>
                            </m:r>
                            <m:r>
                              <a:rPr lang="en-GB" b="0" i="1" smtClean="0">
                                <a:latin typeface="Cambria Math" panose="02040503050406030204" pitchFamily="18" charset="0"/>
                              </a:rPr>
                              <m:t>𝑥</m:t>
                            </m:r>
                          </m:e>
                        </m:d>
                      </m:e>
                      <m:sup>
                        <m:r>
                          <a:rPr lang="en-GB" b="0" i="1" smtClean="0">
                            <a:latin typeface="Cambria Math" panose="02040503050406030204" pitchFamily="18" charset="0"/>
                          </a:rPr>
                          <m:t>10</m:t>
                        </m:r>
                      </m:sup>
                    </m:sSup>
                  </m:oMath>
                </a14:m>
                <a:r>
                  <a:rPr lang="en-GB" dirty="0"/>
                  <a:t>, giving terms in ascending powers of </a:t>
                </a:r>
                <a14:m>
                  <m:oMath xmlns:m="http://schemas.openxmlformats.org/officeDocument/2006/math">
                    <m:r>
                      <a:rPr lang="en-GB" b="0" i="1" smtClean="0">
                        <a:latin typeface="Cambria Math" panose="02040503050406030204" pitchFamily="18" charset="0"/>
                      </a:rPr>
                      <m:t>𝑥</m:t>
                    </m:r>
                  </m:oMath>
                </a14:m>
                <a:r>
                  <a:rPr lang="en-GB" dirty="0"/>
                  <a:t>.</a:t>
                </a:r>
              </a:p>
            </p:txBody>
          </p:sp>
        </mc:Choice>
        <mc:Fallback xmlns="">
          <p:sp>
            <p:nvSpPr>
              <p:cNvPr id="10" name="TextBox 9"/>
              <p:cNvSpPr txBox="1">
                <a:spLocks noRot="1" noChangeAspect="1" noMove="1" noResize="1" noEditPoints="1" noAdjustHandles="1" noChangeArrowheads="1" noChangeShapeType="1" noTextEdit="1"/>
              </p:cNvSpPr>
              <p:nvPr/>
            </p:nvSpPr>
            <p:spPr>
              <a:xfrm>
                <a:off x="467544" y="4200586"/>
                <a:ext cx="3024336" cy="1200329"/>
              </a:xfrm>
              <a:prstGeom prst="rect">
                <a:avLst/>
              </a:prstGeom>
              <a:blipFill>
                <a:blip r:embed="rId2"/>
                <a:stretch>
                  <a:fillRect b="-44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1" name="TextBox 10"/>
          <p:cNvSpPr txBox="1"/>
          <p:nvPr/>
        </p:nvSpPr>
        <p:spPr>
          <a:xfrm>
            <a:off x="467544" y="3831254"/>
            <a:ext cx="3024336"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Binomial Expansion</a:t>
            </a:r>
          </a:p>
        </p:txBody>
      </p:sp>
      <mc:AlternateContent xmlns:mc="http://schemas.openxmlformats.org/markup-compatibility/2006" xmlns:a14="http://schemas.microsoft.com/office/drawing/2010/main">
        <mc:Choice Requires="a14">
          <p:sp>
            <p:nvSpPr>
              <p:cNvPr id="15" name="TextBox 14"/>
              <p:cNvSpPr txBox="1"/>
              <p:nvPr/>
            </p:nvSpPr>
            <p:spPr>
              <a:xfrm>
                <a:off x="4644008" y="3840546"/>
                <a:ext cx="3600400"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Use your expansion to estimate the value of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1.05</m:t>
                        </m:r>
                      </m:e>
                      <m:sup>
                        <m:r>
                          <a:rPr lang="en-GB" b="0" i="1" smtClean="0">
                            <a:latin typeface="Cambria Math" panose="02040503050406030204" pitchFamily="18" charset="0"/>
                          </a:rPr>
                          <m:t>10</m:t>
                        </m:r>
                      </m:sup>
                    </m:sSup>
                  </m:oMath>
                </a14:m>
                <a:r>
                  <a:rPr lang="en-GB" dirty="0"/>
                  <a:t> to 5 decimal places.</a:t>
                </a:r>
              </a:p>
            </p:txBody>
          </p:sp>
        </mc:Choice>
        <mc:Fallback xmlns="">
          <p:sp>
            <p:nvSpPr>
              <p:cNvPr id="15" name="TextBox 14"/>
              <p:cNvSpPr txBox="1">
                <a:spLocks noRot="1" noChangeAspect="1" noMove="1" noResize="1" noEditPoints="1" noAdjustHandles="1" noChangeArrowheads="1" noChangeShapeType="1" noTextEdit="1"/>
              </p:cNvSpPr>
              <p:nvPr/>
            </p:nvSpPr>
            <p:spPr>
              <a:xfrm>
                <a:off x="4644008" y="3840546"/>
                <a:ext cx="3600400" cy="646331"/>
              </a:xfrm>
              <a:prstGeom prst="rect">
                <a:avLst/>
              </a:prstGeom>
              <a:blipFill>
                <a:blip r:embed="rId3"/>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6" name="TextBox 15"/>
          <p:cNvSpPr txBox="1"/>
          <p:nvPr/>
        </p:nvSpPr>
        <p:spPr>
          <a:xfrm>
            <a:off x="4644008" y="3471214"/>
            <a:ext cx="360040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Using expansions for estimation</a:t>
            </a:r>
          </a:p>
        </p:txBody>
      </p:sp>
      <mc:AlternateContent xmlns:mc="http://schemas.openxmlformats.org/markup-compatibility/2006" xmlns:a14="http://schemas.microsoft.com/office/drawing/2010/main">
        <mc:Choice Requires="a14">
          <p:sp>
            <p:nvSpPr>
              <p:cNvPr id="19" name="TextBox 18"/>
              <p:cNvSpPr txBox="1"/>
              <p:nvPr/>
            </p:nvSpPr>
            <p:spPr>
              <a:xfrm>
                <a:off x="4355977" y="1946392"/>
                <a:ext cx="3262802" cy="83125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Given that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3</m:t>
                              </m:r>
                            </m:e>
                          </m:mr>
                        </m:m>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8!</m:t>
                        </m:r>
                      </m:num>
                      <m:den>
                        <m:r>
                          <a:rPr lang="en-GB" b="0" i="1" smtClean="0">
                            <a:latin typeface="Cambria Math" panose="02040503050406030204" pitchFamily="18" charset="0"/>
                          </a:rPr>
                          <m:t>3!</m:t>
                        </m:r>
                        <m:r>
                          <a:rPr lang="en-GB" b="0" i="1" smtClean="0">
                            <a:latin typeface="Cambria Math" panose="02040503050406030204" pitchFamily="18" charset="0"/>
                          </a:rPr>
                          <m:t>𝑎</m:t>
                        </m:r>
                        <m:r>
                          <a:rPr lang="en-GB" b="0" i="1" smtClean="0">
                            <a:latin typeface="Cambria Math" panose="02040503050406030204" pitchFamily="18" charset="0"/>
                          </a:rPr>
                          <m:t>!</m:t>
                        </m:r>
                      </m:den>
                    </m:f>
                  </m:oMath>
                </a14:m>
                <a:r>
                  <a:rPr lang="en-GB" dirty="0"/>
                  <a:t>, find the value of </a:t>
                </a:r>
                <a14:m>
                  <m:oMath xmlns:m="http://schemas.openxmlformats.org/officeDocument/2006/math">
                    <m:r>
                      <a:rPr lang="en-GB" b="0" i="1" smtClean="0">
                        <a:latin typeface="Cambria Math" panose="02040503050406030204" pitchFamily="18" charset="0"/>
                      </a:rPr>
                      <m:t>𝑎</m:t>
                    </m:r>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55977" y="1946392"/>
                <a:ext cx="3262802" cy="831253"/>
              </a:xfrm>
              <a:prstGeom prst="rect">
                <a:avLst/>
              </a:prstGeom>
              <a:blipFill>
                <a:blip r:embed="rId4"/>
                <a:stretch>
                  <a:fillRect b="-1242"/>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4355976" y="1586352"/>
            <a:ext cx="3262803"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Factorial Notation</a:t>
            </a:r>
          </a:p>
        </p:txBody>
      </p:sp>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Starter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1700808"/>
                <a:ext cx="3168352" cy="1938992"/>
              </a:xfrm>
              <a:prstGeom prst="rect">
                <a:avLst/>
              </a:prstGeom>
              <a:noFill/>
            </p:spPr>
            <p:txBody>
              <a:bodyPr wrap="square" rtlCol="0">
                <a:spAutoFit/>
              </a:bodyPr>
              <a:lstStyle/>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0</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1</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2</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3</m:t>
                        </m:r>
                      </m:sup>
                    </m:sSup>
                  </m:oMath>
                </a14:m>
                <a:endParaRPr lang="en-GB" sz="2400" baseline="30000" dirty="0"/>
              </a:p>
              <a:p>
                <a:pPr marL="514350" indent="-514350">
                  <a:buAutoNum type="alphaLcParenR"/>
                </a:pPr>
                <a:r>
                  <a:rPr lang="en-GB" sz="2400" dirty="0"/>
                  <a:t>Expand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𝑎</m:t>
                            </m:r>
                            <m:r>
                              <a:rPr lang="en-GB" sz="2400" b="0" i="1" smtClean="0">
                                <a:latin typeface="Cambria Math" panose="02040503050406030204" pitchFamily="18" charset="0"/>
                              </a:rPr>
                              <m:t>+</m:t>
                            </m:r>
                            <m:r>
                              <a:rPr lang="en-GB" sz="2400" b="0" i="1" smtClean="0">
                                <a:latin typeface="Cambria Math" panose="02040503050406030204" pitchFamily="18" charset="0"/>
                              </a:rPr>
                              <m:t>𝑏</m:t>
                            </m:r>
                          </m:e>
                        </m:d>
                      </m:e>
                      <m:sup>
                        <m:r>
                          <a:rPr lang="en-GB" sz="2400" b="0" i="1" smtClean="0">
                            <a:latin typeface="Cambria Math" panose="02040503050406030204" pitchFamily="18" charset="0"/>
                          </a:rPr>
                          <m:t>4</m:t>
                        </m:r>
                      </m:sup>
                    </m:sSup>
                  </m:oMath>
                </a14:m>
                <a:endParaRPr lang="en-GB" sz="2400" baseline="30000" dirty="0"/>
              </a:p>
            </p:txBody>
          </p:sp>
        </mc:Choice>
        <mc:Fallback xmlns="">
          <p:sp>
            <p:nvSpPr>
              <p:cNvPr id="5" name="TextBox 4"/>
              <p:cNvSpPr txBox="1">
                <a:spLocks noRot="1" noChangeAspect="1" noMove="1" noResize="1" noEditPoints="1" noAdjustHandles="1" noChangeArrowheads="1" noChangeShapeType="1" noTextEdit="1"/>
              </p:cNvSpPr>
              <p:nvPr/>
            </p:nvSpPr>
            <p:spPr>
              <a:xfrm>
                <a:off x="323528" y="1700808"/>
                <a:ext cx="3168352" cy="1938992"/>
              </a:xfrm>
              <a:prstGeom prst="rect">
                <a:avLst/>
              </a:prstGeom>
              <a:blipFill>
                <a:blip r:embed="rId2"/>
                <a:stretch>
                  <a:fillRect l="-3077" t="-2830" b="-660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65714" y="1700808"/>
                <a:ext cx="5791200" cy="1938992"/>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r>
                        <a:rPr lang="en-GB" sz="2400" b="0" i="1" smtClean="0">
                          <a:latin typeface="Cambria Math" panose="02040503050406030204" pitchFamily="18" charset="0"/>
                        </a:rPr>
                        <m:t>𝑎</m:t>
                      </m:r>
                      <m:r>
                        <a:rPr lang="en-GB" sz="2400" b="0" i="1" smtClean="0">
                          <a:latin typeface="Cambria Math" panose="02040503050406030204" pitchFamily="18" charset="0"/>
                        </a:rPr>
                        <m:t>  +    1</m:t>
                      </m:r>
                      <m:r>
                        <a:rPr lang="en-GB" sz="2400" b="0" i="1" smtClean="0">
                          <a:latin typeface="Cambria Math" panose="02040503050406030204" pitchFamily="18" charset="0"/>
                        </a:rPr>
                        <m:t>𝑏</m:t>
                      </m:r>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2</m:t>
                      </m:r>
                      <m:r>
                        <a:rPr lang="en-GB" sz="2400" b="0" i="1" smtClean="0">
                          <a:latin typeface="Cambria Math" panose="02040503050406030204" pitchFamily="18" charset="0"/>
                        </a:rPr>
                        <m:t>𝑎𝑏</m:t>
                      </m:r>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3</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𝑏</m:t>
                      </m:r>
                      <m:r>
                        <a:rPr lang="en-GB" sz="2400" b="0" i="1" smtClean="0">
                          <a:latin typeface="Cambria Math" panose="02040503050406030204" pitchFamily="18" charset="0"/>
                        </a:rPr>
                        <m:t>   +  3</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oMath>
                  </m:oMathPara>
                </a14:m>
                <a:endParaRPr lang="en-GB" sz="2400" dirty="0"/>
              </a:p>
              <a:p>
                <a:pPr algn="ctr"/>
                <a14:m>
                  <m:oMathPara xmlns:m="http://schemas.openxmlformats.org/officeDocument/2006/math">
                    <m:oMathParaPr>
                      <m:jc m:val="centerGroup"/>
                    </m:oMathParaPr>
                    <m:oMath xmlns:m="http://schemas.openxmlformats.org/officeDocument/2006/math">
                      <m:r>
                        <a:rPr lang="en-GB" sz="2400" b="0" i="1" smtClean="0">
                          <a:latin typeface="Cambria Math" panose="02040503050406030204" pitchFamily="18" charset="0"/>
                        </a:rPr>
                        <m:t>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4</m:t>
                          </m:r>
                        </m:sup>
                      </m:sSup>
                      <m:r>
                        <a:rPr lang="en-GB" sz="2400" b="0" i="1" smtClean="0">
                          <a:latin typeface="Cambria Math" panose="02040503050406030204" pitchFamily="18" charset="0"/>
                        </a:rPr>
                        <m:t>  +  4</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𝑏</m:t>
                      </m:r>
                      <m:r>
                        <a:rPr lang="en-GB" sz="2400" b="0" i="1" smtClean="0">
                          <a:latin typeface="Cambria Math" panose="02040503050406030204" pitchFamily="18" charset="0"/>
                        </a:rPr>
                        <m:t>   +  6</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𝑎</m:t>
                          </m:r>
                        </m:e>
                        <m:sup>
                          <m:r>
                            <a:rPr lang="en-GB" sz="2400" b="0" i="1" smtClean="0">
                              <a:latin typeface="Cambria Math" panose="02040503050406030204" pitchFamily="18" charset="0"/>
                            </a:rPr>
                            <m:t>2</m:t>
                          </m:r>
                        </m:sup>
                      </m:sSup>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2</m:t>
                          </m:r>
                        </m:sup>
                      </m:sSup>
                      <m:r>
                        <a:rPr lang="en-GB" sz="2400" b="0" i="1" smtClean="0">
                          <a:latin typeface="Cambria Math" panose="02040503050406030204" pitchFamily="18" charset="0"/>
                        </a:rPr>
                        <m:t>  + 4</m:t>
                      </m:r>
                      <m:r>
                        <a:rPr lang="en-GB" sz="2400" b="0" i="1" smtClean="0">
                          <a:latin typeface="Cambria Math" panose="02040503050406030204" pitchFamily="18" charset="0"/>
                        </a:rPr>
                        <m:t>𝑎</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3</m:t>
                          </m:r>
                        </m:sup>
                      </m:sSup>
                      <m:r>
                        <a:rPr lang="en-GB" sz="2400" b="0" i="1" smtClean="0">
                          <a:latin typeface="Cambria Math" panose="02040503050406030204" pitchFamily="18" charset="0"/>
                        </a:rPr>
                        <m:t> +  1</m:t>
                      </m:r>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𝑏</m:t>
                          </m:r>
                        </m:e>
                        <m:sup>
                          <m:r>
                            <a:rPr lang="en-GB" sz="2400" b="0" i="1" smtClean="0">
                              <a:latin typeface="Cambria Math" panose="02040503050406030204" pitchFamily="18" charset="0"/>
                            </a:rPr>
                            <m:t>4</m:t>
                          </m:r>
                        </m:sup>
                      </m:sSup>
                    </m:oMath>
                  </m:oMathPara>
                </a14:m>
                <a:endParaRPr lang="en-GB"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265714" y="1700808"/>
                <a:ext cx="5791200" cy="1938992"/>
              </a:xfrm>
              <a:prstGeom prst="rect">
                <a:avLst/>
              </a:prstGeom>
              <a:blipFill>
                <a:blip r:embed="rId3"/>
                <a:stretch>
                  <a:fillRect l="-316"/>
                </a:stretch>
              </a:blipFill>
            </p:spPr>
            <p:txBody>
              <a:bodyPr/>
              <a:lstStyle/>
              <a:p>
                <a:r>
                  <a:rPr lang="en-GB">
                    <a:noFill/>
                  </a:rPr>
                  <a:t> </a:t>
                </a:r>
              </a:p>
            </p:txBody>
          </p:sp>
        </mc:Fallback>
      </mc:AlternateContent>
      <p:sp>
        <p:nvSpPr>
          <p:cNvPr id="20" name="TextBox 19"/>
          <p:cNvSpPr txBox="1"/>
          <p:nvPr/>
        </p:nvSpPr>
        <p:spPr>
          <a:xfrm>
            <a:off x="467544" y="4036658"/>
            <a:ext cx="4032448" cy="400110"/>
          </a:xfrm>
          <a:prstGeom prst="rect">
            <a:avLst/>
          </a:prstGeom>
          <a:solidFill>
            <a:schemeClr val="bg1"/>
          </a:solidFill>
          <a:ln>
            <a:noFill/>
          </a:ln>
          <a:effectLst>
            <a:outerShdw blurRad="63500" sx="102000" sy="102000" algn="ctr"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a:t>What do you notice about:</a:t>
            </a:r>
          </a:p>
        </p:txBody>
      </p:sp>
      <mc:AlternateContent xmlns:mc="http://schemas.openxmlformats.org/markup-compatibility/2006" xmlns:a14="http://schemas.microsoft.com/office/drawing/2010/main">
        <mc:Choice Requires="a14">
          <p:sp>
            <p:nvSpPr>
              <p:cNvPr id="21" name="TextBox 20"/>
              <p:cNvSpPr txBox="1"/>
              <p:nvPr/>
            </p:nvSpPr>
            <p:spPr>
              <a:xfrm>
                <a:off x="467544" y="4725144"/>
                <a:ext cx="8208912" cy="923330"/>
              </a:xfrm>
              <a:prstGeom prst="rect">
                <a:avLst/>
              </a:prstGeom>
              <a:noFill/>
            </p:spPr>
            <p:txBody>
              <a:bodyPr wrap="square" rtlCol="0">
                <a:spAutoFit/>
              </a:bodyPr>
              <a:lstStyle/>
              <a:p>
                <a:r>
                  <a:rPr lang="en-GB" b="1" dirty="0"/>
                  <a:t>The coefficients:</a:t>
                </a:r>
                <a:r>
                  <a:rPr lang="en-GB" dirty="0"/>
                  <a:t>		They follow Pascal’s triangle (we’ll explore on next slide).</a:t>
                </a:r>
              </a:p>
              <a:p>
                <a:r>
                  <a:rPr lang="en-GB" b="1" dirty="0"/>
                  <a:t>The powers of </a:t>
                </a:r>
                <a14:m>
                  <m:oMath xmlns:m="http://schemas.openxmlformats.org/officeDocument/2006/math">
                    <m:r>
                      <a:rPr lang="en-GB" b="1" i="1" smtClean="0">
                        <a:latin typeface="Cambria Math" panose="02040503050406030204" pitchFamily="18" charset="0"/>
                      </a:rPr>
                      <m:t>𝒂</m:t>
                    </m:r>
                  </m:oMath>
                </a14:m>
                <a:r>
                  <a:rPr lang="en-GB" b="1" dirty="0"/>
                  <a:t> and </a:t>
                </a:r>
                <a14:m>
                  <m:oMath xmlns:m="http://schemas.openxmlformats.org/officeDocument/2006/math">
                    <m:r>
                      <a:rPr lang="en-GB" b="1" i="1" smtClean="0">
                        <a:latin typeface="Cambria Math" panose="02040503050406030204" pitchFamily="18" charset="0"/>
                      </a:rPr>
                      <m:t>𝒃</m:t>
                    </m:r>
                  </m:oMath>
                </a14:m>
                <a:r>
                  <a:rPr lang="en-GB" b="1" dirty="0"/>
                  <a:t>:</a:t>
                </a:r>
                <a:r>
                  <a:rPr lang="en-GB" dirty="0"/>
                  <a:t>	Power of </a:t>
                </a:r>
                <a14:m>
                  <m:oMath xmlns:m="http://schemas.openxmlformats.org/officeDocument/2006/math">
                    <m:r>
                      <a:rPr lang="en-GB" b="0" i="1" smtClean="0">
                        <a:latin typeface="Cambria Math" panose="02040503050406030204" pitchFamily="18" charset="0"/>
                      </a:rPr>
                      <m:t>𝑎</m:t>
                    </m:r>
                  </m:oMath>
                </a14:m>
                <a:r>
                  <a:rPr lang="en-GB" dirty="0"/>
                  <a:t> decreases each time (starting at the power)</a:t>
                </a:r>
              </a:p>
              <a:p>
                <a:r>
                  <a:rPr lang="en-GB" dirty="0"/>
                  <a:t>			Power of </a:t>
                </a:r>
                <a14:m>
                  <m:oMath xmlns:m="http://schemas.openxmlformats.org/officeDocument/2006/math">
                    <m:r>
                      <a:rPr lang="en-GB" b="0" i="1" smtClean="0">
                        <a:latin typeface="Cambria Math" panose="02040503050406030204" pitchFamily="18" charset="0"/>
                      </a:rPr>
                      <m:t>𝑏</m:t>
                    </m:r>
                  </m:oMath>
                </a14:m>
                <a:r>
                  <a:rPr lang="en-GB" dirty="0"/>
                  <a:t> increases each time (starting at 0)	</a:t>
                </a:r>
              </a:p>
            </p:txBody>
          </p:sp>
        </mc:Choice>
        <mc:Fallback xmlns="">
          <p:sp>
            <p:nvSpPr>
              <p:cNvPr id="21" name="TextBox 20"/>
              <p:cNvSpPr txBox="1">
                <a:spLocks noRot="1" noChangeAspect="1" noMove="1" noResize="1" noEditPoints="1" noAdjustHandles="1" noChangeArrowheads="1" noChangeShapeType="1" noTextEdit="1"/>
              </p:cNvSpPr>
              <p:nvPr/>
            </p:nvSpPr>
            <p:spPr>
              <a:xfrm>
                <a:off x="467544" y="4725144"/>
                <a:ext cx="8208912" cy="923330"/>
              </a:xfrm>
              <a:prstGeom prst="rect">
                <a:avLst/>
              </a:prstGeom>
              <a:blipFill>
                <a:blip r:embed="rId4"/>
                <a:stretch>
                  <a:fillRect l="-669" t="-3289" r="-520" b="-9211"/>
                </a:stretch>
              </a:blipFill>
            </p:spPr>
            <p:txBody>
              <a:bodyPr/>
              <a:lstStyle/>
              <a:p>
                <a:r>
                  <a:rPr lang="en-GB">
                    <a:noFill/>
                  </a:rPr>
                  <a:t> </a:t>
                </a:r>
              </a:p>
            </p:txBody>
          </p:sp>
        </mc:Fallback>
      </mc:AlternateContent>
      <p:sp>
        <p:nvSpPr>
          <p:cNvPr id="9" name="Rectangle 8"/>
          <p:cNvSpPr/>
          <p:nvPr/>
        </p:nvSpPr>
        <p:spPr>
          <a:xfrm>
            <a:off x="3387058" y="171532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3387057" y="210193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1" name="Rectangle 10"/>
          <p:cNvSpPr/>
          <p:nvPr/>
        </p:nvSpPr>
        <p:spPr>
          <a:xfrm>
            <a:off x="3387057" y="2488542"/>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2" name="Rectangle 11"/>
          <p:cNvSpPr/>
          <p:nvPr/>
        </p:nvSpPr>
        <p:spPr>
          <a:xfrm>
            <a:off x="3387057" y="2872347"/>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3" name="Rectangle 12"/>
          <p:cNvSpPr/>
          <p:nvPr/>
        </p:nvSpPr>
        <p:spPr>
          <a:xfrm>
            <a:off x="3387057" y="3267704"/>
            <a:ext cx="5532497"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4" name="Rectangle 13"/>
          <p:cNvSpPr/>
          <p:nvPr/>
        </p:nvSpPr>
        <p:spPr>
          <a:xfrm>
            <a:off x="3178102" y="4649982"/>
            <a:ext cx="5467393" cy="386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5" name="Rectangle 14"/>
          <p:cNvSpPr/>
          <p:nvPr/>
        </p:nvSpPr>
        <p:spPr>
          <a:xfrm>
            <a:off x="3178101" y="5039746"/>
            <a:ext cx="5467393" cy="60872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16386984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14" restart="whenNotActive" fill="hold" evtFilter="cancelBubble" nodeType="interactiveSeq">
                <p:stCondLst>
                  <p:cond evt="onClick" delay="0">
                    <p:tgtEl>
                      <p:spTgt spid="11"/>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26" restart="whenNotActive" fill="hold" evtFilter="cancelBubble" nodeType="interactiveSeq">
                <p:stCondLst>
                  <p:cond evt="onClick" delay="0">
                    <p:tgtEl>
                      <p:spTgt spid="13"/>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13"/>
                                        </p:tgtEl>
                                      </p:cBhvr>
                                    </p:animEffect>
                                    <p:set>
                                      <p:cBhvr>
                                        <p:cTn id="31"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2" restart="whenNotActive" fill="hold" evtFilter="cancelBubble" nodeType="interactiveSeq">
                <p:stCondLst>
                  <p:cond evt="onClick" delay="0">
                    <p:tgtEl>
                      <p:spTgt spid="14"/>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8" restart="whenNotActive" fill="hold" evtFilter="cancelBubble" nodeType="interactiveSeq">
                <p:stCondLst>
                  <p:cond evt="onClick" delay="0">
                    <p:tgtEl>
                      <p:spTgt spid="15"/>
                    </p:tgtEl>
                  </p:cond>
                </p:stCondLst>
                <p:endSync evt="end" delay="0">
                  <p:rtn val="all"/>
                </p:endSync>
                <p:childTnLst>
                  <p:par>
                    <p:cTn id="39" fill="hold">
                      <p:stCondLst>
                        <p:cond delay="0"/>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15"/>
                                        </p:tgtEl>
                                      </p:cBhvr>
                                    </p:animEffect>
                                    <p:set>
                                      <p:cBhvr>
                                        <p:cTn id="43"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9" grpId="0" animBg="1"/>
      <p:bldP spid="10" grpId="0" animBg="1"/>
      <p:bldP spid="11" grpId="0" animBg="1"/>
      <p:bldP spid="12" grpId="0" animBg="1"/>
      <p:bldP spid="13" grpId="0" animBg="1"/>
      <p:bldP spid="14"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Freeform: Shape 38"/>
          <p:cNvSpPr/>
          <p:nvPr/>
        </p:nvSpPr>
        <p:spPr>
          <a:xfrm>
            <a:off x="2857500" y="1993900"/>
            <a:ext cx="2133600" cy="3213100"/>
          </a:xfrm>
          <a:custGeom>
            <a:avLst/>
            <a:gdLst>
              <a:gd name="connsiteX0" fmla="*/ 0 w 2133600"/>
              <a:gd name="connsiteY0" fmla="*/ 2857500 h 3213100"/>
              <a:gd name="connsiteX1" fmla="*/ 38100 w 2133600"/>
              <a:gd name="connsiteY1" fmla="*/ 3098800 h 3213100"/>
              <a:gd name="connsiteX2" fmla="*/ 279400 w 2133600"/>
              <a:gd name="connsiteY2" fmla="*/ 3213100 h 3213100"/>
              <a:gd name="connsiteX3" fmla="*/ 533400 w 2133600"/>
              <a:gd name="connsiteY3" fmla="*/ 3124200 h 3213100"/>
              <a:gd name="connsiteX4" fmla="*/ 2120900 w 2133600"/>
              <a:gd name="connsiteY4" fmla="*/ 495300 h 3213100"/>
              <a:gd name="connsiteX5" fmla="*/ 2133600 w 2133600"/>
              <a:gd name="connsiteY5" fmla="*/ 203200 h 3213100"/>
              <a:gd name="connsiteX6" fmla="*/ 2006600 w 2133600"/>
              <a:gd name="connsiteY6" fmla="*/ 25400 h 3213100"/>
              <a:gd name="connsiteX7" fmla="*/ 1752600 w 2133600"/>
              <a:gd name="connsiteY7" fmla="*/ 0 h 3213100"/>
              <a:gd name="connsiteX8" fmla="*/ 1549400 w 2133600"/>
              <a:gd name="connsiteY8" fmla="*/ 203200 h 3213100"/>
              <a:gd name="connsiteX9" fmla="*/ 0 w 2133600"/>
              <a:gd name="connsiteY9" fmla="*/ 2857500 h 321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3213100">
                <a:moveTo>
                  <a:pt x="0" y="2857500"/>
                </a:moveTo>
                <a:lnTo>
                  <a:pt x="38100" y="3098800"/>
                </a:lnTo>
                <a:lnTo>
                  <a:pt x="279400" y="3213100"/>
                </a:lnTo>
                <a:lnTo>
                  <a:pt x="533400" y="3124200"/>
                </a:lnTo>
                <a:lnTo>
                  <a:pt x="2120900" y="495300"/>
                </a:lnTo>
                <a:lnTo>
                  <a:pt x="2133600" y="203200"/>
                </a:lnTo>
                <a:lnTo>
                  <a:pt x="2006600" y="25400"/>
                </a:lnTo>
                <a:lnTo>
                  <a:pt x="1752600" y="0"/>
                </a:lnTo>
                <a:lnTo>
                  <a:pt x="1549400" y="203200"/>
                </a:lnTo>
                <a:lnTo>
                  <a:pt x="0" y="2857500"/>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More on Pascal’s Triangle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4075389" y="1563898"/>
            <a:ext cx="504056" cy="523220"/>
          </a:xfrm>
          <a:prstGeom prst="rect">
            <a:avLst/>
          </a:prstGeom>
          <a:noFill/>
        </p:spPr>
        <p:txBody>
          <a:bodyPr wrap="square" rtlCol="0">
            <a:spAutoFit/>
          </a:bodyPr>
          <a:lstStyle/>
          <a:p>
            <a:pPr algn="ctr"/>
            <a:r>
              <a:rPr lang="en-GB" sz="2800" dirty="0"/>
              <a:t>1</a:t>
            </a:r>
            <a:endParaRPr lang="en-GB" dirty="0"/>
          </a:p>
        </p:txBody>
      </p:sp>
      <p:sp>
        <p:nvSpPr>
          <p:cNvPr id="6" name="TextBox 5"/>
          <p:cNvSpPr txBox="1"/>
          <p:nvPr/>
        </p:nvSpPr>
        <p:spPr>
          <a:xfrm>
            <a:off x="3700280" y="2087118"/>
            <a:ext cx="504056" cy="523220"/>
          </a:xfrm>
          <a:prstGeom prst="rect">
            <a:avLst/>
          </a:prstGeom>
          <a:noFill/>
        </p:spPr>
        <p:txBody>
          <a:bodyPr wrap="square" rtlCol="0">
            <a:spAutoFit/>
          </a:bodyPr>
          <a:lstStyle/>
          <a:p>
            <a:pPr algn="ctr"/>
            <a:r>
              <a:rPr lang="en-GB" sz="2800" dirty="0"/>
              <a:t>1</a:t>
            </a:r>
            <a:endParaRPr lang="en-GB" dirty="0"/>
          </a:p>
        </p:txBody>
      </p:sp>
      <p:sp>
        <p:nvSpPr>
          <p:cNvPr id="7" name="TextBox 6"/>
          <p:cNvSpPr txBox="1"/>
          <p:nvPr/>
        </p:nvSpPr>
        <p:spPr>
          <a:xfrm>
            <a:off x="4450498" y="2087118"/>
            <a:ext cx="504056" cy="523220"/>
          </a:xfrm>
          <a:prstGeom prst="rect">
            <a:avLst/>
          </a:prstGeom>
          <a:noFill/>
        </p:spPr>
        <p:txBody>
          <a:bodyPr wrap="square" rtlCol="0">
            <a:spAutoFit/>
          </a:bodyPr>
          <a:lstStyle/>
          <a:p>
            <a:pPr algn="ctr"/>
            <a:r>
              <a:rPr lang="en-GB" sz="2800" dirty="0"/>
              <a:t>1</a:t>
            </a:r>
            <a:endParaRPr lang="en-GB" dirty="0"/>
          </a:p>
        </p:txBody>
      </p:sp>
      <p:sp>
        <p:nvSpPr>
          <p:cNvPr id="8" name="TextBox 7"/>
          <p:cNvSpPr txBox="1"/>
          <p:nvPr/>
        </p:nvSpPr>
        <p:spPr>
          <a:xfrm>
            <a:off x="3340240" y="2716026"/>
            <a:ext cx="504056" cy="523220"/>
          </a:xfrm>
          <a:prstGeom prst="rect">
            <a:avLst/>
          </a:prstGeom>
          <a:noFill/>
        </p:spPr>
        <p:txBody>
          <a:bodyPr wrap="square" rtlCol="0">
            <a:spAutoFit/>
          </a:bodyPr>
          <a:lstStyle/>
          <a:p>
            <a:pPr algn="ctr"/>
            <a:r>
              <a:rPr lang="en-GB" sz="2800" dirty="0"/>
              <a:t>1</a:t>
            </a:r>
            <a:endParaRPr lang="en-GB" dirty="0"/>
          </a:p>
        </p:txBody>
      </p:sp>
      <p:sp>
        <p:nvSpPr>
          <p:cNvPr id="9" name="TextBox 8"/>
          <p:cNvSpPr txBox="1"/>
          <p:nvPr/>
        </p:nvSpPr>
        <p:spPr>
          <a:xfrm>
            <a:off x="4059748" y="2716026"/>
            <a:ext cx="504056" cy="523220"/>
          </a:xfrm>
          <a:prstGeom prst="rect">
            <a:avLst/>
          </a:prstGeom>
          <a:noFill/>
        </p:spPr>
        <p:txBody>
          <a:bodyPr wrap="square" rtlCol="0">
            <a:spAutoFit/>
          </a:bodyPr>
          <a:lstStyle/>
          <a:p>
            <a:pPr algn="ctr"/>
            <a:r>
              <a:rPr lang="en-GB" sz="2800" dirty="0"/>
              <a:t>2</a:t>
            </a:r>
            <a:endParaRPr lang="en-GB" dirty="0"/>
          </a:p>
        </p:txBody>
      </p:sp>
      <p:sp>
        <p:nvSpPr>
          <p:cNvPr id="10" name="TextBox 9"/>
          <p:cNvSpPr txBox="1"/>
          <p:nvPr/>
        </p:nvSpPr>
        <p:spPr>
          <a:xfrm>
            <a:off x="4824866" y="2716026"/>
            <a:ext cx="504056" cy="523220"/>
          </a:xfrm>
          <a:prstGeom prst="rect">
            <a:avLst/>
          </a:prstGeom>
          <a:noFill/>
        </p:spPr>
        <p:txBody>
          <a:bodyPr wrap="square" rtlCol="0">
            <a:spAutoFit/>
          </a:bodyPr>
          <a:lstStyle/>
          <a:p>
            <a:pPr algn="ctr"/>
            <a:r>
              <a:rPr lang="en-GB" sz="2800" dirty="0"/>
              <a:t>1</a:t>
            </a:r>
            <a:endParaRPr lang="en-GB" dirty="0"/>
          </a:p>
        </p:txBody>
      </p:sp>
      <p:sp>
        <p:nvSpPr>
          <p:cNvPr id="11" name="TextBox 10"/>
          <p:cNvSpPr txBox="1"/>
          <p:nvPr/>
        </p:nvSpPr>
        <p:spPr>
          <a:xfrm>
            <a:off x="2908192" y="3344934"/>
            <a:ext cx="504056" cy="523220"/>
          </a:xfrm>
          <a:prstGeom prst="rect">
            <a:avLst/>
          </a:prstGeom>
          <a:noFill/>
        </p:spPr>
        <p:txBody>
          <a:bodyPr wrap="square" rtlCol="0">
            <a:spAutoFit/>
          </a:bodyPr>
          <a:lstStyle/>
          <a:p>
            <a:pPr algn="ctr"/>
            <a:r>
              <a:rPr lang="en-GB" sz="2800" dirty="0"/>
              <a:t>1</a:t>
            </a:r>
            <a:endParaRPr lang="en-GB" dirty="0"/>
          </a:p>
        </p:txBody>
      </p:sp>
      <p:sp>
        <p:nvSpPr>
          <p:cNvPr id="12" name="TextBox 11"/>
          <p:cNvSpPr txBox="1"/>
          <p:nvPr/>
        </p:nvSpPr>
        <p:spPr>
          <a:xfrm>
            <a:off x="3700280" y="3344934"/>
            <a:ext cx="504056" cy="523220"/>
          </a:xfrm>
          <a:prstGeom prst="rect">
            <a:avLst/>
          </a:prstGeom>
          <a:noFill/>
        </p:spPr>
        <p:txBody>
          <a:bodyPr wrap="square" rtlCol="0">
            <a:spAutoFit/>
          </a:bodyPr>
          <a:lstStyle/>
          <a:p>
            <a:pPr algn="ctr"/>
            <a:r>
              <a:rPr lang="en-GB" sz="2800" dirty="0"/>
              <a:t>3</a:t>
            </a:r>
            <a:endParaRPr lang="en-GB" dirty="0"/>
          </a:p>
        </p:txBody>
      </p:sp>
      <p:sp>
        <p:nvSpPr>
          <p:cNvPr id="13" name="TextBox 12"/>
          <p:cNvSpPr txBox="1"/>
          <p:nvPr/>
        </p:nvSpPr>
        <p:spPr>
          <a:xfrm>
            <a:off x="4450498" y="3344934"/>
            <a:ext cx="504056" cy="523220"/>
          </a:xfrm>
          <a:prstGeom prst="rect">
            <a:avLst/>
          </a:prstGeom>
          <a:noFill/>
        </p:spPr>
        <p:txBody>
          <a:bodyPr wrap="square" rtlCol="0">
            <a:spAutoFit/>
          </a:bodyPr>
          <a:lstStyle/>
          <a:p>
            <a:pPr algn="ctr"/>
            <a:r>
              <a:rPr lang="en-GB" sz="2800" dirty="0"/>
              <a:t>3</a:t>
            </a:r>
            <a:endParaRPr lang="en-GB" dirty="0"/>
          </a:p>
        </p:txBody>
      </p:sp>
      <p:sp>
        <p:nvSpPr>
          <p:cNvPr id="14" name="TextBox 13"/>
          <p:cNvSpPr txBox="1"/>
          <p:nvPr/>
        </p:nvSpPr>
        <p:spPr>
          <a:xfrm>
            <a:off x="5200716" y="3344934"/>
            <a:ext cx="504056" cy="523220"/>
          </a:xfrm>
          <a:prstGeom prst="rect">
            <a:avLst/>
          </a:prstGeom>
          <a:noFill/>
        </p:spPr>
        <p:txBody>
          <a:bodyPr wrap="square" rtlCol="0">
            <a:spAutoFit/>
          </a:bodyPr>
          <a:lstStyle/>
          <a:p>
            <a:pPr algn="ctr"/>
            <a:r>
              <a:rPr lang="en-GB" sz="2800" dirty="0"/>
              <a:t>1</a:t>
            </a:r>
            <a:endParaRPr lang="en-GB" dirty="0"/>
          </a:p>
        </p:txBody>
      </p:sp>
      <p:sp>
        <p:nvSpPr>
          <p:cNvPr id="15" name="TextBox 14"/>
          <p:cNvSpPr txBox="1"/>
          <p:nvPr/>
        </p:nvSpPr>
        <p:spPr>
          <a:xfrm>
            <a:off x="2532342" y="3973842"/>
            <a:ext cx="504056" cy="523220"/>
          </a:xfrm>
          <a:prstGeom prst="rect">
            <a:avLst/>
          </a:prstGeom>
          <a:noFill/>
        </p:spPr>
        <p:txBody>
          <a:bodyPr wrap="square" rtlCol="0">
            <a:spAutoFit/>
          </a:bodyPr>
          <a:lstStyle/>
          <a:p>
            <a:pPr algn="ctr"/>
            <a:r>
              <a:rPr lang="en-GB" sz="2800" dirty="0"/>
              <a:t>1</a:t>
            </a:r>
            <a:endParaRPr lang="en-GB" dirty="0"/>
          </a:p>
        </p:txBody>
      </p:sp>
      <p:sp>
        <p:nvSpPr>
          <p:cNvPr id="16" name="TextBox 15"/>
          <p:cNvSpPr txBox="1"/>
          <p:nvPr/>
        </p:nvSpPr>
        <p:spPr>
          <a:xfrm>
            <a:off x="3324430" y="3973842"/>
            <a:ext cx="504056" cy="523220"/>
          </a:xfrm>
          <a:prstGeom prst="rect">
            <a:avLst/>
          </a:prstGeom>
          <a:noFill/>
        </p:spPr>
        <p:txBody>
          <a:bodyPr wrap="square" rtlCol="0">
            <a:spAutoFit/>
          </a:bodyPr>
          <a:lstStyle/>
          <a:p>
            <a:pPr algn="ctr"/>
            <a:r>
              <a:rPr lang="en-GB" sz="2800" dirty="0"/>
              <a:t>4</a:t>
            </a:r>
            <a:endParaRPr lang="en-GB" dirty="0"/>
          </a:p>
        </p:txBody>
      </p:sp>
      <p:sp>
        <p:nvSpPr>
          <p:cNvPr id="17" name="TextBox 16"/>
          <p:cNvSpPr txBox="1"/>
          <p:nvPr/>
        </p:nvSpPr>
        <p:spPr>
          <a:xfrm>
            <a:off x="4074648" y="3973842"/>
            <a:ext cx="504056" cy="523220"/>
          </a:xfrm>
          <a:prstGeom prst="rect">
            <a:avLst/>
          </a:prstGeom>
          <a:noFill/>
        </p:spPr>
        <p:txBody>
          <a:bodyPr wrap="square" rtlCol="0">
            <a:spAutoFit/>
          </a:bodyPr>
          <a:lstStyle/>
          <a:p>
            <a:pPr algn="ctr"/>
            <a:r>
              <a:rPr lang="en-GB" sz="2800" dirty="0"/>
              <a:t>6</a:t>
            </a:r>
            <a:endParaRPr lang="en-GB" dirty="0"/>
          </a:p>
        </p:txBody>
      </p:sp>
      <p:sp>
        <p:nvSpPr>
          <p:cNvPr id="18" name="TextBox 17"/>
          <p:cNvSpPr txBox="1"/>
          <p:nvPr/>
        </p:nvSpPr>
        <p:spPr>
          <a:xfrm>
            <a:off x="4824866" y="3973842"/>
            <a:ext cx="504056" cy="523220"/>
          </a:xfrm>
          <a:prstGeom prst="rect">
            <a:avLst/>
          </a:prstGeom>
          <a:noFill/>
        </p:spPr>
        <p:txBody>
          <a:bodyPr wrap="square" rtlCol="0">
            <a:spAutoFit/>
          </a:bodyPr>
          <a:lstStyle/>
          <a:p>
            <a:pPr algn="ctr"/>
            <a:r>
              <a:rPr lang="en-GB" sz="2800" dirty="0"/>
              <a:t>4</a:t>
            </a:r>
            <a:endParaRPr lang="en-GB" dirty="0"/>
          </a:p>
        </p:txBody>
      </p:sp>
      <p:sp>
        <p:nvSpPr>
          <p:cNvPr id="19" name="TextBox 18"/>
          <p:cNvSpPr txBox="1"/>
          <p:nvPr/>
        </p:nvSpPr>
        <p:spPr>
          <a:xfrm>
            <a:off x="5575084" y="3973842"/>
            <a:ext cx="504056" cy="523220"/>
          </a:xfrm>
          <a:prstGeom prst="rect">
            <a:avLst/>
          </a:prstGeom>
          <a:noFill/>
        </p:spPr>
        <p:txBody>
          <a:bodyPr wrap="square" rtlCol="0">
            <a:spAutoFit/>
          </a:bodyPr>
          <a:lstStyle/>
          <a:p>
            <a:pPr algn="ctr"/>
            <a:r>
              <a:rPr lang="en-GB" sz="2800" dirty="0"/>
              <a:t>1</a:t>
            </a:r>
            <a:endParaRPr lang="en-GB" dirty="0"/>
          </a:p>
        </p:txBody>
      </p:sp>
      <p:sp>
        <p:nvSpPr>
          <p:cNvPr id="20" name="TextBox 19"/>
          <p:cNvSpPr txBox="1"/>
          <p:nvPr/>
        </p:nvSpPr>
        <p:spPr>
          <a:xfrm>
            <a:off x="2154526" y="4602750"/>
            <a:ext cx="504056" cy="523220"/>
          </a:xfrm>
          <a:prstGeom prst="rect">
            <a:avLst/>
          </a:prstGeom>
          <a:noFill/>
        </p:spPr>
        <p:txBody>
          <a:bodyPr wrap="square" rtlCol="0">
            <a:spAutoFit/>
          </a:bodyPr>
          <a:lstStyle/>
          <a:p>
            <a:pPr algn="ctr"/>
            <a:r>
              <a:rPr lang="en-GB" sz="2800" dirty="0"/>
              <a:t>1</a:t>
            </a:r>
            <a:endParaRPr lang="en-GB" dirty="0"/>
          </a:p>
        </p:txBody>
      </p:sp>
      <p:sp>
        <p:nvSpPr>
          <p:cNvPr id="21" name="TextBox 20"/>
          <p:cNvSpPr txBox="1"/>
          <p:nvPr/>
        </p:nvSpPr>
        <p:spPr>
          <a:xfrm>
            <a:off x="2946614" y="4602750"/>
            <a:ext cx="504056" cy="523220"/>
          </a:xfrm>
          <a:prstGeom prst="rect">
            <a:avLst/>
          </a:prstGeom>
          <a:noFill/>
        </p:spPr>
        <p:txBody>
          <a:bodyPr wrap="square" rtlCol="0">
            <a:spAutoFit/>
          </a:bodyPr>
          <a:lstStyle/>
          <a:p>
            <a:pPr algn="ctr"/>
            <a:r>
              <a:rPr lang="en-GB" sz="2800" dirty="0"/>
              <a:t>5</a:t>
            </a:r>
            <a:endParaRPr lang="en-GB" dirty="0"/>
          </a:p>
        </p:txBody>
      </p:sp>
      <p:sp>
        <p:nvSpPr>
          <p:cNvPr id="22" name="TextBox 21"/>
          <p:cNvSpPr txBox="1"/>
          <p:nvPr/>
        </p:nvSpPr>
        <p:spPr>
          <a:xfrm>
            <a:off x="3608971" y="4602750"/>
            <a:ext cx="612363" cy="523220"/>
          </a:xfrm>
          <a:prstGeom prst="rect">
            <a:avLst/>
          </a:prstGeom>
          <a:noFill/>
        </p:spPr>
        <p:txBody>
          <a:bodyPr wrap="square" rtlCol="0">
            <a:spAutoFit/>
          </a:bodyPr>
          <a:lstStyle/>
          <a:p>
            <a:pPr algn="ctr"/>
            <a:r>
              <a:rPr lang="en-GB" sz="2800" dirty="0"/>
              <a:t>10</a:t>
            </a:r>
            <a:endParaRPr lang="en-GB" dirty="0"/>
          </a:p>
        </p:txBody>
      </p:sp>
      <p:sp>
        <p:nvSpPr>
          <p:cNvPr id="23" name="TextBox 22"/>
          <p:cNvSpPr txBox="1"/>
          <p:nvPr/>
        </p:nvSpPr>
        <p:spPr>
          <a:xfrm>
            <a:off x="4393886" y="4592117"/>
            <a:ext cx="638321" cy="523220"/>
          </a:xfrm>
          <a:prstGeom prst="rect">
            <a:avLst/>
          </a:prstGeom>
          <a:noFill/>
        </p:spPr>
        <p:txBody>
          <a:bodyPr wrap="square" rtlCol="0">
            <a:spAutoFit/>
          </a:bodyPr>
          <a:lstStyle/>
          <a:p>
            <a:pPr algn="ctr"/>
            <a:r>
              <a:rPr lang="en-GB" sz="2800" dirty="0"/>
              <a:t>10</a:t>
            </a:r>
            <a:endParaRPr lang="en-GB" dirty="0"/>
          </a:p>
        </p:txBody>
      </p:sp>
      <p:sp>
        <p:nvSpPr>
          <p:cNvPr id="24" name="TextBox 23"/>
          <p:cNvSpPr txBox="1"/>
          <p:nvPr/>
        </p:nvSpPr>
        <p:spPr>
          <a:xfrm>
            <a:off x="5218534" y="4581484"/>
            <a:ext cx="504056" cy="523220"/>
          </a:xfrm>
          <a:prstGeom prst="rect">
            <a:avLst/>
          </a:prstGeom>
          <a:noFill/>
        </p:spPr>
        <p:txBody>
          <a:bodyPr wrap="square" rtlCol="0">
            <a:spAutoFit/>
          </a:bodyPr>
          <a:lstStyle/>
          <a:p>
            <a:pPr algn="ctr"/>
            <a:r>
              <a:rPr lang="en-GB" sz="2800" dirty="0"/>
              <a:t>1</a:t>
            </a:r>
            <a:endParaRPr lang="en-GB" dirty="0"/>
          </a:p>
        </p:txBody>
      </p:sp>
      <p:sp>
        <p:nvSpPr>
          <p:cNvPr id="25" name="TextBox 24"/>
          <p:cNvSpPr txBox="1"/>
          <p:nvPr/>
        </p:nvSpPr>
        <p:spPr>
          <a:xfrm>
            <a:off x="5934053" y="4560219"/>
            <a:ext cx="504056" cy="523220"/>
          </a:xfrm>
          <a:prstGeom prst="rect">
            <a:avLst/>
          </a:prstGeom>
          <a:noFill/>
        </p:spPr>
        <p:txBody>
          <a:bodyPr wrap="square" rtlCol="0">
            <a:spAutoFit/>
          </a:bodyPr>
          <a:lstStyle/>
          <a:p>
            <a:pPr algn="ctr"/>
            <a:r>
              <a:rPr lang="en-GB" sz="2800" dirty="0"/>
              <a:t>1</a:t>
            </a:r>
            <a:endParaRPr lang="en-GB" dirty="0"/>
          </a:p>
        </p:txBody>
      </p:sp>
      <p:cxnSp>
        <p:nvCxnSpPr>
          <p:cNvPr id="27" name="Straight Arrow Connector 26"/>
          <p:cNvCxnSpPr/>
          <p:nvPr/>
        </p:nvCxnSpPr>
        <p:spPr>
          <a:xfrm>
            <a:off x="4814234" y="3766668"/>
            <a:ext cx="196709" cy="30977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p:nvPr/>
        </p:nvCxnSpPr>
        <p:spPr>
          <a:xfrm flipH="1">
            <a:off x="5135876" y="3768836"/>
            <a:ext cx="241300" cy="311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5326376" y="1155987"/>
            <a:ext cx="3439893" cy="923330"/>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In Pascal’s Triangle, each term (except for the 1s) is the sum of the two terms above.</a:t>
            </a:r>
          </a:p>
        </p:txBody>
      </p:sp>
      <p:sp>
        <p:nvSpPr>
          <p:cNvPr id="33" name="TextBox 32"/>
          <p:cNvSpPr txBox="1"/>
          <p:nvPr/>
        </p:nvSpPr>
        <p:spPr>
          <a:xfrm>
            <a:off x="6445509" y="2606270"/>
            <a:ext cx="2373668"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b="1" dirty="0" err="1"/>
              <a:t>Fro</a:t>
            </a:r>
            <a:r>
              <a:rPr lang="en-GB" sz="1400" b="1" dirty="0"/>
              <a:t> Tip</a:t>
            </a:r>
            <a:r>
              <a:rPr lang="en-GB" sz="1400" dirty="0"/>
              <a:t>: I </a:t>
            </a:r>
            <a:r>
              <a:rPr lang="en-GB" sz="1400" u="sng" dirty="0"/>
              <a:t>highly recommend</a:t>
            </a:r>
            <a:r>
              <a:rPr lang="en-GB" sz="1400" dirty="0"/>
              <a:t> memorising each row up to what you see here.</a:t>
            </a:r>
          </a:p>
        </p:txBody>
      </p:sp>
      <mc:AlternateContent xmlns:mc="http://schemas.openxmlformats.org/markup-compatibility/2006" xmlns:a14="http://schemas.microsoft.com/office/drawing/2010/main">
        <mc:Choice Requires="a14">
          <p:sp>
            <p:nvSpPr>
              <p:cNvPr id="37" name="TextBox 36"/>
              <p:cNvSpPr txBox="1"/>
              <p:nvPr/>
            </p:nvSpPr>
            <p:spPr>
              <a:xfrm>
                <a:off x="2442423" y="5768235"/>
                <a:ext cx="4217809"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We’ll see later WHY each row gives us the coefficients in an expansion of </a:t>
                </a:r>
                <a14:m>
                  <m:oMath xmlns:m="http://schemas.openxmlformats.org/officeDocument/2006/math">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𝑎</m:t>
                            </m:r>
                            <m:r>
                              <a:rPr lang="en-GB" b="0" i="1" smtClean="0">
                                <a:latin typeface="Cambria Math" panose="02040503050406030204" pitchFamily="18" charset="0"/>
                              </a:rPr>
                              <m:t>+</m:t>
                            </m:r>
                            <m:r>
                              <a:rPr lang="en-GB" b="0" i="1" smtClean="0">
                                <a:latin typeface="Cambria Math" panose="02040503050406030204" pitchFamily="18" charset="0"/>
                              </a:rPr>
                              <m:t>𝑏</m:t>
                            </m:r>
                          </m:e>
                        </m:d>
                      </m:e>
                      <m:sup>
                        <m:r>
                          <a:rPr lang="en-GB" b="0" i="1" smtClean="0">
                            <a:latin typeface="Cambria Math" panose="02040503050406030204" pitchFamily="18" charset="0"/>
                          </a:rPr>
                          <m:t>𝑛</m:t>
                        </m:r>
                      </m:sup>
                    </m:sSup>
                  </m:oMath>
                </a14:m>
                <a:endParaRPr lang="en-GB" dirty="0"/>
              </a:p>
            </p:txBody>
          </p:sp>
        </mc:Choice>
        <mc:Fallback xmlns="">
          <p:sp>
            <p:nvSpPr>
              <p:cNvPr id="37" name="TextBox 36"/>
              <p:cNvSpPr txBox="1">
                <a:spLocks noRot="1" noChangeAspect="1" noMove="1" noResize="1" noEditPoints="1" noAdjustHandles="1" noChangeArrowheads="1" noChangeShapeType="1" noTextEdit="1"/>
              </p:cNvSpPr>
              <p:nvPr/>
            </p:nvSpPr>
            <p:spPr>
              <a:xfrm>
                <a:off x="2442423" y="5768235"/>
                <a:ext cx="4217809" cy="646331"/>
              </a:xfrm>
              <a:prstGeom prst="rect">
                <a:avLst/>
              </a:prstGeom>
              <a:blipFill>
                <a:blip r:embed="rId2"/>
                <a:stretch>
                  <a:fillRect l="-1301" t="-4717" b="-14151"/>
                </a:stretch>
              </a:blipFill>
              <a:ln>
                <a:noFill/>
              </a:ln>
            </p:spPr>
            <p:txBody>
              <a:bodyPr/>
              <a:lstStyle/>
              <a:p>
                <a:r>
                  <a:rPr lang="en-GB">
                    <a:noFill/>
                  </a:rPr>
                  <a:t> </a:t>
                </a:r>
              </a:p>
            </p:txBody>
          </p:sp>
        </mc:Fallback>
      </mc:AlternateContent>
      <p:sp>
        <p:nvSpPr>
          <p:cNvPr id="40" name="TextBox 39"/>
          <p:cNvSpPr txBox="1"/>
          <p:nvPr/>
        </p:nvSpPr>
        <p:spPr>
          <a:xfrm>
            <a:off x="281236" y="863887"/>
            <a:ext cx="2640862" cy="1200329"/>
          </a:xfrm>
          <a:prstGeom prst="rect">
            <a:avLst/>
          </a:prstGeom>
          <a:noFill/>
        </p:spPr>
        <p:txBody>
          <a:bodyPr wrap="square" rtlCol="0">
            <a:spAutoFit/>
          </a:bodyPr>
          <a:lstStyle/>
          <a:p>
            <a:r>
              <a:rPr lang="en-GB" dirty="0"/>
              <a:t>The second number of each row tells us what row we should use for an expansion.</a:t>
            </a:r>
          </a:p>
        </p:txBody>
      </p:sp>
      <mc:AlternateContent xmlns:mc="http://schemas.openxmlformats.org/markup-compatibility/2006" xmlns:a14="http://schemas.microsoft.com/office/drawing/2010/main">
        <mc:Choice Requires="a14">
          <p:sp>
            <p:nvSpPr>
              <p:cNvPr id="41" name="Rectangle 40"/>
              <p:cNvSpPr/>
              <p:nvPr/>
            </p:nvSpPr>
            <p:spPr>
              <a:xfrm>
                <a:off x="287022" y="2089081"/>
                <a:ext cx="2550635" cy="923330"/>
              </a:xfrm>
              <a:prstGeom prst="rect">
                <a:avLst/>
              </a:prstGeom>
            </p:spPr>
            <p:txBody>
              <a:bodyPr wrap="square">
                <a:spAutoFit/>
              </a:bodyPr>
              <a:lstStyle/>
              <a:p>
                <a:r>
                  <a:rPr lang="en-GB" dirty="0"/>
                  <a:t>So if we were expanding </a:t>
                </a:r>
                <a14:m>
                  <m:oMath xmlns:m="http://schemas.openxmlformats.org/officeDocument/2006/math">
                    <m:sSup>
                      <m:sSupPr>
                        <m:ctrlPr>
                          <a:rPr lang="en-GB" i="1">
                            <a:latin typeface="Cambria Math" panose="02040503050406030204" pitchFamily="18" charset="0"/>
                          </a:rPr>
                        </m:ctrlPr>
                      </m:sSupPr>
                      <m:e>
                        <m:d>
                          <m:dPr>
                            <m:ctrlPr>
                              <a:rPr lang="en-GB" i="1">
                                <a:latin typeface="Cambria Math" panose="02040503050406030204" pitchFamily="18" charset="0"/>
                              </a:rPr>
                            </m:ctrlPr>
                          </m:dPr>
                          <m:e>
                            <m:r>
                              <a:rPr lang="en-GB" i="1">
                                <a:latin typeface="Cambria Math" panose="02040503050406030204" pitchFamily="18" charset="0"/>
                              </a:rPr>
                              <m:t>2+</m:t>
                            </m:r>
                            <m:r>
                              <a:rPr lang="en-GB" i="1">
                                <a:latin typeface="Cambria Math" panose="02040503050406030204" pitchFamily="18" charset="0"/>
                              </a:rPr>
                              <m:t>𝑥</m:t>
                            </m:r>
                          </m:e>
                        </m:d>
                      </m:e>
                      <m:sup>
                        <m:r>
                          <a:rPr lang="en-GB" i="1">
                            <a:latin typeface="Cambria Math" panose="02040503050406030204" pitchFamily="18" charset="0"/>
                          </a:rPr>
                          <m:t>4</m:t>
                        </m:r>
                      </m:sup>
                    </m:sSup>
                  </m:oMath>
                </a14:m>
                <a:r>
                  <a:rPr lang="en-GB" dirty="0"/>
                  <a:t>, the power is 4, so we use this row.</a:t>
                </a:r>
              </a:p>
            </p:txBody>
          </p:sp>
        </mc:Choice>
        <mc:Fallback xmlns="">
          <p:sp>
            <p:nvSpPr>
              <p:cNvPr id="41" name="Rectangle 40"/>
              <p:cNvSpPr>
                <a:spLocks noRot="1" noChangeAspect="1" noMove="1" noResize="1" noEditPoints="1" noAdjustHandles="1" noChangeArrowheads="1" noChangeShapeType="1" noTextEdit="1"/>
              </p:cNvSpPr>
              <p:nvPr/>
            </p:nvSpPr>
            <p:spPr>
              <a:xfrm>
                <a:off x="287022" y="2089081"/>
                <a:ext cx="2550635" cy="923330"/>
              </a:xfrm>
              <a:prstGeom prst="rect">
                <a:avLst/>
              </a:prstGeom>
              <a:blipFill>
                <a:blip r:embed="rId3"/>
                <a:stretch>
                  <a:fillRect l="-1914" t="-3974" r="-2153" b="-9934"/>
                </a:stretch>
              </a:blipFill>
            </p:spPr>
            <p:txBody>
              <a:bodyPr/>
              <a:lstStyle/>
              <a:p>
                <a:r>
                  <a:rPr lang="en-GB">
                    <a:noFill/>
                  </a:rPr>
                  <a:t> </a:t>
                </a:r>
              </a:p>
            </p:txBody>
          </p:sp>
        </mc:Fallback>
      </mc:AlternateContent>
      <p:cxnSp>
        <p:nvCxnSpPr>
          <p:cNvPr id="43" name="Straight Arrow Connector 42"/>
          <p:cNvCxnSpPr>
            <a:endCxn id="15" idx="1"/>
          </p:cNvCxnSpPr>
          <p:nvPr/>
        </p:nvCxnSpPr>
        <p:spPr>
          <a:xfrm>
            <a:off x="1835696" y="3012411"/>
            <a:ext cx="780504" cy="1165889"/>
          </a:xfrm>
          <a:prstGeom prst="straightConnector1">
            <a:avLst/>
          </a:prstGeom>
          <a:ln>
            <a:prstDash val="dash"/>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567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randombar(horizontal)">
                                      <p:cBhvr>
                                        <p:cTn id="7" dur="500"/>
                                        <p:tgtEl>
                                          <p:spTgt spid="3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500"/>
                                        <p:tgtEl>
                                          <p:spTgt spid="41"/>
                                        </p:tgtEl>
                                      </p:cBhvr>
                                    </p:animEffect>
                                  </p:childTnLst>
                                </p:cTn>
                              </p:par>
                              <p:par>
                                <p:cTn id="17" presetID="10"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67544" y="980728"/>
                <a:ext cx="4396556" cy="461665"/>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Find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2+3</m:t>
                            </m:r>
                            <m:r>
                              <a:rPr lang="en-GB" sz="2400" b="0" i="1" smtClean="0">
                                <a:latin typeface="Cambria Math" panose="02040503050406030204" pitchFamily="18" charset="0"/>
                              </a:rPr>
                              <m:t>𝑥</m:t>
                            </m:r>
                          </m:e>
                        </m:d>
                      </m:e>
                      <m:sup>
                        <m:r>
                          <a:rPr lang="en-GB" sz="2400" b="0" i="1" smtClean="0">
                            <a:latin typeface="Cambria Math" panose="02040503050406030204" pitchFamily="18" charset="0"/>
                          </a:rPr>
                          <m:t>4</m:t>
                        </m:r>
                      </m:sup>
                    </m:sSup>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67544" y="980728"/>
                <a:ext cx="4396556" cy="461665"/>
              </a:xfrm>
              <a:prstGeom prst="rect">
                <a:avLst/>
              </a:prstGeom>
              <a:blipFill>
                <a:blip r:embed="rId2"/>
                <a:stretch>
                  <a:fillRect b="-10000"/>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971600" y="19168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Para>
                </a14:m>
                <a:endParaRPr lang="en-GB" sz="3200" dirty="0"/>
              </a:p>
            </p:txBody>
          </p:sp>
        </mc:Choice>
        <mc:Fallback xmlns="">
          <p:sp>
            <p:nvSpPr>
              <p:cNvPr id="6" name="TextBox 5"/>
              <p:cNvSpPr txBox="1">
                <a:spLocks noRot="1" noChangeAspect="1" noMove="1" noResize="1" noEditPoints="1" noAdjustHandles="1" noChangeArrowheads="1" noChangeShapeType="1" noTextEdit="1"/>
              </p:cNvSpPr>
              <p:nvPr/>
            </p:nvSpPr>
            <p:spPr>
              <a:xfrm>
                <a:off x="971600" y="1916832"/>
                <a:ext cx="2808312" cy="584775"/>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289052" y="1908448"/>
                <a:ext cx="876548" cy="255454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+6</m:t>
                      </m:r>
                    </m:oMath>
                    <m:oMath xmlns:m="http://schemas.openxmlformats.org/officeDocument/2006/math">
                      <m:r>
                        <a:rPr lang="en-GB" sz="3200" b="0" i="1" smtClean="0">
                          <a:latin typeface="Cambria Math" panose="02040503050406030204" pitchFamily="18" charset="0"/>
                        </a:rPr>
                        <m:t>+4</m:t>
                      </m:r>
                    </m:oMath>
                    <m:oMath xmlns:m="http://schemas.openxmlformats.org/officeDocument/2006/math">
                      <m:r>
                        <a:rPr lang="en-GB" sz="3200" b="0" i="1" smtClean="0">
                          <a:latin typeface="Cambria Math" panose="02040503050406030204" pitchFamily="18" charset="0"/>
                        </a:rPr>
                        <m:t>+1</m:t>
                      </m:r>
                    </m:oMath>
                  </m:oMathPara>
                </a14:m>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3289052" y="1908448"/>
                <a:ext cx="876548" cy="2554545"/>
              </a:xfrm>
              <a:prstGeom prst="rect">
                <a:avLst/>
              </a:prstGeom>
              <a:blipFill>
                <a:blip r:embed="rId4"/>
                <a:stretch>
                  <a:fillRect/>
                </a:stretch>
              </a:blipFill>
            </p:spPr>
            <p:txBody>
              <a:bodyPr/>
              <a:lstStyle/>
              <a:p>
                <a:r>
                  <a:rPr lang="en-GB">
                    <a:noFill/>
                  </a:rPr>
                  <a:t> </a:t>
                </a:r>
              </a:p>
            </p:txBody>
          </p:sp>
        </mc:Fallback>
      </mc:AlternateContent>
      <p:sp>
        <p:nvSpPr>
          <p:cNvPr id="8" name="TextBox 7"/>
          <p:cNvSpPr txBox="1"/>
          <p:nvPr/>
        </p:nvSpPr>
        <p:spPr>
          <a:xfrm>
            <a:off x="120700" y="3040360"/>
            <a:ext cx="2436068" cy="646331"/>
          </a:xfrm>
          <a:prstGeom prst="rect">
            <a:avLst/>
          </a:prstGeom>
          <a:noFill/>
        </p:spPr>
        <p:txBody>
          <a:bodyPr wrap="square" rtlCol="0">
            <a:spAutoFit/>
          </a:bodyPr>
          <a:lstStyle/>
          <a:p>
            <a:r>
              <a:rPr lang="en-GB" dirty="0"/>
              <a:t>First fill in the correct row of Pascal’s triangle.</a:t>
            </a:r>
          </a:p>
        </p:txBody>
      </p:sp>
      <mc:AlternateContent xmlns:mc="http://schemas.openxmlformats.org/markup-compatibility/2006" xmlns:a14="http://schemas.microsoft.com/office/drawing/2010/main">
        <mc:Choice Requires="a14">
          <p:sp>
            <p:nvSpPr>
              <p:cNvPr id="9" name="TextBox 8"/>
              <p:cNvSpPr txBox="1"/>
              <p:nvPr/>
            </p:nvSpPr>
            <p:spPr>
              <a:xfrm>
                <a:off x="3970536" y="1914681"/>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4</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3</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2</m:t>
                              </m:r>
                            </m:e>
                            <m:sup>
                              <m:r>
                                <a:rPr lang="en-GB" sz="3200" b="0" i="1" smtClean="0">
                                  <a:latin typeface="Cambria Math" panose="02040503050406030204" pitchFamily="18" charset="0"/>
                                </a:rPr>
                                <m:t>1</m:t>
                              </m:r>
                            </m:sup>
                          </m:sSup>
                        </m:e>
                      </m:d>
                    </m:oMath>
                  </m:oMathPara>
                </a14:m>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970536" y="1914681"/>
                <a:ext cx="876548" cy="2062168"/>
              </a:xfrm>
              <a:prstGeom prst="rect">
                <a:avLst/>
              </a:prstGeom>
              <a:blipFill>
                <a:blip r:embed="rId5"/>
                <a:stretch>
                  <a:fillRect/>
                </a:stretch>
              </a:blipFill>
            </p:spPr>
            <p:txBody>
              <a:bodyPr/>
              <a:lstStyle/>
              <a:p>
                <a:r>
                  <a:rPr lang="en-GB">
                    <a:noFill/>
                  </a:rPr>
                  <a:t> </a:t>
                </a:r>
              </a:p>
            </p:txBody>
          </p:sp>
        </mc:Fallback>
      </mc:AlternateContent>
      <p:sp>
        <p:nvSpPr>
          <p:cNvPr id="10" name="TextBox 9"/>
          <p:cNvSpPr txBox="1"/>
          <p:nvPr/>
        </p:nvSpPr>
        <p:spPr>
          <a:xfrm>
            <a:off x="5836740" y="733648"/>
            <a:ext cx="3040560" cy="1754326"/>
          </a:xfrm>
          <a:prstGeom prst="rect">
            <a:avLst/>
          </a:prstGeom>
          <a:noFill/>
        </p:spPr>
        <p:txBody>
          <a:bodyPr wrap="square" rtlCol="0">
            <a:spAutoFit/>
          </a:bodyPr>
          <a:lstStyle/>
          <a:p>
            <a:r>
              <a:rPr lang="en-GB" dirty="0"/>
              <a:t>Next have descending or ascending powers of one of the terms, going between 0 and 4 (note that if the power is 0, the term is 1, so we need not write it).</a:t>
            </a:r>
          </a:p>
        </p:txBody>
      </p:sp>
      <mc:AlternateContent xmlns:mc="http://schemas.openxmlformats.org/markup-compatibility/2006" xmlns:a14="http://schemas.microsoft.com/office/drawing/2010/main">
        <mc:Choice Requires="a14">
          <p:sp>
            <p:nvSpPr>
              <p:cNvPr id="11" name="TextBox 10"/>
              <p:cNvSpPr txBox="1"/>
              <p:nvPr/>
            </p:nvSpPr>
            <p:spPr>
              <a:xfrm>
                <a:off x="4652020" y="2386969"/>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3</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4</m:t>
                          </m:r>
                        </m:sup>
                      </m:sSup>
                    </m:oMath>
                  </m:oMathPara>
                </a14:m>
                <a:br>
                  <a:rPr lang="en-GB" sz="3200" b="0" dirty="0"/>
                </a:br>
                <a:endParaRPr lang="en-GB" sz="3200" dirty="0"/>
              </a:p>
            </p:txBody>
          </p:sp>
        </mc:Choice>
        <mc:Fallback xmlns="">
          <p:sp>
            <p:nvSpPr>
              <p:cNvPr id="11" name="TextBox 10"/>
              <p:cNvSpPr txBox="1">
                <a:spLocks noRot="1" noChangeAspect="1" noMove="1" noResize="1" noEditPoints="1" noAdjustHandles="1" noChangeArrowheads="1" noChangeShapeType="1" noTextEdit="1"/>
              </p:cNvSpPr>
              <p:nvPr/>
            </p:nvSpPr>
            <p:spPr>
              <a:xfrm>
                <a:off x="4652020" y="2386969"/>
                <a:ext cx="876548" cy="2062168"/>
              </a:xfrm>
              <a:prstGeom prst="rect">
                <a:avLst/>
              </a:prstGeom>
              <a:blipFill>
                <a:blip r:embed="rId6"/>
                <a:stretch>
                  <a:fillRect r="-20139"/>
                </a:stretch>
              </a:blipFill>
            </p:spPr>
            <p:txBody>
              <a:bodyPr/>
              <a:lstStyle/>
              <a:p>
                <a:r>
                  <a:rPr lang="en-GB">
                    <a:noFill/>
                  </a:rPr>
                  <a:t> </a:t>
                </a:r>
              </a:p>
            </p:txBody>
          </p:sp>
        </mc:Fallback>
      </mc:AlternateContent>
      <p:sp>
        <p:nvSpPr>
          <p:cNvPr id="12" name="TextBox 11"/>
          <p:cNvSpPr txBox="1"/>
          <p:nvPr/>
        </p:nvSpPr>
        <p:spPr>
          <a:xfrm>
            <a:off x="6372200" y="3339608"/>
            <a:ext cx="2520280" cy="1754326"/>
          </a:xfrm>
          <a:prstGeom prst="rect">
            <a:avLst/>
          </a:prstGeom>
          <a:noFill/>
        </p:spPr>
        <p:txBody>
          <a:bodyPr wrap="square" rtlCol="0">
            <a:spAutoFit/>
          </a:bodyPr>
          <a:lstStyle/>
          <a:p>
            <a:r>
              <a:rPr lang="en-GB" dirty="0"/>
              <a:t>And do the same with the second term but with powers going the opposite way, noting again that the ‘power of 0’ term does not appear.</a:t>
            </a:r>
          </a:p>
        </p:txBody>
      </p:sp>
      <p:cxnSp>
        <p:nvCxnSpPr>
          <p:cNvPr id="14" name="Straight Arrow Connector 13"/>
          <p:cNvCxnSpPr/>
          <p:nvPr/>
        </p:nvCxnSpPr>
        <p:spPr>
          <a:xfrm flipV="1">
            <a:off x="2195736" y="3339608"/>
            <a:ext cx="1093316" cy="3774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p:cNvCxnSpPr/>
          <p:nvPr/>
        </p:nvCxnSpPr>
        <p:spPr>
          <a:xfrm flipH="1">
            <a:off x="4876800" y="1600200"/>
            <a:ext cx="939800" cy="44450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flipH="1" flipV="1">
            <a:off x="5715000" y="3797300"/>
            <a:ext cx="657200" cy="42958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1410854" y="5272702"/>
                <a:ext cx="702812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=16+96</m:t>
                      </m:r>
                      <m:r>
                        <a:rPr lang="en-GB" sz="3200" b="0" i="1" smtClean="0">
                          <a:latin typeface="Cambria Math" panose="02040503050406030204" pitchFamily="18" charset="0"/>
                        </a:rPr>
                        <m:t>𝑥</m:t>
                      </m:r>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+216</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+81</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4</m:t>
                          </m:r>
                        </m:sup>
                      </m:sSup>
                    </m:oMath>
                  </m:oMathPara>
                </a14:m>
                <a:endParaRPr lang="en-GB" sz="3200" dirty="0"/>
              </a:p>
            </p:txBody>
          </p:sp>
        </mc:Choice>
        <mc:Fallback xmlns="">
          <p:sp>
            <p:nvSpPr>
              <p:cNvPr id="20" name="TextBox 19"/>
              <p:cNvSpPr txBox="1">
                <a:spLocks noRot="1" noChangeAspect="1" noMove="1" noResize="1" noEditPoints="1" noAdjustHandles="1" noChangeArrowheads="1" noChangeShapeType="1" noTextEdit="1"/>
              </p:cNvSpPr>
              <p:nvPr/>
            </p:nvSpPr>
            <p:spPr>
              <a:xfrm>
                <a:off x="1410854" y="5272702"/>
                <a:ext cx="7028122" cy="584775"/>
              </a:xfrm>
              <a:prstGeom prst="rect">
                <a:avLst/>
              </a:prstGeom>
              <a:blipFill>
                <a:blip r:embed="rId7"/>
                <a:stretch>
                  <a:fillRect/>
                </a:stretch>
              </a:blipFill>
            </p:spPr>
            <p:txBody>
              <a:bodyPr/>
              <a:lstStyle/>
              <a:p>
                <a:r>
                  <a:rPr lang="en-GB">
                    <a:noFill/>
                  </a:rPr>
                  <a:t> </a:t>
                </a:r>
              </a:p>
            </p:txBody>
          </p:sp>
        </mc:Fallback>
      </mc:AlternateContent>
      <p:sp>
        <p:nvSpPr>
          <p:cNvPr id="21" name="TextBox 20"/>
          <p:cNvSpPr txBox="1"/>
          <p:nvPr/>
        </p:nvSpPr>
        <p:spPr>
          <a:xfrm>
            <a:off x="281708" y="4343484"/>
            <a:ext cx="3384028" cy="923330"/>
          </a:xfrm>
          <a:prstGeom prst="rect">
            <a:avLst/>
          </a:prstGeom>
          <a:noFill/>
        </p:spPr>
        <p:txBody>
          <a:bodyPr wrap="square" rtlCol="0">
            <a:spAutoFit/>
          </a:bodyPr>
          <a:lstStyle/>
          <a:p>
            <a:r>
              <a:rPr lang="en-GB" dirty="0"/>
              <a:t>Simplify each term (ensuring any number in a bracket is raised to the appropriate power)</a:t>
            </a:r>
          </a:p>
        </p:txBody>
      </p:sp>
      <p:sp>
        <p:nvSpPr>
          <p:cNvPr id="22" name="TextBox 21"/>
          <p:cNvSpPr txBox="1"/>
          <p:nvPr/>
        </p:nvSpPr>
        <p:spPr>
          <a:xfrm>
            <a:off x="450776" y="6187677"/>
            <a:ext cx="8387280" cy="58477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Initially write </a:t>
            </a:r>
            <a:r>
              <a:rPr lang="en-GB" sz="1600" i="1" dirty="0"/>
              <a:t>one line per term </a:t>
            </a:r>
            <a:r>
              <a:rPr lang="en-GB" sz="1600" dirty="0"/>
              <a:t>for your expansion (before you simplify at the end), as we have done above. There will be less faffing trying to ensure you have enough space for each term.</a:t>
            </a:r>
          </a:p>
        </p:txBody>
      </p:sp>
    </p:spTree>
    <p:extLst>
      <p:ext uri="{BB962C8B-B14F-4D97-AF65-F5344CB8AC3E}">
        <p14:creationId xmlns:p14="http://schemas.microsoft.com/office/powerpoint/2010/main" val="234782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20" grpId="0"/>
      <p:bldP spid="21" grpId="0"/>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Another Example</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82500" y="1777132"/>
                <a:ext cx="2808312"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1−2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Para>
                </a14:m>
                <a:endParaRPr lang="en-GB" sz="3200" dirty="0"/>
              </a:p>
            </p:txBody>
          </p:sp>
        </mc:Choice>
        <mc:Fallback xmlns="">
          <p:sp>
            <p:nvSpPr>
              <p:cNvPr id="5" name="TextBox 4"/>
              <p:cNvSpPr txBox="1">
                <a:spLocks noRot="1" noChangeAspect="1" noMove="1" noResize="1" noEditPoints="1" noAdjustHandles="1" noChangeArrowheads="1" noChangeShapeType="1" noTextEdit="1"/>
              </p:cNvSpPr>
              <p:nvPr/>
            </p:nvSpPr>
            <p:spPr>
              <a:xfrm>
                <a:off x="-82500" y="1777132"/>
                <a:ext cx="2808312" cy="584775"/>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2987824" y="764704"/>
                <a:ext cx="5472608" cy="646331"/>
              </a:xfrm>
              <a:prstGeom prst="rect">
                <a:avLst/>
              </a:prstGeom>
              <a:noFill/>
            </p:spPr>
            <p:txBody>
              <a:bodyPr wrap="square" rtlCol="0">
                <a:spAutoFit/>
              </a:bodyPr>
              <a:lstStyle/>
              <a:p>
                <a14:m>
                  <m:oMath xmlns:m="http://schemas.openxmlformats.org/officeDocument/2006/math">
                    <m:r>
                      <a:rPr lang="en-GB" b="0" i="1" smtClean="0">
                        <a:latin typeface="Cambria Math" panose="02040503050406030204" pitchFamily="18" charset="0"/>
                      </a:rPr>
                      <m:t>(1−2</m:t>
                    </m:r>
                    <m:r>
                      <a:rPr lang="en-GB" b="0" i="1" smtClean="0">
                        <a:latin typeface="Cambria Math" panose="02040503050406030204" pitchFamily="18" charset="0"/>
                      </a:rPr>
                      <m:t>𝑥</m:t>
                    </m:r>
                    <m:r>
                      <a:rPr lang="en-GB" b="0" i="1" smtClean="0">
                        <a:latin typeface="Cambria Math" panose="02040503050406030204" pitchFamily="18" charset="0"/>
                      </a:rPr>
                      <m:t>)</m:t>
                    </m:r>
                  </m:oMath>
                </a14:m>
                <a:r>
                  <a:rPr lang="en-GB" dirty="0"/>
                  <a:t> is the same as </a:t>
                </a:r>
                <a14:m>
                  <m:oMath xmlns:m="http://schemas.openxmlformats.org/officeDocument/2006/math">
                    <m:r>
                      <a:rPr lang="en-GB" b="0" i="1" smtClean="0">
                        <a:latin typeface="Cambria Math" panose="02040503050406030204" pitchFamily="18" charset="0"/>
                      </a:rPr>
                      <m:t>(1+</m:t>
                    </m:r>
                    <m:d>
                      <m:dPr>
                        <m:ctrlPr>
                          <a:rPr lang="en-GB" b="0" i="1" smtClean="0">
                            <a:latin typeface="Cambria Math" panose="02040503050406030204" pitchFamily="18" charset="0"/>
                          </a:rPr>
                        </m:ctrlPr>
                      </m:dPr>
                      <m:e>
                        <m:r>
                          <a:rPr lang="en-GB" b="0" i="1" smtClean="0">
                            <a:latin typeface="Cambria Math" panose="02040503050406030204" pitchFamily="18" charset="0"/>
                          </a:rPr>
                          <m:t>−2</m:t>
                        </m:r>
                        <m:r>
                          <a:rPr lang="en-GB" b="0" i="1" smtClean="0">
                            <a:latin typeface="Cambria Math" panose="02040503050406030204" pitchFamily="18" charset="0"/>
                          </a:rPr>
                          <m:t>𝑥</m:t>
                        </m:r>
                      </m:e>
                    </m:d>
                    <m:r>
                      <a:rPr lang="en-GB" b="0" i="1" smtClean="0">
                        <a:latin typeface="Cambria Math" panose="02040503050406030204" pitchFamily="18" charset="0"/>
                      </a:rPr>
                      <m:t>)</m:t>
                    </m:r>
                  </m:oMath>
                </a14:m>
                <a:r>
                  <a:rPr lang="en-GB" dirty="0"/>
                  <a:t>, so we expand as before, but use </a:t>
                </a:r>
                <a14:m>
                  <m:oMath xmlns:m="http://schemas.openxmlformats.org/officeDocument/2006/math">
                    <m:r>
                      <a:rPr lang="en-GB" b="0" i="1" smtClean="0">
                        <a:latin typeface="Cambria Math" panose="02040503050406030204" pitchFamily="18" charset="0"/>
                      </a:rPr>
                      <m:t>−2</m:t>
                    </m:r>
                    <m:r>
                      <a:rPr lang="en-GB" b="0" i="1" smtClean="0">
                        <a:latin typeface="Cambria Math" panose="02040503050406030204" pitchFamily="18" charset="0"/>
                      </a:rPr>
                      <m:t>𝑥</m:t>
                    </m:r>
                  </m:oMath>
                </a14:m>
                <a:r>
                  <a:rPr lang="en-GB" dirty="0"/>
                  <a:t> for the second term.</a:t>
                </a:r>
              </a:p>
            </p:txBody>
          </p:sp>
        </mc:Choice>
        <mc:Fallback xmlns="">
          <p:sp>
            <p:nvSpPr>
              <p:cNvPr id="6" name="TextBox 5"/>
              <p:cNvSpPr txBox="1">
                <a:spLocks noRot="1" noChangeAspect="1" noMove="1" noResize="1" noEditPoints="1" noAdjustHandles="1" noChangeArrowheads="1" noChangeShapeType="1" noTextEdit="1"/>
              </p:cNvSpPr>
              <p:nvPr/>
            </p:nvSpPr>
            <p:spPr>
              <a:xfrm>
                <a:off x="2987824" y="764704"/>
                <a:ext cx="5472608" cy="646331"/>
              </a:xfrm>
              <a:prstGeom prst="rect">
                <a:avLst/>
              </a:prstGeom>
              <a:blipFill>
                <a:blip r:embed="rId3"/>
                <a:stretch>
                  <a:fillRect l="-891" t="-4717" b="-14151"/>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336552" y="1781448"/>
                <a:ext cx="876548" cy="206216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   1</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+3</m:t>
                      </m:r>
                    </m:oMath>
                    <m:oMath xmlns:m="http://schemas.openxmlformats.org/officeDocument/2006/math">
                      <m:r>
                        <a:rPr lang="en-GB" sz="3200" b="0" i="1" smtClean="0">
                          <a:latin typeface="Cambria Math" panose="02040503050406030204" pitchFamily="18" charset="0"/>
                        </a:rPr>
                        <m:t>+1</m:t>
                      </m:r>
                    </m:oMath>
                  </m:oMathPara>
                </a14:m>
                <a:br>
                  <a:rPr lang="en-GB" sz="3200" b="0" dirty="0"/>
                </a:br>
                <a:endParaRPr lang="en-GB" sz="3200" dirty="0"/>
              </a:p>
            </p:txBody>
          </p:sp>
        </mc:Choice>
        <mc:Fallback xmlns="">
          <p:sp>
            <p:nvSpPr>
              <p:cNvPr id="7" name="TextBox 6"/>
              <p:cNvSpPr txBox="1">
                <a:spLocks noRot="1" noChangeAspect="1" noMove="1" noResize="1" noEditPoints="1" noAdjustHandles="1" noChangeArrowheads="1" noChangeShapeType="1" noTextEdit="1"/>
              </p:cNvSpPr>
              <p:nvPr/>
            </p:nvSpPr>
            <p:spPr>
              <a:xfrm>
                <a:off x="2336552" y="1781448"/>
                <a:ext cx="876548" cy="206216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3043436" y="1787681"/>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3200" b="0" i="1" smtClean="0">
                          <a:latin typeface="Cambria Math" panose="02040503050406030204" pitchFamily="18" charset="0"/>
                        </a:rPr>
                        <m:t>(</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3</m:t>
                          </m:r>
                        </m:sup>
                      </m:sSup>
                      <m:r>
                        <a:rPr lang="en-GB" sz="3200" b="0" i="1" smtClean="0">
                          <a:latin typeface="Cambria Math" panose="02040503050406030204" pitchFamily="18" charset="0"/>
                        </a:rPr>
                        <m:t>)</m:t>
                      </m:r>
                    </m:oMath>
                    <m:oMath xmlns:m="http://schemas.openxmlformats.org/officeDocument/2006/math">
                      <m:d>
                        <m:dPr>
                          <m:ctrlPr>
                            <a:rPr lang="en-GB" sz="3200" b="0" i="1" smtClean="0">
                              <a:latin typeface="Cambria Math" panose="02040503050406030204" pitchFamily="18" charset="0"/>
                            </a:rPr>
                          </m:ctrlPr>
                        </m:dPr>
                        <m:e>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1</m:t>
                              </m:r>
                            </m:e>
                            <m:sup>
                              <m:r>
                                <a:rPr lang="en-GB" sz="3200" b="0" i="1" smtClean="0">
                                  <a:latin typeface="Cambria Math" panose="02040503050406030204" pitchFamily="18" charset="0"/>
                                </a:rPr>
                                <m:t>2</m:t>
                              </m:r>
                            </m:sup>
                          </m:sSup>
                        </m:e>
                      </m:d>
                    </m:oMath>
                    <m:oMath xmlns:m="http://schemas.openxmlformats.org/officeDocument/2006/math">
                      <m:d>
                        <m:dPr>
                          <m:ctrlPr>
                            <a:rPr lang="en-GB" sz="3200" b="0" i="1" smtClean="0">
                              <a:latin typeface="Cambria Math" panose="02040503050406030204" pitchFamily="18" charset="0"/>
                            </a:rPr>
                          </m:ctrlPr>
                        </m:dPr>
                        <m:e>
                          <m:r>
                            <a:rPr lang="en-GB" sz="3200" b="0" i="1" smtClean="0">
                              <a:latin typeface="Cambria Math" panose="02040503050406030204" pitchFamily="18" charset="0"/>
                            </a:rPr>
                            <m:t>1</m:t>
                          </m:r>
                        </m:e>
                      </m:d>
                    </m:oMath>
                  </m:oMathPara>
                </a14:m>
                <a:br>
                  <a:rPr lang="en-GB" sz="3200" b="0" dirty="0"/>
                </a:br>
                <a:endParaRPr lang="en-GB" sz="3200" dirty="0"/>
              </a:p>
            </p:txBody>
          </p:sp>
        </mc:Choice>
        <mc:Fallback xmlns="">
          <p:sp>
            <p:nvSpPr>
              <p:cNvPr id="8" name="TextBox 7"/>
              <p:cNvSpPr txBox="1">
                <a:spLocks noRot="1" noChangeAspect="1" noMove="1" noResize="1" noEditPoints="1" noAdjustHandles="1" noChangeArrowheads="1" noChangeShapeType="1" noTextEdit="1"/>
              </p:cNvSpPr>
              <p:nvPr/>
            </p:nvSpPr>
            <p:spPr>
              <a:xfrm>
                <a:off x="3043436" y="1787681"/>
                <a:ext cx="876548" cy="1569725"/>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788420" y="2259969"/>
                <a:ext cx="876548" cy="156972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1</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2</m:t>
                          </m:r>
                        </m:sup>
                      </m:sSup>
                    </m:oMath>
                    <m:oMath xmlns:m="http://schemas.openxmlformats.org/officeDocument/2006/math">
                      <m:sSup>
                        <m:sSupPr>
                          <m:ctrlPr>
                            <a:rPr lang="en-GB" sz="3200" b="0" i="1" smtClean="0">
                              <a:latin typeface="Cambria Math" panose="02040503050406030204" pitchFamily="18" charset="0"/>
                            </a:rPr>
                          </m:ctrlPr>
                        </m:sSupPr>
                        <m:e>
                          <m:d>
                            <m:dPr>
                              <m:ctrlPr>
                                <a:rPr lang="en-GB" sz="3200" b="0" i="1" smtClean="0">
                                  <a:latin typeface="Cambria Math" panose="02040503050406030204" pitchFamily="18" charset="0"/>
                                </a:rPr>
                              </m:ctrlPr>
                            </m:dPr>
                            <m:e>
                              <m:r>
                                <a:rPr lang="en-GB" sz="3200" b="0" i="1" smtClean="0">
                                  <a:latin typeface="Cambria Math" panose="02040503050406030204" pitchFamily="18" charset="0"/>
                                </a:rPr>
                                <m:t>−2</m:t>
                              </m:r>
                              <m:r>
                                <a:rPr lang="en-GB" sz="3200" b="0" i="1" smtClean="0">
                                  <a:latin typeface="Cambria Math" panose="02040503050406030204" pitchFamily="18" charset="0"/>
                                </a:rPr>
                                <m:t>𝑥</m:t>
                              </m:r>
                            </m:e>
                          </m:d>
                        </m:e>
                        <m:sup>
                          <m:r>
                            <a:rPr lang="en-GB" sz="3200" b="0" i="1" smtClean="0">
                              <a:latin typeface="Cambria Math" panose="02040503050406030204" pitchFamily="18" charset="0"/>
                            </a:rPr>
                            <m:t>3</m:t>
                          </m:r>
                        </m:sup>
                      </m:sSup>
                    </m:oMath>
                  </m:oMathPara>
                </a14:m>
                <a:br>
                  <a:rPr lang="en-GB" sz="3200" b="0" dirty="0"/>
                </a:br>
                <a:endParaRPr lang="en-GB" sz="3200" dirty="0"/>
              </a:p>
            </p:txBody>
          </p:sp>
        </mc:Choice>
        <mc:Fallback xmlns="">
          <p:sp>
            <p:nvSpPr>
              <p:cNvPr id="9" name="TextBox 8"/>
              <p:cNvSpPr txBox="1">
                <a:spLocks noRot="1" noChangeAspect="1" noMove="1" noResize="1" noEditPoints="1" noAdjustHandles="1" noChangeArrowheads="1" noChangeShapeType="1" noTextEdit="1"/>
              </p:cNvSpPr>
              <p:nvPr/>
            </p:nvSpPr>
            <p:spPr>
              <a:xfrm>
                <a:off x="3788420" y="2259969"/>
                <a:ext cx="876548" cy="1569725"/>
              </a:xfrm>
              <a:prstGeom prst="rect">
                <a:avLst/>
              </a:prstGeom>
              <a:blipFill>
                <a:blip r:embed="rId6"/>
                <a:stretch>
                  <a:fillRect r="-52778"/>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1906154" y="3964602"/>
                <a:ext cx="4466046" cy="58477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3200" b="0" i="1" smtClean="0">
                          <a:latin typeface="Cambria Math" panose="02040503050406030204" pitchFamily="18" charset="0"/>
                        </a:rPr>
                        <m:t>=1−6</m:t>
                      </m:r>
                      <m:r>
                        <a:rPr lang="en-GB" sz="3200" b="0" i="1" smtClean="0">
                          <a:latin typeface="Cambria Math" panose="02040503050406030204" pitchFamily="18" charset="0"/>
                        </a:rPr>
                        <m:t>𝑥</m:t>
                      </m:r>
                      <m:r>
                        <a:rPr lang="en-GB" sz="3200" b="0" i="1" smtClean="0">
                          <a:latin typeface="Cambria Math" panose="02040503050406030204" pitchFamily="18" charset="0"/>
                        </a:rPr>
                        <m:t>+12</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2</m:t>
                          </m:r>
                        </m:sup>
                      </m:sSup>
                      <m:r>
                        <a:rPr lang="en-GB" sz="3200" b="0" i="1" smtClean="0">
                          <a:latin typeface="Cambria Math" panose="02040503050406030204" pitchFamily="18" charset="0"/>
                        </a:rPr>
                        <m:t>−8</m:t>
                      </m:r>
                      <m:sSup>
                        <m:sSupPr>
                          <m:ctrlPr>
                            <a:rPr lang="en-GB" sz="3200" b="0" i="1" smtClean="0">
                              <a:latin typeface="Cambria Math" panose="02040503050406030204" pitchFamily="18" charset="0"/>
                            </a:rPr>
                          </m:ctrlPr>
                        </m:sSupPr>
                        <m:e>
                          <m:r>
                            <a:rPr lang="en-GB" sz="3200" b="0" i="1" smtClean="0">
                              <a:latin typeface="Cambria Math" panose="02040503050406030204" pitchFamily="18" charset="0"/>
                            </a:rPr>
                            <m:t>𝑥</m:t>
                          </m:r>
                        </m:e>
                        <m:sup>
                          <m:r>
                            <a:rPr lang="en-GB" sz="3200" b="0" i="1" smtClean="0">
                              <a:latin typeface="Cambria Math" panose="02040503050406030204" pitchFamily="18" charset="0"/>
                            </a:rPr>
                            <m:t>3</m:t>
                          </m:r>
                        </m:sup>
                      </m:sSup>
                    </m:oMath>
                  </m:oMathPara>
                </a14:m>
                <a:endParaRPr lang="en-GB" sz="3200" dirty="0"/>
              </a:p>
            </p:txBody>
          </p:sp>
        </mc:Choice>
        <mc:Fallback xmlns="">
          <p:sp>
            <p:nvSpPr>
              <p:cNvPr id="10" name="TextBox 9"/>
              <p:cNvSpPr txBox="1">
                <a:spLocks noRot="1" noChangeAspect="1" noMove="1" noResize="1" noEditPoints="1" noAdjustHandles="1" noChangeArrowheads="1" noChangeShapeType="1" noTextEdit="1"/>
              </p:cNvSpPr>
              <p:nvPr/>
            </p:nvSpPr>
            <p:spPr>
              <a:xfrm>
                <a:off x="1906154" y="3964602"/>
                <a:ext cx="4466046" cy="584775"/>
              </a:xfrm>
              <a:prstGeom prst="rect">
                <a:avLst/>
              </a:prstGeom>
              <a:blipFill>
                <a:blip r:embed="rId7"/>
                <a:stretch>
                  <a:fillRect/>
                </a:stretch>
              </a:blipFill>
            </p:spPr>
            <p:txBody>
              <a:bodyPr/>
              <a:lstStyle/>
              <a:p>
                <a:r>
                  <a:rPr lang="en-GB">
                    <a:noFill/>
                  </a:rPr>
                  <a:t> </a:t>
                </a:r>
              </a:p>
            </p:txBody>
          </p:sp>
        </mc:Fallback>
      </mc:AlternateContent>
      <p:sp>
        <p:nvSpPr>
          <p:cNvPr id="11" name="TextBox 10"/>
          <p:cNvSpPr txBox="1"/>
          <p:nvPr/>
        </p:nvSpPr>
        <p:spPr>
          <a:xfrm>
            <a:off x="471328" y="5321075"/>
            <a:ext cx="8387280"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600" b="1" dirty="0" err="1"/>
              <a:t>Fro</a:t>
            </a:r>
            <a:r>
              <a:rPr lang="en-GB" sz="1600" b="1" dirty="0"/>
              <a:t> Tip</a:t>
            </a:r>
            <a:r>
              <a:rPr lang="en-GB" sz="1600" dirty="0"/>
              <a:t>: If one of the terms in the original bracket is negative, the terms in your expansion will </a:t>
            </a:r>
            <a:r>
              <a:rPr lang="en-GB" sz="1600" u="sng" dirty="0"/>
              <a:t>oscillate between positive and negative</a:t>
            </a:r>
            <a:r>
              <a:rPr lang="en-GB" sz="1600" dirty="0"/>
              <a:t>. If they don’t (e.g. two consecutive negatives), you’ve done something wrong!</a:t>
            </a:r>
          </a:p>
        </p:txBody>
      </p:sp>
    </p:spTree>
    <p:extLst>
      <p:ext uri="{BB962C8B-B14F-4D97-AF65-F5344CB8AC3E}">
        <p14:creationId xmlns:p14="http://schemas.microsoft.com/office/powerpoint/2010/main" val="42639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Getting a single term in the expansion</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39552" y="1052736"/>
                <a:ext cx="7632848" cy="8309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The coefficient of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𝑥</m:t>
                        </m:r>
                      </m:e>
                      <m:sup>
                        <m:r>
                          <a:rPr lang="en-GB" sz="2400" b="0" i="1" smtClean="0">
                            <a:latin typeface="Cambria Math" panose="02040503050406030204" pitchFamily="18" charset="0"/>
                          </a:rPr>
                          <m:t>2</m:t>
                        </m:r>
                      </m:sup>
                    </m:sSup>
                  </m:oMath>
                </a14:m>
                <a:r>
                  <a:rPr lang="en-GB" sz="2400" dirty="0"/>
                  <a:t> in the expansion of </a:t>
                </a:r>
                <a14:m>
                  <m:oMath xmlns:m="http://schemas.openxmlformats.org/officeDocument/2006/math">
                    <m:sSup>
                      <m:sSupPr>
                        <m:ctrlPr>
                          <a:rPr lang="en-GB" sz="2400" b="0" i="1" smtClean="0">
                            <a:latin typeface="Cambria Math" panose="02040503050406030204" pitchFamily="18" charset="0"/>
                          </a:rPr>
                        </m:ctrlPr>
                      </m:sSupPr>
                      <m:e>
                        <m:d>
                          <m:dPr>
                            <m:ctrlPr>
                              <a:rPr lang="en-GB" sz="2400" b="0" i="1" smtClean="0">
                                <a:latin typeface="Cambria Math" panose="02040503050406030204" pitchFamily="18" charset="0"/>
                              </a:rPr>
                            </m:ctrlPr>
                          </m:dPr>
                          <m:e>
                            <m:r>
                              <a:rPr lang="en-GB" sz="2400" b="0" i="1" smtClean="0">
                                <a:latin typeface="Cambria Math" panose="02040503050406030204" pitchFamily="18" charset="0"/>
                              </a:rPr>
                              <m:t>2−</m:t>
                            </m:r>
                            <m:r>
                              <a:rPr lang="en-GB" sz="2400" b="0" i="1" smtClean="0">
                                <a:latin typeface="Cambria Math" panose="02040503050406030204" pitchFamily="18" charset="0"/>
                              </a:rPr>
                              <m:t>𝑐𝑥</m:t>
                            </m:r>
                          </m:e>
                        </m:d>
                      </m:e>
                      <m:sup>
                        <m:r>
                          <a:rPr lang="en-GB" sz="2400" b="0" i="1" smtClean="0">
                            <a:latin typeface="Cambria Math" panose="02040503050406030204" pitchFamily="18" charset="0"/>
                          </a:rPr>
                          <m:t>5</m:t>
                        </m:r>
                      </m:sup>
                    </m:sSup>
                  </m:oMath>
                </a14:m>
                <a:r>
                  <a:rPr lang="en-GB" sz="2400" dirty="0"/>
                  <a:t> is 720. Find the possible value(s) of the constant  </a:t>
                </a:r>
                <a14:m>
                  <m:oMath xmlns:m="http://schemas.openxmlformats.org/officeDocument/2006/math">
                    <m:r>
                      <a:rPr lang="en-GB" sz="2400" b="0" i="1" smtClean="0">
                        <a:latin typeface="Cambria Math" panose="02040503050406030204" pitchFamily="18" charset="0"/>
                      </a:rPr>
                      <m:t>𝑐</m:t>
                    </m:r>
                  </m:oMath>
                </a14:m>
                <a:r>
                  <a:rPr lang="en-GB" sz="24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39552" y="1052736"/>
                <a:ext cx="7632848" cy="830997"/>
              </a:xfrm>
              <a:prstGeom prst="rect">
                <a:avLst/>
              </a:prstGeom>
              <a:blipFill>
                <a:blip r:embed="rId2"/>
                <a:stretch>
                  <a:fillRect b="-687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62360" y="2213248"/>
                <a:ext cx="7776864" cy="3416320"/>
              </a:xfrm>
              <a:prstGeom prst="rect">
                <a:avLst/>
              </a:prstGeom>
              <a:noFill/>
            </p:spPr>
            <p:txBody>
              <a:bodyPr wrap="square" rtlCol="0">
                <a:spAutoFit/>
              </a:bodyPr>
              <a:lstStyle/>
              <a:p>
                <a:r>
                  <a:rPr lang="en-GB" dirty="0"/>
                  <a:t>The ‘5’ row in Pascal’s triangle is 1 5 10 10 5 1. If we count the 1 as the ‘0</a:t>
                </a:r>
                <a:r>
                  <a:rPr lang="en-GB" baseline="30000" dirty="0"/>
                  <a:t>th</a:t>
                </a:r>
                <a:r>
                  <a:rPr lang="en-GB" dirty="0"/>
                  <a:t> term’, we want the 2</a:t>
                </a:r>
                <a:r>
                  <a:rPr lang="en-GB" baseline="30000" dirty="0"/>
                  <a:t>nd</a:t>
                </a:r>
                <a:r>
                  <a:rPr lang="en-GB" dirty="0"/>
                  <a:t> term, which is 10.</a:t>
                </a:r>
              </a:p>
              <a:p>
                <a:endParaRPr lang="en-GB" dirty="0"/>
              </a:p>
              <a:p>
                <a:r>
                  <a:rPr lang="en-GB" dirty="0"/>
                  <a:t>Since we want the </a:t>
                </a:r>
                <a14:m>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r>
                  <a:rPr lang="en-GB" dirty="0"/>
                  <a:t> term:</a:t>
                </a:r>
              </a:p>
              <a:p>
                <a:pPr marL="285750" indent="-285750">
                  <a:buFont typeface="Arial" panose="020B0604020202020204" pitchFamily="34" charset="0"/>
                  <a:buChar char="•"/>
                </a:pPr>
                <a:r>
                  <a:rPr lang="en-GB" dirty="0"/>
                  <a:t>The power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oMath>
                </a14:m>
                <a:r>
                  <a:rPr lang="en-GB" dirty="0"/>
                  <a:t> must be </a:t>
                </a:r>
                <a:r>
                  <a:rPr lang="en-GB" b="1" dirty="0"/>
                  <a:t>2.</a:t>
                </a:r>
              </a:p>
              <a:p>
                <a:pPr marL="285750" indent="-285750">
                  <a:buFont typeface="Arial" panose="020B0604020202020204" pitchFamily="34" charset="0"/>
                  <a:buChar char="•"/>
                </a:pPr>
                <a:r>
                  <a:rPr lang="en-GB" dirty="0"/>
                  <a:t>The power of 2 must be </a:t>
                </a:r>
                <a:r>
                  <a:rPr lang="en-GB" b="1" dirty="0"/>
                  <a:t>3 (the two powers must add up to 5).</a:t>
                </a:r>
              </a:p>
              <a:p>
                <a:pPr marL="285750" indent="-285750">
                  <a:buFont typeface="Arial" panose="020B0604020202020204" pitchFamily="34" charset="0"/>
                  <a:buChar char="•"/>
                </a:pPr>
                <a:endParaRPr lang="en-GB" dirty="0"/>
              </a:p>
              <a:p>
                <a:r>
                  <a:rPr lang="en-GB" dirty="0"/>
                  <a:t>Therefore term is:    </a:t>
                </a:r>
                <a14:m>
                  <m:oMath xmlns:m="http://schemas.openxmlformats.org/officeDocument/2006/math">
                    <m:r>
                      <a:rPr lang="en-GB" b="0" i="1" smtClean="0">
                        <a:latin typeface="Cambria Math" panose="02040503050406030204" pitchFamily="18" charset="0"/>
                      </a:rPr>
                      <m:t>10</m:t>
                    </m:r>
                    <m:sSup>
                      <m:sSupPr>
                        <m:ctrlPr>
                          <a:rPr lang="en-GB" b="0" i="1" smtClean="0">
                            <a:latin typeface="Cambria Math" panose="02040503050406030204" pitchFamily="18" charset="0"/>
                          </a:rPr>
                        </m:ctrlPr>
                      </m:sSupPr>
                      <m:e>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0" i="1" smtClean="0">
                                <a:latin typeface="Cambria Math" panose="02040503050406030204" pitchFamily="18" charset="0"/>
                              </a:rPr>
                              <m:t>𝑐𝑥</m:t>
                            </m:r>
                          </m:e>
                        </m:d>
                      </m:e>
                      <m:sup>
                        <m:r>
                          <a:rPr lang="en-GB" b="0" i="1" smtClean="0">
                            <a:latin typeface="Cambria Math" panose="02040503050406030204" pitchFamily="18" charset="0"/>
                          </a:rPr>
                          <m:t>2</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3</m:t>
                            </m:r>
                          </m:sup>
                        </m:sSup>
                      </m:e>
                    </m:d>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80</m:t>
                        </m:r>
                        <m:r>
                          <a:rPr lang="en-GB" b="0" i="1" smtClean="0">
                            <a:latin typeface="Cambria Math" panose="02040503050406030204" pitchFamily="18" charset="0"/>
                          </a:rPr>
                          <m:t>𝑐</m:t>
                        </m:r>
                      </m:e>
                      <m:sup>
                        <m:r>
                          <a:rPr lang="en-GB" b="0" i="1" smtClean="0">
                            <a:latin typeface="Cambria Math" panose="02040503050406030204" pitchFamily="18" charset="0"/>
                          </a:rPr>
                          <m:t>2</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oMath>
                </a14:m>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∴80</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=720</m:t>
                      </m:r>
                    </m:oMath>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𝑐</m:t>
                          </m:r>
                        </m:e>
                        <m:sup>
                          <m:r>
                            <a:rPr lang="en-GB" b="0" i="1" smtClean="0">
                              <a:latin typeface="Cambria Math" panose="02040503050406030204" pitchFamily="18" charset="0"/>
                            </a:rPr>
                            <m:t>2</m:t>
                          </m:r>
                        </m:sup>
                      </m:sSup>
                      <m:r>
                        <a:rPr lang="en-GB" b="0" i="1" smtClean="0">
                          <a:latin typeface="Cambria Math" panose="02040503050406030204" pitchFamily="18" charset="0"/>
                        </a:rPr>
                        <m:t>=9</m:t>
                      </m:r>
                    </m:oMath>
                    <m:oMath xmlns:m="http://schemas.openxmlformats.org/officeDocument/2006/math">
                      <m:r>
                        <a:rPr lang="en-GB" b="0" i="1" smtClean="0">
                          <a:latin typeface="Cambria Math" panose="02040503050406030204" pitchFamily="18" charset="0"/>
                        </a:rPr>
                        <m:t>𝑐</m:t>
                      </m:r>
                      <m:r>
                        <a:rPr lang="en-GB" b="0" i="1" smtClean="0">
                          <a:latin typeface="Cambria Math" panose="02040503050406030204" pitchFamily="18" charset="0"/>
                        </a:rPr>
                        <m:t>=±3</m:t>
                      </m:r>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62360" y="2213248"/>
                <a:ext cx="7776864" cy="3416320"/>
              </a:xfrm>
              <a:prstGeom prst="rect">
                <a:avLst/>
              </a:prstGeom>
              <a:blipFill>
                <a:blip r:embed="rId3"/>
                <a:stretch>
                  <a:fillRect l="-706" t="-893"/>
                </a:stretch>
              </a:blipFill>
            </p:spPr>
            <p:txBody>
              <a:bodyPr/>
              <a:lstStyle/>
              <a:p>
                <a:r>
                  <a:rPr lang="en-GB">
                    <a:noFill/>
                  </a:rPr>
                  <a:t> </a:t>
                </a:r>
              </a:p>
            </p:txBody>
          </p:sp>
        </mc:Fallback>
      </mc:AlternateContent>
      <p:sp>
        <p:nvSpPr>
          <p:cNvPr id="7" name="Rectangle 6"/>
          <p:cNvSpPr/>
          <p:nvPr/>
        </p:nvSpPr>
        <p:spPr>
          <a:xfrm>
            <a:off x="3795760" y="3238541"/>
            <a:ext cx="3303582" cy="3929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8" name="Rectangle 7"/>
          <p:cNvSpPr/>
          <p:nvPr/>
        </p:nvSpPr>
        <p:spPr>
          <a:xfrm>
            <a:off x="3326656" y="3631541"/>
            <a:ext cx="3783974" cy="3746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2534568" y="4148378"/>
            <a:ext cx="4564774" cy="124752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96801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Effect transition="in" filter="fade">
                                      <p:cBhvr>
                                        <p:cTn id="15" dur="500"/>
                                        <p:tgtEl>
                                          <p:spTgt spid="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fade">
                                      <p:cBhvr>
                                        <p:cTn id="18" dur="500"/>
                                        <p:tgtEl>
                                          <p:spTgt spid="6">
                                            <p:txEl>
                                              <p:pRg st="4" end="4"/>
                                            </p:txEl>
                                          </p:spTgt>
                                        </p:tgtEl>
                                      </p:cBhvr>
                                    </p:animEffect>
                                  </p:childTnLst>
                                </p:cTn>
                              </p:par>
                              <p:par>
                                <p:cTn id="19" presetID="1" presetClass="entr" presetSubtype="0" fill="hold" grpId="1"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fade">
                                      <p:cBhvr>
                                        <p:cTn id="27" dur="500"/>
                                        <p:tgtEl>
                                          <p:spTgt spid="6">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fade">
                                      <p:cBhvr>
                                        <p:cTn id="30" dur="500"/>
                                        <p:tgtEl>
                                          <p:spTgt spid="6">
                                            <p:txEl>
                                              <p:pRg st="7" end="7"/>
                                            </p:txEl>
                                          </p:spTgt>
                                        </p:tgtEl>
                                      </p:cBhvr>
                                    </p:animEffect>
                                  </p:childTnLst>
                                </p:cTn>
                              </p:par>
                              <p:par>
                                <p:cTn id="31" presetID="1" presetClass="entr" presetSubtype="0" fill="hold" grpId="1"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5" restart="whenNotActive" fill="hold" evtFilter="cancelBubble" nodeType="interactiveSeq">
                <p:stCondLst>
                  <p:cond evt="onClick" delay="0">
                    <p:tgtEl>
                      <p:spTgt spid="9"/>
                    </p:tgtEl>
                  </p:cond>
                </p:stCondLst>
                <p:endSync evt="end" delay="0">
                  <p:rtn val="all"/>
                </p:endSync>
                <p:childTnLst>
                  <p:par>
                    <p:cTn id="46" fill="hold">
                      <p:stCondLst>
                        <p:cond delay="0"/>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9"/>
                                        </p:tgtEl>
                                      </p:cBhvr>
                                    </p:animEffect>
                                    <p:set>
                                      <p:cBhvr>
                                        <p:cTn id="50"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7" grpId="0" animBg="1"/>
      <p:bldP spid="7" grpId="1" animBg="1"/>
      <p:bldP spid="8" grpId="0" animBg="1"/>
      <p:bldP spid="8" grpId="1" animBg="1"/>
      <p:bldP spid="9" grpId="0" animBg="1"/>
      <p:bldP spid="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Test Your Understanding</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4"/>
          <p:cNvPicPr>
            <a:picLocks noChangeAspect="1"/>
          </p:cNvPicPr>
          <p:nvPr/>
        </p:nvPicPr>
        <p:blipFill>
          <a:blip r:embed="rId2"/>
          <a:stretch>
            <a:fillRect/>
          </a:stretch>
        </p:blipFill>
        <p:spPr>
          <a:xfrm>
            <a:off x="395536" y="1198951"/>
            <a:ext cx="7576140" cy="2086033"/>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95536" y="836712"/>
            <a:ext cx="1296144"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C2</a:t>
            </a:r>
          </a:p>
        </p:txBody>
      </p:sp>
      <p:pic>
        <p:nvPicPr>
          <p:cNvPr id="7" name="Picture 6"/>
          <p:cNvPicPr>
            <a:picLocks noChangeAspect="1"/>
          </p:cNvPicPr>
          <p:nvPr/>
        </p:nvPicPr>
        <p:blipFill>
          <a:blip r:embed="rId3"/>
          <a:stretch>
            <a:fillRect/>
          </a:stretch>
        </p:blipFill>
        <p:spPr>
          <a:xfrm>
            <a:off x="683568" y="3647223"/>
            <a:ext cx="7678217" cy="2401557"/>
          </a:xfrm>
          <a:prstGeom prst="rect">
            <a:avLst/>
          </a:prstGeom>
        </p:spPr>
      </p:pic>
      <p:sp>
        <p:nvSpPr>
          <p:cNvPr id="8" name="Rectangle 7"/>
          <p:cNvSpPr/>
          <p:nvPr/>
        </p:nvSpPr>
        <p:spPr>
          <a:xfrm>
            <a:off x="1121663" y="3657599"/>
            <a:ext cx="7220826" cy="152400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Rectangle 8"/>
          <p:cNvSpPr/>
          <p:nvPr/>
        </p:nvSpPr>
        <p:spPr>
          <a:xfrm>
            <a:off x="1131311" y="5181601"/>
            <a:ext cx="7220826" cy="9934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5708425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27753</TotalTime>
  <Words>2585</Words>
  <Application>Microsoft Macintosh PowerPoint</Application>
  <PresentationFormat>On-screen Show (4:3)</PresentationFormat>
  <Paragraphs>402</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Cambria Math</vt:lpstr>
      <vt:lpstr>Wingdings</vt:lpstr>
      <vt:lpstr>Office Theme</vt:lpstr>
      <vt:lpstr>P1 Chapter 8 :: Binomial Expansion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Richard Lawton</cp:lastModifiedBy>
  <cp:revision>1045</cp:revision>
  <dcterms:created xsi:type="dcterms:W3CDTF">2013-02-28T07:36:55Z</dcterms:created>
  <dcterms:modified xsi:type="dcterms:W3CDTF">2019-09-14T12:33:46Z</dcterms:modified>
</cp:coreProperties>
</file>