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87" r:id="rId2"/>
    <p:sldId id="288" r:id="rId3"/>
    <p:sldId id="289" r:id="rId4"/>
    <p:sldId id="290" r:id="rId5"/>
    <p:sldId id="291" r:id="rId6"/>
    <p:sldId id="292" r:id="rId7"/>
    <p:sldId id="619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186"/>
    <p:restoredTop sz="94421"/>
  </p:normalViewPr>
  <p:slideViewPr>
    <p:cSldViewPr snapToGrid="0" snapToObjects="1">
      <p:cViewPr varScale="1">
        <p:scale>
          <a:sx n="37" d="100"/>
          <a:sy n="37" d="100"/>
        </p:scale>
        <p:origin x="36" y="7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AC50D9-2127-D945-A816-5D992604F3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1FDD77E-29A6-0D41-A46F-5535ADC707B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23A5D8-9C9D-8C42-8E84-33C0CEC332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39F975-3C87-AF4E-BE00-D884C08049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B15F6E-C731-6144-BFC7-E4B3FCB905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7322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26749C-F96F-6741-A1CD-1F988BB851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876D8D1-7549-1845-981F-74D1BC9A1D3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B4F4DD-96B2-FA40-AE96-CABEFAA048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D2AB1D-6F92-4A4D-885D-84ECB0C99A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05A082-036A-9246-8F30-4FE07408CA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41310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1C619AD-2296-E246-9F06-D36376E5D00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F767244-F53B-EB4E-8F05-0AC74A914E5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D26AA1-9DB7-7C48-ACD2-EAAC5C3563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53A9A3-7114-B842-B051-0D463EFB73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D9266B-F273-D94A-8A3A-217BBFB4DC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91467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01898D-A3E4-ED44-B183-009AB1FAA8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4793BE-AC4F-0D4B-8878-12AD730CF2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D6CF4D-E620-6140-B825-083F8BD103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7C343D-E444-9C4B-8F92-A52A6DF2DE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06C1C9-34CB-204D-921F-6473B8BAE5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01953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A228C7-4D81-924E-AD98-81738BB3C6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63EE089-B9AA-EB42-8539-EA38C0D891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D0191F-25A2-294F-B563-10FC77B4B3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73B25E-BF64-2640-95ED-FA15CF4A65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F31823-842A-BE48-BD06-D866813E63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84856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1853CF-71B3-D54B-81B5-FA60E26DB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082982-663F-0941-A88C-8D5AAA6F293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8DD7A18-4318-9347-8039-4B4F69C516A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A964A7C-9395-E042-AA4D-AFBD7A2E2B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FED9C3D-EE94-944C-8096-864F4CDFF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866B5EB-9003-2A41-9A42-71CF698652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66805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1890BC-4E5E-4342-9D54-1CDD7CED42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F6646D-5735-E64A-9686-09D26DDB89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4725ECB-D8D2-DD4B-88BE-AF67D9E2B48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09EF7DF-DFDF-644C-AD4E-F9C3BDFA904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47C5F3E-A1D2-474B-8928-FE538339FAD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37E5411-2D1D-5B4C-A12C-0EC6B0EA6A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30BF440-4AE2-0F4D-AB79-F9EFF992C6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AE31655-22EE-1E4E-BC11-8BB3C2E695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74887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2DD553-3534-EF40-9829-C74F5D9F89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94C443B-16B2-3648-A96E-78521D3491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4640B4F-35AB-AF42-AE23-1C7B32AC79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563D7EE-2E46-BC4C-9EC7-E95B9B73AF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19262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24A2664-1C92-5448-BC77-DFF6704E14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8C0264C-82C8-FB4F-95F6-01685AAE1E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133F39-AB4C-034E-AAA5-7D10CC30DD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02559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26B186-3644-294B-8877-33DA3741D7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9CCB6A-1EA5-AC45-BBF5-74183AA5B4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70F3278-02DA-C443-93E6-090E0688464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A3793E1-2139-4E49-B823-5C997A275C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648E894-4164-0446-90F4-AA8194EECB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E295428-F0F4-7D43-B19F-CD9F24C002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40629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32C417-078A-4D4A-B0C4-39ED67255E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589BA3E-FA4F-C849-9986-461783CF84C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1A2B122-0ECC-BA44-9F47-928F1C490F3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4918F78-C35E-6146-8304-EB91DE8EC1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EC59862-05C4-4245-8302-E8FA26B0EB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0D817BF-7805-6E48-918D-48B6A6DFA5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62821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8A1164A-6B99-E349-B802-0F25D18AF5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5CC86E1-5678-E14C-AC4F-71A7AFD6E6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BA305D-6DC4-4143-B252-44A38F03321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E1B1CD-B6E0-4741-9029-1E24C58A57E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E5AB6E-5094-EA46-B284-098D4517B6E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66042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10" Type="http://schemas.openxmlformats.org/officeDocument/2006/relationships/hyperlink" Target="http://lectureonline.cl.msu.edu/~mmp/kap6/cd157a.htm" TargetMode="External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image" Target="../media/image8.png"/><Relationship Id="rId7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Relationship Id="rId6" Type="http://schemas.openxmlformats.org/officeDocument/2006/relationships/image" Target="../media/image3.png"/><Relationship Id="rId11" Type="http://schemas.openxmlformats.org/officeDocument/2006/relationships/hyperlink" Target="http://lectureonline.cl.msu.edu/~mmp/kap6/cd157a.htm" TargetMode="External"/><Relationship Id="rId5" Type="http://schemas.openxmlformats.org/officeDocument/2006/relationships/image" Target="../media/image10.png"/><Relationship Id="rId10" Type="http://schemas.openxmlformats.org/officeDocument/2006/relationships/image" Target="../media/image7.png"/><Relationship Id="rId4" Type="http://schemas.openxmlformats.org/officeDocument/2006/relationships/image" Target="../media/image9.png"/><Relationship Id="rId9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image" Target="../media/image11.png"/><Relationship Id="rId7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Relationship Id="rId6" Type="http://schemas.openxmlformats.org/officeDocument/2006/relationships/image" Target="../media/image3.png"/><Relationship Id="rId11" Type="http://schemas.openxmlformats.org/officeDocument/2006/relationships/hyperlink" Target="http://lectureonline.cl.msu.edu/~mmp/kap6/cd157a.htm" TargetMode="External"/><Relationship Id="rId5" Type="http://schemas.openxmlformats.org/officeDocument/2006/relationships/image" Target="../media/image13.png"/><Relationship Id="rId10" Type="http://schemas.openxmlformats.org/officeDocument/2006/relationships/image" Target="../media/image7.png"/><Relationship Id="rId4" Type="http://schemas.openxmlformats.org/officeDocument/2006/relationships/image" Target="../media/image12.png"/><Relationship Id="rId9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png"/><Relationship Id="rId13" Type="http://schemas.openxmlformats.org/officeDocument/2006/relationships/image" Target="../media/image3.png"/><Relationship Id="rId18" Type="http://schemas.openxmlformats.org/officeDocument/2006/relationships/hyperlink" Target="http://lectureonline.cl.msu.edu/~mmp/kap6/cd157a.htm" TargetMode="External"/><Relationship Id="rId3" Type="http://schemas.openxmlformats.org/officeDocument/2006/relationships/image" Target="../media/image14.png"/><Relationship Id="rId7" Type="http://schemas.openxmlformats.org/officeDocument/2006/relationships/image" Target="../media/image18.png"/><Relationship Id="rId12" Type="http://schemas.openxmlformats.org/officeDocument/2006/relationships/image" Target="../media/image23.png"/><Relationship Id="rId17" Type="http://schemas.openxmlformats.org/officeDocument/2006/relationships/image" Target="../media/image7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6.png"/><Relationship Id="rId1" Type="http://schemas.openxmlformats.org/officeDocument/2006/relationships/tags" Target="../tags/tag4.xml"/><Relationship Id="rId6" Type="http://schemas.openxmlformats.org/officeDocument/2006/relationships/image" Target="../media/image17.png"/><Relationship Id="rId11" Type="http://schemas.openxmlformats.org/officeDocument/2006/relationships/image" Target="../media/image22.png"/><Relationship Id="rId5" Type="http://schemas.openxmlformats.org/officeDocument/2006/relationships/image" Target="../media/image16.png"/><Relationship Id="rId15" Type="http://schemas.openxmlformats.org/officeDocument/2006/relationships/image" Target="../media/image5.png"/><Relationship Id="rId10" Type="http://schemas.openxmlformats.org/officeDocument/2006/relationships/image" Target="../media/image21.png"/><Relationship Id="rId4" Type="http://schemas.openxmlformats.org/officeDocument/2006/relationships/image" Target="../media/image15.png"/><Relationship Id="rId9" Type="http://schemas.openxmlformats.org/officeDocument/2006/relationships/image" Target="../media/image20.png"/><Relationship Id="rId1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png"/><Relationship Id="rId13" Type="http://schemas.openxmlformats.org/officeDocument/2006/relationships/image" Target="../media/image32.png"/><Relationship Id="rId18" Type="http://schemas.openxmlformats.org/officeDocument/2006/relationships/image" Target="../media/image6.png"/><Relationship Id="rId3" Type="http://schemas.openxmlformats.org/officeDocument/2006/relationships/image" Target="../media/image24.png"/><Relationship Id="rId7" Type="http://schemas.openxmlformats.org/officeDocument/2006/relationships/image" Target="../media/image18.png"/><Relationship Id="rId12" Type="http://schemas.openxmlformats.org/officeDocument/2006/relationships/image" Target="../media/image31.png"/><Relationship Id="rId17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png"/><Relationship Id="rId20" Type="http://schemas.openxmlformats.org/officeDocument/2006/relationships/hyperlink" Target="http://lectureonline.cl.msu.edu/~mmp/kap6/cd157a.htm" TargetMode="External"/><Relationship Id="rId1" Type="http://schemas.openxmlformats.org/officeDocument/2006/relationships/tags" Target="../tags/tag5.xml"/><Relationship Id="rId6" Type="http://schemas.openxmlformats.org/officeDocument/2006/relationships/image" Target="../media/image27.png"/><Relationship Id="rId11" Type="http://schemas.openxmlformats.org/officeDocument/2006/relationships/image" Target="../media/image30.png"/><Relationship Id="rId5" Type="http://schemas.openxmlformats.org/officeDocument/2006/relationships/image" Target="../media/image26.png"/><Relationship Id="rId15" Type="http://schemas.openxmlformats.org/officeDocument/2006/relationships/image" Target="../media/image3.png"/><Relationship Id="rId10" Type="http://schemas.openxmlformats.org/officeDocument/2006/relationships/image" Target="../media/image29.png"/><Relationship Id="rId19" Type="http://schemas.openxmlformats.org/officeDocument/2006/relationships/image" Target="../media/image7.png"/><Relationship Id="rId4" Type="http://schemas.openxmlformats.org/officeDocument/2006/relationships/image" Target="../media/image25.png"/><Relationship Id="rId9" Type="http://schemas.openxmlformats.org/officeDocument/2006/relationships/image" Target="../media/image28.png"/><Relationship Id="rId14" Type="http://schemas.openxmlformats.org/officeDocument/2006/relationships/image" Target="../media/image33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7.png"/><Relationship Id="rId13" Type="http://schemas.openxmlformats.org/officeDocument/2006/relationships/image" Target="../media/image7.png"/><Relationship Id="rId3" Type="http://schemas.openxmlformats.org/officeDocument/2006/relationships/image" Target="../media/image23.png"/><Relationship Id="rId7" Type="http://schemas.openxmlformats.org/officeDocument/2006/relationships/image" Target="../media/image36.png"/><Relationship Id="rId12" Type="http://schemas.openxmlformats.org/officeDocument/2006/relationships/image" Target="../media/image6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Relationship Id="rId6" Type="http://schemas.openxmlformats.org/officeDocument/2006/relationships/image" Target="../media/image35.png"/><Relationship Id="rId11" Type="http://schemas.openxmlformats.org/officeDocument/2006/relationships/image" Target="../media/image5.png"/><Relationship Id="rId5" Type="http://schemas.openxmlformats.org/officeDocument/2006/relationships/image" Target="../media/image34.png"/><Relationship Id="rId10" Type="http://schemas.openxmlformats.org/officeDocument/2006/relationships/image" Target="../media/image4.png"/><Relationship Id="rId4" Type="http://schemas.openxmlformats.org/officeDocument/2006/relationships/image" Target="../media/image33.png"/><Relationship Id="rId9" Type="http://schemas.openxmlformats.org/officeDocument/2006/relationships/image" Target="../media/image3.png"/><Relationship Id="rId14" Type="http://schemas.openxmlformats.org/officeDocument/2006/relationships/hyperlink" Target="http://lectureonline.cl.msu.edu/~mmp/kap6/cd157a.htm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60485" y="1600201"/>
            <a:ext cx="3373819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can also apply Newton’s Law of Restitution to problems involving direct collision with a smooth plane surface perpendicular to the direction of motion (</a:t>
            </a:r>
            <a:r>
              <a:rPr lang="en-GB" sz="1400" b="1" dirty="0" err="1">
                <a:latin typeface="Comic Sans MS" pitchFamily="66" charset="0"/>
              </a:rPr>
              <a:t>ie</a:t>
            </a:r>
            <a:r>
              <a:rPr lang="en-GB" sz="1400" b="1" dirty="0">
                <a:latin typeface="Comic Sans MS" pitchFamily="66" charset="0"/>
              </a:rPr>
              <a:t> – a wall!)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The diagram shows the motion of an object bouncing off a smooth plane surface</a:t>
            </a:r>
          </a:p>
        </p:txBody>
      </p:sp>
      <p:sp>
        <p:nvSpPr>
          <p:cNvPr id="10" name="Oval 9"/>
          <p:cNvSpPr/>
          <p:nvPr/>
        </p:nvSpPr>
        <p:spPr>
          <a:xfrm>
            <a:off x="6248400" y="2286000"/>
            <a:ext cx="304800" cy="3048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Oval 10"/>
          <p:cNvSpPr/>
          <p:nvPr/>
        </p:nvSpPr>
        <p:spPr>
          <a:xfrm>
            <a:off x="8534400" y="2286000"/>
            <a:ext cx="304800" cy="3048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2" name="Straight Arrow Connector 11"/>
          <p:cNvCxnSpPr/>
          <p:nvPr/>
        </p:nvCxnSpPr>
        <p:spPr>
          <a:xfrm>
            <a:off x="6172200" y="2133600"/>
            <a:ext cx="4572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flipH="1">
            <a:off x="8458200" y="2133600"/>
            <a:ext cx="4572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6245195" y="1828801"/>
            <a:ext cx="27764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u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534400" y="1828801"/>
            <a:ext cx="27122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v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7162800" y="2057400"/>
            <a:ext cx="0" cy="91440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6019800" y="1447801"/>
            <a:ext cx="142699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>
                <a:latin typeface="Comic Sans MS" pitchFamily="66" charset="0"/>
              </a:rPr>
              <a:t>Before impact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8305800" y="1447801"/>
            <a:ext cx="132119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>
                <a:latin typeface="Comic Sans MS" pitchFamily="66" charset="0"/>
              </a:rPr>
              <a:t>After impact</a:t>
            </a:r>
          </a:p>
        </p:txBody>
      </p:sp>
      <p:cxnSp>
        <p:nvCxnSpPr>
          <p:cNvPr id="22" name="Straight Connector 21"/>
          <p:cNvCxnSpPr/>
          <p:nvPr/>
        </p:nvCxnSpPr>
        <p:spPr>
          <a:xfrm>
            <a:off x="9372600" y="2057400"/>
            <a:ext cx="0" cy="91440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5486400" y="3276600"/>
            <a:ext cx="4724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The smooth plane can be thought of as having an initial speed and final speed of 0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5562600" y="3962401"/>
                <a:ext cx="3198376" cy="53963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/>
                        </a:rPr>
                        <m:t>𝑒</m:t>
                      </m:r>
                      <m:r>
                        <a:rPr lang="en-GB" sz="140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i="1">
                              <a:latin typeface="Cambria Math"/>
                            </a:rPr>
                            <m:t>𝑠𝑝𝑒𝑒𝑑</m:t>
                          </m:r>
                          <m:r>
                            <a:rPr lang="en-GB" sz="1400" i="1">
                              <a:latin typeface="Cambria Math"/>
                            </a:rPr>
                            <m:t> </m:t>
                          </m:r>
                          <m:r>
                            <a:rPr lang="en-GB" sz="1400" i="1">
                              <a:latin typeface="Cambria Math"/>
                            </a:rPr>
                            <m:t>𝑜𝑓</m:t>
                          </m:r>
                          <m:r>
                            <a:rPr lang="en-GB" sz="1400" i="1">
                              <a:latin typeface="Cambria Math"/>
                            </a:rPr>
                            <m:t> </m:t>
                          </m:r>
                          <m:r>
                            <a:rPr lang="en-GB" sz="1400" i="1">
                              <a:latin typeface="Cambria Math"/>
                            </a:rPr>
                            <m:t>𝑠𝑒𝑝𝑎𝑟𝑎𝑡𝑖𝑜𝑛</m:t>
                          </m:r>
                          <m:r>
                            <a:rPr lang="en-GB" sz="1400" i="1">
                              <a:latin typeface="Cambria Math"/>
                            </a:rPr>
                            <m:t> </m:t>
                          </m:r>
                          <m:r>
                            <a:rPr lang="en-GB" sz="1400" i="1">
                              <a:latin typeface="Cambria Math"/>
                            </a:rPr>
                            <m:t>𝑜𝑓</m:t>
                          </m:r>
                          <m:r>
                            <a:rPr lang="en-GB" sz="1400" i="1">
                              <a:latin typeface="Cambria Math"/>
                            </a:rPr>
                            <m:t> </m:t>
                          </m:r>
                          <m:r>
                            <a:rPr lang="en-GB" sz="1400" i="1">
                              <a:latin typeface="Cambria Math"/>
                            </a:rPr>
                            <m:t>𝑝𝑎𝑟𝑡𝑖𝑐𝑙𝑒𝑠</m:t>
                          </m:r>
                        </m:num>
                        <m:den>
                          <m:r>
                            <a:rPr lang="en-GB" sz="1400" i="1">
                              <a:latin typeface="Cambria Math"/>
                            </a:rPr>
                            <m:t>𝑠𝑝𝑒𝑒𝑑</m:t>
                          </m:r>
                          <m:r>
                            <a:rPr lang="en-GB" sz="1400" i="1">
                              <a:latin typeface="Cambria Math"/>
                            </a:rPr>
                            <m:t> </m:t>
                          </m:r>
                          <m:r>
                            <a:rPr lang="en-GB" sz="1400" i="1">
                              <a:latin typeface="Cambria Math"/>
                            </a:rPr>
                            <m:t>𝑜𝑓</m:t>
                          </m:r>
                          <m:r>
                            <a:rPr lang="en-GB" sz="1400" i="1">
                              <a:latin typeface="Cambria Math"/>
                            </a:rPr>
                            <m:t> </m:t>
                          </m:r>
                          <m:r>
                            <a:rPr lang="en-GB" sz="1400" i="1">
                              <a:latin typeface="Cambria Math"/>
                            </a:rPr>
                            <m:t>𝑎𝑝𝑝𝑟𝑜𝑎𝑐h</m:t>
                          </m:r>
                          <m:r>
                            <a:rPr lang="en-GB" sz="1400" i="1">
                              <a:latin typeface="Cambria Math"/>
                            </a:rPr>
                            <m:t> </m:t>
                          </m:r>
                          <m:r>
                            <a:rPr lang="en-GB" sz="1400" i="1">
                              <a:latin typeface="Cambria Math"/>
                            </a:rPr>
                            <m:t>𝑜𝑓</m:t>
                          </m:r>
                          <m:r>
                            <a:rPr lang="en-GB" sz="1400" i="1">
                              <a:latin typeface="Cambria Math"/>
                            </a:rPr>
                            <m:t> </m:t>
                          </m:r>
                          <m:r>
                            <a:rPr lang="en-GB" sz="1400" i="1">
                              <a:latin typeface="Cambria Math"/>
                            </a:rPr>
                            <m:t>𝑝𝑎𝑟𝑡𝑖𝑐𝑙𝑒𝑠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62600" y="3962401"/>
                <a:ext cx="3198376" cy="539635"/>
              </a:xfrm>
              <a:prstGeom prst="rect">
                <a:avLst/>
              </a:prstGeom>
              <a:blipFill>
                <a:blip r:embed="rId3"/>
                <a:stretch>
                  <a:fillRect b="-714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" name="TextBox 24"/>
          <p:cNvSpPr txBox="1"/>
          <p:nvPr/>
        </p:nvSpPr>
        <p:spPr>
          <a:xfrm>
            <a:off x="6096000" y="2743200"/>
            <a:ext cx="97815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Approach</a:t>
            </a:r>
          </a:p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u – 0 = u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8305801" y="2743200"/>
            <a:ext cx="109677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Separation</a:t>
            </a:r>
          </a:p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0 - - v = v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5562600" y="4648201"/>
                <a:ext cx="660052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/>
                        </a:rPr>
                        <m:t>𝑒</m:t>
                      </m:r>
                      <m:r>
                        <a:rPr lang="en-GB" sz="140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i="1">
                              <a:latin typeface="Cambria Math"/>
                            </a:rPr>
                            <m:t>𝑣</m:t>
                          </m:r>
                        </m:num>
                        <m:den>
                          <m:r>
                            <a:rPr lang="en-GB" sz="1400" i="1">
                              <a:latin typeface="Cambria Math"/>
                            </a:rPr>
                            <m:t>𝑢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62600" y="4648201"/>
                <a:ext cx="660052" cy="46166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8" name="TextBox 27"/>
          <p:cNvSpPr txBox="1"/>
          <p:nvPr/>
        </p:nvSpPr>
        <p:spPr>
          <a:xfrm>
            <a:off x="5334000" y="5334000"/>
            <a:ext cx="5105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You can use this formula for the coefficient of restitution for a particle colliding with a perpendicular plane</a:t>
            </a:r>
          </a:p>
        </p:txBody>
      </p:sp>
      <p:sp>
        <p:nvSpPr>
          <p:cNvPr id="29" name="Arc 28"/>
          <p:cNvSpPr/>
          <p:nvPr/>
        </p:nvSpPr>
        <p:spPr>
          <a:xfrm>
            <a:off x="8610600" y="4267200"/>
            <a:ext cx="457200" cy="6096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TextBox 29"/>
          <p:cNvSpPr txBox="1"/>
          <p:nvPr/>
        </p:nvSpPr>
        <p:spPr>
          <a:xfrm>
            <a:off x="8991600" y="4419601"/>
            <a:ext cx="1447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Sub in values</a:t>
            </a:r>
            <a:endParaRPr lang="en-GB" sz="1400" b="1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5349240" y="76202"/>
                <a:ext cx="660052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/>
                        </a:rPr>
                        <m:t>𝑒</m:t>
                      </m:r>
                      <m:r>
                        <a:rPr lang="en-GB" sz="140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i="1">
                              <a:latin typeface="Cambria Math"/>
                            </a:rPr>
                            <m:t>𝑣</m:t>
                          </m:r>
                        </m:num>
                        <m:den>
                          <m:r>
                            <a:rPr lang="en-GB" sz="1400" i="1">
                              <a:latin typeface="Cambria Math"/>
                            </a:rPr>
                            <m:t>𝑢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49240" y="76202"/>
                <a:ext cx="660052" cy="461665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2" name="TextBox 31"/>
          <p:cNvSpPr txBox="1"/>
          <p:nvPr/>
        </p:nvSpPr>
        <p:spPr>
          <a:xfrm>
            <a:off x="9220200" y="1752601"/>
            <a:ext cx="293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0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7010400" y="1752601"/>
            <a:ext cx="293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0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2420007" y="0"/>
                <a:ext cx="14478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600" b="1" i="1">
                          <a:latin typeface="Cambria Math"/>
                        </a:rPr>
                        <m:t>𝑰</m:t>
                      </m:r>
                      <m:r>
                        <a:rPr lang="en-GB" sz="1600" i="1">
                          <a:latin typeface="Cambria Math"/>
                        </a:rPr>
                        <m:t>=</m:t>
                      </m:r>
                      <m:r>
                        <a:rPr lang="en-GB" sz="1600" i="1">
                          <a:latin typeface="Cambria Math"/>
                        </a:rPr>
                        <m:t>𝑚</m:t>
                      </m:r>
                      <m:r>
                        <a:rPr lang="en-GB" sz="1600" b="1" i="1">
                          <a:latin typeface="Cambria Math"/>
                        </a:rPr>
                        <m:t>𝒗</m:t>
                      </m:r>
                      <m:r>
                        <a:rPr lang="en-GB" sz="1600" i="1">
                          <a:latin typeface="Cambria Math"/>
                        </a:rPr>
                        <m:t>−</m:t>
                      </m:r>
                      <m:r>
                        <a:rPr lang="en-GB" sz="1600" i="1">
                          <a:latin typeface="Cambria Math"/>
                        </a:rPr>
                        <m:t>𝑚</m:t>
                      </m:r>
                      <m:r>
                        <a:rPr lang="en-GB" sz="1600" b="1" i="1">
                          <a:latin typeface="Cambria Math"/>
                        </a:rPr>
                        <m:t>𝒖</m:t>
                      </m:r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20007" y="0"/>
                <a:ext cx="1447800" cy="338554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1524001" y="230777"/>
                <a:ext cx="2903551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i="1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600" i="1">
                              <a:latin typeface="Cambria Math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1" i="1">
                              <a:latin typeface="Cambria Math"/>
                            </a:rPr>
                            <m:t>𝒖</m:t>
                          </m:r>
                        </m:e>
                        <m:sub>
                          <m:r>
                            <a:rPr lang="en-GB" sz="1600" i="1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GB" sz="1600" i="1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i="1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600" i="1">
                              <a:latin typeface="Cambria Math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1" i="1">
                              <a:latin typeface="Cambria Math"/>
                            </a:rPr>
                            <m:t>𝒖</m:t>
                          </m:r>
                        </m:e>
                        <m:sub>
                          <m:r>
                            <a:rPr lang="en-GB" sz="1600" i="1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GB" sz="1600" i="1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i="1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600" i="1">
                              <a:latin typeface="Cambria Math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1" i="1">
                              <a:latin typeface="Cambria Math"/>
                            </a:rPr>
                            <m:t>𝒗</m:t>
                          </m:r>
                        </m:e>
                        <m:sub>
                          <m:r>
                            <a:rPr lang="en-GB" sz="1600" i="1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GB" sz="1600" i="1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i="1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600" i="1">
                              <a:latin typeface="Cambria Math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1" i="1">
                              <a:latin typeface="Cambria Math"/>
                            </a:rPr>
                            <m:t>𝒗</m:t>
                          </m:r>
                        </m:e>
                        <m:sub>
                          <m:r>
                            <a:rPr lang="en-GB" sz="1600" i="1">
                              <a:latin typeface="Cambria Math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1" y="230777"/>
                <a:ext cx="2903551" cy="338554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1531883" y="15766"/>
                <a:ext cx="9144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600" b="1" i="1">
                          <a:latin typeface="Cambria Math"/>
                        </a:rPr>
                        <m:t>𝑰</m:t>
                      </m:r>
                      <m:r>
                        <a:rPr lang="en-GB" sz="1600" i="1">
                          <a:latin typeface="Cambria Math"/>
                        </a:rPr>
                        <m:t>=</m:t>
                      </m:r>
                      <m:r>
                        <a:rPr lang="en-GB" sz="1600" b="1" i="1">
                          <a:latin typeface="Cambria Math"/>
                        </a:rPr>
                        <m:t>𝑭</m:t>
                      </m:r>
                      <m:r>
                        <a:rPr lang="en-GB" sz="1600" i="1">
                          <a:latin typeface="Cambria Math"/>
                        </a:rPr>
                        <m:t>𝑡</m:t>
                      </m:r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31883" y="15766"/>
                <a:ext cx="914400" cy="338554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6078584" y="64565"/>
                <a:ext cx="2766655" cy="47577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>
                          <a:latin typeface="Cambria Math"/>
                        </a:rPr>
                        <m:t>𝑒</m:t>
                      </m:r>
                      <m:r>
                        <a:rPr lang="en-GB" sz="120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i="1">
                              <a:latin typeface="Cambria Math"/>
                            </a:rPr>
                            <m:t>𝑠𝑝𝑒𝑒𝑑</m:t>
                          </m:r>
                          <m:r>
                            <a:rPr lang="en-GB" sz="1200" i="1">
                              <a:latin typeface="Cambria Math"/>
                            </a:rPr>
                            <m:t> </m:t>
                          </m:r>
                          <m:r>
                            <a:rPr lang="en-GB" sz="1200" i="1">
                              <a:latin typeface="Cambria Math"/>
                            </a:rPr>
                            <m:t>𝑜𝑓</m:t>
                          </m:r>
                          <m:r>
                            <a:rPr lang="en-GB" sz="1200" i="1">
                              <a:latin typeface="Cambria Math"/>
                            </a:rPr>
                            <m:t> </m:t>
                          </m:r>
                          <m:r>
                            <a:rPr lang="en-GB" sz="1200" i="1">
                              <a:latin typeface="Cambria Math"/>
                            </a:rPr>
                            <m:t>𝑠𝑒𝑝𝑎𝑟𝑎𝑡𝑖𝑜𝑛</m:t>
                          </m:r>
                          <m:r>
                            <a:rPr lang="en-GB" sz="1200" i="1">
                              <a:latin typeface="Cambria Math"/>
                            </a:rPr>
                            <m:t> </m:t>
                          </m:r>
                          <m:r>
                            <a:rPr lang="en-GB" sz="1200" i="1">
                              <a:latin typeface="Cambria Math"/>
                            </a:rPr>
                            <m:t>𝑜𝑓</m:t>
                          </m:r>
                          <m:r>
                            <a:rPr lang="en-GB" sz="1200" i="1">
                              <a:latin typeface="Cambria Math"/>
                            </a:rPr>
                            <m:t> </m:t>
                          </m:r>
                          <m:r>
                            <a:rPr lang="en-GB" sz="1200" i="1">
                              <a:latin typeface="Cambria Math"/>
                            </a:rPr>
                            <m:t>𝑝𝑎𝑟𝑡𝑖𝑐𝑙𝑒𝑠</m:t>
                          </m:r>
                        </m:num>
                        <m:den>
                          <m:r>
                            <a:rPr lang="en-GB" sz="1200" i="1">
                              <a:latin typeface="Cambria Math"/>
                            </a:rPr>
                            <m:t>𝑠𝑝𝑒𝑒𝑑</m:t>
                          </m:r>
                          <m:r>
                            <a:rPr lang="en-GB" sz="1200" i="1">
                              <a:latin typeface="Cambria Math"/>
                            </a:rPr>
                            <m:t> </m:t>
                          </m:r>
                          <m:r>
                            <a:rPr lang="en-GB" sz="1200" i="1">
                              <a:latin typeface="Cambria Math"/>
                            </a:rPr>
                            <m:t>𝑜𝑓</m:t>
                          </m:r>
                          <m:r>
                            <a:rPr lang="en-GB" sz="1200" i="1">
                              <a:latin typeface="Cambria Math"/>
                            </a:rPr>
                            <m:t> </m:t>
                          </m:r>
                          <m:r>
                            <a:rPr lang="en-GB" sz="1200" i="1">
                              <a:latin typeface="Cambria Math"/>
                            </a:rPr>
                            <m:t>𝑎𝑝𝑝𝑟𝑜𝑎𝑐h</m:t>
                          </m:r>
                          <m:r>
                            <a:rPr lang="en-GB" sz="1200" i="1">
                              <a:latin typeface="Cambria Math"/>
                            </a:rPr>
                            <m:t> </m:t>
                          </m:r>
                          <m:r>
                            <a:rPr lang="en-GB" sz="1200" i="1">
                              <a:latin typeface="Cambria Math"/>
                            </a:rPr>
                            <m:t>𝑜𝑓</m:t>
                          </m:r>
                          <m:r>
                            <a:rPr lang="en-GB" sz="1200" i="1">
                              <a:latin typeface="Cambria Math"/>
                            </a:rPr>
                            <m:t> </m:t>
                          </m:r>
                          <m:r>
                            <a:rPr lang="en-GB" sz="1200" i="1">
                              <a:latin typeface="Cambria Math"/>
                            </a:rPr>
                            <m:t>𝑝𝑎𝑟𝑡𝑖𝑐𝑙𝑒𝑠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78584" y="64565"/>
                <a:ext cx="2766655" cy="475771"/>
              </a:xfrm>
              <a:prstGeom prst="rect">
                <a:avLst/>
              </a:prstGeom>
              <a:blipFill>
                <a:blip r:embed="rId9"/>
                <a:stretch>
                  <a:fillRect b="-256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9" name="TextBox 38"/>
          <p:cNvSpPr txBox="1"/>
          <p:nvPr/>
        </p:nvSpPr>
        <p:spPr>
          <a:xfrm>
            <a:off x="8839200" y="0"/>
            <a:ext cx="1828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  <a:hlinkClick r:id="rId10"/>
              </a:rPr>
              <a:t>Applet for collision demonstrations</a:t>
            </a:r>
            <a:endParaRPr lang="en-GB" sz="1400" dirty="0">
              <a:latin typeface="Comic Sans MS" pitchFamily="66" charset="0"/>
            </a:endParaRPr>
          </a:p>
        </p:txBody>
      </p:sp>
      <p:sp>
        <p:nvSpPr>
          <p:cNvPr id="40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52650" y="441926"/>
            <a:ext cx="7886700" cy="994172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Elastic collisions in one dimension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41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10173954" y="6488668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4B</a:t>
            </a:r>
            <a:endParaRPr lang="en-GB" dirty="0">
              <a:latin typeface="Comic Sans MS" panose="030F0702030302020204" pitchFamily="66" charset="0"/>
            </a:endParaRPr>
          </a:p>
        </p:txBody>
      </p:sp>
      <p:sp useBgFill="1">
        <p:nvSpPr>
          <p:cNvPr id="2" name="Rectangle 1"/>
          <p:cNvSpPr/>
          <p:nvPr/>
        </p:nvSpPr>
        <p:spPr>
          <a:xfrm>
            <a:off x="3735978" y="2420983"/>
            <a:ext cx="1193074" cy="25254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8778035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5" dur="500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0" dur="500"/>
                                        <p:tgtEl>
                                          <p:spTgt spid="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4" grpId="0"/>
      <p:bldP spid="15" grpId="0"/>
      <p:bldP spid="20" grpId="0"/>
      <p:bldP spid="21" grpId="0"/>
      <p:bldP spid="23" grpId="0"/>
      <p:bldP spid="24" grpId="0"/>
      <p:bldP spid="27" grpId="0"/>
      <p:bldP spid="28" grpId="0"/>
      <p:bldP spid="29" grpId="0" animBg="1"/>
      <p:bldP spid="30" grpId="0"/>
      <p:bldP spid="31" grpId="0"/>
      <p:bldP spid="32" grpId="0"/>
      <p:bldP spid="33" grpId="0"/>
      <p:bldP spid="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60485" y="1600201"/>
            <a:ext cx="3373819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can also apply Newton’s Law of Restitution to problems involving direct collision with a smooth plane surface perpendicular to the direction of motion (</a:t>
            </a:r>
            <a:r>
              <a:rPr lang="en-GB" sz="1400" b="1" dirty="0" err="1">
                <a:latin typeface="Comic Sans MS" pitchFamily="66" charset="0"/>
              </a:rPr>
              <a:t>ie</a:t>
            </a:r>
            <a:r>
              <a:rPr lang="en-GB" sz="1400" b="1" dirty="0">
                <a:latin typeface="Comic Sans MS" pitchFamily="66" charset="0"/>
              </a:rPr>
              <a:t> – a wall!)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A particle collides normally with a fixed vertical plane. The diagram shows the speeds (in ms</a:t>
            </a:r>
            <a:r>
              <a:rPr lang="en-GB" sz="1400" baseline="30000" dirty="0">
                <a:latin typeface="Comic Sans MS" pitchFamily="66" charset="0"/>
              </a:rPr>
              <a:t>-1</a:t>
            </a:r>
            <a:r>
              <a:rPr lang="en-GB" sz="1400" dirty="0">
                <a:latin typeface="Comic Sans MS" pitchFamily="66" charset="0"/>
              </a:rPr>
              <a:t>) of the particle before and after collision. Find the value of the coefficient of restitution, e.</a:t>
            </a:r>
          </a:p>
        </p:txBody>
      </p:sp>
      <p:sp>
        <p:nvSpPr>
          <p:cNvPr id="34" name="Oval 33"/>
          <p:cNvSpPr/>
          <p:nvPr/>
        </p:nvSpPr>
        <p:spPr>
          <a:xfrm>
            <a:off x="6248400" y="2286000"/>
            <a:ext cx="304800" cy="3048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Oval 34"/>
          <p:cNvSpPr/>
          <p:nvPr/>
        </p:nvSpPr>
        <p:spPr>
          <a:xfrm>
            <a:off x="8534400" y="2286000"/>
            <a:ext cx="304800" cy="3048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36" name="Straight Arrow Connector 35"/>
          <p:cNvCxnSpPr/>
          <p:nvPr/>
        </p:nvCxnSpPr>
        <p:spPr>
          <a:xfrm>
            <a:off x="6172200" y="2133600"/>
            <a:ext cx="4572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/>
          <p:nvPr/>
        </p:nvCxnSpPr>
        <p:spPr>
          <a:xfrm flipH="1">
            <a:off x="8458200" y="2133600"/>
            <a:ext cx="4572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6237180" y="1828801"/>
            <a:ext cx="293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8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8523179" y="1828801"/>
            <a:ext cx="293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2</a:t>
            </a:r>
          </a:p>
        </p:txBody>
      </p:sp>
      <p:cxnSp>
        <p:nvCxnSpPr>
          <p:cNvPr id="40" name="Straight Connector 39"/>
          <p:cNvCxnSpPr/>
          <p:nvPr/>
        </p:nvCxnSpPr>
        <p:spPr>
          <a:xfrm>
            <a:off x="7162800" y="1905000"/>
            <a:ext cx="0" cy="106680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/>
          <p:cNvSpPr txBox="1"/>
          <p:nvPr/>
        </p:nvSpPr>
        <p:spPr>
          <a:xfrm>
            <a:off x="6019800" y="1447801"/>
            <a:ext cx="142699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>
                <a:latin typeface="Comic Sans MS" pitchFamily="66" charset="0"/>
              </a:rPr>
              <a:t>Before impact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8305800" y="1447801"/>
            <a:ext cx="132119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>
                <a:latin typeface="Comic Sans MS" pitchFamily="66" charset="0"/>
              </a:rPr>
              <a:t>After impact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9372600" y="1905000"/>
            <a:ext cx="0" cy="106680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5943600" y="3200401"/>
                <a:ext cx="660052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/>
                        </a:rPr>
                        <m:t>𝑒</m:t>
                      </m:r>
                      <m:r>
                        <a:rPr lang="en-GB" sz="140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i="1">
                              <a:latin typeface="Cambria Math"/>
                            </a:rPr>
                            <m:t>𝑣</m:t>
                          </m:r>
                        </m:num>
                        <m:den>
                          <m:r>
                            <a:rPr lang="en-GB" sz="1400" i="1">
                              <a:latin typeface="Cambria Math"/>
                            </a:rPr>
                            <m:t>𝑢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43600" y="3200401"/>
                <a:ext cx="660052" cy="46166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/>
              <p:cNvSpPr txBox="1"/>
              <p:nvPr/>
            </p:nvSpPr>
            <p:spPr>
              <a:xfrm>
                <a:off x="5943600" y="3886201"/>
                <a:ext cx="660052" cy="49705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/>
                        </a:rPr>
                        <m:t>𝑒</m:t>
                      </m:r>
                      <m:r>
                        <a:rPr lang="en-GB" sz="140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i="1">
                              <a:latin typeface="Cambria Math"/>
                            </a:rPr>
                            <m:t>2</m:t>
                          </m:r>
                        </m:num>
                        <m:den>
                          <m:r>
                            <a:rPr lang="en-GB" sz="1400" i="1">
                              <a:latin typeface="Cambria Math"/>
                            </a:rPr>
                            <m:t>8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9" name="TextBox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43600" y="3886201"/>
                <a:ext cx="660052" cy="497059"/>
              </a:xfrm>
              <a:prstGeom prst="rect">
                <a:avLst/>
              </a:prstGeom>
              <a:blipFill>
                <a:blip r:embed="rId4"/>
                <a:stretch>
                  <a:fillRect b="-25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49"/>
              <p:cNvSpPr txBox="1"/>
              <p:nvPr/>
            </p:nvSpPr>
            <p:spPr>
              <a:xfrm>
                <a:off x="5943600" y="4572001"/>
                <a:ext cx="660052" cy="49705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/>
                        </a:rPr>
                        <m:t>𝑒</m:t>
                      </m:r>
                      <m:r>
                        <a:rPr lang="en-GB" sz="140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i="1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400" i="1">
                              <a:latin typeface="Cambria Math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0" name="TextBox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43600" y="4572001"/>
                <a:ext cx="660052" cy="497059"/>
              </a:xfrm>
              <a:prstGeom prst="rect">
                <a:avLst/>
              </a:prstGeom>
              <a:blipFill>
                <a:blip r:embed="rId5"/>
                <a:stretch>
                  <a:fillRect b="-256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1" name="Arc 50"/>
          <p:cNvSpPr/>
          <p:nvPr/>
        </p:nvSpPr>
        <p:spPr>
          <a:xfrm>
            <a:off x="6629400" y="3505200"/>
            <a:ext cx="457200" cy="6096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2" name="TextBox 51"/>
          <p:cNvSpPr txBox="1"/>
          <p:nvPr/>
        </p:nvSpPr>
        <p:spPr>
          <a:xfrm>
            <a:off x="6858000" y="3505200"/>
            <a:ext cx="1219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Sub in values</a:t>
            </a:r>
            <a:endParaRPr lang="en-GB" sz="1400" b="1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53" name="Arc 52"/>
          <p:cNvSpPr/>
          <p:nvPr/>
        </p:nvSpPr>
        <p:spPr>
          <a:xfrm>
            <a:off x="6629400" y="4267200"/>
            <a:ext cx="457200" cy="6096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4" name="TextBox 53"/>
          <p:cNvSpPr txBox="1"/>
          <p:nvPr/>
        </p:nvSpPr>
        <p:spPr>
          <a:xfrm>
            <a:off x="6934200" y="4419601"/>
            <a:ext cx="1219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Simplify</a:t>
            </a:r>
            <a:endParaRPr lang="en-GB" sz="1400" b="1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5349240" y="76202"/>
                <a:ext cx="660052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/>
                        </a:rPr>
                        <m:t>𝑒</m:t>
                      </m:r>
                      <m:r>
                        <a:rPr lang="en-GB" sz="140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i="1">
                              <a:latin typeface="Cambria Math"/>
                            </a:rPr>
                            <m:t>𝑣</m:t>
                          </m:r>
                        </m:num>
                        <m:den>
                          <m:r>
                            <a:rPr lang="en-GB" sz="1400" i="1">
                              <a:latin typeface="Cambria Math"/>
                            </a:rPr>
                            <m:t>𝑢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49240" y="76202"/>
                <a:ext cx="660052" cy="461665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2420007" y="0"/>
                <a:ext cx="14478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600" b="1" i="1">
                          <a:latin typeface="Cambria Math"/>
                        </a:rPr>
                        <m:t>𝑰</m:t>
                      </m:r>
                      <m:r>
                        <a:rPr lang="en-GB" sz="1600" i="1">
                          <a:latin typeface="Cambria Math"/>
                        </a:rPr>
                        <m:t>=</m:t>
                      </m:r>
                      <m:r>
                        <a:rPr lang="en-GB" sz="1600" i="1">
                          <a:latin typeface="Cambria Math"/>
                        </a:rPr>
                        <m:t>𝑚</m:t>
                      </m:r>
                      <m:r>
                        <a:rPr lang="en-GB" sz="1600" b="1" i="1">
                          <a:latin typeface="Cambria Math"/>
                        </a:rPr>
                        <m:t>𝒗</m:t>
                      </m:r>
                      <m:r>
                        <a:rPr lang="en-GB" sz="1600" i="1">
                          <a:latin typeface="Cambria Math"/>
                        </a:rPr>
                        <m:t>−</m:t>
                      </m:r>
                      <m:r>
                        <a:rPr lang="en-GB" sz="1600" i="1">
                          <a:latin typeface="Cambria Math"/>
                        </a:rPr>
                        <m:t>𝑚</m:t>
                      </m:r>
                      <m:r>
                        <a:rPr lang="en-GB" sz="1600" b="1" i="1">
                          <a:latin typeface="Cambria Math"/>
                        </a:rPr>
                        <m:t>𝒖</m:t>
                      </m:r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20007" y="0"/>
                <a:ext cx="1447800" cy="338554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1524001" y="230777"/>
                <a:ext cx="2903551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i="1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600" i="1">
                              <a:latin typeface="Cambria Math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1" i="1">
                              <a:latin typeface="Cambria Math"/>
                            </a:rPr>
                            <m:t>𝒖</m:t>
                          </m:r>
                        </m:e>
                        <m:sub>
                          <m:r>
                            <a:rPr lang="en-GB" sz="1600" i="1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GB" sz="1600" i="1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i="1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600" i="1">
                              <a:latin typeface="Cambria Math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1" i="1">
                              <a:latin typeface="Cambria Math"/>
                            </a:rPr>
                            <m:t>𝒖</m:t>
                          </m:r>
                        </m:e>
                        <m:sub>
                          <m:r>
                            <a:rPr lang="en-GB" sz="1600" i="1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GB" sz="1600" i="1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i="1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600" i="1">
                              <a:latin typeface="Cambria Math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1" i="1">
                              <a:latin typeface="Cambria Math"/>
                            </a:rPr>
                            <m:t>𝒗</m:t>
                          </m:r>
                        </m:e>
                        <m:sub>
                          <m:r>
                            <a:rPr lang="en-GB" sz="1600" i="1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GB" sz="1600" i="1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i="1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600" i="1">
                              <a:latin typeface="Cambria Math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1" i="1">
                              <a:latin typeface="Cambria Math"/>
                            </a:rPr>
                            <m:t>𝒗</m:t>
                          </m:r>
                        </m:e>
                        <m:sub>
                          <m:r>
                            <a:rPr lang="en-GB" sz="1600" i="1">
                              <a:latin typeface="Cambria Math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1" y="230777"/>
                <a:ext cx="2903551" cy="338554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1531883" y="15766"/>
                <a:ext cx="9144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600" b="1" i="1">
                          <a:latin typeface="Cambria Math"/>
                        </a:rPr>
                        <m:t>𝑰</m:t>
                      </m:r>
                      <m:r>
                        <a:rPr lang="en-GB" sz="1600" i="1">
                          <a:latin typeface="Cambria Math"/>
                        </a:rPr>
                        <m:t>=</m:t>
                      </m:r>
                      <m:r>
                        <a:rPr lang="en-GB" sz="1600" b="1" i="1">
                          <a:latin typeface="Cambria Math"/>
                        </a:rPr>
                        <m:t>𝑭</m:t>
                      </m:r>
                      <m:r>
                        <a:rPr lang="en-GB" sz="1600" i="1">
                          <a:latin typeface="Cambria Math"/>
                        </a:rPr>
                        <m:t>𝑡</m:t>
                      </m:r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31883" y="15766"/>
                <a:ext cx="914400" cy="338554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6078584" y="64565"/>
                <a:ext cx="2766655" cy="47577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>
                          <a:latin typeface="Cambria Math"/>
                        </a:rPr>
                        <m:t>𝑒</m:t>
                      </m:r>
                      <m:r>
                        <a:rPr lang="en-GB" sz="120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i="1">
                              <a:latin typeface="Cambria Math"/>
                            </a:rPr>
                            <m:t>𝑠𝑝𝑒𝑒𝑑</m:t>
                          </m:r>
                          <m:r>
                            <a:rPr lang="en-GB" sz="1200" i="1">
                              <a:latin typeface="Cambria Math"/>
                            </a:rPr>
                            <m:t> </m:t>
                          </m:r>
                          <m:r>
                            <a:rPr lang="en-GB" sz="1200" i="1">
                              <a:latin typeface="Cambria Math"/>
                            </a:rPr>
                            <m:t>𝑜𝑓</m:t>
                          </m:r>
                          <m:r>
                            <a:rPr lang="en-GB" sz="1200" i="1">
                              <a:latin typeface="Cambria Math"/>
                            </a:rPr>
                            <m:t> </m:t>
                          </m:r>
                          <m:r>
                            <a:rPr lang="en-GB" sz="1200" i="1">
                              <a:latin typeface="Cambria Math"/>
                            </a:rPr>
                            <m:t>𝑠𝑒𝑝𝑎𝑟𝑎𝑡𝑖𝑜𝑛</m:t>
                          </m:r>
                          <m:r>
                            <a:rPr lang="en-GB" sz="1200" i="1">
                              <a:latin typeface="Cambria Math"/>
                            </a:rPr>
                            <m:t> </m:t>
                          </m:r>
                          <m:r>
                            <a:rPr lang="en-GB" sz="1200" i="1">
                              <a:latin typeface="Cambria Math"/>
                            </a:rPr>
                            <m:t>𝑜𝑓</m:t>
                          </m:r>
                          <m:r>
                            <a:rPr lang="en-GB" sz="1200" i="1">
                              <a:latin typeface="Cambria Math"/>
                            </a:rPr>
                            <m:t> </m:t>
                          </m:r>
                          <m:r>
                            <a:rPr lang="en-GB" sz="1200" i="1">
                              <a:latin typeface="Cambria Math"/>
                            </a:rPr>
                            <m:t>𝑝𝑎𝑟𝑡𝑖𝑐𝑙𝑒𝑠</m:t>
                          </m:r>
                        </m:num>
                        <m:den>
                          <m:r>
                            <a:rPr lang="en-GB" sz="1200" i="1">
                              <a:latin typeface="Cambria Math"/>
                            </a:rPr>
                            <m:t>𝑠𝑝𝑒𝑒𝑑</m:t>
                          </m:r>
                          <m:r>
                            <a:rPr lang="en-GB" sz="1200" i="1">
                              <a:latin typeface="Cambria Math"/>
                            </a:rPr>
                            <m:t> </m:t>
                          </m:r>
                          <m:r>
                            <a:rPr lang="en-GB" sz="1200" i="1">
                              <a:latin typeface="Cambria Math"/>
                            </a:rPr>
                            <m:t>𝑜𝑓</m:t>
                          </m:r>
                          <m:r>
                            <a:rPr lang="en-GB" sz="1200" i="1">
                              <a:latin typeface="Cambria Math"/>
                            </a:rPr>
                            <m:t> </m:t>
                          </m:r>
                          <m:r>
                            <a:rPr lang="en-GB" sz="1200" i="1">
                              <a:latin typeface="Cambria Math"/>
                            </a:rPr>
                            <m:t>𝑎𝑝𝑝𝑟𝑜𝑎𝑐h</m:t>
                          </m:r>
                          <m:r>
                            <a:rPr lang="en-GB" sz="1200" i="1">
                              <a:latin typeface="Cambria Math"/>
                            </a:rPr>
                            <m:t> </m:t>
                          </m:r>
                          <m:r>
                            <a:rPr lang="en-GB" sz="1200" i="1">
                              <a:latin typeface="Cambria Math"/>
                            </a:rPr>
                            <m:t>𝑜𝑓</m:t>
                          </m:r>
                          <m:r>
                            <a:rPr lang="en-GB" sz="1200" i="1">
                              <a:latin typeface="Cambria Math"/>
                            </a:rPr>
                            <m:t> </m:t>
                          </m:r>
                          <m:r>
                            <a:rPr lang="en-GB" sz="1200" i="1">
                              <a:latin typeface="Cambria Math"/>
                            </a:rPr>
                            <m:t>𝑝𝑎𝑟𝑡𝑖𝑐𝑙𝑒𝑠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78584" y="64565"/>
                <a:ext cx="2766655" cy="475771"/>
              </a:xfrm>
              <a:prstGeom prst="rect">
                <a:avLst/>
              </a:prstGeom>
              <a:blipFill>
                <a:blip r:embed="rId10"/>
                <a:stretch>
                  <a:fillRect b="-256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5" name="TextBox 44"/>
          <p:cNvSpPr txBox="1"/>
          <p:nvPr/>
        </p:nvSpPr>
        <p:spPr>
          <a:xfrm>
            <a:off x="8839200" y="0"/>
            <a:ext cx="1828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  <a:hlinkClick r:id="rId11"/>
              </a:rPr>
              <a:t>Applet for collision demonstrations</a:t>
            </a:r>
            <a:endParaRPr lang="en-GB" sz="1400" dirty="0">
              <a:latin typeface="Comic Sans MS" pitchFamily="66" charset="0"/>
            </a:endParaRPr>
          </a:p>
        </p:txBody>
      </p:sp>
      <p:sp>
        <p:nvSpPr>
          <p:cNvPr id="46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52650" y="441926"/>
            <a:ext cx="7886700" cy="994172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Elastic collisions in one dimension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47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10173954" y="6488668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4B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528501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" grpId="0"/>
      <p:bldP spid="49" grpId="0"/>
      <p:bldP spid="50" grpId="0"/>
      <p:bldP spid="51" grpId="0" animBg="1"/>
      <p:bldP spid="52" grpId="0"/>
      <p:bldP spid="53" grpId="0" animBg="1"/>
      <p:bldP spid="5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60485" y="1600201"/>
            <a:ext cx="3373819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can also apply Newton’s Law of Restitution to problems involving direct collision with a smooth plane surface perpendicular to the direction of motion (</a:t>
            </a:r>
            <a:r>
              <a:rPr lang="en-GB" sz="1400" b="1" dirty="0" err="1">
                <a:latin typeface="Comic Sans MS" pitchFamily="66" charset="0"/>
              </a:rPr>
              <a:t>ie</a:t>
            </a:r>
            <a:r>
              <a:rPr lang="en-GB" sz="1400" b="1" dirty="0">
                <a:latin typeface="Comic Sans MS" pitchFamily="66" charset="0"/>
              </a:rPr>
              <a:t> – a wall!)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A small sphere collides normally with a fixed vertical wall. Before the impact, the sphere is moving with a speed of 4ms</a:t>
            </a:r>
            <a:r>
              <a:rPr lang="en-GB" sz="1400" baseline="30000" dirty="0">
                <a:latin typeface="Comic Sans MS" pitchFamily="66" charset="0"/>
              </a:rPr>
              <a:t>-1</a:t>
            </a:r>
            <a:r>
              <a:rPr lang="en-GB" sz="1400" dirty="0">
                <a:latin typeface="Comic Sans MS" pitchFamily="66" charset="0"/>
              </a:rPr>
              <a:t> on a smooth horizontal floor. The coefficient of restitution between the sphere and the wall is 0.2. 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Find the speed of the sphere after the collision.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6019800" y="1524001"/>
                <a:ext cx="660052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/>
                        </a:rPr>
                        <m:t>𝑒</m:t>
                      </m:r>
                      <m:r>
                        <a:rPr lang="en-GB" sz="140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i="1">
                              <a:latin typeface="Cambria Math"/>
                            </a:rPr>
                            <m:t>𝑣</m:t>
                          </m:r>
                        </m:num>
                        <m:den>
                          <m:r>
                            <a:rPr lang="en-GB" sz="1400" i="1">
                              <a:latin typeface="Cambria Math"/>
                            </a:rPr>
                            <m:t>𝑢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19800" y="1524001"/>
                <a:ext cx="660052" cy="46166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5867401" y="2286001"/>
                <a:ext cx="801951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/>
                        </a:rPr>
                        <m:t>0.2=</m:t>
                      </m:r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i="1">
                              <a:latin typeface="Cambria Math"/>
                            </a:rPr>
                            <m:t>𝑣</m:t>
                          </m:r>
                        </m:num>
                        <m:den>
                          <m:r>
                            <a:rPr lang="en-GB" sz="1400" i="1">
                              <a:latin typeface="Cambria Math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67401" y="2286001"/>
                <a:ext cx="801951" cy="461665"/>
              </a:xfrm>
              <a:prstGeom prst="rect">
                <a:avLst/>
              </a:prstGeom>
              <a:blipFill>
                <a:blip r:embed="rId4"/>
                <a:stretch>
                  <a:fillRect b="-277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5867400" y="3048001"/>
                <a:ext cx="8382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/>
                        </a:rPr>
                        <m:t>0.8=</m:t>
                      </m:r>
                      <m:r>
                        <a:rPr lang="en-GB" sz="1400" i="1">
                          <a:latin typeface="Cambria Math"/>
                        </a:rPr>
                        <m:t>𝑣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67400" y="3048001"/>
                <a:ext cx="838200" cy="30777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2" name="Arc 31"/>
          <p:cNvSpPr/>
          <p:nvPr/>
        </p:nvSpPr>
        <p:spPr>
          <a:xfrm>
            <a:off x="6629400" y="1828800"/>
            <a:ext cx="457200" cy="6858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TextBox 32"/>
          <p:cNvSpPr txBox="1"/>
          <p:nvPr/>
        </p:nvSpPr>
        <p:spPr>
          <a:xfrm>
            <a:off x="6858000" y="1905000"/>
            <a:ext cx="1219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Sub in values</a:t>
            </a:r>
            <a:endParaRPr lang="en-GB" sz="1400" b="1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44" name="Arc 43"/>
          <p:cNvSpPr/>
          <p:nvPr/>
        </p:nvSpPr>
        <p:spPr>
          <a:xfrm>
            <a:off x="6629400" y="2514600"/>
            <a:ext cx="457200" cy="6858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5" name="TextBox 44"/>
          <p:cNvSpPr txBox="1"/>
          <p:nvPr/>
        </p:nvSpPr>
        <p:spPr>
          <a:xfrm>
            <a:off x="7010400" y="2667001"/>
            <a:ext cx="1447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Multiply by 4</a:t>
            </a:r>
            <a:endParaRPr lang="en-GB" sz="1400" b="1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5349240" y="76202"/>
                <a:ext cx="660052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/>
                        </a:rPr>
                        <m:t>𝑒</m:t>
                      </m:r>
                      <m:r>
                        <a:rPr lang="en-GB" sz="140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i="1">
                              <a:latin typeface="Cambria Math"/>
                            </a:rPr>
                            <m:t>𝑣</m:t>
                          </m:r>
                        </m:num>
                        <m:den>
                          <m:r>
                            <a:rPr lang="en-GB" sz="1400" i="1">
                              <a:latin typeface="Cambria Math"/>
                            </a:rPr>
                            <m:t>𝑢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49240" y="76202"/>
                <a:ext cx="660052" cy="461665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2420007" y="0"/>
                <a:ext cx="14478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600" b="1" i="1">
                          <a:latin typeface="Cambria Math"/>
                        </a:rPr>
                        <m:t>𝑰</m:t>
                      </m:r>
                      <m:r>
                        <a:rPr lang="en-GB" sz="1600" i="1">
                          <a:latin typeface="Cambria Math"/>
                        </a:rPr>
                        <m:t>=</m:t>
                      </m:r>
                      <m:r>
                        <a:rPr lang="en-GB" sz="1600" i="1">
                          <a:latin typeface="Cambria Math"/>
                        </a:rPr>
                        <m:t>𝑚</m:t>
                      </m:r>
                      <m:r>
                        <a:rPr lang="en-GB" sz="1600" b="1" i="1">
                          <a:latin typeface="Cambria Math"/>
                        </a:rPr>
                        <m:t>𝒗</m:t>
                      </m:r>
                      <m:r>
                        <a:rPr lang="en-GB" sz="1600" i="1">
                          <a:latin typeface="Cambria Math"/>
                        </a:rPr>
                        <m:t>−</m:t>
                      </m:r>
                      <m:r>
                        <a:rPr lang="en-GB" sz="1600" i="1">
                          <a:latin typeface="Cambria Math"/>
                        </a:rPr>
                        <m:t>𝑚</m:t>
                      </m:r>
                      <m:r>
                        <a:rPr lang="en-GB" sz="1600" b="1" i="1">
                          <a:latin typeface="Cambria Math"/>
                        </a:rPr>
                        <m:t>𝒖</m:t>
                      </m:r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20007" y="0"/>
                <a:ext cx="1447800" cy="338554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1524001" y="230777"/>
                <a:ext cx="2903551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i="1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600" i="1">
                              <a:latin typeface="Cambria Math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1" i="1">
                              <a:latin typeface="Cambria Math"/>
                            </a:rPr>
                            <m:t>𝒖</m:t>
                          </m:r>
                        </m:e>
                        <m:sub>
                          <m:r>
                            <a:rPr lang="en-GB" sz="1600" i="1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GB" sz="1600" i="1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i="1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600" i="1">
                              <a:latin typeface="Cambria Math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1" i="1">
                              <a:latin typeface="Cambria Math"/>
                            </a:rPr>
                            <m:t>𝒖</m:t>
                          </m:r>
                        </m:e>
                        <m:sub>
                          <m:r>
                            <a:rPr lang="en-GB" sz="1600" i="1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GB" sz="1600" i="1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i="1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600" i="1">
                              <a:latin typeface="Cambria Math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1" i="1">
                              <a:latin typeface="Cambria Math"/>
                            </a:rPr>
                            <m:t>𝒗</m:t>
                          </m:r>
                        </m:e>
                        <m:sub>
                          <m:r>
                            <a:rPr lang="en-GB" sz="1600" i="1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GB" sz="1600" i="1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i="1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600" i="1">
                              <a:latin typeface="Cambria Math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1" i="1">
                              <a:latin typeface="Cambria Math"/>
                            </a:rPr>
                            <m:t>𝒗</m:t>
                          </m:r>
                        </m:e>
                        <m:sub>
                          <m:r>
                            <a:rPr lang="en-GB" sz="1600" i="1">
                              <a:latin typeface="Cambria Math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1" y="230777"/>
                <a:ext cx="2903551" cy="338554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1531883" y="15766"/>
                <a:ext cx="9144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600" b="1" i="1">
                          <a:latin typeface="Cambria Math"/>
                        </a:rPr>
                        <m:t>𝑰</m:t>
                      </m:r>
                      <m:r>
                        <a:rPr lang="en-GB" sz="1600" i="1">
                          <a:latin typeface="Cambria Math"/>
                        </a:rPr>
                        <m:t>=</m:t>
                      </m:r>
                      <m:r>
                        <a:rPr lang="en-GB" sz="1600" b="1" i="1">
                          <a:latin typeface="Cambria Math"/>
                        </a:rPr>
                        <m:t>𝑭</m:t>
                      </m:r>
                      <m:r>
                        <a:rPr lang="en-GB" sz="1600" i="1">
                          <a:latin typeface="Cambria Math"/>
                        </a:rPr>
                        <m:t>𝑡</m:t>
                      </m:r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31883" y="15766"/>
                <a:ext cx="914400" cy="338554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6078584" y="64565"/>
                <a:ext cx="2766655" cy="47577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>
                          <a:latin typeface="Cambria Math"/>
                        </a:rPr>
                        <m:t>𝑒</m:t>
                      </m:r>
                      <m:r>
                        <a:rPr lang="en-GB" sz="120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i="1">
                              <a:latin typeface="Cambria Math"/>
                            </a:rPr>
                            <m:t>𝑠𝑝𝑒𝑒𝑑</m:t>
                          </m:r>
                          <m:r>
                            <a:rPr lang="en-GB" sz="1200" i="1">
                              <a:latin typeface="Cambria Math"/>
                            </a:rPr>
                            <m:t> </m:t>
                          </m:r>
                          <m:r>
                            <a:rPr lang="en-GB" sz="1200" i="1">
                              <a:latin typeface="Cambria Math"/>
                            </a:rPr>
                            <m:t>𝑜𝑓</m:t>
                          </m:r>
                          <m:r>
                            <a:rPr lang="en-GB" sz="1200" i="1">
                              <a:latin typeface="Cambria Math"/>
                            </a:rPr>
                            <m:t> </m:t>
                          </m:r>
                          <m:r>
                            <a:rPr lang="en-GB" sz="1200" i="1">
                              <a:latin typeface="Cambria Math"/>
                            </a:rPr>
                            <m:t>𝑠𝑒𝑝𝑎𝑟𝑎𝑡𝑖𝑜𝑛</m:t>
                          </m:r>
                          <m:r>
                            <a:rPr lang="en-GB" sz="1200" i="1">
                              <a:latin typeface="Cambria Math"/>
                            </a:rPr>
                            <m:t> </m:t>
                          </m:r>
                          <m:r>
                            <a:rPr lang="en-GB" sz="1200" i="1">
                              <a:latin typeface="Cambria Math"/>
                            </a:rPr>
                            <m:t>𝑜𝑓</m:t>
                          </m:r>
                          <m:r>
                            <a:rPr lang="en-GB" sz="1200" i="1">
                              <a:latin typeface="Cambria Math"/>
                            </a:rPr>
                            <m:t> </m:t>
                          </m:r>
                          <m:r>
                            <a:rPr lang="en-GB" sz="1200" i="1">
                              <a:latin typeface="Cambria Math"/>
                            </a:rPr>
                            <m:t>𝑝𝑎𝑟𝑡𝑖𝑐𝑙𝑒𝑠</m:t>
                          </m:r>
                        </m:num>
                        <m:den>
                          <m:r>
                            <a:rPr lang="en-GB" sz="1200" i="1">
                              <a:latin typeface="Cambria Math"/>
                            </a:rPr>
                            <m:t>𝑠𝑝𝑒𝑒𝑑</m:t>
                          </m:r>
                          <m:r>
                            <a:rPr lang="en-GB" sz="1200" i="1">
                              <a:latin typeface="Cambria Math"/>
                            </a:rPr>
                            <m:t> </m:t>
                          </m:r>
                          <m:r>
                            <a:rPr lang="en-GB" sz="1200" i="1">
                              <a:latin typeface="Cambria Math"/>
                            </a:rPr>
                            <m:t>𝑜𝑓</m:t>
                          </m:r>
                          <m:r>
                            <a:rPr lang="en-GB" sz="1200" i="1">
                              <a:latin typeface="Cambria Math"/>
                            </a:rPr>
                            <m:t> </m:t>
                          </m:r>
                          <m:r>
                            <a:rPr lang="en-GB" sz="1200" i="1">
                              <a:latin typeface="Cambria Math"/>
                            </a:rPr>
                            <m:t>𝑎𝑝𝑝𝑟𝑜𝑎𝑐h</m:t>
                          </m:r>
                          <m:r>
                            <a:rPr lang="en-GB" sz="1200" i="1">
                              <a:latin typeface="Cambria Math"/>
                            </a:rPr>
                            <m:t> </m:t>
                          </m:r>
                          <m:r>
                            <a:rPr lang="en-GB" sz="1200" i="1">
                              <a:latin typeface="Cambria Math"/>
                            </a:rPr>
                            <m:t>𝑜𝑓</m:t>
                          </m:r>
                          <m:r>
                            <a:rPr lang="en-GB" sz="1200" i="1">
                              <a:latin typeface="Cambria Math"/>
                            </a:rPr>
                            <m:t> </m:t>
                          </m:r>
                          <m:r>
                            <a:rPr lang="en-GB" sz="1200" i="1">
                              <a:latin typeface="Cambria Math"/>
                            </a:rPr>
                            <m:t>𝑝𝑎𝑟𝑡𝑖𝑐𝑙𝑒𝑠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78584" y="64565"/>
                <a:ext cx="2766655" cy="475771"/>
              </a:xfrm>
              <a:prstGeom prst="rect">
                <a:avLst/>
              </a:prstGeom>
              <a:blipFill>
                <a:blip r:embed="rId10"/>
                <a:stretch>
                  <a:fillRect b="-256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" name="TextBox 24"/>
          <p:cNvSpPr txBox="1"/>
          <p:nvPr/>
        </p:nvSpPr>
        <p:spPr>
          <a:xfrm>
            <a:off x="8839200" y="0"/>
            <a:ext cx="1828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  <a:hlinkClick r:id="rId11"/>
              </a:rPr>
              <a:t>Applet for collision demonstrations</a:t>
            </a:r>
            <a:endParaRPr lang="en-GB" sz="1400" dirty="0">
              <a:latin typeface="Comic Sans MS" pitchFamily="66" charset="0"/>
            </a:endParaRPr>
          </a:p>
        </p:txBody>
      </p:sp>
      <p:sp>
        <p:nvSpPr>
          <p:cNvPr id="26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52650" y="441926"/>
            <a:ext cx="7886700" cy="994172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Elastic collisions in one dimension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27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10173954" y="6488668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4B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5934940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  <p:bldP spid="29" grpId="0"/>
      <p:bldP spid="30" grpId="0"/>
      <p:bldP spid="32" grpId="0" animBg="1"/>
      <p:bldP spid="33" grpId="0"/>
      <p:bldP spid="44" grpId="0" animBg="1"/>
      <p:bldP spid="4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60485" y="1600201"/>
            <a:ext cx="3373819" cy="4525963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can also apply Newton’s Law of Restitution to problems involving direct collision with a smooth plane surface perpendicular to the direction of motion (</a:t>
            </a:r>
            <a:r>
              <a:rPr lang="en-GB" sz="1400" b="1" dirty="0" err="1">
                <a:latin typeface="Comic Sans MS" pitchFamily="66" charset="0"/>
              </a:rPr>
              <a:t>ie</a:t>
            </a:r>
            <a:r>
              <a:rPr lang="en-GB" sz="1400" b="1" dirty="0">
                <a:latin typeface="Comic Sans MS" pitchFamily="66" charset="0"/>
              </a:rPr>
              <a:t> – a wall!)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A particle falls 22.5cm from rest onto a smooth horizontal plane. It then rebounds to a height of 10cm. 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Find the coefficient of restitution between the particle and the plane. Give your answer to 2sf.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algn="ctr">
              <a:buFont typeface="Wingdings"/>
              <a:buChar char="à"/>
            </a:pPr>
            <a:r>
              <a:rPr lang="en-GB" sz="1400" dirty="0">
                <a:latin typeface="Comic Sans MS" pitchFamily="66" charset="0"/>
                <a:sym typeface="Wingdings" pitchFamily="2" charset="2"/>
              </a:rPr>
              <a:t>You will need to find the velocity on impact and after impact</a:t>
            </a:r>
          </a:p>
          <a:p>
            <a:pPr algn="ctr">
              <a:buFont typeface="Wingdings"/>
              <a:buChar char="à"/>
            </a:pPr>
            <a:endParaRPr lang="en-GB" sz="1400" dirty="0">
              <a:latin typeface="Comic Sans MS" pitchFamily="66" charset="0"/>
              <a:sym typeface="Wingdings" pitchFamily="2" charset="2"/>
            </a:endParaRPr>
          </a:p>
          <a:p>
            <a:pPr algn="ctr">
              <a:buFont typeface="Wingdings"/>
              <a:buChar char="à"/>
            </a:pPr>
            <a:r>
              <a:rPr lang="en-GB" sz="1400" dirty="0">
                <a:latin typeface="Comic Sans MS" pitchFamily="66" charset="0"/>
                <a:sym typeface="Wingdings" pitchFamily="2" charset="2"/>
              </a:rPr>
              <a:t>To do this, use the SUVAT equations</a:t>
            </a:r>
            <a:endParaRPr lang="en-GB" sz="1400" dirty="0">
              <a:latin typeface="Comic Sans MS" pitchFamily="66" charset="0"/>
            </a:endParaRPr>
          </a:p>
        </p:txBody>
      </p:sp>
      <p:cxnSp>
        <p:nvCxnSpPr>
          <p:cNvPr id="18" name="Straight Connector 17"/>
          <p:cNvCxnSpPr/>
          <p:nvPr/>
        </p:nvCxnSpPr>
        <p:spPr>
          <a:xfrm>
            <a:off x="6248400" y="2590800"/>
            <a:ext cx="1676400" cy="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Oval 20"/>
          <p:cNvSpPr/>
          <p:nvPr/>
        </p:nvSpPr>
        <p:spPr>
          <a:xfrm>
            <a:off x="6934200" y="1447800"/>
            <a:ext cx="228600" cy="2286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8153401" y="1447800"/>
                <a:ext cx="1094787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latin typeface="Cambria Math"/>
                        </a:rPr>
                        <m:t>𝑠</m:t>
                      </m:r>
                      <m:r>
                        <a:rPr lang="en-GB" sz="1600" i="1">
                          <a:latin typeface="Cambria Math"/>
                        </a:rPr>
                        <m:t>=0.225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53401" y="1447800"/>
                <a:ext cx="1094787" cy="33855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8153401" y="1828800"/>
                <a:ext cx="735073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latin typeface="Cambria Math"/>
                        </a:rPr>
                        <m:t>𝑢</m:t>
                      </m:r>
                      <m:r>
                        <a:rPr lang="en-GB" sz="1600" i="1">
                          <a:latin typeface="Cambria Math"/>
                        </a:rPr>
                        <m:t>=0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53401" y="1828800"/>
                <a:ext cx="735073" cy="33855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8153400" y="2209800"/>
                <a:ext cx="691728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latin typeface="Cambria Math"/>
                        </a:rPr>
                        <m:t>𝑣</m:t>
                      </m:r>
                      <m:r>
                        <a:rPr lang="en-GB" sz="1600" i="1">
                          <a:latin typeface="Cambria Math"/>
                        </a:rPr>
                        <m:t>= ?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53400" y="2209800"/>
                <a:ext cx="691728" cy="338554"/>
              </a:xfrm>
              <a:prstGeom prst="rect">
                <a:avLst/>
              </a:prstGeom>
              <a:blipFill>
                <a:blip r:embed="rId5"/>
                <a:stretch>
                  <a:fillRect b="-1071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9220200" y="1676400"/>
                <a:ext cx="887166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latin typeface="Cambria Math"/>
                        </a:rPr>
                        <m:t>𝑎</m:t>
                      </m:r>
                      <m:r>
                        <a:rPr lang="en-GB" sz="1600" i="1">
                          <a:latin typeface="Cambria Math"/>
                        </a:rPr>
                        <m:t>=9.8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20200" y="1676400"/>
                <a:ext cx="887166" cy="338554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9220201" y="2057400"/>
                <a:ext cx="660245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latin typeface="Cambria Math"/>
                        </a:rPr>
                        <m:t>𝑡</m:t>
                      </m:r>
                      <m:r>
                        <a:rPr lang="en-GB" sz="1600" i="1">
                          <a:latin typeface="Cambria Math"/>
                        </a:rPr>
                        <m:t>= ?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20201" y="2057400"/>
                <a:ext cx="660245" cy="338554"/>
              </a:xfrm>
              <a:prstGeom prst="rect">
                <a:avLst/>
              </a:prstGeom>
              <a:blipFill>
                <a:blip r:embed="rId7"/>
                <a:stretch>
                  <a:fillRect b="-1071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4" name="Straight Arrow Connector 13"/>
          <p:cNvCxnSpPr/>
          <p:nvPr/>
        </p:nvCxnSpPr>
        <p:spPr>
          <a:xfrm>
            <a:off x="6553200" y="1600200"/>
            <a:ext cx="0" cy="990600"/>
          </a:xfrm>
          <a:prstGeom prst="straightConnector1">
            <a:avLst/>
          </a:prstGeom>
          <a:ln w="1905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5715001" y="1905000"/>
            <a:ext cx="87556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dirty="0">
                <a:latin typeface="Comic Sans MS" pitchFamily="66" charset="0"/>
              </a:rPr>
              <a:t>22.5cm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5334000" y="2819401"/>
            <a:ext cx="267413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u="sng" dirty="0">
                <a:latin typeface="Comic Sans MS" pitchFamily="66" charset="0"/>
              </a:rPr>
              <a:t>Finding the velocity </a:t>
            </a:r>
            <a:r>
              <a:rPr lang="en-GB" sz="1400" b="1" u="sng" dirty="0">
                <a:latin typeface="Comic Sans MS" pitchFamily="66" charset="0"/>
              </a:rPr>
              <a:t>on</a:t>
            </a:r>
            <a:r>
              <a:rPr lang="en-GB" sz="1400" u="sng" dirty="0">
                <a:latin typeface="Comic Sans MS" pitchFamily="66" charset="0"/>
              </a:rPr>
              <a:t> impact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5334000" y="3276600"/>
                <a:ext cx="15240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i="1">
                              <a:latin typeface="Cambria Math"/>
                            </a:rPr>
                            <m:t>𝑣</m:t>
                          </m:r>
                        </m:e>
                        <m:sup>
                          <m:r>
                            <a:rPr lang="en-GB" sz="1600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600" i="1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i="1">
                              <a:latin typeface="Cambria Math"/>
                            </a:rPr>
                            <m:t>𝑢</m:t>
                          </m:r>
                        </m:e>
                        <m:sup>
                          <m:r>
                            <a:rPr lang="en-GB" sz="1600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600" i="1">
                          <a:latin typeface="Cambria Math"/>
                        </a:rPr>
                        <m:t>+2</m:t>
                      </m:r>
                      <m:r>
                        <a:rPr lang="en-GB" sz="1600" i="1">
                          <a:latin typeface="Cambria Math"/>
                        </a:rPr>
                        <m:t>𝑎𝑠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4000" y="3276600"/>
                <a:ext cx="1524000" cy="338554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5334000" y="3810000"/>
                <a:ext cx="2515882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i="1">
                              <a:latin typeface="Cambria Math"/>
                            </a:rPr>
                            <m:t>𝑣</m:t>
                          </m:r>
                        </m:e>
                        <m:sup>
                          <m:r>
                            <a:rPr lang="en-GB" sz="1600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600" i="1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i="1">
                              <a:latin typeface="Cambria Math"/>
                            </a:rPr>
                            <m:t>(0)</m:t>
                          </m:r>
                        </m:e>
                        <m:sup>
                          <m:r>
                            <a:rPr lang="en-GB" sz="1600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600" i="1">
                          <a:latin typeface="Cambria Math"/>
                        </a:rPr>
                        <m:t>+ 2(9.8)(0.225)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4000" y="3810000"/>
                <a:ext cx="2515882" cy="338554"/>
              </a:xfrm>
              <a:prstGeom prst="rect">
                <a:avLst/>
              </a:prstGeom>
              <a:blipFill>
                <a:blip r:embed="rId9"/>
                <a:stretch>
                  <a:fillRect b="-1111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5334001" y="4343400"/>
                <a:ext cx="1101519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i="1">
                              <a:latin typeface="Cambria Math"/>
                            </a:rPr>
                            <m:t>𝑣</m:t>
                          </m:r>
                        </m:e>
                        <m:sup>
                          <m:r>
                            <a:rPr lang="en-GB" sz="1600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600" i="1">
                          <a:latin typeface="Cambria Math"/>
                        </a:rPr>
                        <m:t>=4.41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4001" y="4343400"/>
                <a:ext cx="1101519" cy="338554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5410200" y="4876800"/>
                <a:ext cx="1370054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latin typeface="Cambria Math"/>
                        </a:rPr>
                        <m:t>𝑣</m:t>
                      </m:r>
                      <m:r>
                        <a:rPr lang="en-GB" sz="1600" i="1">
                          <a:latin typeface="Cambria Math"/>
                        </a:rPr>
                        <m:t>=2.1</m:t>
                      </m:r>
                      <m:r>
                        <a:rPr lang="en-GB" sz="1600" i="1">
                          <a:latin typeface="Cambria Math"/>
                        </a:rPr>
                        <m:t>𝑚</m:t>
                      </m:r>
                      <m:sSup>
                        <m:sSup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i="1">
                              <a:latin typeface="Cambria Math"/>
                            </a:rPr>
                            <m:t>𝑠</m:t>
                          </m:r>
                        </m:e>
                        <m:sup>
                          <m:r>
                            <a:rPr lang="en-GB" sz="1600" i="1">
                              <a:latin typeface="Cambria Math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10200" y="4876800"/>
                <a:ext cx="1370054" cy="338554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8" name="Arc 37"/>
          <p:cNvSpPr/>
          <p:nvPr/>
        </p:nvSpPr>
        <p:spPr>
          <a:xfrm>
            <a:off x="7620000" y="3429000"/>
            <a:ext cx="457200" cy="5334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TextBox 38"/>
          <p:cNvSpPr txBox="1"/>
          <p:nvPr/>
        </p:nvSpPr>
        <p:spPr>
          <a:xfrm>
            <a:off x="8001000" y="3505201"/>
            <a:ext cx="1447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Sub in values</a:t>
            </a:r>
            <a:endParaRPr lang="en-GB" sz="1400" b="1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40" name="Arc 39"/>
          <p:cNvSpPr/>
          <p:nvPr/>
        </p:nvSpPr>
        <p:spPr>
          <a:xfrm>
            <a:off x="7620000" y="3962400"/>
            <a:ext cx="457200" cy="5334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Arc 40"/>
          <p:cNvSpPr/>
          <p:nvPr/>
        </p:nvSpPr>
        <p:spPr>
          <a:xfrm>
            <a:off x="6553200" y="4495800"/>
            <a:ext cx="457200" cy="5334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2" name="TextBox 41"/>
          <p:cNvSpPr txBox="1"/>
          <p:nvPr/>
        </p:nvSpPr>
        <p:spPr>
          <a:xfrm>
            <a:off x="8001000" y="3962400"/>
            <a:ext cx="1447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Work out the right side</a:t>
            </a:r>
            <a:endParaRPr lang="en-GB" sz="1400" b="1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6934200" y="4495800"/>
            <a:ext cx="1447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Square root answer</a:t>
            </a:r>
            <a:endParaRPr lang="en-GB" sz="1400" b="1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1981200" y="6096000"/>
                <a:ext cx="1374030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solidFill>
                            <a:srgbClr val="FF0000"/>
                          </a:solidFill>
                          <a:latin typeface="Cambria Math"/>
                        </a:rPr>
                        <m:t>𝑢</m:t>
                      </m:r>
                      <m:r>
                        <a:rPr lang="en-GB" sz="1600" i="1">
                          <a:solidFill>
                            <a:srgbClr val="FF0000"/>
                          </a:solidFill>
                          <a:latin typeface="Cambria Math"/>
                        </a:rPr>
                        <m:t>=2.1</m:t>
                      </m:r>
                      <m:r>
                        <a:rPr lang="en-GB" sz="1600" i="1">
                          <a:solidFill>
                            <a:srgbClr val="FF0000"/>
                          </a:solidFill>
                          <a:latin typeface="Cambria Math"/>
                        </a:rPr>
                        <m:t>𝑚</m:t>
                      </m:r>
                      <m:sSup>
                        <m:sSupPr>
                          <m:ctrlPr>
                            <a:rPr lang="en-GB" sz="16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𝑠</m:t>
                          </m:r>
                        </m:e>
                        <m:sup>
                          <m:r>
                            <a:rPr lang="en-GB" sz="1600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81200" y="6096000"/>
                <a:ext cx="1374030" cy="338554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0" name="Straight Arrow Connector 19"/>
          <p:cNvCxnSpPr/>
          <p:nvPr/>
        </p:nvCxnSpPr>
        <p:spPr>
          <a:xfrm flipH="1" flipV="1">
            <a:off x="6477000" y="5410200"/>
            <a:ext cx="838200" cy="45720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Box 46"/>
          <p:cNvSpPr txBox="1"/>
          <p:nvPr/>
        </p:nvSpPr>
        <p:spPr>
          <a:xfrm>
            <a:off x="7239000" y="5486400"/>
            <a:ext cx="31242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This is our value for u, the initial speed of the particle before colliding with the plane</a:t>
            </a:r>
            <a:endParaRPr lang="en-GB" sz="1400" b="1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6553200" y="1143001"/>
            <a:ext cx="3810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Remember that we need units in metres!</a:t>
            </a:r>
            <a:endParaRPr lang="en-GB" sz="1400" b="1" baseline="-25000" dirty="0"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5349240" y="76202"/>
                <a:ext cx="660052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/>
                        </a:rPr>
                        <m:t>𝑒</m:t>
                      </m:r>
                      <m:r>
                        <a:rPr lang="en-GB" sz="140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i="1">
                              <a:latin typeface="Cambria Math"/>
                            </a:rPr>
                            <m:t>𝑣</m:t>
                          </m:r>
                        </m:num>
                        <m:den>
                          <m:r>
                            <a:rPr lang="en-GB" sz="1400" i="1">
                              <a:latin typeface="Cambria Math"/>
                            </a:rPr>
                            <m:t>𝑢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49240" y="76202"/>
                <a:ext cx="660052" cy="461665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2420007" y="0"/>
                <a:ext cx="14478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600" b="1" i="1">
                          <a:latin typeface="Cambria Math"/>
                        </a:rPr>
                        <m:t>𝑰</m:t>
                      </m:r>
                      <m:r>
                        <a:rPr lang="en-GB" sz="1600" i="1">
                          <a:latin typeface="Cambria Math"/>
                        </a:rPr>
                        <m:t>=</m:t>
                      </m:r>
                      <m:r>
                        <a:rPr lang="en-GB" sz="1600" i="1">
                          <a:latin typeface="Cambria Math"/>
                        </a:rPr>
                        <m:t>𝑚</m:t>
                      </m:r>
                      <m:r>
                        <a:rPr lang="en-GB" sz="1600" b="1" i="1">
                          <a:latin typeface="Cambria Math"/>
                        </a:rPr>
                        <m:t>𝒗</m:t>
                      </m:r>
                      <m:r>
                        <a:rPr lang="en-GB" sz="1600" i="1">
                          <a:latin typeface="Cambria Math"/>
                        </a:rPr>
                        <m:t>−</m:t>
                      </m:r>
                      <m:r>
                        <a:rPr lang="en-GB" sz="1600" i="1">
                          <a:latin typeface="Cambria Math"/>
                        </a:rPr>
                        <m:t>𝑚</m:t>
                      </m:r>
                      <m:r>
                        <a:rPr lang="en-GB" sz="1600" b="1" i="1">
                          <a:latin typeface="Cambria Math"/>
                        </a:rPr>
                        <m:t>𝒖</m:t>
                      </m:r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20007" y="0"/>
                <a:ext cx="1447800" cy="338554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49"/>
              <p:cNvSpPr txBox="1"/>
              <p:nvPr/>
            </p:nvSpPr>
            <p:spPr>
              <a:xfrm>
                <a:off x="1524001" y="230777"/>
                <a:ext cx="2903551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i="1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600" i="1">
                              <a:latin typeface="Cambria Math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1" i="1">
                              <a:latin typeface="Cambria Math"/>
                            </a:rPr>
                            <m:t>𝒖</m:t>
                          </m:r>
                        </m:e>
                        <m:sub>
                          <m:r>
                            <a:rPr lang="en-GB" sz="1600" i="1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GB" sz="1600" i="1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i="1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600" i="1">
                              <a:latin typeface="Cambria Math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1" i="1">
                              <a:latin typeface="Cambria Math"/>
                            </a:rPr>
                            <m:t>𝒖</m:t>
                          </m:r>
                        </m:e>
                        <m:sub>
                          <m:r>
                            <a:rPr lang="en-GB" sz="1600" i="1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GB" sz="1600" i="1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i="1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600" i="1">
                              <a:latin typeface="Cambria Math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1" i="1">
                              <a:latin typeface="Cambria Math"/>
                            </a:rPr>
                            <m:t>𝒗</m:t>
                          </m:r>
                        </m:e>
                        <m:sub>
                          <m:r>
                            <a:rPr lang="en-GB" sz="1600" i="1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GB" sz="1600" i="1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i="1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600" i="1">
                              <a:latin typeface="Cambria Math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1" i="1">
                              <a:latin typeface="Cambria Math"/>
                            </a:rPr>
                            <m:t>𝒗</m:t>
                          </m:r>
                        </m:e>
                        <m:sub>
                          <m:r>
                            <a:rPr lang="en-GB" sz="1600" i="1">
                              <a:latin typeface="Cambria Math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0" name="TextBox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1" y="230777"/>
                <a:ext cx="2903551" cy="338554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/>
              <p:cNvSpPr txBox="1"/>
              <p:nvPr/>
            </p:nvSpPr>
            <p:spPr>
              <a:xfrm>
                <a:off x="1531883" y="15766"/>
                <a:ext cx="9144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600" b="1" i="1">
                          <a:latin typeface="Cambria Math"/>
                        </a:rPr>
                        <m:t>𝑰</m:t>
                      </m:r>
                      <m:r>
                        <a:rPr lang="en-GB" sz="1600" i="1">
                          <a:latin typeface="Cambria Math"/>
                        </a:rPr>
                        <m:t>=</m:t>
                      </m:r>
                      <m:r>
                        <a:rPr lang="en-GB" sz="1600" b="1" i="1">
                          <a:latin typeface="Cambria Math"/>
                        </a:rPr>
                        <m:t>𝑭</m:t>
                      </m:r>
                      <m:r>
                        <a:rPr lang="en-GB" sz="1600" i="1">
                          <a:latin typeface="Cambria Math"/>
                        </a:rPr>
                        <m:t>𝑡</m:t>
                      </m:r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31883" y="15766"/>
                <a:ext cx="914400" cy="338554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/>
              <p:cNvSpPr txBox="1"/>
              <p:nvPr/>
            </p:nvSpPr>
            <p:spPr>
              <a:xfrm>
                <a:off x="6078584" y="64565"/>
                <a:ext cx="2766655" cy="47577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>
                          <a:latin typeface="Cambria Math"/>
                        </a:rPr>
                        <m:t>𝑒</m:t>
                      </m:r>
                      <m:r>
                        <a:rPr lang="en-GB" sz="120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i="1">
                              <a:latin typeface="Cambria Math"/>
                            </a:rPr>
                            <m:t>𝑠𝑝𝑒𝑒𝑑</m:t>
                          </m:r>
                          <m:r>
                            <a:rPr lang="en-GB" sz="1200" i="1">
                              <a:latin typeface="Cambria Math"/>
                            </a:rPr>
                            <m:t> </m:t>
                          </m:r>
                          <m:r>
                            <a:rPr lang="en-GB" sz="1200" i="1">
                              <a:latin typeface="Cambria Math"/>
                            </a:rPr>
                            <m:t>𝑜𝑓</m:t>
                          </m:r>
                          <m:r>
                            <a:rPr lang="en-GB" sz="1200" i="1">
                              <a:latin typeface="Cambria Math"/>
                            </a:rPr>
                            <m:t> </m:t>
                          </m:r>
                          <m:r>
                            <a:rPr lang="en-GB" sz="1200" i="1">
                              <a:latin typeface="Cambria Math"/>
                            </a:rPr>
                            <m:t>𝑠𝑒𝑝𝑎𝑟𝑎𝑡𝑖𝑜𝑛</m:t>
                          </m:r>
                          <m:r>
                            <a:rPr lang="en-GB" sz="1200" i="1">
                              <a:latin typeface="Cambria Math"/>
                            </a:rPr>
                            <m:t> </m:t>
                          </m:r>
                          <m:r>
                            <a:rPr lang="en-GB" sz="1200" i="1">
                              <a:latin typeface="Cambria Math"/>
                            </a:rPr>
                            <m:t>𝑜𝑓</m:t>
                          </m:r>
                          <m:r>
                            <a:rPr lang="en-GB" sz="1200" i="1">
                              <a:latin typeface="Cambria Math"/>
                            </a:rPr>
                            <m:t> </m:t>
                          </m:r>
                          <m:r>
                            <a:rPr lang="en-GB" sz="1200" i="1">
                              <a:latin typeface="Cambria Math"/>
                            </a:rPr>
                            <m:t>𝑝𝑎𝑟𝑡𝑖𝑐𝑙𝑒𝑠</m:t>
                          </m:r>
                        </m:num>
                        <m:den>
                          <m:r>
                            <a:rPr lang="en-GB" sz="1200" i="1">
                              <a:latin typeface="Cambria Math"/>
                            </a:rPr>
                            <m:t>𝑠𝑝𝑒𝑒𝑑</m:t>
                          </m:r>
                          <m:r>
                            <a:rPr lang="en-GB" sz="1200" i="1">
                              <a:latin typeface="Cambria Math"/>
                            </a:rPr>
                            <m:t> </m:t>
                          </m:r>
                          <m:r>
                            <a:rPr lang="en-GB" sz="1200" i="1">
                              <a:latin typeface="Cambria Math"/>
                            </a:rPr>
                            <m:t>𝑜𝑓</m:t>
                          </m:r>
                          <m:r>
                            <a:rPr lang="en-GB" sz="1200" i="1">
                              <a:latin typeface="Cambria Math"/>
                            </a:rPr>
                            <m:t> </m:t>
                          </m:r>
                          <m:r>
                            <a:rPr lang="en-GB" sz="1200" i="1">
                              <a:latin typeface="Cambria Math"/>
                            </a:rPr>
                            <m:t>𝑎𝑝𝑝𝑟𝑜𝑎𝑐h</m:t>
                          </m:r>
                          <m:r>
                            <a:rPr lang="en-GB" sz="1200" i="1">
                              <a:latin typeface="Cambria Math"/>
                            </a:rPr>
                            <m:t> </m:t>
                          </m:r>
                          <m:r>
                            <a:rPr lang="en-GB" sz="1200" i="1">
                              <a:latin typeface="Cambria Math"/>
                            </a:rPr>
                            <m:t>𝑜𝑓</m:t>
                          </m:r>
                          <m:r>
                            <a:rPr lang="en-GB" sz="1200" i="1">
                              <a:latin typeface="Cambria Math"/>
                            </a:rPr>
                            <m:t> </m:t>
                          </m:r>
                          <m:r>
                            <a:rPr lang="en-GB" sz="1200" i="1">
                              <a:latin typeface="Cambria Math"/>
                            </a:rPr>
                            <m:t>𝑝𝑎𝑟𝑡𝑖𝑐𝑙𝑒𝑠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2" name="TextBox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78584" y="64565"/>
                <a:ext cx="2766655" cy="475771"/>
              </a:xfrm>
              <a:prstGeom prst="rect">
                <a:avLst/>
              </a:prstGeom>
              <a:blipFill>
                <a:blip r:embed="rId17"/>
                <a:stretch>
                  <a:fillRect b="-256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3" name="TextBox 52"/>
          <p:cNvSpPr txBox="1"/>
          <p:nvPr/>
        </p:nvSpPr>
        <p:spPr>
          <a:xfrm>
            <a:off x="8839200" y="0"/>
            <a:ext cx="1828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  <a:hlinkClick r:id="rId18"/>
              </a:rPr>
              <a:t>Applet for collision demonstrations</a:t>
            </a:r>
            <a:endParaRPr lang="en-GB" sz="1400" dirty="0">
              <a:latin typeface="Comic Sans MS" pitchFamily="66" charset="0"/>
            </a:endParaRPr>
          </a:p>
        </p:txBody>
      </p:sp>
      <p:sp>
        <p:nvSpPr>
          <p:cNvPr id="54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52650" y="441926"/>
            <a:ext cx="7886700" cy="994172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Elastic collisions in one dimension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55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10173954" y="6488668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4B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9083116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6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1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1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9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12" grpId="0"/>
      <p:bldP spid="23" grpId="0"/>
      <p:bldP spid="24" grpId="0"/>
      <p:bldP spid="25" grpId="0"/>
      <p:bldP spid="26" grpId="0"/>
      <p:bldP spid="16" grpId="0"/>
      <p:bldP spid="17" grpId="0"/>
      <p:bldP spid="34" grpId="0"/>
      <p:bldP spid="35" grpId="0"/>
      <p:bldP spid="36" grpId="0"/>
      <p:bldP spid="37" grpId="0"/>
      <p:bldP spid="38" grpId="0" animBg="1"/>
      <p:bldP spid="39" grpId="0"/>
      <p:bldP spid="40" grpId="0" animBg="1"/>
      <p:bldP spid="41" grpId="0" animBg="1"/>
      <p:bldP spid="42" grpId="0"/>
      <p:bldP spid="43" grpId="0"/>
      <p:bldP spid="46" grpId="0"/>
      <p:bldP spid="47" grpId="0"/>
      <p:bldP spid="4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60485" y="1600201"/>
            <a:ext cx="3373819" cy="4525963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can also apply Newton’s Law of Restitution to problems involving direct collision with a smooth plane surface perpendicular to the direction of motion (</a:t>
            </a:r>
            <a:r>
              <a:rPr lang="en-GB" sz="1400" b="1" dirty="0" err="1">
                <a:latin typeface="Comic Sans MS" pitchFamily="66" charset="0"/>
              </a:rPr>
              <a:t>ie</a:t>
            </a:r>
            <a:r>
              <a:rPr lang="en-GB" sz="1400" b="1" dirty="0">
                <a:latin typeface="Comic Sans MS" pitchFamily="66" charset="0"/>
              </a:rPr>
              <a:t> – a wall!)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A particle falls 22.5cm from rest onto a smooth horizontal plane. It then rebounds to a height of 10cm. 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Find the coefficient of restitution between the particle and the plane. Give your answer to 2sf.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algn="ctr">
              <a:buFont typeface="Wingdings"/>
              <a:buChar char="à"/>
            </a:pPr>
            <a:r>
              <a:rPr lang="en-GB" sz="1400" dirty="0">
                <a:latin typeface="Comic Sans MS" pitchFamily="66" charset="0"/>
                <a:sym typeface="Wingdings" pitchFamily="2" charset="2"/>
              </a:rPr>
              <a:t>You will need to find the velocity on impact and after impact</a:t>
            </a:r>
          </a:p>
          <a:p>
            <a:pPr algn="ctr">
              <a:buFont typeface="Wingdings"/>
              <a:buChar char="à"/>
            </a:pPr>
            <a:endParaRPr lang="en-GB" sz="1400" dirty="0">
              <a:latin typeface="Comic Sans MS" pitchFamily="66" charset="0"/>
              <a:sym typeface="Wingdings" pitchFamily="2" charset="2"/>
            </a:endParaRPr>
          </a:p>
          <a:p>
            <a:pPr algn="ctr">
              <a:buFont typeface="Wingdings"/>
              <a:buChar char="à"/>
            </a:pPr>
            <a:r>
              <a:rPr lang="en-GB" sz="1400" dirty="0">
                <a:latin typeface="Comic Sans MS" pitchFamily="66" charset="0"/>
                <a:sym typeface="Wingdings" pitchFamily="2" charset="2"/>
              </a:rPr>
              <a:t>To do this, use the SUVAT equations</a:t>
            </a:r>
            <a:endParaRPr lang="en-GB" sz="1400" dirty="0">
              <a:latin typeface="Comic Sans MS" pitchFamily="66" charset="0"/>
            </a:endParaRPr>
          </a:p>
        </p:txBody>
      </p:sp>
      <p:cxnSp>
        <p:nvCxnSpPr>
          <p:cNvPr id="18" name="Straight Connector 17"/>
          <p:cNvCxnSpPr/>
          <p:nvPr/>
        </p:nvCxnSpPr>
        <p:spPr>
          <a:xfrm>
            <a:off x="6248400" y="2590800"/>
            <a:ext cx="1676400" cy="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Oval 20"/>
          <p:cNvSpPr/>
          <p:nvPr/>
        </p:nvSpPr>
        <p:spPr>
          <a:xfrm>
            <a:off x="6934200" y="2362200"/>
            <a:ext cx="228600" cy="2286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8153400" y="1447800"/>
                <a:ext cx="867160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latin typeface="Cambria Math"/>
                        </a:rPr>
                        <m:t>𝑠</m:t>
                      </m:r>
                      <m:r>
                        <a:rPr lang="en-GB" sz="1600" i="1">
                          <a:latin typeface="Cambria Math"/>
                        </a:rPr>
                        <m:t>=0.1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53400" y="1447800"/>
                <a:ext cx="867160" cy="33855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8153401" y="1828800"/>
                <a:ext cx="695703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latin typeface="Cambria Math"/>
                        </a:rPr>
                        <m:t>𝑢</m:t>
                      </m:r>
                      <m:r>
                        <a:rPr lang="en-GB" sz="1600" i="1">
                          <a:latin typeface="Cambria Math"/>
                        </a:rPr>
                        <m:t>= ?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53401" y="1828800"/>
                <a:ext cx="695703" cy="338554"/>
              </a:xfrm>
              <a:prstGeom prst="rect">
                <a:avLst/>
              </a:prstGeom>
              <a:blipFill>
                <a:blip r:embed="rId4"/>
                <a:stretch>
                  <a:fillRect b="-1111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8153400" y="2209800"/>
                <a:ext cx="731098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latin typeface="Cambria Math"/>
                        </a:rPr>
                        <m:t>𝑣</m:t>
                      </m:r>
                      <m:r>
                        <a:rPr lang="en-GB" sz="1600" i="1">
                          <a:latin typeface="Cambria Math"/>
                        </a:rPr>
                        <m:t>=0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53400" y="2209800"/>
                <a:ext cx="731098" cy="338554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9220200" y="1676400"/>
                <a:ext cx="1041054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latin typeface="Cambria Math"/>
                        </a:rPr>
                        <m:t>𝑎</m:t>
                      </m:r>
                      <m:r>
                        <a:rPr lang="en-GB" sz="1600" i="1">
                          <a:latin typeface="Cambria Math"/>
                        </a:rPr>
                        <m:t>=−9.8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20200" y="1676400"/>
                <a:ext cx="1041054" cy="338554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9220201" y="2057400"/>
                <a:ext cx="660245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latin typeface="Cambria Math"/>
                        </a:rPr>
                        <m:t>𝑡</m:t>
                      </m:r>
                      <m:r>
                        <a:rPr lang="en-GB" sz="1600" i="1">
                          <a:latin typeface="Cambria Math"/>
                        </a:rPr>
                        <m:t>= ?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20201" y="2057400"/>
                <a:ext cx="660245" cy="338554"/>
              </a:xfrm>
              <a:prstGeom prst="rect">
                <a:avLst/>
              </a:prstGeom>
              <a:blipFill>
                <a:blip r:embed="rId7"/>
                <a:stretch>
                  <a:fillRect b="-1071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4" name="Straight Arrow Connector 13"/>
          <p:cNvCxnSpPr/>
          <p:nvPr/>
        </p:nvCxnSpPr>
        <p:spPr>
          <a:xfrm>
            <a:off x="6553200" y="1905000"/>
            <a:ext cx="0" cy="685800"/>
          </a:xfrm>
          <a:prstGeom prst="straightConnector1">
            <a:avLst/>
          </a:prstGeom>
          <a:ln w="1905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5943600" y="2057400"/>
            <a:ext cx="66717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dirty="0">
                <a:latin typeface="Comic Sans MS" pitchFamily="66" charset="0"/>
              </a:rPr>
              <a:t>10cm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5334000" y="2819401"/>
            <a:ext cx="52578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u="sng" dirty="0">
                <a:latin typeface="Comic Sans MS" pitchFamily="66" charset="0"/>
              </a:rPr>
              <a:t>Finding the velocity </a:t>
            </a:r>
            <a:r>
              <a:rPr lang="en-GB" sz="1400" b="1" u="sng" dirty="0">
                <a:latin typeface="Comic Sans MS" pitchFamily="66" charset="0"/>
              </a:rPr>
              <a:t>after</a:t>
            </a:r>
            <a:r>
              <a:rPr lang="en-GB" sz="1400" u="sng" dirty="0">
                <a:latin typeface="Comic Sans MS" pitchFamily="66" charset="0"/>
              </a:rPr>
              <a:t> impact</a:t>
            </a:r>
          </a:p>
          <a:p>
            <a:r>
              <a:rPr lang="en-GB" sz="1400" dirty="0">
                <a:latin typeface="Comic Sans MS" pitchFamily="66" charset="0"/>
                <a:sym typeface="Wingdings" pitchFamily="2" charset="2"/>
              </a:rPr>
              <a:t> The ball bounces to a height of 10cm, </a:t>
            </a:r>
            <a:r>
              <a:rPr lang="en-GB" sz="1400" i="1" dirty="0">
                <a:latin typeface="Comic Sans MS" pitchFamily="66" charset="0"/>
                <a:sym typeface="Wingdings" pitchFamily="2" charset="2"/>
              </a:rPr>
              <a:t>against</a:t>
            </a:r>
            <a:r>
              <a:rPr lang="en-GB" sz="1400" dirty="0">
                <a:latin typeface="Comic Sans MS" pitchFamily="66" charset="0"/>
                <a:sym typeface="Wingdings" pitchFamily="2" charset="2"/>
              </a:rPr>
              <a:t>  gravitational acceleration of 9.8. </a:t>
            </a:r>
          </a:p>
          <a:p>
            <a:pPr marL="285750" indent="-285750">
              <a:buFont typeface="Wingdings"/>
              <a:buChar char="à"/>
            </a:pPr>
            <a:r>
              <a:rPr lang="en-GB" sz="1400" dirty="0">
                <a:latin typeface="Comic Sans MS" pitchFamily="66" charset="0"/>
                <a:sym typeface="Wingdings" pitchFamily="2" charset="2"/>
              </a:rPr>
              <a:t>At the height of 10cm, the velocity is 0</a:t>
            </a:r>
          </a:p>
          <a:p>
            <a:pPr marL="285750" indent="-285750">
              <a:buFont typeface="Wingdings"/>
              <a:buChar char="à"/>
            </a:pPr>
            <a:r>
              <a:rPr lang="en-GB" sz="1400" dirty="0">
                <a:latin typeface="Comic Sans MS" pitchFamily="66" charset="0"/>
                <a:sym typeface="Wingdings" pitchFamily="2" charset="2"/>
              </a:rPr>
              <a:t>We need to find the rebound velocity that will make this happen</a:t>
            </a:r>
            <a:endParaRPr lang="en-GB" sz="1400" dirty="0"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1981200" y="6096000"/>
                <a:ext cx="1374030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solidFill>
                            <a:srgbClr val="FF0000"/>
                          </a:solidFill>
                          <a:latin typeface="Cambria Math"/>
                        </a:rPr>
                        <m:t>𝑢</m:t>
                      </m:r>
                      <m:r>
                        <a:rPr lang="en-GB" sz="1600" i="1">
                          <a:solidFill>
                            <a:srgbClr val="FF0000"/>
                          </a:solidFill>
                          <a:latin typeface="Cambria Math"/>
                        </a:rPr>
                        <m:t>=2.1</m:t>
                      </m:r>
                      <m:r>
                        <a:rPr lang="en-GB" sz="1600" i="1">
                          <a:solidFill>
                            <a:srgbClr val="FF0000"/>
                          </a:solidFill>
                          <a:latin typeface="Cambria Math"/>
                        </a:rPr>
                        <m:t>𝑚</m:t>
                      </m:r>
                      <m:sSup>
                        <m:sSupPr>
                          <m:ctrlPr>
                            <a:rPr lang="en-GB" sz="16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𝑠</m:t>
                          </m:r>
                        </m:e>
                        <m:sup>
                          <m:r>
                            <a:rPr lang="en-GB" sz="1600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81200" y="6096000"/>
                <a:ext cx="1374030" cy="338554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5257800" y="4648200"/>
                <a:ext cx="25146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i="1">
                              <a:latin typeface="Cambria Math"/>
                            </a:rPr>
                            <m:t>(0)</m:t>
                          </m:r>
                        </m:e>
                        <m:sup>
                          <m:r>
                            <a:rPr lang="en-GB" sz="1600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600" i="1">
                          <a:latin typeface="Cambria Math"/>
                        </a:rPr>
                        <m:t> =</m:t>
                      </m:r>
                      <m:sSup>
                        <m:sSup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i="1">
                              <a:latin typeface="Cambria Math"/>
                            </a:rPr>
                            <m:t>𝑢</m:t>
                          </m:r>
                        </m:e>
                        <m:sup>
                          <m:r>
                            <a:rPr lang="en-GB" sz="1600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600" i="1">
                          <a:latin typeface="Cambria Math"/>
                        </a:rPr>
                        <m:t>+2(−9.8)(0.1)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57800" y="4648200"/>
                <a:ext cx="2514600" cy="338554"/>
              </a:xfrm>
              <a:prstGeom prst="rect">
                <a:avLst/>
              </a:prstGeom>
              <a:blipFill>
                <a:blip r:embed="rId9"/>
                <a:stretch>
                  <a:fillRect b="-1071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5" name="Arc 44"/>
          <p:cNvSpPr/>
          <p:nvPr/>
        </p:nvSpPr>
        <p:spPr>
          <a:xfrm>
            <a:off x="7467600" y="4800600"/>
            <a:ext cx="457200" cy="4572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8" name="TextBox 47"/>
          <p:cNvSpPr txBox="1"/>
          <p:nvPr/>
        </p:nvSpPr>
        <p:spPr>
          <a:xfrm>
            <a:off x="7848600" y="4419601"/>
            <a:ext cx="1447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Sub in values</a:t>
            </a:r>
            <a:endParaRPr lang="en-GB" sz="1400" b="1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/>
              <p:cNvSpPr txBox="1"/>
              <p:nvPr/>
            </p:nvSpPr>
            <p:spPr>
              <a:xfrm>
                <a:off x="5486400" y="5105400"/>
                <a:ext cx="16002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latin typeface="Cambria Math"/>
                        </a:rPr>
                        <m:t>0=</m:t>
                      </m:r>
                      <m:sSup>
                        <m:sSup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i="1">
                              <a:latin typeface="Cambria Math"/>
                            </a:rPr>
                            <m:t>𝑢</m:t>
                          </m:r>
                        </m:e>
                        <m:sup>
                          <m:r>
                            <a:rPr lang="en-GB" sz="1600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600" i="1">
                          <a:latin typeface="Cambria Math"/>
                        </a:rPr>
                        <m:t>−1.96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9" name="TextBox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86400" y="5105400"/>
                <a:ext cx="1600200" cy="338554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49"/>
              <p:cNvSpPr txBox="1"/>
              <p:nvPr/>
            </p:nvSpPr>
            <p:spPr>
              <a:xfrm>
                <a:off x="5257800" y="5562600"/>
                <a:ext cx="12192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latin typeface="Cambria Math"/>
                        </a:rPr>
                        <m:t>1.96=</m:t>
                      </m:r>
                      <m:sSup>
                        <m:sSup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i="1">
                              <a:latin typeface="Cambria Math"/>
                            </a:rPr>
                            <m:t>𝑢</m:t>
                          </m:r>
                        </m:e>
                        <m:sup>
                          <m:r>
                            <a:rPr lang="en-GB" sz="1600" i="1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0" name="TextBox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57800" y="5562600"/>
                <a:ext cx="1219200" cy="338554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/>
              <p:cNvSpPr txBox="1"/>
              <p:nvPr/>
            </p:nvSpPr>
            <p:spPr>
              <a:xfrm>
                <a:off x="5410200" y="6019800"/>
                <a:ext cx="9906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latin typeface="Cambria Math"/>
                        </a:rPr>
                        <m:t>1.4=</m:t>
                      </m:r>
                      <m:r>
                        <a:rPr lang="en-GB" sz="1600" i="1">
                          <a:latin typeface="Cambria Math"/>
                        </a:rPr>
                        <m:t>𝑢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10200" y="6019800"/>
                <a:ext cx="990600" cy="338554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2" name="Arc 51"/>
          <p:cNvSpPr/>
          <p:nvPr/>
        </p:nvSpPr>
        <p:spPr>
          <a:xfrm>
            <a:off x="6858000" y="5257800"/>
            <a:ext cx="457200" cy="4572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3" name="Arc 52"/>
          <p:cNvSpPr/>
          <p:nvPr/>
        </p:nvSpPr>
        <p:spPr>
          <a:xfrm>
            <a:off x="6248400" y="5715000"/>
            <a:ext cx="457200" cy="4572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Box 53"/>
              <p:cNvSpPr txBox="1"/>
              <p:nvPr/>
            </p:nvSpPr>
            <p:spPr>
              <a:xfrm>
                <a:off x="5410200" y="4191000"/>
                <a:ext cx="16002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i="1">
                              <a:latin typeface="Cambria Math"/>
                            </a:rPr>
                            <m:t>𝑣</m:t>
                          </m:r>
                        </m:e>
                        <m:sup>
                          <m:r>
                            <a:rPr lang="en-GB" sz="1600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600" i="1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i="1">
                              <a:latin typeface="Cambria Math"/>
                            </a:rPr>
                            <m:t>𝑢</m:t>
                          </m:r>
                        </m:e>
                        <m:sup>
                          <m:r>
                            <a:rPr lang="en-GB" sz="1600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600" i="1">
                          <a:latin typeface="Cambria Math"/>
                        </a:rPr>
                        <m:t>+2</m:t>
                      </m:r>
                      <m:r>
                        <a:rPr lang="en-GB" sz="1600" i="1">
                          <a:latin typeface="Cambria Math"/>
                        </a:rPr>
                        <m:t>𝑎𝑠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4" name="TextBox 5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10200" y="4191000"/>
                <a:ext cx="1600200" cy="338554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5" name="Arc 54"/>
          <p:cNvSpPr/>
          <p:nvPr/>
        </p:nvSpPr>
        <p:spPr>
          <a:xfrm>
            <a:off x="7467600" y="4343400"/>
            <a:ext cx="457200" cy="4572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6" name="TextBox 55"/>
          <p:cNvSpPr txBox="1"/>
          <p:nvPr/>
        </p:nvSpPr>
        <p:spPr>
          <a:xfrm>
            <a:off x="7696201" y="4876801"/>
            <a:ext cx="183668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Calculate terms</a:t>
            </a:r>
            <a:endParaRPr lang="en-GB" sz="1400" b="1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7162800" y="5334001"/>
            <a:ext cx="1219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Add 1.96</a:t>
            </a:r>
            <a:endParaRPr lang="en-GB" sz="1400" b="1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6705600" y="5791201"/>
            <a:ext cx="1219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Square root</a:t>
            </a:r>
            <a:endParaRPr lang="en-GB" sz="1400" b="1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cxnSp>
        <p:nvCxnSpPr>
          <p:cNvPr id="59" name="Straight Arrow Connector 58"/>
          <p:cNvCxnSpPr/>
          <p:nvPr/>
        </p:nvCxnSpPr>
        <p:spPr>
          <a:xfrm flipH="1">
            <a:off x="8001000" y="5867400"/>
            <a:ext cx="685800" cy="15240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TextBox 59"/>
          <p:cNvSpPr txBox="1"/>
          <p:nvPr/>
        </p:nvSpPr>
        <p:spPr>
          <a:xfrm>
            <a:off x="8686800" y="5410200"/>
            <a:ext cx="19812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This is our value for v, the rebound speed of the particle</a:t>
            </a:r>
            <a:endParaRPr lang="en-GB" sz="1400" b="1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1" name="TextBox 60"/>
              <p:cNvSpPr txBox="1"/>
              <p:nvPr/>
            </p:nvSpPr>
            <p:spPr>
              <a:xfrm>
                <a:off x="3429000" y="6096000"/>
                <a:ext cx="1370054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solidFill>
                            <a:srgbClr val="FF0000"/>
                          </a:solidFill>
                          <a:latin typeface="Cambria Math"/>
                        </a:rPr>
                        <m:t>𝑣</m:t>
                      </m:r>
                      <m:r>
                        <a:rPr lang="en-GB" sz="1600" i="1">
                          <a:solidFill>
                            <a:srgbClr val="FF0000"/>
                          </a:solidFill>
                          <a:latin typeface="Cambria Math"/>
                        </a:rPr>
                        <m:t>=1.4</m:t>
                      </m:r>
                      <m:r>
                        <a:rPr lang="en-GB" sz="1600" i="1">
                          <a:solidFill>
                            <a:srgbClr val="FF0000"/>
                          </a:solidFill>
                          <a:latin typeface="Cambria Math"/>
                        </a:rPr>
                        <m:t>𝑚</m:t>
                      </m:r>
                      <m:sSup>
                        <m:sSupPr>
                          <m:ctrlPr>
                            <a:rPr lang="en-GB" sz="16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𝑠</m:t>
                          </m:r>
                        </m:e>
                        <m:sup>
                          <m:r>
                            <a:rPr lang="en-GB" sz="1600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61" name="TextBox 6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29000" y="6096000"/>
                <a:ext cx="1370054" cy="338554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2" name="TextBox 61"/>
          <p:cNvSpPr txBox="1"/>
          <p:nvPr/>
        </p:nvSpPr>
        <p:spPr>
          <a:xfrm>
            <a:off x="6553200" y="1143001"/>
            <a:ext cx="3810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Remember that we need units in metres!</a:t>
            </a:r>
            <a:endParaRPr lang="en-GB" sz="1400" b="1" baseline="-25000" dirty="0"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/>
              <p:cNvSpPr txBox="1"/>
              <p:nvPr/>
            </p:nvSpPr>
            <p:spPr>
              <a:xfrm>
                <a:off x="5349240" y="76202"/>
                <a:ext cx="660052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/>
                        </a:rPr>
                        <m:t>𝑒</m:t>
                      </m:r>
                      <m:r>
                        <a:rPr lang="en-GB" sz="140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i="1">
                              <a:latin typeface="Cambria Math"/>
                            </a:rPr>
                            <m:t>𝑣</m:t>
                          </m:r>
                        </m:num>
                        <m:den>
                          <m:r>
                            <a:rPr lang="en-GB" sz="1400" i="1">
                              <a:latin typeface="Cambria Math"/>
                            </a:rPr>
                            <m:t>𝑢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49240" y="76202"/>
                <a:ext cx="660052" cy="461665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2420007" y="0"/>
                <a:ext cx="14478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600" b="1" i="1">
                          <a:latin typeface="Cambria Math"/>
                        </a:rPr>
                        <m:t>𝑰</m:t>
                      </m:r>
                      <m:r>
                        <a:rPr lang="en-GB" sz="1600" i="1">
                          <a:latin typeface="Cambria Math"/>
                        </a:rPr>
                        <m:t>=</m:t>
                      </m:r>
                      <m:r>
                        <a:rPr lang="en-GB" sz="1600" i="1">
                          <a:latin typeface="Cambria Math"/>
                        </a:rPr>
                        <m:t>𝑚</m:t>
                      </m:r>
                      <m:r>
                        <a:rPr lang="en-GB" sz="1600" b="1" i="1">
                          <a:latin typeface="Cambria Math"/>
                        </a:rPr>
                        <m:t>𝒗</m:t>
                      </m:r>
                      <m:r>
                        <a:rPr lang="en-GB" sz="1600" i="1">
                          <a:latin typeface="Cambria Math"/>
                        </a:rPr>
                        <m:t>−</m:t>
                      </m:r>
                      <m:r>
                        <a:rPr lang="en-GB" sz="1600" i="1">
                          <a:latin typeface="Cambria Math"/>
                        </a:rPr>
                        <m:t>𝑚</m:t>
                      </m:r>
                      <m:r>
                        <a:rPr lang="en-GB" sz="1600" b="1" i="1">
                          <a:latin typeface="Cambria Math"/>
                        </a:rPr>
                        <m:t>𝒖</m:t>
                      </m:r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20007" y="0"/>
                <a:ext cx="1447800" cy="338554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1524001" y="230777"/>
                <a:ext cx="2903551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i="1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600" i="1">
                              <a:latin typeface="Cambria Math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1" i="1">
                              <a:latin typeface="Cambria Math"/>
                            </a:rPr>
                            <m:t>𝒖</m:t>
                          </m:r>
                        </m:e>
                        <m:sub>
                          <m:r>
                            <a:rPr lang="en-GB" sz="1600" i="1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GB" sz="1600" i="1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i="1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600" i="1">
                              <a:latin typeface="Cambria Math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1" i="1">
                              <a:latin typeface="Cambria Math"/>
                            </a:rPr>
                            <m:t>𝒖</m:t>
                          </m:r>
                        </m:e>
                        <m:sub>
                          <m:r>
                            <a:rPr lang="en-GB" sz="1600" i="1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GB" sz="1600" i="1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i="1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600" i="1">
                              <a:latin typeface="Cambria Math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1" i="1">
                              <a:latin typeface="Cambria Math"/>
                            </a:rPr>
                            <m:t>𝒗</m:t>
                          </m:r>
                        </m:e>
                        <m:sub>
                          <m:r>
                            <a:rPr lang="en-GB" sz="1600" i="1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GB" sz="1600" i="1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i="1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600" i="1">
                              <a:latin typeface="Cambria Math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1" i="1">
                              <a:latin typeface="Cambria Math"/>
                            </a:rPr>
                            <m:t>𝒗</m:t>
                          </m:r>
                        </m:e>
                        <m:sub>
                          <m:r>
                            <a:rPr lang="en-GB" sz="1600" i="1">
                              <a:latin typeface="Cambria Math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1" y="230777"/>
                <a:ext cx="2903551" cy="338554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/>
              <p:cNvSpPr txBox="1"/>
              <p:nvPr/>
            </p:nvSpPr>
            <p:spPr>
              <a:xfrm>
                <a:off x="1531883" y="15766"/>
                <a:ext cx="9144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600" b="1" i="1">
                          <a:latin typeface="Cambria Math"/>
                        </a:rPr>
                        <m:t>𝑰</m:t>
                      </m:r>
                      <m:r>
                        <a:rPr lang="en-GB" sz="1600" i="1">
                          <a:latin typeface="Cambria Math"/>
                        </a:rPr>
                        <m:t>=</m:t>
                      </m:r>
                      <m:r>
                        <a:rPr lang="en-GB" sz="1600" b="1" i="1">
                          <a:latin typeface="Cambria Math"/>
                        </a:rPr>
                        <m:t>𝑭</m:t>
                      </m:r>
                      <m:r>
                        <a:rPr lang="en-GB" sz="1600" i="1">
                          <a:latin typeface="Cambria Math"/>
                        </a:rPr>
                        <m:t>𝑡</m:t>
                      </m:r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47" name="TextBox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31883" y="15766"/>
                <a:ext cx="914400" cy="338554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3" name="TextBox 62"/>
              <p:cNvSpPr txBox="1"/>
              <p:nvPr/>
            </p:nvSpPr>
            <p:spPr>
              <a:xfrm>
                <a:off x="6078584" y="64565"/>
                <a:ext cx="2766655" cy="47577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>
                          <a:latin typeface="Cambria Math"/>
                        </a:rPr>
                        <m:t>𝑒</m:t>
                      </m:r>
                      <m:r>
                        <a:rPr lang="en-GB" sz="120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i="1">
                              <a:latin typeface="Cambria Math"/>
                            </a:rPr>
                            <m:t>𝑠𝑝𝑒𝑒𝑑</m:t>
                          </m:r>
                          <m:r>
                            <a:rPr lang="en-GB" sz="1200" i="1">
                              <a:latin typeface="Cambria Math"/>
                            </a:rPr>
                            <m:t> </m:t>
                          </m:r>
                          <m:r>
                            <a:rPr lang="en-GB" sz="1200" i="1">
                              <a:latin typeface="Cambria Math"/>
                            </a:rPr>
                            <m:t>𝑜𝑓</m:t>
                          </m:r>
                          <m:r>
                            <a:rPr lang="en-GB" sz="1200" i="1">
                              <a:latin typeface="Cambria Math"/>
                            </a:rPr>
                            <m:t> </m:t>
                          </m:r>
                          <m:r>
                            <a:rPr lang="en-GB" sz="1200" i="1">
                              <a:latin typeface="Cambria Math"/>
                            </a:rPr>
                            <m:t>𝑠𝑒𝑝𝑎𝑟𝑎𝑡𝑖𝑜𝑛</m:t>
                          </m:r>
                          <m:r>
                            <a:rPr lang="en-GB" sz="1200" i="1">
                              <a:latin typeface="Cambria Math"/>
                            </a:rPr>
                            <m:t> </m:t>
                          </m:r>
                          <m:r>
                            <a:rPr lang="en-GB" sz="1200" i="1">
                              <a:latin typeface="Cambria Math"/>
                            </a:rPr>
                            <m:t>𝑜𝑓</m:t>
                          </m:r>
                          <m:r>
                            <a:rPr lang="en-GB" sz="1200" i="1">
                              <a:latin typeface="Cambria Math"/>
                            </a:rPr>
                            <m:t> </m:t>
                          </m:r>
                          <m:r>
                            <a:rPr lang="en-GB" sz="1200" i="1">
                              <a:latin typeface="Cambria Math"/>
                            </a:rPr>
                            <m:t>𝑝𝑎𝑟𝑡𝑖𝑐𝑙𝑒𝑠</m:t>
                          </m:r>
                        </m:num>
                        <m:den>
                          <m:r>
                            <a:rPr lang="en-GB" sz="1200" i="1">
                              <a:latin typeface="Cambria Math"/>
                            </a:rPr>
                            <m:t>𝑠𝑝𝑒𝑒𝑑</m:t>
                          </m:r>
                          <m:r>
                            <a:rPr lang="en-GB" sz="1200" i="1">
                              <a:latin typeface="Cambria Math"/>
                            </a:rPr>
                            <m:t> </m:t>
                          </m:r>
                          <m:r>
                            <a:rPr lang="en-GB" sz="1200" i="1">
                              <a:latin typeface="Cambria Math"/>
                            </a:rPr>
                            <m:t>𝑜𝑓</m:t>
                          </m:r>
                          <m:r>
                            <a:rPr lang="en-GB" sz="1200" i="1">
                              <a:latin typeface="Cambria Math"/>
                            </a:rPr>
                            <m:t> </m:t>
                          </m:r>
                          <m:r>
                            <a:rPr lang="en-GB" sz="1200" i="1">
                              <a:latin typeface="Cambria Math"/>
                            </a:rPr>
                            <m:t>𝑎𝑝𝑝𝑟𝑜𝑎𝑐h</m:t>
                          </m:r>
                          <m:r>
                            <a:rPr lang="en-GB" sz="1200" i="1">
                              <a:latin typeface="Cambria Math"/>
                            </a:rPr>
                            <m:t> </m:t>
                          </m:r>
                          <m:r>
                            <a:rPr lang="en-GB" sz="1200" i="1">
                              <a:latin typeface="Cambria Math"/>
                            </a:rPr>
                            <m:t>𝑜𝑓</m:t>
                          </m:r>
                          <m:r>
                            <a:rPr lang="en-GB" sz="1200" i="1">
                              <a:latin typeface="Cambria Math"/>
                            </a:rPr>
                            <m:t> </m:t>
                          </m:r>
                          <m:r>
                            <a:rPr lang="en-GB" sz="1200" i="1">
                              <a:latin typeface="Cambria Math"/>
                            </a:rPr>
                            <m:t>𝑝𝑎𝑟𝑡𝑖𝑐𝑙𝑒𝑠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63" name="TextBox 6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78584" y="64565"/>
                <a:ext cx="2766655" cy="475771"/>
              </a:xfrm>
              <a:prstGeom prst="rect">
                <a:avLst/>
              </a:prstGeom>
              <a:blipFill>
                <a:blip r:embed="rId19"/>
                <a:stretch>
                  <a:fillRect b="-256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4" name="TextBox 63"/>
          <p:cNvSpPr txBox="1"/>
          <p:nvPr/>
        </p:nvSpPr>
        <p:spPr>
          <a:xfrm>
            <a:off x="8839200" y="0"/>
            <a:ext cx="1828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  <a:hlinkClick r:id="rId20"/>
              </a:rPr>
              <a:t>Applet for collision demonstrations</a:t>
            </a:r>
            <a:endParaRPr lang="en-GB" sz="1400" dirty="0">
              <a:latin typeface="Comic Sans MS" pitchFamily="66" charset="0"/>
            </a:endParaRPr>
          </a:p>
        </p:txBody>
      </p:sp>
      <p:sp>
        <p:nvSpPr>
          <p:cNvPr id="65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52650" y="441926"/>
            <a:ext cx="7886700" cy="994172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Elastic collisions in one dimension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66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10173954" y="6488668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4B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0898630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1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6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1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6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1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6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1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6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1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6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1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6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9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4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12" grpId="0"/>
      <p:bldP spid="23" grpId="0"/>
      <p:bldP spid="24" grpId="0"/>
      <p:bldP spid="25" grpId="0"/>
      <p:bldP spid="26" grpId="0"/>
      <p:bldP spid="16" grpId="0"/>
      <p:bldP spid="44" grpId="0"/>
      <p:bldP spid="45" grpId="0" animBg="1"/>
      <p:bldP spid="48" grpId="0"/>
      <p:bldP spid="49" grpId="0"/>
      <p:bldP spid="50" grpId="0"/>
      <p:bldP spid="51" grpId="0"/>
      <p:bldP spid="52" grpId="0" animBg="1"/>
      <p:bldP spid="53" grpId="0" animBg="1"/>
      <p:bldP spid="54" grpId="0"/>
      <p:bldP spid="55" grpId="0" animBg="1"/>
      <p:bldP spid="56" grpId="0"/>
      <p:bldP spid="57" grpId="0"/>
      <p:bldP spid="58" grpId="0"/>
      <p:bldP spid="60" grpId="0"/>
      <p:bldP spid="61" grpId="0"/>
      <p:bldP spid="6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60485" y="1600201"/>
            <a:ext cx="3373819" cy="4525963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can also apply Newton’s Law of Restitution to problems involving direct collision with a smooth plane surface perpendicular to the direction of motion (</a:t>
            </a:r>
            <a:r>
              <a:rPr lang="en-GB" sz="1400" b="1" dirty="0" err="1">
                <a:latin typeface="Comic Sans MS" pitchFamily="66" charset="0"/>
              </a:rPr>
              <a:t>ie</a:t>
            </a:r>
            <a:r>
              <a:rPr lang="en-GB" sz="1400" b="1" dirty="0">
                <a:latin typeface="Comic Sans MS" pitchFamily="66" charset="0"/>
              </a:rPr>
              <a:t> – a wall!)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A particle falls 22.5cm from rest onto a smooth horizontal plane. It then rebounds to a height of 10cm. 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Find the coefficient of restitution between the particle and the plane. Give your answer to 2sf.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algn="ctr">
              <a:buFont typeface="Wingdings"/>
              <a:buChar char="à"/>
            </a:pPr>
            <a:r>
              <a:rPr lang="en-GB" sz="1400" dirty="0">
                <a:latin typeface="Comic Sans MS" pitchFamily="66" charset="0"/>
                <a:sym typeface="Wingdings" pitchFamily="2" charset="2"/>
              </a:rPr>
              <a:t>You will need to find the velocity on impact and after impact</a:t>
            </a:r>
          </a:p>
          <a:p>
            <a:pPr algn="ctr">
              <a:buFont typeface="Wingdings"/>
              <a:buChar char="à"/>
            </a:pPr>
            <a:endParaRPr lang="en-GB" sz="1400" dirty="0">
              <a:latin typeface="Comic Sans MS" pitchFamily="66" charset="0"/>
              <a:sym typeface="Wingdings" pitchFamily="2" charset="2"/>
            </a:endParaRPr>
          </a:p>
          <a:p>
            <a:pPr algn="ctr">
              <a:buFont typeface="Wingdings"/>
              <a:buChar char="à"/>
            </a:pPr>
            <a:r>
              <a:rPr lang="en-GB" sz="1400" dirty="0">
                <a:latin typeface="Comic Sans MS" pitchFamily="66" charset="0"/>
                <a:sym typeface="Wingdings" pitchFamily="2" charset="2"/>
              </a:rPr>
              <a:t>To do this, use the SUVAT equations</a:t>
            </a:r>
            <a:endParaRPr lang="en-GB" sz="1400" dirty="0"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1981200" y="6096000"/>
                <a:ext cx="1374030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solidFill>
                            <a:srgbClr val="FF0000"/>
                          </a:solidFill>
                          <a:latin typeface="Cambria Math"/>
                        </a:rPr>
                        <m:t>𝑢</m:t>
                      </m:r>
                      <m:r>
                        <a:rPr lang="en-GB" sz="1600" i="1">
                          <a:solidFill>
                            <a:srgbClr val="FF0000"/>
                          </a:solidFill>
                          <a:latin typeface="Cambria Math"/>
                        </a:rPr>
                        <m:t>=2.1</m:t>
                      </m:r>
                      <m:r>
                        <a:rPr lang="en-GB" sz="1600" i="1">
                          <a:solidFill>
                            <a:srgbClr val="FF0000"/>
                          </a:solidFill>
                          <a:latin typeface="Cambria Math"/>
                        </a:rPr>
                        <m:t>𝑚</m:t>
                      </m:r>
                      <m:sSup>
                        <m:sSupPr>
                          <m:ctrlPr>
                            <a:rPr lang="en-GB" sz="16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𝑠</m:t>
                          </m:r>
                        </m:e>
                        <m:sup>
                          <m:r>
                            <a:rPr lang="en-GB" sz="1600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81200" y="6096000"/>
                <a:ext cx="1374030" cy="33855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1" name="TextBox 60"/>
              <p:cNvSpPr txBox="1"/>
              <p:nvPr/>
            </p:nvSpPr>
            <p:spPr>
              <a:xfrm>
                <a:off x="3429000" y="6096000"/>
                <a:ext cx="1370054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solidFill>
                            <a:srgbClr val="FF0000"/>
                          </a:solidFill>
                          <a:latin typeface="Cambria Math"/>
                        </a:rPr>
                        <m:t>𝑣</m:t>
                      </m:r>
                      <m:r>
                        <a:rPr lang="en-GB" sz="1600" i="1">
                          <a:solidFill>
                            <a:srgbClr val="FF0000"/>
                          </a:solidFill>
                          <a:latin typeface="Cambria Math"/>
                        </a:rPr>
                        <m:t>=1.4</m:t>
                      </m:r>
                      <m:r>
                        <a:rPr lang="en-GB" sz="1600" i="1">
                          <a:solidFill>
                            <a:srgbClr val="FF0000"/>
                          </a:solidFill>
                          <a:latin typeface="Cambria Math"/>
                        </a:rPr>
                        <m:t>𝑚</m:t>
                      </m:r>
                      <m:sSup>
                        <m:sSupPr>
                          <m:ctrlPr>
                            <a:rPr lang="en-GB" sz="16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𝑠</m:t>
                          </m:r>
                        </m:e>
                        <m:sup>
                          <m:r>
                            <a:rPr lang="en-GB" sz="1600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61" name="TextBox 6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29000" y="6096000"/>
                <a:ext cx="1370054" cy="33855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5943600" y="1600201"/>
                <a:ext cx="660052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/>
                        </a:rPr>
                        <m:t>𝑒</m:t>
                      </m:r>
                      <m:r>
                        <a:rPr lang="en-GB" sz="140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i="1">
                              <a:latin typeface="Cambria Math"/>
                            </a:rPr>
                            <m:t>𝑣</m:t>
                          </m:r>
                        </m:num>
                        <m:den>
                          <m:r>
                            <a:rPr lang="en-GB" sz="1400" i="1">
                              <a:latin typeface="Cambria Math"/>
                            </a:rPr>
                            <m:t>𝑢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43600" y="1600201"/>
                <a:ext cx="660052" cy="461665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5943601" y="2286001"/>
                <a:ext cx="788549" cy="49705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/>
                        </a:rPr>
                        <m:t>𝑒</m:t>
                      </m:r>
                      <m:r>
                        <a:rPr lang="en-GB" sz="140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i="1">
                              <a:latin typeface="Cambria Math"/>
                            </a:rPr>
                            <m:t>1.4</m:t>
                          </m:r>
                        </m:num>
                        <m:den>
                          <m:r>
                            <a:rPr lang="en-GB" sz="1400" i="1">
                              <a:latin typeface="Cambria Math"/>
                            </a:rPr>
                            <m:t>2.1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43601" y="2286001"/>
                <a:ext cx="788549" cy="497059"/>
              </a:xfrm>
              <a:prstGeom prst="rect">
                <a:avLst/>
              </a:prstGeom>
              <a:blipFill>
                <a:blip r:embed="rId6"/>
                <a:stretch>
                  <a:fillRect b="-256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/>
              <p:cNvSpPr txBox="1"/>
              <p:nvPr/>
            </p:nvSpPr>
            <p:spPr>
              <a:xfrm>
                <a:off x="5943600" y="3048001"/>
                <a:ext cx="652294" cy="49705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/>
                        </a:rPr>
                        <m:t>𝑒</m:t>
                      </m:r>
                      <m:r>
                        <a:rPr lang="en-GB" sz="140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i="1">
                              <a:latin typeface="Cambria Math"/>
                            </a:rPr>
                            <m:t>2</m:t>
                          </m:r>
                        </m:num>
                        <m:den>
                          <m:r>
                            <a:rPr lang="en-GB" sz="1400" i="1">
                              <a:latin typeface="Cambria Math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43600" y="3048001"/>
                <a:ext cx="652294" cy="497059"/>
              </a:xfrm>
              <a:prstGeom prst="rect">
                <a:avLst/>
              </a:prstGeom>
              <a:blipFill>
                <a:blip r:embed="rId7"/>
                <a:stretch>
                  <a:fillRect b="-256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2" name="TextBox 41"/>
          <p:cNvSpPr txBox="1"/>
          <p:nvPr/>
        </p:nvSpPr>
        <p:spPr>
          <a:xfrm>
            <a:off x="7010400" y="2057401"/>
            <a:ext cx="1447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Sub in values</a:t>
            </a:r>
            <a:endParaRPr lang="en-GB" sz="1400" b="1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43" name="Arc 42"/>
          <p:cNvSpPr/>
          <p:nvPr/>
        </p:nvSpPr>
        <p:spPr>
          <a:xfrm>
            <a:off x="6629400" y="1905000"/>
            <a:ext cx="457200" cy="6858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7" name="Arc 46"/>
          <p:cNvSpPr/>
          <p:nvPr/>
        </p:nvSpPr>
        <p:spPr>
          <a:xfrm>
            <a:off x="6629400" y="2590800"/>
            <a:ext cx="457200" cy="6858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3" name="TextBox 62"/>
          <p:cNvSpPr txBox="1"/>
          <p:nvPr/>
        </p:nvSpPr>
        <p:spPr>
          <a:xfrm>
            <a:off x="7010400" y="2743201"/>
            <a:ext cx="1066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Simplify</a:t>
            </a:r>
            <a:endParaRPr lang="en-GB" sz="1400" b="1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1" name="Arc 20"/>
          <p:cNvSpPr/>
          <p:nvPr/>
        </p:nvSpPr>
        <p:spPr>
          <a:xfrm>
            <a:off x="6638925" y="3295650"/>
            <a:ext cx="457200" cy="6858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TextBox 21"/>
          <p:cNvSpPr txBox="1"/>
          <p:nvPr/>
        </p:nvSpPr>
        <p:spPr>
          <a:xfrm>
            <a:off x="7019925" y="3448051"/>
            <a:ext cx="1066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Simplify</a:t>
            </a:r>
            <a:endParaRPr lang="en-GB" sz="1400" b="1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5943601" y="3829051"/>
                <a:ext cx="887935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/>
                        </a:rPr>
                        <m:t>𝑒</m:t>
                      </m:r>
                      <m:r>
                        <a:rPr lang="en-GB" sz="1400" i="1">
                          <a:latin typeface="Cambria Math"/>
                        </a:rPr>
                        <m:t>=0.67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43601" y="3829051"/>
                <a:ext cx="887935" cy="307777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5349240" y="76202"/>
                <a:ext cx="660052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/>
                        </a:rPr>
                        <m:t>𝑒</m:t>
                      </m:r>
                      <m:r>
                        <a:rPr lang="en-GB" sz="140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i="1">
                              <a:latin typeface="Cambria Math"/>
                            </a:rPr>
                            <m:t>𝑣</m:t>
                          </m:r>
                        </m:num>
                        <m:den>
                          <m:r>
                            <a:rPr lang="en-GB" sz="1400" i="1">
                              <a:latin typeface="Cambria Math"/>
                            </a:rPr>
                            <m:t>𝑢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49240" y="76202"/>
                <a:ext cx="660052" cy="461665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2420007" y="0"/>
                <a:ext cx="14478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600" b="1" i="1">
                          <a:latin typeface="Cambria Math"/>
                        </a:rPr>
                        <m:t>𝑰</m:t>
                      </m:r>
                      <m:r>
                        <a:rPr lang="en-GB" sz="1600" i="1">
                          <a:latin typeface="Cambria Math"/>
                        </a:rPr>
                        <m:t>=</m:t>
                      </m:r>
                      <m:r>
                        <a:rPr lang="en-GB" sz="1600" i="1">
                          <a:latin typeface="Cambria Math"/>
                        </a:rPr>
                        <m:t>𝑚</m:t>
                      </m:r>
                      <m:r>
                        <a:rPr lang="en-GB" sz="1600" b="1" i="1">
                          <a:latin typeface="Cambria Math"/>
                        </a:rPr>
                        <m:t>𝒗</m:t>
                      </m:r>
                      <m:r>
                        <a:rPr lang="en-GB" sz="1600" i="1">
                          <a:latin typeface="Cambria Math"/>
                        </a:rPr>
                        <m:t>−</m:t>
                      </m:r>
                      <m:r>
                        <a:rPr lang="en-GB" sz="1600" i="1">
                          <a:latin typeface="Cambria Math"/>
                        </a:rPr>
                        <m:t>𝑚</m:t>
                      </m:r>
                      <m:r>
                        <a:rPr lang="en-GB" sz="1600" b="1" i="1">
                          <a:latin typeface="Cambria Math"/>
                        </a:rPr>
                        <m:t>𝒖</m:t>
                      </m:r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20007" y="0"/>
                <a:ext cx="1447800" cy="338554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1524001" y="230777"/>
                <a:ext cx="2903551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i="1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600" i="1">
                              <a:latin typeface="Cambria Math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1" i="1">
                              <a:latin typeface="Cambria Math"/>
                            </a:rPr>
                            <m:t>𝒖</m:t>
                          </m:r>
                        </m:e>
                        <m:sub>
                          <m:r>
                            <a:rPr lang="en-GB" sz="1600" i="1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GB" sz="1600" i="1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i="1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600" i="1">
                              <a:latin typeface="Cambria Math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1" i="1">
                              <a:latin typeface="Cambria Math"/>
                            </a:rPr>
                            <m:t>𝒖</m:t>
                          </m:r>
                        </m:e>
                        <m:sub>
                          <m:r>
                            <a:rPr lang="en-GB" sz="1600" i="1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GB" sz="1600" i="1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i="1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600" i="1">
                              <a:latin typeface="Cambria Math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1" i="1">
                              <a:latin typeface="Cambria Math"/>
                            </a:rPr>
                            <m:t>𝒗</m:t>
                          </m:r>
                        </m:e>
                        <m:sub>
                          <m:r>
                            <a:rPr lang="en-GB" sz="1600" i="1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GB" sz="1600" i="1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i="1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600" i="1">
                              <a:latin typeface="Cambria Math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1" i="1">
                              <a:latin typeface="Cambria Math"/>
                            </a:rPr>
                            <m:t>𝒗</m:t>
                          </m:r>
                        </m:e>
                        <m:sub>
                          <m:r>
                            <a:rPr lang="en-GB" sz="1600" i="1">
                              <a:latin typeface="Cambria Math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1" y="230777"/>
                <a:ext cx="2903551" cy="338554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1531883" y="15766"/>
                <a:ext cx="9144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600" b="1" i="1">
                          <a:latin typeface="Cambria Math"/>
                        </a:rPr>
                        <m:t>𝑰</m:t>
                      </m:r>
                      <m:r>
                        <a:rPr lang="en-GB" sz="1600" i="1">
                          <a:latin typeface="Cambria Math"/>
                        </a:rPr>
                        <m:t>=</m:t>
                      </m:r>
                      <m:r>
                        <a:rPr lang="en-GB" sz="1600" b="1" i="1">
                          <a:latin typeface="Cambria Math"/>
                        </a:rPr>
                        <m:t>𝑭</m:t>
                      </m:r>
                      <m:r>
                        <a:rPr lang="en-GB" sz="1600" i="1">
                          <a:latin typeface="Cambria Math"/>
                        </a:rPr>
                        <m:t>𝑡</m:t>
                      </m:r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31883" y="15766"/>
                <a:ext cx="914400" cy="338554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6078584" y="64565"/>
                <a:ext cx="2766655" cy="47577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>
                          <a:latin typeface="Cambria Math"/>
                        </a:rPr>
                        <m:t>𝑒</m:t>
                      </m:r>
                      <m:r>
                        <a:rPr lang="en-GB" sz="120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i="1">
                              <a:latin typeface="Cambria Math"/>
                            </a:rPr>
                            <m:t>𝑠𝑝𝑒𝑒𝑑</m:t>
                          </m:r>
                          <m:r>
                            <a:rPr lang="en-GB" sz="1200" i="1">
                              <a:latin typeface="Cambria Math"/>
                            </a:rPr>
                            <m:t> </m:t>
                          </m:r>
                          <m:r>
                            <a:rPr lang="en-GB" sz="1200" i="1">
                              <a:latin typeface="Cambria Math"/>
                            </a:rPr>
                            <m:t>𝑜𝑓</m:t>
                          </m:r>
                          <m:r>
                            <a:rPr lang="en-GB" sz="1200" i="1">
                              <a:latin typeface="Cambria Math"/>
                            </a:rPr>
                            <m:t> </m:t>
                          </m:r>
                          <m:r>
                            <a:rPr lang="en-GB" sz="1200" i="1">
                              <a:latin typeface="Cambria Math"/>
                            </a:rPr>
                            <m:t>𝑠𝑒𝑝𝑎𝑟𝑎𝑡𝑖𝑜𝑛</m:t>
                          </m:r>
                          <m:r>
                            <a:rPr lang="en-GB" sz="1200" i="1">
                              <a:latin typeface="Cambria Math"/>
                            </a:rPr>
                            <m:t> </m:t>
                          </m:r>
                          <m:r>
                            <a:rPr lang="en-GB" sz="1200" i="1">
                              <a:latin typeface="Cambria Math"/>
                            </a:rPr>
                            <m:t>𝑜𝑓</m:t>
                          </m:r>
                          <m:r>
                            <a:rPr lang="en-GB" sz="1200" i="1">
                              <a:latin typeface="Cambria Math"/>
                            </a:rPr>
                            <m:t> </m:t>
                          </m:r>
                          <m:r>
                            <a:rPr lang="en-GB" sz="1200" i="1">
                              <a:latin typeface="Cambria Math"/>
                            </a:rPr>
                            <m:t>𝑝𝑎𝑟𝑡𝑖𝑐𝑙𝑒𝑠</m:t>
                          </m:r>
                        </m:num>
                        <m:den>
                          <m:r>
                            <a:rPr lang="en-GB" sz="1200" i="1">
                              <a:latin typeface="Cambria Math"/>
                            </a:rPr>
                            <m:t>𝑠𝑝𝑒𝑒𝑑</m:t>
                          </m:r>
                          <m:r>
                            <a:rPr lang="en-GB" sz="1200" i="1">
                              <a:latin typeface="Cambria Math"/>
                            </a:rPr>
                            <m:t> </m:t>
                          </m:r>
                          <m:r>
                            <a:rPr lang="en-GB" sz="1200" i="1">
                              <a:latin typeface="Cambria Math"/>
                            </a:rPr>
                            <m:t>𝑜𝑓</m:t>
                          </m:r>
                          <m:r>
                            <a:rPr lang="en-GB" sz="1200" i="1">
                              <a:latin typeface="Cambria Math"/>
                            </a:rPr>
                            <m:t> </m:t>
                          </m:r>
                          <m:r>
                            <a:rPr lang="en-GB" sz="1200" i="1">
                              <a:latin typeface="Cambria Math"/>
                            </a:rPr>
                            <m:t>𝑎𝑝𝑝𝑟𝑜𝑎𝑐h</m:t>
                          </m:r>
                          <m:r>
                            <a:rPr lang="en-GB" sz="1200" i="1">
                              <a:latin typeface="Cambria Math"/>
                            </a:rPr>
                            <m:t> </m:t>
                          </m:r>
                          <m:r>
                            <a:rPr lang="en-GB" sz="1200" i="1">
                              <a:latin typeface="Cambria Math"/>
                            </a:rPr>
                            <m:t>𝑜𝑓</m:t>
                          </m:r>
                          <m:r>
                            <a:rPr lang="en-GB" sz="1200" i="1">
                              <a:latin typeface="Cambria Math"/>
                            </a:rPr>
                            <m:t> </m:t>
                          </m:r>
                          <m:r>
                            <a:rPr lang="en-GB" sz="1200" i="1">
                              <a:latin typeface="Cambria Math"/>
                            </a:rPr>
                            <m:t>𝑝𝑎𝑟𝑡𝑖𝑐𝑙𝑒𝑠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78584" y="64565"/>
                <a:ext cx="2766655" cy="475771"/>
              </a:xfrm>
              <a:prstGeom prst="rect">
                <a:avLst/>
              </a:prstGeom>
              <a:blipFill>
                <a:blip r:embed="rId13"/>
                <a:stretch>
                  <a:fillRect b="-256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" name="TextBox 29"/>
          <p:cNvSpPr txBox="1"/>
          <p:nvPr/>
        </p:nvSpPr>
        <p:spPr>
          <a:xfrm>
            <a:off x="8839200" y="0"/>
            <a:ext cx="1828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  <a:hlinkClick r:id="rId14"/>
              </a:rPr>
              <a:t>Applet for collision demonstrations</a:t>
            </a:r>
            <a:endParaRPr lang="en-GB" sz="1400" dirty="0">
              <a:latin typeface="Comic Sans MS" pitchFamily="66" charset="0"/>
            </a:endParaRPr>
          </a:p>
        </p:txBody>
      </p:sp>
      <p:sp>
        <p:nvSpPr>
          <p:cNvPr id="3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52650" y="441926"/>
            <a:ext cx="7886700" cy="994172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Elastic collisions in one dimension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3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10173954" y="6488668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4B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952849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/>
      <p:bldP spid="40" grpId="0"/>
      <p:bldP spid="41" grpId="0"/>
      <p:bldP spid="42" grpId="0"/>
      <p:bldP spid="43" grpId="0" animBg="1"/>
      <p:bldP spid="47" grpId="0" animBg="1"/>
      <p:bldP spid="63" grpId="0"/>
      <p:bldP spid="21" grpId="0" animBg="1"/>
      <p:bldP spid="22" grpId="0"/>
      <p:bldP spid="2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1524000" y="1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Exercise 4B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cxnSp>
        <p:nvCxnSpPr>
          <p:cNvPr id="6" name="Straight Connector 5"/>
          <p:cNvCxnSpPr/>
          <p:nvPr/>
        </p:nvCxnSpPr>
        <p:spPr>
          <a:xfrm>
            <a:off x="1524000" y="1739717"/>
            <a:ext cx="91440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075B4E23-3E17-D047-94EF-0811F871D3C4}"/>
              </a:ext>
            </a:extLst>
          </p:cNvPr>
          <p:cNvSpPr txBox="1"/>
          <p:nvPr/>
        </p:nvSpPr>
        <p:spPr>
          <a:xfrm>
            <a:off x="2135560" y="2573583"/>
            <a:ext cx="7344816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Complete before the lesson		Q1-3</a:t>
            </a:r>
          </a:p>
          <a:p>
            <a:endParaRPr lang="en-US" sz="2400" dirty="0"/>
          </a:p>
          <a:p>
            <a:r>
              <a:rPr lang="en-US" sz="2400" dirty="0"/>
              <a:t>In Class:			</a:t>
            </a:r>
          </a:p>
          <a:p>
            <a:r>
              <a:rPr lang="en-US" sz="2400" dirty="0">
                <a:solidFill>
                  <a:srgbClr val="00B050"/>
                </a:solidFill>
              </a:rPr>
              <a:t>Green</a:t>
            </a:r>
            <a:r>
              <a:rPr lang="en-US" sz="2400" dirty="0"/>
              <a:t>					Q4&amp;5</a:t>
            </a:r>
          </a:p>
          <a:p>
            <a:r>
              <a:rPr lang="en-US" sz="2400" dirty="0">
                <a:solidFill>
                  <a:schemeClr val="accent6"/>
                </a:solidFill>
              </a:rPr>
              <a:t>Amber</a:t>
            </a:r>
            <a:r>
              <a:rPr lang="en-US" sz="2400" dirty="0"/>
              <a:t> 					Q6&amp;7</a:t>
            </a:r>
          </a:p>
          <a:p>
            <a:r>
              <a:rPr lang="en-US" sz="2400" dirty="0">
                <a:solidFill>
                  <a:srgbClr val="FF0000"/>
                </a:solidFill>
              </a:rPr>
              <a:t>Red</a:t>
            </a:r>
            <a:r>
              <a:rPr lang="en-US" sz="2400" dirty="0"/>
              <a:t>					</a:t>
            </a:r>
            <a:r>
              <a:rPr lang="en-US" sz="2400" dirty="0" smtClean="0"/>
              <a:t>Q8-9 </a:t>
            </a:r>
            <a:r>
              <a:rPr lang="en-US" sz="2400" dirty="0"/>
              <a:t>&amp; challenge</a:t>
            </a:r>
          </a:p>
          <a:p>
            <a:endParaRPr lang="en-US" sz="2400" dirty="0"/>
          </a:p>
        </p:txBody>
      </p:sp>
      <p:sp>
        <p:nvSpPr>
          <p:cNvPr id="9" name="TextBox 8"/>
          <p:cNvSpPr txBox="1"/>
          <p:nvPr/>
        </p:nvSpPr>
        <p:spPr>
          <a:xfrm>
            <a:off x="1378947" y="725840"/>
            <a:ext cx="79208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Pearson Further Mechanics 1</a:t>
            </a:r>
          </a:p>
          <a:p>
            <a:r>
              <a:rPr lang="en-GB" sz="2400" dirty="0"/>
              <a:t>Pages </a:t>
            </a:r>
            <a:r>
              <a:rPr lang="en-GB" sz="2400" dirty="0" smtClean="0"/>
              <a:t>78-79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2136112892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967</Words>
  <Application>Microsoft Office PowerPoint</Application>
  <PresentationFormat>Widescreen</PresentationFormat>
  <Paragraphs>173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Arial</vt:lpstr>
      <vt:lpstr>Calibri</vt:lpstr>
      <vt:lpstr>Calibri Light</vt:lpstr>
      <vt:lpstr>Cambria Math</vt:lpstr>
      <vt:lpstr>Comic Sans MS</vt:lpstr>
      <vt:lpstr>Wingdings</vt:lpstr>
      <vt:lpstr>Office Theme</vt:lpstr>
      <vt:lpstr>Elastic collisions in one dimension</vt:lpstr>
      <vt:lpstr>Elastic collisions in one dimension</vt:lpstr>
      <vt:lpstr>Elastic collisions in one dimension</vt:lpstr>
      <vt:lpstr>Elastic collisions in one dimension</vt:lpstr>
      <vt:lpstr>Elastic collisions in one dimension</vt:lpstr>
      <vt:lpstr>Elastic collisions in one dimension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Elastic collisions in one dimension</dc:title>
  <dc:creator>Richard Lawton</dc:creator>
  <cp:lastModifiedBy>Richard Lawton</cp:lastModifiedBy>
  <cp:revision>3</cp:revision>
  <dcterms:created xsi:type="dcterms:W3CDTF">2019-08-06T16:32:53Z</dcterms:created>
  <dcterms:modified xsi:type="dcterms:W3CDTF">2019-08-26T06:31:06Z</dcterms:modified>
</cp:coreProperties>
</file>