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2" r:id="rId3"/>
    <p:sldId id="268" r:id="rId4"/>
    <p:sldId id="269" r:id="rId5"/>
    <p:sldId id="270" r:id="rId6"/>
    <p:sldId id="61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068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3635" y="1325563"/>
                <a:ext cx="3718560" cy="5118780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Write down the equation of the circle with </a:t>
                </a:r>
                <a:r>
                  <a:rPr lang="en-US" sz="2000" dirty="0" err="1">
                    <a:latin typeface="Comic Sans MS" panose="030F0702030302020204" pitchFamily="66" charset="0"/>
                  </a:rPr>
                  <a:t>centre</a:t>
                </a:r>
                <a:r>
                  <a:rPr lang="en-US" sz="2000" dirty="0">
                    <a:latin typeface="Comic Sans MS" panose="030F0702030302020204" pitchFamily="66" charset="0"/>
                  </a:rPr>
                  <a:t> (-3,6) and radius 5</a:t>
                </a:r>
              </a:p>
              <a:p>
                <a:pPr marL="457200" indent="-457200">
                  <a:buAutoNum type="arabicParenR"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457200" indent="-457200">
                  <a:buAutoNum type="arabicParenR"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457200" indent="-45720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Given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=6+3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=3−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, find in the form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:</a:t>
                </a:r>
              </a:p>
              <a:p>
                <a:pPr marL="0" indent="0">
                  <a:buNone/>
                </a:pPr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3635" y="1325563"/>
                <a:ext cx="3718560" cy="5118780"/>
              </a:xfrm>
              <a:blipFill>
                <a:blip r:embed="rId2"/>
                <a:stretch>
                  <a:fillRect l="-2381" t="-1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87589" y="1295083"/>
                <a:ext cx="3496492" cy="51187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3) For the triangle shown, find the values of:</a:t>
                </a: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4) Find the solutions of the quadratic equation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+24=0</m:t>
                    </m:r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7589" y="1295083"/>
                <a:ext cx="3496492" cy="5118780"/>
              </a:xfrm>
              <a:prstGeom prst="rect">
                <a:avLst/>
              </a:prstGeom>
              <a:blipFill>
                <a:blip r:embed="rId3"/>
                <a:stretch>
                  <a:fillRect l="-1449" t="-990" r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ight Triangle 4"/>
          <p:cNvSpPr/>
          <p:nvPr/>
        </p:nvSpPr>
        <p:spPr>
          <a:xfrm rot="5400000">
            <a:off x="6897188" y="3082835"/>
            <a:ext cx="1663337" cy="1314996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c 6"/>
          <p:cNvSpPr/>
          <p:nvPr/>
        </p:nvSpPr>
        <p:spPr>
          <a:xfrm>
            <a:off x="8064137" y="2455817"/>
            <a:ext cx="914400" cy="914400"/>
          </a:xfrm>
          <a:prstGeom prst="arc">
            <a:avLst>
              <a:gd name="adj1" fmla="val 8523700"/>
              <a:gd name="adj2" fmla="val 1084672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7393577" y="2577737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5cm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6422573" y="3479074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12cm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7071361" y="2908663"/>
            <a:ext cx="113211" cy="1219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894321" y="2956560"/>
                <a:ext cx="2055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4321" y="2956560"/>
                <a:ext cx="205505" cy="276999"/>
              </a:xfrm>
              <a:prstGeom prst="rect">
                <a:avLst/>
              </a:prstGeom>
              <a:blipFill>
                <a:blip r:embed="rId4"/>
                <a:stretch>
                  <a:fillRect l="-17647" r="-1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759338" y="3605348"/>
                <a:ext cx="2055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9338" y="3605348"/>
                <a:ext cx="205505" cy="276999"/>
              </a:xfrm>
              <a:prstGeom prst="rect">
                <a:avLst/>
              </a:prstGeom>
              <a:blipFill>
                <a:blip r:embed="rId5"/>
                <a:stretch>
                  <a:fillRect l="-5882" r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307771" y="2412274"/>
                <a:ext cx="2792688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e>
                          </m:d>
                        </m:e>
                        <m:sup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771" y="2412274"/>
                <a:ext cx="2792688" cy="375552"/>
              </a:xfrm>
              <a:prstGeom prst="rect">
                <a:avLst/>
              </a:prstGeom>
              <a:blipFill>
                <a:blip r:embed="rId6"/>
                <a:stretch>
                  <a:fillRect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608218" y="4419600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8218" y="4419600"/>
                <a:ext cx="87395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856412" y="4824549"/>
                <a:ext cx="10118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𝟐𝟏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6412" y="4824549"/>
                <a:ext cx="1011815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555966" y="5273040"/>
                <a:ext cx="912429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966" y="5273040"/>
                <a:ext cx="912429" cy="610936"/>
              </a:xfrm>
              <a:prstGeom prst="rect">
                <a:avLst/>
              </a:prstGeom>
              <a:blipFill>
                <a:blip r:embed="rId9"/>
                <a:stretch>
                  <a:fillRect b="-40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685314" y="3862252"/>
                <a:ext cx="513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𝟏𝟑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5314" y="3862252"/>
                <a:ext cx="513282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7254240" y="2917372"/>
                <a:ext cx="7377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𝟔𝟕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4240" y="2917372"/>
                <a:ext cx="737702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7336972" y="5795555"/>
                <a:ext cx="1163395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</m:t>
                      </m:r>
                      <m:rad>
                        <m:radPr>
                          <m:degHide m:val="on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6972" y="5795555"/>
                <a:ext cx="1163395" cy="401970"/>
              </a:xfrm>
              <a:prstGeom prst="rect">
                <a:avLst/>
              </a:prstGeom>
              <a:blipFill>
                <a:blip r:embed="rId12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5520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1" grpId="0"/>
      <p:bldP spid="52" grpId="0"/>
      <p:bldP spid="54" grpId="0"/>
      <p:bldP spid="56" grpId="0"/>
      <p:bldP spid="69" grpId="0"/>
      <p:bldP spid="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6" y="1400176"/>
            <a:ext cx="3630135" cy="477678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complex numbers using an Argand diagram.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A grid where values for x and y can be plotted is known as a Cartesian set of axes (after Rene Descartes)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An Argand diagram is very similar, but the x-axis represents real numbers and the y-axis </a:t>
            </a:r>
            <a:r>
              <a:rPr lang="en-GB" sz="1500" dirty="0">
                <a:latin typeface="Comic Sans MS" pitchFamily="66" charset="0"/>
              </a:rPr>
              <a:t>represents imaginary numbers.</a:t>
            </a:r>
          </a:p>
          <a:p>
            <a:pPr marL="0" indent="0" algn="ctr">
              <a:buNone/>
            </a:pPr>
            <a:endParaRPr lang="en-US" sz="15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500" dirty="0">
                <a:latin typeface="Comic Sans MS" panose="030F0702030302020204" pitchFamily="66" charset="0"/>
              </a:rPr>
              <a:t>These are named after Jean-Robert Argand (1768–1822), although they were first described by Norwegian-Danish land surveyor and mathematician Caspar Wessel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Complex numbers can be plotted on an Argand diagram, by considering the real and imaginary parts as coordinates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115222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6" y="1400176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complex numbers using an Argand diagram.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28800" y="2168434"/>
            <a:ext cx="3200400" cy="4308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Represent the following complex numbers on an Argand diagram: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magnitude of |OA|, |OB| and |OC|, where O is the origin of the Argand diagram, and A, B and C are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,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z</a:t>
            </a:r>
            <a:r>
              <a:rPr lang="en-GB" sz="1400" baseline="-25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 respectively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You can use Pythagoras’ Theorem to find the magnitude of the distances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19401" y="2936966"/>
                <a:ext cx="12287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=2+5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1" y="2936966"/>
                <a:ext cx="12287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19401" y="3394166"/>
                <a:ext cx="12334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=3−4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1" y="3394166"/>
                <a:ext cx="1233479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19400" y="3851366"/>
                <a:ext cx="12735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=−4+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851366"/>
                <a:ext cx="1273554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V="1">
            <a:off x="73914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6962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8001000" y="14478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058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86106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9154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92202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7818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0866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8001000" y="2667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8001000" y="2362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V="1">
            <a:off x="8001000" y="2057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8001000" y="1752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8001000" y="14478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8001000" y="1143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8001000" y="838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 flipV="1">
            <a:off x="8001000" y="533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V="1">
            <a:off x="8001000" y="228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525001" y="2819401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467600" y="1066801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8537028" y="1374228"/>
            <a:ext cx="152400" cy="152400"/>
            <a:chOff x="5791200" y="5334000"/>
            <a:chExt cx="152400" cy="1524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6713429" y="2585364"/>
            <a:ext cx="152400" cy="152400"/>
            <a:chOff x="5791200" y="5334000"/>
            <a:chExt cx="152400" cy="152400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8833807" y="4101456"/>
            <a:ext cx="152400" cy="152400"/>
            <a:chOff x="5791200" y="5334000"/>
            <a:chExt cx="152400" cy="152400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8620836" y="1187357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915400" y="4191001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400800" y="2362201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8001000" y="2971800"/>
            <a:ext cx="6096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8610600" y="1447800"/>
            <a:ext cx="0" cy="15240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8001000" y="1447800"/>
            <a:ext cx="609600" cy="15240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781800" y="2667000"/>
            <a:ext cx="0" cy="3048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781800" y="2971800"/>
            <a:ext cx="12192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781800" y="2667000"/>
            <a:ext cx="1219200" cy="3048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8001000" y="2971800"/>
            <a:ext cx="914400" cy="1219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8001000" y="29718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8915400" y="2971800"/>
            <a:ext cx="0" cy="1219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8229600" y="2743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610600" y="21336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915400" y="32766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305800" y="29718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162800" y="29718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77000" y="26670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9372600" y="29718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248400" y="2971801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24800" y="4343401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001000" y="1295401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172200" y="4800601"/>
                <a:ext cx="1522212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𝑂𝐴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800601"/>
                <a:ext cx="1522212" cy="3592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172201" y="5181600"/>
                <a:ext cx="1126847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𝑂𝐴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i="1">
                              <a:latin typeface="Cambria Math"/>
                            </a:rPr>
                            <m:t>29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1" y="5181600"/>
                <a:ext cx="1126847" cy="3331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172200" y="5715001"/>
                <a:ext cx="1522212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𝑂𝐵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715001"/>
                <a:ext cx="1522212" cy="35920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172201" y="6096001"/>
                <a:ext cx="9174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𝑂𝐵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1" y="6096001"/>
                <a:ext cx="91743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8077200" y="5257801"/>
                <a:ext cx="1522212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𝑂𝐶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5257801"/>
                <a:ext cx="1522212" cy="3592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8077200" y="5638800"/>
                <a:ext cx="1126590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𝑂𝐶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i="1">
                              <a:latin typeface="Cambria Math"/>
                            </a:rPr>
                            <m:t>17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5638800"/>
                <a:ext cx="1126590" cy="3331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7924801" y="1752601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√29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229600" y="35814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010401" y="2438401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√17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24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27" grpId="0"/>
      <p:bldP spid="28" grpId="0"/>
      <p:bldP spid="39" grpId="0"/>
      <p:bldP spid="40" grpId="0"/>
      <p:bldP spid="41" grpId="0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6" y="1400176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complex numbers using an Argand diagram.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70" name="Content Placeholder 2"/>
          <p:cNvSpPr txBox="1">
            <a:spLocks/>
          </p:cNvSpPr>
          <p:nvPr/>
        </p:nvSpPr>
        <p:spPr>
          <a:xfrm>
            <a:off x="1828800" y="2133600"/>
            <a:ext cx="3200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Show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,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 +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on an Argand diagram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2133601" y="2286000"/>
                <a:ext cx="11149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=4+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1" y="2286000"/>
                <a:ext cx="1114921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3505201" y="2286000"/>
                <a:ext cx="12334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=3+3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1" y="2286000"/>
                <a:ext cx="1233479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2971800" y="3429000"/>
                <a:ext cx="8504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3429000"/>
                <a:ext cx="850426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2514600" y="3886200"/>
                <a:ext cx="186874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4+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+(3+3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3886200"/>
                <a:ext cx="1868742" cy="338554"/>
              </a:xfrm>
              <a:prstGeom prst="rect">
                <a:avLst/>
              </a:prstGeom>
              <a:blipFill>
                <a:blip r:embed="rId5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2743200" y="43434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=7+4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343400"/>
                <a:ext cx="11430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6" name="Straight Connector 75"/>
          <p:cNvCxnSpPr/>
          <p:nvPr/>
        </p:nvCxnSpPr>
        <p:spPr>
          <a:xfrm flipV="1">
            <a:off x="73739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76787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7983583" y="1761308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82883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85931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88979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92027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7643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0691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16200000" flipV="1">
            <a:off x="7983583" y="29805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16200000" flipV="1">
            <a:off x="7983583" y="26757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16200000" flipV="1">
            <a:off x="7983583" y="23709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16200000" flipV="1">
            <a:off x="7983583" y="20661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 flipH="1" flipV="1">
            <a:off x="7983583" y="1761308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16200000" flipV="1">
            <a:off x="7983583" y="14565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6200000" flipV="1">
            <a:off x="7983583" y="11517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6200000" flipV="1">
            <a:off x="7983583" y="8469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 flipV="1">
            <a:off x="7983583" y="5421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9507584" y="3132909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7450183" y="1380309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9278983" y="3285309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10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154784" y="3285309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-10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831183" y="4692535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-10i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907383" y="1608909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10i</a:t>
            </a:r>
          </a:p>
        </p:txBody>
      </p:sp>
      <p:grpSp>
        <p:nvGrpSpPr>
          <p:cNvPr id="100" name="Group 99"/>
          <p:cNvGrpSpPr/>
          <p:nvPr/>
        </p:nvGrpSpPr>
        <p:grpSpPr>
          <a:xfrm>
            <a:off x="8518685" y="3052946"/>
            <a:ext cx="152400" cy="152400"/>
            <a:chOff x="5791200" y="5334000"/>
            <a:chExt cx="152400" cy="152400"/>
          </a:xfrm>
        </p:grpSpPr>
        <p:cxnSp>
          <p:nvCxnSpPr>
            <p:cNvPr id="101" name="Straight Connector 100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8363847" y="2744488"/>
            <a:ext cx="152400" cy="152400"/>
            <a:chOff x="5791200" y="5334000"/>
            <a:chExt cx="152400" cy="152400"/>
          </a:xfrm>
        </p:grpSpPr>
        <p:cxnSp>
          <p:nvCxnSpPr>
            <p:cNvPr id="104" name="Straight Connector 103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/>
          <p:cNvGrpSpPr/>
          <p:nvPr/>
        </p:nvGrpSpPr>
        <p:grpSpPr>
          <a:xfrm>
            <a:off x="8962474" y="2589649"/>
            <a:ext cx="152400" cy="152400"/>
            <a:chOff x="5791200" y="5334000"/>
            <a:chExt cx="152400" cy="152400"/>
          </a:xfrm>
        </p:grpSpPr>
        <p:cxnSp>
          <p:nvCxnSpPr>
            <p:cNvPr id="107" name="Straight Connector 106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/>
          <p:cNvCxnSpPr/>
          <p:nvPr/>
        </p:nvCxnSpPr>
        <p:spPr>
          <a:xfrm flipH="1">
            <a:off x="7995459" y="2819202"/>
            <a:ext cx="446315" cy="45423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>
            <a:off x="7993480" y="3139835"/>
            <a:ext cx="602672" cy="13161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7990511" y="2664823"/>
            <a:ext cx="1056905" cy="617517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H="1">
            <a:off x="8622873" y="2650968"/>
            <a:ext cx="446315" cy="45423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H="1">
            <a:off x="8454639" y="2662843"/>
            <a:ext cx="602672" cy="13161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8601101" y="3008218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7981606" y="2626229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9179035" y="2362993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+z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5905163" y="5216585"/>
            <a:ext cx="4240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Notice that vector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+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is effectively the diagonal of a parallelogram</a:t>
            </a:r>
          </a:p>
        </p:txBody>
      </p:sp>
    </p:spTree>
    <p:extLst>
      <p:ext uri="{BB962C8B-B14F-4D97-AF65-F5344CB8AC3E}">
        <p14:creationId xmlns:p14="http://schemas.microsoft.com/office/powerpoint/2010/main" val="88125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  <p:bldP spid="75" grpId="0"/>
      <p:bldP spid="94" grpId="0"/>
      <p:bldP spid="95" grpId="0"/>
      <p:bldP spid="96" grpId="0"/>
      <p:bldP spid="97" grpId="0"/>
      <p:bldP spid="98" grpId="0"/>
      <p:bldP spid="99" grpId="0"/>
      <p:bldP spid="114" grpId="0"/>
      <p:bldP spid="115" grpId="0"/>
      <p:bldP spid="116" grpId="0"/>
      <p:bldP spid="1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6" y="1400176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complex numbers using an Argand diagram.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53" name="Content Placeholder 2"/>
          <p:cNvSpPr txBox="1">
            <a:spLocks/>
          </p:cNvSpPr>
          <p:nvPr/>
        </p:nvSpPr>
        <p:spPr>
          <a:xfrm>
            <a:off x="1828800" y="2804160"/>
            <a:ext cx="3200400" cy="3672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Show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,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 -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on an Argand diagram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133600" y="2286000"/>
                <a:ext cx="1228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=2+5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286000"/>
                <a:ext cx="1228734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505201" y="2286000"/>
                <a:ext cx="12334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=4+2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1" y="2286000"/>
                <a:ext cx="1233479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971800" y="3429000"/>
                <a:ext cx="8504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3429000"/>
                <a:ext cx="850426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514600" y="3886200"/>
                <a:ext cx="186874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2+5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−(4+2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3886200"/>
                <a:ext cx="1868742" cy="338554"/>
              </a:xfrm>
              <a:prstGeom prst="rect">
                <a:avLst/>
              </a:prstGeom>
              <a:blipFill>
                <a:blip r:embed="rId5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743200" y="43434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=−2+3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343400"/>
                <a:ext cx="11430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>
          <a:xfrm flipV="1">
            <a:off x="73914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76962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8001000" y="14478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83058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86106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89154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92202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67818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70866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V="1">
            <a:off x="8001000" y="2667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16200000" flipV="1">
            <a:off x="8001000" y="2362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rot="16200000" flipV="1">
            <a:off x="8001000" y="2057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rot="16200000" flipV="1">
            <a:off x="8001000" y="1752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rot="5400000" flipH="1" flipV="1">
            <a:off x="8001000" y="14478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rot="16200000" flipV="1">
            <a:off x="8001000" y="1143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rot="16200000" flipV="1">
            <a:off x="8001000" y="838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16200000" flipV="1">
            <a:off x="8001000" y="533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rot="16200000" flipV="1">
            <a:off x="8001000" y="228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9525001" y="2819401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7467600" y="1066801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9378287" y="29718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172200" y="2971801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7944135" y="4343401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7979391" y="1295401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p:grpSp>
        <p:nvGrpSpPr>
          <p:cNvPr id="131" name="Group 130"/>
          <p:cNvGrpSpPr/>
          <p:nvPr/>
        </p:nvGrpSpPr>
        <p:grpSpPr>
          <a:xfrm>
            <a:off x="8536102" y="1374661"/>
            <a:ext cx="152400" cy="152400"/>
            <a:chOff x="5791200" y="5334000"/>
            <a:chExt cx="152400" cy="152400"/>
          </a:xfrm>
        </p:grpSpPr>
        <p:cxnSp>
          <p:nvCxnSpPr>
            <p:cNvPr id="132" name="Straight Connector 131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 133"/>
          <p:cNvGrpSpPr/>
          <p:nvPr/>
        </p:nvGrpSpPr>
        <p:grpSpPr>
          <a:xfrm>
            <a:off x="9145539" y="2287679"/>
            <a:ext cx="152400" cy="152400"/>
            <a:chOff x="5791200" y="5334000"/>
            <a:chExt cx="152400" cy="152400"/>
          </a:xfrm>
        </p:grpSpPr>
        <p:cxnSp>
          <p:nvCxnSpPr>
            <p:cNvPr id="135" name="Straight Connector 134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36"/>
          <p:cNvGrpSpPr/>
          <p:nvPr/>
        </p:nvGrpSpPr>
        <p:grpSpPr>
          <a:xfrm>
            <a:off x="7306239" y="1980911"/>
            <a:ext cx="152400" cy="152400"/>
            <a:chOff x="5791200" y="5334000"/>
            <a:chExt cx="152400" cy="152400"/>
          </a:xfrm>
        </p:grpSpPr>
        <p:cxnSp>
          <p:nvCxnSpPr>
            <p:cNvPr id="138" name="Straight Connector 137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0" name="Straight Connector 139"/>
          <p:cNvCxnSpPr/>
          <p:nvPr/>
        </p:nvCxnSpPr>
        <p:spPr>
          <a:xfrm flipH="1">
            <a:off x="7988773" y="1448790"/>
            <a:ext cx="624797" cy="152371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7390411" y="2054432"/>
            <a:ext cx="596383" cy="916099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H="1">
            <a:off x="7995698" y="2363190"/>
            <a:ext cx="1235388" cy="60635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8613467" y="1180074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9215446" y="2046855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7040107" y="1658309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-z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5922580" y="4903077"/>
            <a:ext cx="4240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Vector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–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is still the diagram of a parallelogram</a:t>
            </a:r>
          </a:p>
          <a:p>
            <a:pPr algn="ctr"/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One side is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the other side is –z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(shown on the diagram)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47" name="Straight Connector 146"/>
          <p:cNvCxnSpPr/>
          <p:nvPr/>
        </p:nvCxnSpPr>
        <p:spPr>
          <a:xfrm flipH="1">
            <a:off x="6758686" y="2966851"/>
            <a:ext cx="1235388" cy="60635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H="1">
            <a:off x="6763635" y="2028701"/>
            <a:ext cx="624797" cy="152371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flipH="1">
            <a:off x="7362348" y="1456706"/>
            <a:ext cx="1235388" cy="60635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6386521" y="3551805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-z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3345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125" grpId="0"/>
      <p:bldP spid="126" grpId="0"/>
      <p:bldP spid="127" grpId="0"/>
      <p:bldP spid="128" grpId="0"/>
      <p:bldP spid="129" grpId="0"/>
      <p:bldP spid="130" grpId="0"/>
      <p:bldP spid="143" grpId="0"/>
      <p:bldP spid="144" grpId="0"/>
      <p:bldP spid="145" grpId="0"/>
      <p:bldP spid="1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Q1 -3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Q6-7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Q8</a:t>
            </a:r>
            <a:endParaRPr lang="en-US" sz="24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/>
              <a:t>				</a:t>
            </a:r>
            <a:r>
              <a:rPr lang="en-US" sz="2400"/>
              <a:t>	</a:t>
            </a:r>
            <a:r>
              <a:rPr lang="en-US" sz="2400" smtClean="0"/>
              <a:t>Q9 &amp; </a:t>
            </a:r>
            <a:r>
              <a:rPr lang="en-US" sz="2400" dirty="0"/>
              <a:t>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04081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361</Words>
  <Application>Microsoft Office PowerPoint</Application>
  <PresentationFormat>Widescreen</PresentationFormat>
  <Paragraphs>131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Prior Knowledge Check</vt:lpstr>
      <vt:lpstr>Argand Diagrams</vt:lpstr>
      <vt:lpstr>Argand Diagrams</vt:lpstr>
      <vt:lpstr>Argand Diagrams</vt:lpstr>
      <vt:lpstr>Argand Diagrams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 Knowledge Check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2019-08-26T02:54:42Z</dcterms:modified>
</cp:coreProperties>
</file>