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8"/>
    <p:restoredTop sz="94421"/>
  </p:normalViewPr>
  <p:slideViewPr>
    <p:cSldViewPr snapToGrid="0" snapToObjects="1">
      <p:cViewPr varScale="1">
        <p:scale>
          <a:sx n="50" d="100"/>
          <a:sy n="50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C96735-C502-4296-94A3-E6011D0632F9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60C86F6-48C4-423A-9676-81203850631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Calculate the Size and Power of a Test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470BAB-5246-4925-B013-C01DE657B31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FA1984C-8BDE-47CE-B1A1-98FE8240247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37284" y="1022350"/>
              <a:ext cx="7488832" cy="1965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6148">
                      <a:extLst>
                        <a:ext uri="{9D8B030D-6E8A-4147-A177-3AD203B41FA5}">
                          <a16:colId xmlns:a16="http://schemas.microsoft.com/office/drawing/2014/main" val="1370734081"/>
                        </a:ext>
                      </a:extLst>
                    </a:gridCol>
                    <a:gridCol w="675817">
                      <a:extLst>
                        <a:ext uri="{9D8B030D-6E8A-4147-A177-3AD203B41FA5}">
                          <a16:colId xmlns:a16="http://schemas.microsoft.com/office/drawing/2014/main" val="884192684"/>
                        </a:ext>
                      </a:extLst>
                    </a:gridCol>
                    <a:gridCol w="2390523">
                      <a:extLst>
                        <a:ext uri="{9D8B030D-6E8A-4147-A177-3AD203B41FA5}">
                          <a16:colId xmlns:a16="http://schemas.microsoft.com/office/drawing/2014/main" val="1848345707"/>
                        </a:ext>
                      </a:extLst>
                    </a:gridCol>
                    <a:gridCol w="3096344">
                      <a:extLst>
                        <a:ext uri="{9D8B030D-6E8A-4147-A177-3AD203B41FA5}">
                          <a16:colId xmlns:a16="http://schemas.microsoft.com/office/drawing/2014/main" val="35627900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b="1" dirty="0"/>
                            <a:t>Which hypothesis is actually true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23482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1068198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/>
                            <a:t>Conclusion of test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accent3"/>
                              </a:solidFill>
                            </a:rPr>
                            <a:t>OK </a:t>
                          </a:r>
                          <a:r>
                            <a:rPr lang="en-GB" sz="1400" dirty="0">
                              <a:solidFill>
                                <a:schemeClr val="accent3"/>
                              </a:solidFill>
                            </a:rPr>
                            <a:t>(“true negative”)</a:t>
                          </a:r>
                          <a:endParaRPr lang="en-GB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Type II error </a:t>
                          </a: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(“false negative”)</a:t>
                          </a:r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495903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Type I error </a:t>
                          </a:r>
                          <a:br>
                            <a:rPr lang="en-GB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(“false positive”)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𝑆𝑖𝑧𝑒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Type I error)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accent3"/>
                              </a:solidFill>
                            </a:rPr>
                            <a:t>OK </a:t>
                          </a:r>
                          <a:r>
                            <a:rPr lang="en-GB" sz="1400" dirty="0">
                              <a:solidFill>
                                <a:schemeClr val="accent3"/>
                              </a:solidFill>
                            </a:rPr>
                            <a:t>(“true positive”)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𝑃𝑜𝑤𝑒𝑟</m:t>
                              </m:r>
                              <m:r>
                                <a:rPr lang="en-GB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=1−</m:t>
                              </m:r>
                              <m:r>
                                <a:rPr lang="en-GB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chemeClr val="accent3"/>
                              </a:solidFill>
                            </a:rPr>
                            <a:t>Type II error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6019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FA1984C-8BDE-47CE-B1A1-98FE8240247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37284" y="1022350"/>
              <a:ext cx="7488832" cy="1965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6148">
                      <a:extLst>
                        <a:ext uri="{9D8B030D-6E8A-4147-A177-3AD203B41FA5}">
                          <a16:colId xmlns:a16="http://schemas.microsoft.com/office/drawing/2014/main" val="1370734081"/>
                        </a:ext>
                      </a:extLst>
                    </a:gridCol>
                    <a:gridCol w="675817">
                      <a:extLst>
                        <a:ext uri="{9D8B030D-6E8A-4147-A177-3AD203B41FA5}">
                          <a16:colId xmlns:a16="http://schemas.microsoft.com/office/drawing/2014/main" val="884192684"/>
                        </a:ext>
                      </a:extLst>
                    </a:gridCol>
                    <a:gridCol w="2390523">
                      <a:extLst>
                        <a:ext uri="{9D8B030D-6E8A-4147-A177-3AD203B41FA5}">
                          <a16:colId xmlns:a16="http://schemas.microsoft.com/office/drawing/2014/main" val="1848345707"/>
                        </a:ext>
                      </a:extLst>
                    </a:gridCol>
                    <a:gridCol w="3096344">
                      <a:extLst>
                        <a:ext uri="{9D8B030D-6E8A-4147-A177-3AD203B41FA5}">
                          <a16:colId xmlns:a16="http://schemas.microsoft.com/office/drawing/2014/main" val="35627900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b="1" dirty="0"/>
                            <a:t>Which hypothesis is actually true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23482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4439" t="-108197" r="-130102" b="-355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42323" t="-108197" r="-394" b="-3557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1068198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/>
                            <a:t>Conclusion of test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98198" t="-208197" r="-812613" b="-255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accent3"/>
                              </a:solidFill>
                            </a:rPr>
                            <a:t>OK </a:t>
                          </a:r>
                          <a:r>
                            <a:rPr lang="en-GB" sz="1400" dirty="0">
                              <a:solidFill>
                                <a:schemeClr val="accent3"/>
                              </a:solidFill>
                            </a:rPr>
                            <a:t>(“true negative”)</a:t>
                          </a:r>
                          <a:endParaRPr lang="en-GB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Type II error </a:t>
                          </a: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(“false negative”)</a:t>
                          </a:r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4959036"/>
                      </a:ext>
                    </a:extLst>
                  </a:tr>
                  <a:tr h="8534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98198" t="-133333" r="-812613" b="-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4439" t="-133333" r="-130102" b="-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42323" t="-133333" r="-394" b="-106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06019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384CA5C-178A-47A1-9E55-E5E867AE634B}"/>
              </a:ext>
            </a:extLst>
          </p:cNvPr>
          <p:cNvSpPr txBox="1"/>
          <p:nvPr/>
        </p:nvSpPr>
        <p:spPr>
          <a:xfrm>
            <a:off x="1956867" y="3553967"/>
            <a:ext cx="3456384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!</a:t>
            </a:r>
            <a:r>
              <a:rPr lang="en-GB" dirty="0"/>
              <a:t> The probability of a Type I error is known as the </a:t>
            </a:r>
            <a:r>
              <a:rPr lang="en-GB" b="1" u="sng" dirty="0"/>
              <a:t>size</a:t>
            </a:r>
            <a:r>
              <a:rPr lang="en-GB" dirty="0"/>
              <a:t> of a test.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82C674-EF17-474F-964F-7C1617BC268D}"/>
                  </a:ext>
                </a:extLst>
              </p:cNvPr>
              <p:cNvSpPr txBox="1"/>
              <p:nvPr/>
            </p:nvSpPr>
            <p:spPr>
              <a:xfrm>
                <a:off x="6269732" y="3276967"/>
                <a:ext cx="3456384" cy="120032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/>
                  <a:t>The </a:t>
                </a:r>
                <a:r>
                  <a:rPr lang="en-GB" b="1" u="sng" dirty="0"/>
                  <a:t>power</a:t>
                </a:r>
                <a:r>
                  <a:rPr lang="en-GB" dirty="0"/>
                  <a:t> of a test is the probability of correctly rejecting the null hypothesis.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𝑃𝑜𝑤𝑒𝑟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dirty="0">
                    <a:latin typeface="+mj-lt"/>
                  </a:rPr>
                  <a:t>Type II error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82C674-EF17-474F-964F-7C1617BC2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732" y="3276967"/>
                <a:ext cx="3456384" cy="1200329"/>
              </a:xfrm>
              <a:prstGeom prst="rect">
                <a:avLst/>
              </a:prstGeom>
              <a:blipFill>
                <a:blip r:embed="rId3"/>
                <a:stretch>
                  <a:fillRect l="-879" t="-2525" r="-2460" b="-7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DDCEB5D-18DD-46EC-8C7C-E7E99A55853C}"/>
              </a:ext>
            </a:extLst>
          </p:cNvPr>
          <p:cNvSpPr txBox="1"/>
          <p:nvPr/>
        </p:nvSpPr>
        <p:spPr>
          <a:xfrm>
            <a:off x="2241755" y="5027563"/>
            <a:ext cx="2886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Memory Tip</a:t>
            </a:r>
            <a:r>
              <a:rPr lang="en-GB" sz="1400" dirty="0"/>
              <a:t>: Both of these terms relate to when we conclude the alternative hypothesis.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45CD79-FC85-4A4A-8C94-9594602B7B12}"/>
              </a:ext>
            </a:extLst>
          </p:cNvPr>
          <p:cNvCxnSpPr>
            <a:cxnSpLocks/>
          </p:cNvCxnSpPr>
          <p:nvPr/>
        </p:nvCxnSpPr>
        <p:spPr>
          <a:xfrm flipH="1" flipV="1">
            <a:off x="7600950" y="4610101"/>
            <a:ext cx="54458" cy="382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2F5496-C208-43B7-99A8-E4C0C049A1A4}"/>
              </a:ext>
            </a:extLst>
          </p:cNvPr>
          <p:cNvCxnSpPr>
            <a:cxnSpLocks/>
          </p:cNvCxnSpPr>
          <p:nvPr/>
        </p:nvCxnSpPr>
        <p:spPr>
          <a:xfrm flipH="1" flipV="1">
            <a:off x="7515226" y="3067050"/>
            <a:ext cx="49537" cy="22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2FBA7C2-71AF-422F-B1CC-603FEA3D7D11}"/>
                  </a:ext>
                </a:extLst>
              </p:cNvPr>
              <p:cNvSpPr txBox="1"/>
              <p:nvPr/>
            </p:nvSpPr>
            <p:spPr>
              <a:xfrm>
                <a:off x="6269732" y="5027564"/>
                <a:ext cx="28866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Each column in the above table adds to 1, because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/>
                  <a:t> is true for example, we could either conclude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/>
                  <a:t> or conclude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2FBA7C2-71AF-422F-B1CC-603FEA3D7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732" y="5027564"/>
                <a:ext cx="2886608" cy="954107"/>
              </a:xfrm>
              <a:prstGeom prst="rect">
                <a:avLst/>
              </a:prstGeom>
              <a:blipFill>
                <a:blip r:embed="rId4"/>
                <a:stretch>
                  <a:fillRect l="-422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48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0F861BA-FE3F-4AC7-8B6D-669CF271F688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627953E-4E92-49D6-BBF5-5BE6298627D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D43268-B7BC-45AF-8856-070AAEB1076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16E49B-817F-4E4B-8219-B799EA436C87}"/>
                  </a:ext>
                </a:extLst>
              </p:cNvPr>
              <p:cNvSpPr txBox="1"/>
              <p:nvPr/>
            </p:nvSpPr>
            <p:spPr>
              <a:xfrm>
                <a:off x="1828668" y="764705"/>
                <a:ext cx="8533520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random variable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/>
                  <a:t> has a binomial distribution. A random sample of size 25 was taken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=0.30</m:t>
                    </m:r>
                  </m:oMath>
                </a14:m>
                <a:r>
                  <a:rPr lang="en-GB" sz="1400" dirty="0"/>
                  <a:t> against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&lt;0.30</m:t>
                    </m:r>
                  </m:oMath>
                </a14:m>
                <a:r>
                  <a:rPr lang="en-GB" sz="1400" dirty="0"/>
                  <a:t> using a 10% level of significance.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critical region for this test.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size of this test.</a:t>
                </a:r>
              </a:p>
              <a:p>
                <a:r>
                  <a:rPr lang="en-GB" sz="1400" dirty="0"/>
                  <a:t>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=0.20</m:t>
                    </m:r>
                  </m:oMath>
                </a14:m>
                <a:r>
                  <a:rPr lang="en-GB" sz="1400" dirty="0"/>
                  <a:t>,</a:t>
                </a:r>
              </a:p>
              <a:p>
                <a:r>
                  <a:rPr lang="en-GB" sz="1400" dirty="0"/>
                  <a:t>(c)    calculate the power of this test.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16E49B-817F-4E4B-8219-B799EA436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68" y="764705"/>
                <a:ext cx="8533520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F832CA-B405-4D3E-AD54-72EC7436FF56}"/>
                  </a:ext>
                </a:extLst>
              </p:cNvPr>
              <p:cNvSpPr txBox="1"/>
              <p:nvPr/>
            </p:nvSpPr>
            <p:spPr>
              <a:xfrm>
                <a:off x="2135560" y="2543878"/>
                <a:ext cx="482453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25,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=0.30    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&lt;0.30</m:t>
                    </m:r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(25,0.30)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Using tables, critical region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≤4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=0.0905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Size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dirty="0"/>
                  <a:t>Type I error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)=0.0905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Power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dirty="0"/>
                  <a:t>accepting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 |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is true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≤4 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=0.20)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=0.4207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F832CA-B405-4D3E-AD54-72EC7436F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560" y="2543878"/>
                <a:ext cx="4824536" cy="3416320"/>
              </a:xfrm>
              <a:prstGeom prst="rect">
                <a:avLst/>
              </a:prstGeom>
              <a:blipFill>
                <a:blip r:embed="rId3"/>
                <a:stretch>
                  <a:fillRect l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9C2BF9-9B94-479A-A881-4E352C2D867E}"/>
                  </a:ext>
                </a:extLst>
              </p:cNvPr>
              <p:cNvSpPr txBox="1"/>
              <p:nvPr/>
            </p:nvSpPr>
            <p:spPr>
              <a:xfrm>
                <a:off x="7292880" y="5192838"/>
                <a:ext cx="2448272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Calculate directly. No need to do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400" dirty="0"/>
                  <a:t>Type II error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9C2BF9-9B94-479A-A881-4E352C2D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880" y="5192838"/>
                <a:ext cx="2448272" cy="523220"/>
              </a:xfrm>
              <a:prstGeom prst="rect">
                <a:avLst/>
              </a:prstGeom>
              <a:blipFill>
                <a:blip r:embed="rId4"/>
                <a:stretch>
                  <a:fillRect l="-495" t="-1136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0B3C1A5-8B22-4198-94E0-C0A0E0901382}"/>
                  </a:ext>
                </a:extLst>
              </p:cNvPr>
              <p:cNvSpPr txBox="1"/>
              <p:nvPr/>
            </p:nvSpPr>
            <p:spPr>
              <a:xfrm>
                <a:off x="7292880" y="4446692"/>
                <a:ext cx="2448272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400" dirty="0"/>
                  <a:t>Type I error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is actual significance level.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0B3C1A5-8B22-4198-94E0-C0A0E0901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880" y="4446692"/>
                <a:ext cx="2448272" cy="523220"/>
              </a:xfrm>
              <a:prstGeom prst="rect">
                <a:avLst/>
              </a:prstGeom>
              <a:blipFill>
                <a:blip r:embed="rId5"/>
                <a:stretch>
                  <a:fillRect l="-495" b="-102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E3A56F-CE4A-44ED-85D9-7EA58B8ABC4A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6423172" y="4605556"/>
            <a:ext cx="869709" cy="102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D4BC59-C9ED-4AEE-A1B0-39C4A3403607}"/>
              </a:ext>
            </a:extLst>
          </p:cNvPr>
          <p:cNvCxnSpPr>
            <a:cxnSpLocks/>
          </p:cNvCxnSpPr>
          <p:nvPr/>
        </p:nvCxnSpPr>
        <p:spPr>
          <a:xfrm flipH="1" flipV="1">
            <a:off x="6515451" y="5394121"/>
            <a:ext cx="777431" cy="111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5290A4-2D53-415D-BDA7-D0E0FF37CDF5}"/>
              </a:ext>
            </a:extLst>
          </p:cNvPr>
          <p:cNvSpPr/>
          <p:nvPr/>
        </p:nvSpPr>
        <p:spPr>
          <a:xfrm>
            <a:off x="1871292" y="255252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06F384-7C5A-44D2-9155-C4E3E9F9A923}"/>
              </a:ext>
            </a:extLst>
          </p:cNvPr>
          <p:cNvSpPr/>
          <p:nvPr/>
        </p:nvSpPr>
        <p:spPr>
          <a:xfrm>
            <a:off x="1861156" y="449754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28A5DF-926F-461A-B581-4BBC40D5396E}"/>
              </a:ext>
            </a:extLst>
          </p:cNvPr>
          <p:cNvSpPr/>
          <p:nvPr/>
        </p:nvSpPr>
        <p:spPr>
          <a:xfrm>
            <a:off x="1861156" y="508482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0E6229-B324-4E27-A88D-CA5F06A07F01}"/>
              </a:ext>
            </a:extLst>
          </p:cNvPr>
          <p:cNvSpPr/>
          <p:nvPr/>
        </p:nvSpPr>
        <p:spPr>
          <a:xfrm>
            <a:off x="2112452" y="2552523"/>
            <a:ext cx="3983548" cy="17405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9BBE69-A401-45B3-BD07-57F0A60C176C}"/>
              </a:ext>
            </a:extLst>
          </p:cNvPr>
          <p:cNvSpPr/>
          <p:nvPr/>
        </p:nvSpPr>
        <p:spPr>
          <a:xfrm>
            <a:off x="2087316" y="4497545"/>
            <a:ext cx="3983548" cy="3716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D93AF0-7662-4372-8727-632EBB507EB8}"/>
              </a:ext>
            </a:extLst>
          </p:cNvPr>
          <p:cNvSpPr/>
          <p:nvPr/>
        </p:nvSpPr>
        <p:spPr>
          <a:xfrm>
            <a:off x="2087316" y="5084826"/>
            <a:ext cx="3983548" cy="9372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6685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0F861BA-FE3F-4AC7-8B6D-669CF271F688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627953E-4E92-49D6-BBF5-5BE6298627D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Geometric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4D43268-B7BC-45AF-8856-070AAEB1076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16E49B-817F-4E4B-8219-B799EA436C87}"/>
                  </a:ext>
                </a:extLst>
              </p:cNvPr>
              <p:cNvSpPr txBox="1"/>
              <p:nvPr/>
            </p:nvSpPr>
            <p:spPr>
              <a:xfrm>
                <a:off x="1828668" y="764704"/>
                <a:ext cx="8533520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particular mobile-phone provider fails to deliver text messages with probability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Brooke wants to investigate whether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&gt;0.02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40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=0.02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&gt;0.02</m:t>
                    </m:r>
                  </m:oMath>
                </a14:m>
                <a:r>
                  <a:rPr lang="en-GB" sz="1400" dirty="0"/>
                  <a:t>, Brooke notes the number of text messages she is able to send successfully up until the first failure. If this value is less than or equal to 5 she rejects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/>
                  <a:t>. If it is more than 100 she accepts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/>
                  <a:t>. If it is more than 5 but less than or equal to 100 she notes the number of additional text messages she is able to send successfully up until the next failure. She rejects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/>
                  <a:t> if this is less than or equal to 5 and accepts it otherwise.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size of this test.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Calculate the power of this test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=0.015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16E49B-817F-4E4B-8219-B799EA436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68" y="764704"/>
                <a:ext cx="8533520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F832CA-B405-4D3E-AD54-72EC7436FF56}"/>
                  </a:ext>
                </a:extLst>
              </p:cNvPr>
              <p:cNvSpPr txBox="1"/>
              <p:nvPr/>
            </p:nvSpPr>
            <p:spPr>
              <a:xfrm>
                <a:off x="2036119" y="2747075"/>
                <a:ext cx="5517207" cy="4527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Let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be number of messages up to an including first failure.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(0.02)</m:t>
                    </m:r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0.98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=0.09607</m:t>
                    </m:r>
                  </m:oMath>
                </a14:m>
                <a:r>
                  <a:rPr lang="en-GB" sz="16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5&lt;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≤100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≤100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≤5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=0.77130…</m:t>
                      </m:r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concluded 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/>
                  <a:t> true)</a:t>
                </a:r>
                <a:br>
                  <a:rPr lang="en-GB" sz="1600" dirty="0"/>
                </a:b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5&lt;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≤100</m:t>
                            </m:r>
                          </m:e>
                        </m:d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≤5</m:t>
                            </m:r>
                          </m:e>
                        </m:d>
                      </m:e>
                    </m:d>
                  </m:oMath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=0.09607+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0.77130×0.09607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=0.1702</m:t>
                    </m:r>
                  </m:oMath>
                </a14:m>
                <a:r>
                  <a:rPr lang="en-GB" sz="1600" dirty="0"/>
                  <a:t> </a:t>
                </a:r>
              </a:p>
              <a:p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0.015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en-GB" sz="1600" i="1" dirty="0">
                    <a:latin typeface="Cambria Math" panose="02040503050406030204" pitchFamily="18" charset="0"/>
                  </a:rPr>
                  <a:t> </a:t>
                </a:r>
                <a:br>
                  <a:rPr lang="en-GB" sz="16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=…=0.07278   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5&lt;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≤100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=0.70660</m:t>
                    </m:r>
                  </m:oMath>
                </a14:m>
                <a:r>
                  <a:rPr lang="en-GB" sz="1600" dirty="0"/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concluded 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true)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5&lt;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≤100</m:t>
                            </m:r>
                          </m:e>
                        </m:d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≤5</m:t>
                            </m:r>
                          </m:e>
                        </m:d>
                      </m:e>
                    </m:d>
                  </m:oMath>
                </a14:m>
                <a:r>
                  <a:rPr lang="en-GB" sz="16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=0.1242</m:t>
                    </m:r>
                  </m:oMath>
                </a14:m>
                <a:r>
                  <a:rPr lang="en-GB" sz="1600" dirty="0"/>
                  <a:t> 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F832CA-B405-4D3E-AD54-72EC7436F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119" y="2747075"/>
                <a:ext cx="5517207" cy="4527137"/>
              </a:xfrm>
              <a:prstGeom prst="rect">
                <a:avLst/>
              </a:prstGeom>
              <a:blipFill>
                <a:blip r:embed="rId3"/>
                <a:stretch>
                  <a:fillRect l="-552" t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F5290A4-2D53-415D-BDA7-D0E0FF37CDF5}"/>
              </a:ext>
            </a:extLst>
          </p:cNvPr>
          <p:cNvSpPr/>
          <p:nvPr/>
        </p:nvSpPr>
        <p:spPr>
          <a:xfrm>
            <a:off x="1785567" y="274302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06F384-7C5A-44D2-9155-C4E3E9F9A923}"/>
              </a:ext>
            </a:extLst>
          </p:cNvPr>
          <p:cNvSpPr/>
          <p:nvPr/>
        </p:nvSpPr>
        <p:spPr>
          <a:xfrm>
            <a:off x="1770483" y="541270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334744-21B4-43E9-8DC8-25CFE9E2A3B0}"/>
                  </a:ext>
                </a:extLst>
              </p:cNvPr>
              <p:cNvSpPr txBox="1"/>
              <p:nvPr/>
            </p:nvSpPr>
            <p:spPr>
              <a:xfrm>
                <a:off x="7858126" y="2826247"/>
                <a:ext cx="2171699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Recap</a:t>
                </a:r>
                <a:r>
                  <a:rPr lang="en-GB" sz="1200" dirty="0"/>
                  <a:t>: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GB" sz="1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/>
                  <a:t/>
                </a:r>
                <a:br>
                  <a:rPr lang="en-GB" sz="1200" dirty="0"/>
                </a:b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GB" sz="12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1200" dirty="0"/>
                  <a:t> 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334744-21B4-43E9-8DC8-25CFE9E2A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126" y="2826247"/>
                <a:ext cx="217169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3F1D44F5-813B-432A-B618-194CA49E9E25}"/>
              </a:ext>
            </a:extLst>
          </p:cNvPr>
          <p:cNvSpPr/>
          <p:nvPr/>
        </p:nvSpPr>
        <p:spPr>
          <a:xfrm>
            <a:off x="2012529" y="2743023"/>
            <a:ext cx="5540796" cy="25581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E33617-6E6C-4FCF-8A5B-05557438FB90}"/>
              </a:ext>
            </a:extLst>
          </p:cNvPr>
          <p:cNvSpPr/>
          <p:nvPr/>
        </p:nvSpPr>
        <p:spPr>
          <a:xfrm>
            <a:off x="1998301" y="5410201"/>
            <a:ext cx="5540796" cy="13475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79690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160-162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C282884-451C-FA4C-BEDE-B5D51DC62022}"/>
              </a:ext>
            </a:extLst>
          </p:cNvPr>
          <p:cNvSpPr txBox="1"/>
          <p:nvPr/>
        </p:nvSpPr>
        <p:spPr>
          <a:xfrm>
            <a:off x="2135560" y="2682537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Q5-7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/>
              <a:t>Q8-10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0917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Widescreen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2020-08-08T06:33:38.5577884Z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58125cf0-d525-415c-84e1-b6be1cff6e07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