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67" r:id="rId2"/>
    <p:sldId id="662" r:id="rId3"/>
    <p:sldId id="664" r:id="rId4"/>
    <p:sldId id="665" r:id="rId5"/>
    <p:sldId id="669" r:id="rId6"/>
    <p:sldId id="6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88534" autoAdjust="0"/>
  </p:normalViewPr>
  <p:slideViewPr>
    <p:cSldViewPr>
      <p:cViewPr varScale="1">
        <p:scale>
          <a:sx n="50" d="100"/>
          <a:sy n="50" d="100"/>
        </p:scale>
        <p:origin x="104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90.png"/><Relationship Id="rId4" Type="http://schemas.openxmlformats.org/officeDocument/2006/relationships/image" Target="../media/image58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20.png"/><Relationship Id="rId4" Type="http://schemas.openxmlformats.org/officeDocument/2006/relationships/image" Target="../media/image6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Modelling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7 </a:t>
            </a:r>
            <a:r>
              <a:rPr lang="en-GB" sz="8000" dirty="0" smtClean="0"/>
              <a:t>of </a:t>
            </a:r>
            <a:r>
              <a:rPr lang="en-GB" sz="8000" dirty="0" smtClean="0"/>
              <a:t>7)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35526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Modelling – Exam Questions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FAD8DEC-F4F5-44E1-A90D-B5BB22C84F30}"/>
              </a:ext>
            </a:extLst>
          </p:cNvPr>
          <p:cNvGrpSpPr/>
          <p:nvPr/>
        </p:nvGrpSpPr>
        <p:grpSpPr>
          <a:xfrm>
            <a:off x="3120472" y="2228574"/>
            <a:ext cx="3438029" cy="2406365"/>
            <a:chOff x="335208" y="4062628"/>
            <a:chExt cx="3438029" cy="2406365"/>
          </a:xfrm>
        </p:grpSpPr>
        <p:sp>
          <p:nvSpPr>
            <p:cNvPr id="22" name="Freeform: Shape 21"/>
            <p:cNvSpPr/>
            <p:nvPr/>
          </p:nvSpPr>
          <p:spPr>
            <a:xfrm>
              <a:off x="579048" y="4737100"/>
              <a:ext cx="2583252" cy="1094968"/>
            </a:xfrm>
            <a:custGeom>
              <a:avLst/>
              <a:gdLst>
                <a:gd name="connsiteX0" fmla="*/ 0 w 1968500"/>
                <a:gd name="connsiteY0" fmla="*/ 609600 h 609600"/>
                <a:gd name="connsiteX1" fmla="*/ 1117600 w 1968500"/>
                <a:gd name="connsiteY1" fmla="*/ 355600 h 609600"/>
                <a:gd name="connsiteX2" fmla="*/ 1968500 w 1968500"/>
                <a:gd name="connsiteY2" fmla="*/ 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68500" h="609600">
                  <a:moveTo>
                    <a:pt x="0" y="609600"/>
                  </a:moveTo>
                  <a:cubicBezTo>
                    <a:pt x="394758" y="533400"/>
                    <a:pt x="789517" y="457200"/>
                    <a:pt x="1117600" y="355600"/>
                  </a:cubicBezTo>
                  <a:cubicBezTo>
                    <a:pt x="1445683" y="254000"/>
                    <a:pt x="1707091" y="127000"/>
                    <a:pt x="1968500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 flipV="1">
              <a:off x="553616" y="4441119"/>
              <a:ext cx="5008" cy="18379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35208" y="4062628"/>
                  <a:ext cx="4489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08" y="4062628"/>
                  <a:ext cx="448940" cy="4001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/>
            <p:cNvCxnSpPr/>
            <p:nvPr/>
          </p:nvCxnSpPr>
          <p:spPr>
            <a:xfrm flipV="1">
              <a:off x="566316" y="6278084"/>
              <a:ext cx="279142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3324297" y="6007328"/>
                  <a:ext cx="4489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4297" y="6007328"/>
                  <a:ext cx="448940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5754" y="795675"/>
                <a:ext cx="7931347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Suppose the population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800" b="0" dirty="0"/>
                  <a:t> in </a:t>
                </a:r>
                <a:r>
                  <a:rPr lang="en-GB" sz="2800" b="0" i="1" dirty="0"/>
                  <a:t>The Republic of Dave        </a:t>
                </a:r>
                <a:r>
                  <a:rPr lang="en-GB" sz="2800" b="0" dirty="0"/>
                  <a:t>is modelled by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=100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2800" dirty="0"/>
                  <a:t> 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800" dirty="0"/>
                  <a:t> is the numbers years since </a:t>
                </a:r>
                <a:r>
                  <a:rPr lang="en-GB" sz="2800" i="1" dirty="0"/>
                  <a:t>The Republic</a:t>
                </a:r>
                <a:r>
                  <a:rPr lang="en-GB" sz="2800" dirty="0"/>
                  <a:t> was established.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54" y="795675"/>
                <a:ext cx="7931347" cy="1384995"/>
              </a:xfrm>
              <a:prstGeom prst="rect">
                <a:avLst/>
              </a:prstGeom>
              <a:blipFill>
                <a:blip r:embed="rId4"/>
                <a:stretch>
                  <a:fillRect r="-4225" b="-55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55656" y="4682843"/>
            <a:ext cx="31595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the initial population?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5656" y="5745865"/>
                <a:ext cx="3264851" cy="96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/>
                  <a:t>When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56" y="5745865"/>
                <a:ext cx="3264851" cy="963854"/>
              </a:xfrm>
              <a:prstGeom prst="rect">
                <a:avLst/>
              </a:prstGeom>
              <a:blipFill>
                <a:blip r:embed="rId5"/>
                <a:stretch>
                  <a:fillRect t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082819" y="4634741"/>
            <a:ext cx="4747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the initial rate of </a:t>
            </a:r>
          </a:p>
          <a:p>
            <a:pPr algn="ctr"/>
            <a:r>
              <a:rPr lang="en-GB" sz="2800" dirty="0"/>
              <a:t>population growth?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839487" y="5561327"/>
                <a:ext cx="3233885" cy="1332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𝒅𝑷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2400" b="1" dirty="0"/>
              </a:p>
              <a:p>
                <a:r>
                  <a:rPr lang="en-GB" sz="2400" b="1" dirty="0"/>
                  <a:t>When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𝒅𝑷</m:t>
                        </m:r>
                      </m:num>
                      <m:den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𝟑𝟎𝟎</m:t>
                    </m:r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487" y="5561327"/>
                <a:ext cx="3233885" cy="1332929"/>
              </a:xfrm>
              <a:prstGeom prst="rect">
                <a:avLst/>
              </a:prstGeom>
              <a:blipFill>
                <a:blip r:embed="rId6"/>
                <a:stretch>
                  <a:fillRect l="-3019" b="-3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777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9512" y="908720"/>
                <a:ext cx="8784976" cy="514858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 smtClean="0"/>
                  <a:t>The </a:t>
                </a:r>
                <a:r>
                  <a:rPr lang="en-GB" sz="2600" dirty="0"/>
                  <a:t>density of a pesticide in a given section of field, 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600" dirty="0"/>
                  <a:t> mg/m</a:t>
                </a:r>
                <a:r>
                  <a:rPr lang="en-GB" sz="2600" baseline="30000" dirty="0"/>
                  <a:t>2</a:t>
                </a:r>
                <a:r>
                  <a:rPr lang="en-GB" sz="2600" dirty="0"/>
                  <a:t>, </a:t>
                </a:r>
                <a:endParaRPr lang="en-GB" sz="2600" dirty="0" smtClean="0"/>
              </a:p>
              <a:p>
                <a:r>
                  <a:rPr lang="en-GB" sz="2600" dirty="0" smtClean="0"/>
                  <a:t>can </a:t>
                </a:r>
                <a:r>
                  <a:rPr lang="en-GB" sz="2600" dirty="0"/>
                  <a:t>be modelled by the equation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2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600" b="1" i="1" smtClean="0">
                        <a:latin typeface="Cambria Math" panose="02040503050406030204" pitchFamily="18" charset="0"/>
                      </a:rPr>
                      <m:t>𝟏𝟔𝟎</m:t>
                    </m:r>
                    <m:sSup>
                      <m:sSupPr>
                        <m:ctrlPr>
                          <a:rPr lang="en-GB" sz="2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2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6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GB" sz="26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sz="2600" b="1" i="1" smtClean="0">
                            <a:latin typeface="Cambria Math" panose="02040503050406030204" pitchFamily="18" charset="0"/>
                          </a:rPr>
                          <m:t>𝟎𝟎𝟔</m:t>
                        </m:r>
                        <m:r>
                          <a:rPr lang="en-GB" sz="2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endParaRPr lang="en-GB" sz="2600" b="1" dirty="0"/>
              </a:p>
              <a:p>
                <a:r>
                  <a:rPr lang="en-GB" sz="2600" dirty="0"/>
                  <a:t>where 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600" dirty="0"/>
                  <a:t> is the time in days since the pesticide was first applied.</a:t>
                </a:r>
              </a:p>
              <a:p>
                <a:endParaRPr lang="en-GB" sz="2400" dirty="0" smtClean="0"/>
              </a:p>
              <a:p>
                <a:r>
                  <a:rPr lang="en-GB" sz="2400" dirty="0" smtClean="0"/>
                  <a:t>a</a:t>
                </a:r>
                <a:r>
                  <a:rPr lang="en-GB" sz="2400" dirty="0"/>
                  <a:t>. Use this model to estimate the density of pesticide </a:t>
                </a:r>
                <a:r>
                  <a:rPr lang="en-GB" sz="2400" b="1" dirty="0"/>
                  <a:t>after 15 days</a:t>
                </a:r>
                <a:r>
                  <a:rPr lang="en-GB" sz="2400" dirty="0"/>
                  <a:t>.</a:t>
                </a:r>
              </a:p>
              <a:p>
                <a:endParaRPr lang="en-GB" sz="2400" dirty="0" smtClean="0"/>
              </a:p>
              <a:p>
                <a:r>
                  <a:rPr lang="en-GB" sz="2400" dirty="0" smtClean="0"/>
                  <a:t>b</a:t>
                </a:r>
                <a:r>
                  <a:rPr lang="en-GB" sz="2400" dirty="0"/>
                  <a:t>. Interpret the meaning of the value </a:t>
                </a:r>
                <a:r>
                  <a:rPr lang="en-GB" sz="2400" b="1" dirty="0"/>
                  <a:t>160</a:t>
                </a:r>
                <a:r>
                  <a:rPr lang="en-GB" sz="2400" dirty="0"/>
                  <a:t> in this model.</a:t>
                </a:r>
              </a:p>
              <a:p>
                <a:endParaRPr lang="en-GB" sz="2400" dirty="0" smtClean="0"/>
              </a:p>
              <a:p>
                <a:r>
                  <a:rPr lang="en-GB" sz="2400" dirty="0" smtClean="0"/>
                  <a:t>c</a:t>
                </a:r>
                <a:r>
                  <a:rPr lang="en-GB" sz="2400" dirty="0"/>
                  <a:t>.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𝒅𝑷</m:t>
                        </m:r>
                      </m:num>
                      <m:den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𝑘𝑃</m:t>
                    </m:r>
                  </m:oMath>
                </a14:m>
                <a:r>
                  <a:rPr lang="en-GB" sz="2400" dirty="0"/>
                  <a:t>,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/>
                  <a:t> is a constant, and state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endParaRPr lang="en-GB" sz="2400" dirty="0" smtClean="0"/>
              </a:p>
              <a:p>
                <a:r>
                  <a:rPr lang="en-GB" sz="2400" dirty="0" smtClean="0"/>
                  <a:t>d</a:t>
                </a:r>
                <a:r>
                  <a:rPr lang="en-GB" sz="2400" dirty="0"/>
                  <a:t>. Interpret the significance of the </a:t>
                </a:r>
                <a:r>
                  <a:rPr lang="en-GB" sz="2400" b="1" dirty="0"/>
                  <a:t>sign</a:t>
                </a:r>
                <a:r>
                  <a:rPr lang="en-GB" sz="2400" dirty="0"/>
                  <a:t> of your answer in part (c).</a:t>
                </a:r>
              </a:p>
              <a:p>
                <a:endParaRPr lang="en-GB" sz="2400" dirty="0" smtClean="0"/>
              </a:p>
              <a:p>
                <a:r>
                  <a:rPr lang="en-GB" sz="2400" dirty="0" smtClean="0"/>
                  <a:t>e</a:t>
                </a:r>
                <a:r>
                  <a:rPr lang="en-GB" sz="2400" dirty="0"/>
                  <a:t>. </a:t>
                </a:r>
                <a:r>
                  <a:rPr lang="en-GB" sz="2400" b="1" dirty="0"/>
                  <a:t>Sketch</a:t>
                </a:r>
                <a:r>
                  <a:rPr lang="en-GB" sz="2400" dirty="0"/>
                  <a:t> the graph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against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908720"/>
                <a:ext cx="8784976" cy="51485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Modelling – </a:t>
              </a:r>
              <a:r>
                <a:rPr lang="en-GB" sz="3200" smtClean="0">
                  <a:latin typeface="+mj-lt"/>
                </a:rPr>
                <a:t>Exam Questions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9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0821" y="670010"/>
                <a:ext cx="8280920" cy="26900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The </a:t>
                </a:r>
                <a:r>
                  <a:rPr lang="en-GB" sz="2000" dirty="0"/>
                  <a:t>density of a pesticide in a given section of field,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mg/m</a:t>
                </a:r>
                <a:r>
                  <a:rPr lang="en-GB" sz="2000" baseline="30000" dirty="0"/>
                  <a:t>2</a:t>
                </a:r>
                <a:r>
                  <a:rPr lang="en-GB" sz="2000" dirty="0"/>
                  <a:t>, can be modelled by the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=160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−0.006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2000" dirty="0"/>
              </a:p>
              <a:p>
                <a:r>
                  <a:rPr lang="en-GB" sz="2000" dirty="0"/>
                  <a:t>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is the time in days since the pesticide was first applied.</a:t>
                </a:r>
              </a:p>
              <a:p>
                <a:r>
                  <a:rPr lang="en-GB" sz="2000" dirty="0"/>
                  <a:t>a. Use this model to estimate the density of pesticide after 15 days.</a:t>
                </a:r>
              </a:p>
              <a:p>
                <a:r>
                  <a:rPr lang="en-GB" sz="2000" dirty="0"/>
                  <a:t>b. Interpret the meaning of the value 160 in this model.</a:t>
                </a:r>
              </a:p>
              <a:p>
                <a:r>
                  <a:rPr lang="en-GB" sz="2000" dirty="0"/>
                  <a:t>c.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𝑘𝑃</m:t>
                    </m:r>
                  </m:oMath>
                </a14:m>
                <a:r>
                  <a:rPr lang="en-GB" sz="2000" dirty="0"/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 is a constant, and state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d. Interpret the significance of the sign of your answer in part (c).</a:t>
                </a:r>
              </a:p>
              <a:p>
                <a:r>
                  <a:rPr lang="en-GB" sz="2000" dirty="0"/>
                  <a:t>e. Sketch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against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21" y="670010"/>
                <a:ext cx="8280920" cy="26900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Modelling – </a:t>
              </a:r>
              <a:r>
                <a:rPr lang="en-GB" sz="3200" smtClean="0">
                  <a:latin typeface="+mj-lt"/>
                </a:rPr>
                <a:t>Exam Questions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05644" y="3573016"/>
            <a:ext cx="3219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82700" y="3547616"/>
                <a:ext cx="3714700" cy="3032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/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=15,  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=160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−0.006(15)</m:t>
                        </m:r>
                      </m:sup>
                    </m:sSup>
                  </m:oMath>
                </a14:m>
                <a:r>
                  <a:rPr lang="en-GB" sz="16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=145.2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, then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=160</m:t>
                    </m:r>
                  </m:oMath>
                </a14:m>
                <a:r>
                  <a:rPr lang="en-GB" sz="1600" dirty="0"/>
                  <a:t>. Thus 160 is the initial density of pesticide in the field.</a:t>
                </a:r>
              </a:p>
              <a:p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160×−0.006</m:t>
                          </m:r>
                        </m:e>
                      </m:d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=−0.96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600" b="0" i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=−0.96</m:t>
                      </m:r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The rate is negative, thus the density of pesticide is decreasing.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00" y="3547616"/>
                <a:ext cx="3714700" cy="3032305"/>
              </a:xfrm>
              <a:prstGeom prst="rect">
                <a:avLst/>
              </a:prstGeom>
              <a:blipFill>
                <a:blip r:embed="rId3"/>
                <a:stretch>
                  <a:fillRect l="-985" t="-201" b="-18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505644" y="4354592"/>
            <a:ext cx="3219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5632" y="5100876"/>
            <a:ext cx="3219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5632" y="6021288"/>
            <a:ext cx="3219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25" name="Freeform: Shape 24"/>
          <p:cNvSpPr/>
          <p:nvPr/>
        </p:nvSpPr>
        <p:spPr>
          <a:xfrm flipH="1">
            <a:off x="5582528" y="4890433"/>
            <a:ext cx="2621351" cy="1094968"/>
          </a:xfrm>
          <a:custGeom>
            <a:avLst/>
            <a:gdLst>
              <a:gd name="connsiteX0" fmla="*/ 0 w 1968500"/>
              <a:gd name="connsiteY0" fmla="*/ 609600 h 609600"/>
              <a:gd name="connsiteX1" fmla="*/ 1117600 w 1968500"/>
              <a:gd name="connsiteY1" fmla="*/ 355600 h 609600"/>
              <a:gd name="connsiteX2" fmla="*/ 1968500 w 1968500"/>
              <a:gd name="connsiteY2" fmla="*/ 0 h 609600"/>
              <a:gd name="connsiteX0" fmla="*/ 0 w 1978178"/>
              <a:gd name="connsiteY0" fmla="*/ 581318 h 581318"/>
              <a:gd name="connsiteX1" fmla="*/ 1127278 w 1978178"/>
              <a:gd name="connsiteY1" fmla="*/ 355600 h 581318"/>
              <a:gd name="connsiteX2" fmla="*/ 1978178 w 1978178"/>
              <a:gd name="connsiteY2" fmla="*/ 0 h 581318"/>
              <a:gd name="connsiteX0" fmla="*/ 0 w 1978178"/>
              <a:gd name="connsiteY0" fmla="*/ 581318 h 581318"/>
              <a:gd name="connsiteX1" fmla="*/ 1127278 w 1978178"/>
              <a:gd name="connsiteY1" fmla="*/ 355600 h 581318"/>
              <a:gd name="connsiteX2" fmla="*/ 1978178 w 1978178"/>
              <a:gd name="connsiteY2" fmla="*/ 0 h 581318"/>
              <a:gd name="connsiteX0" fmla="*/ 0 w 1997533"/>
              <a:gd name="connsiteY0" fmla="*/ 609600 h 609600"/>
              <a:gd name="connsiteX1" fmla="*/ 1146633 w 1997533"/>
              <a:gd name="connsiteY1" fmla="*/ 355600 h 609600"/>
              <a:gd name="connsiteX2" fmla="*/ 1997533 w 1997533"/>
              <a:gd name="connsiteY2" fmla="*/ 0 h 609600"/>
              <a:gd name="connsiteX0" fmla="*/ 0 w 1997533"/>
              <a:gd name="connsiteY0" fmla="*/ 609600 h 609600"/>
              <a:gd name="connsiteX1" fmla="*/ 1146633 w 1997533"/>
              <a:gd name="connsiteY1" fmla="*/ 355600 h 609600"/>
              <a:gd name="connsiteX2" fmla="*/ 1997533 w 19975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533" h="609600">
                <a:moveTo>
                  <a:pt x="0" y="609600"/>
                </a:moveTo>
                <a:cubicBezTo>
                  <a:pt x="597990" y="526330"/>
                  <a:pt x="813711" y="457200"/>
                  <a:pt x="1146633" y="355600"/>
                </a:cubicBezTo>
                <a:cubicBezTo>
                  <a:pt x="1479555" y="254000"/>
                  <a:pt x="1736124" y="127000"/>
                  <a:pt x="199753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5582496" y="4226152"/>
            <a:ext cx="5008" cy="1837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64088" y="3847661"/>
                <a:ext cx="4489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847661"/>
                <a:ext cx="44894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5595196" y="6063117"/>
            <a:ext cx="27914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289677" y="5830461"/>
                <a:ext cx="4489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9677" y="5830461"/>
                <a:ext cx="44894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065492" y="4719209"/>
            <a:ext cx="552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160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33FCAD-7FEE-49DE-B426-925F0269D137}"/>
              </a:ext>
            </a:extLst>
          </p:cNvPr>
          <p:cNvSpPr/>
          <p:nvPr/>
        </p:nvSpPr>
        <p:spPr>
          <a:xfrm>
            <a:off x="4965811" y="3589231"/>
            <a:ext cx="3219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579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318-319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96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14H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331-333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1144" y="1628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786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41597</TotalTime>
  <Words>165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1571</cp:revision>
  <dcterms:created xsi:type="dcterms:W3CDTF">2013-02-28T07:36:55Z</dcterms:created>
  <dcterms:modified xsi:type="dcterms:W3CDTF">2020-08-07T16:05:01Z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2020-08-07T16:04:59.5926555Z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bca805c6-eaf0-4c77-a37a-74fd694d3d7c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