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686" r:id="rId2"/>
    <p:sldId id="680" r:id="rId3"/>
    <p:sldId id="681" r:id="rId4"/>
    <p:sldId id="687" r:id="rId5"/>
    <p:sldId id="682" r:id="rId6"/>
    <p:sldId id="668" r:id="rId7"/>
    <p:sldId id="691" r:id="rId8"/>
    <p:sldId id="688" r:id="rId9"/>
    <p:sldId id="690" r:id="rId10"/>
    <p:sldId id="692" r:id="rId11"/>
    <p:sldId id="685" r:id="rId12"/>
    <p:sldId id="669" r:id="rId13"/>
    <p:sldId id="689" r:id="rId14"/>
    <p:sldId id="670" r:id="rId15"/>
    <p:sldId id="693" r:id="rId16"/>
    <p:sldId id="61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581" autoAdjust="0"/>
    <p:restoredTop sz="88534" autoAdjust="0"/>
  </p:normalViewPr>
  <p:slideViewPr>
    <p:cSldViewPr>
      <p:cViewPr varScale="1">
        <p:scale>
          <a:sx n="82" d="100"/>
          <a:sy n="82" d="100"/>
        </p:scale>
        <p:origin x="1192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0" Type="http://schemas.openxmlformats.org/officeDocument/2006/relationships/image" Target="../media/image38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0.png"/><Relationship Id="rId2" Type="http://schemas.openxmlformats.org/officeDocument/2006/relationships/image" Target="../media/image28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10.png"/><Relationship Id="rId4" Type="http://schemas.openxmlformats.org/officeDocument/2006/relationships/image" Target="../media/image30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0.png"/><Relationship Id="rId3" Type="http://schemas.openxmlformats.org/officeDocument/2006/relationships/image" Target="../media/image330.png"/><Relationship Id="rId7" Type="http://schemas.openxmlformats.org/officeDocument/2006/relationships/image" Target="../media/image370.png"/><Relationship Id="rId2" Type="http://schemas.openxmlformats.org/officeDocument/2006/relationships/image" Target="../media/image3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5" Type="http://schemas.openxmlformats.org/officeDocument/2006/relationships/image" Target="../media/image351.png"/><Relationship Id="rId4" Type="http://schemas.openxmlformats.org/officeDocument/2006/relationships/image" Target="../media/image34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400.png"/><Relationship Id="rId7" Type="http://schemas.openxmlformats.org/officeDocument/2006/relationships/image" Target="../media/image44.png"/><Relationship Id="rId2" Type="http://schemas.openxmlformats.org/officeDocument/2006/relationships/image" Target="../media/image39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3.png"/><Relationship Id="rId11" Type="http://schemas.openxmlformats.org/officeDocument/2006/relationships/image" Target="../media/image48.png"/><Relationship Id="rId5" Type="http://schemas.openxmlformats.org/officeDocument/2006/relationships/image" Target="../media/image42.png"/><Relationship Id="rId10" Type="http://schemas.openxmlformats.org/officeDocument/2006/relationships/image" Target="../media/image47.png"/><Relationship Id="rId4" Type="http://schemas.openxmlformats.org/officeDocument/2006/relationships/image" Target="../media/image410.png"/><Relationship Id="rId9" Type="http://schemas.openxmlformats.org/officeDocument/2006/relationships/image" Target="../media/image4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0.png"/><Relationship Id="rId2" Type="http://schemas.openxmlformats.org/officeDocument/2006/relationships/image" Target="../media/image34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1.png"/><Relationship Id="rId2" Type="http://schemas.openxmlformats.org/officeDocument/2006/relationships/image" Target="../media/image32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png"/><Relationship Id="rId4" Type="http://schemas.openxmlformats.org/officeDocument/2006/relationships/image" Target="../media/image9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0.png"/><Relationship Id="rId4" Type="http://schemas.openxmlformats.org/officeDocument/2006/relationships/image" Target="../media/image15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8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Applied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-1137" y="923811"/>
            <a:ext cx="9142856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b="1" dirty="0"/>
              <a:t>Regression Correlation and Hypothesis Testing</a:t>
            </a:r>
          </a:p>
          <a:p>
            <a:pPr algn="ctr"/>
            <a:r>
              <a:rPr lang="en-GB" sz="6600" b="1" dirty="0"/>
              <a:t>- </a:t>
            </a:r>
            <a:r>
              <a:rPr lang="en-GB" sz="6600" dirty="0"/>
              <a:t>Exponential Models</a:t>
            </a:r>
          </a:p>
          <a:p>
            <a:pPr algn="ctr"/>
            <a:endParaRPr lang="en-GB" sz="2800" dirty="0"/>
          </a:p>
          <a:p>
            <a:pPr algn="ctr"/>
            <a:r>
              <a:rPr lang="en-GB" sz="6000" dirty="0"/>
              <a:t>Chapter 1 </a:t>
            </a:r>
          </a:p>
          <a:p>
            <a:pPr algn="ctr"/>
            <a:r>
              <a:rPr lang="en-GB" sz="6000" dirty="0"/>
              <a:t>(Part 1 of 3)</a:t>
            </a:r>
          </a:p>
        </p:txBody>
      </p:sp>
    </p:spTree>
    <p:extLst>
      <p:ext uri="{BB962C8B-B14F-4D97-AF65-F5344CB8AC3E}">
        <p14:creationId xmlns:p14="http://schemas.microsoft.com/office/powerpoint/2010/main" val="954786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Exponential Regression – Key Concepts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C0EAF3C-94BB-4D11-9606-E0E56274CEF9}"/>
              </a:ext>
            </a:extLst>
          </p:cNvPr>
          <p:cNvCxnSpPr>
            <a:cxnSpLocks/>
          </p:cNvCxnSpPr>
          <p:nvPr/>
        </p:nvCxnSpPr>
        <p:spPr>
          <a:xfrm flipV="1">
            <a:off x="1285617" y="6236667"/>
            <a:ext cx="2304256" cy="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77562BD8-7652-426D-A84C-DDBDD70424D3}"/>
                  </a:ext>
                </a:extLst>
              </p:cNvPr>
              <p:cNvSpPr txBox="1"/>
              <p:nvPr/>
            </p:nvSpPr>
            <p:spPr>
              <a:xfrm rot="16200000">
                <a:off x="464123" y="4108235"/>
                <a:ext cx="86907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800" b="1" i="0" smtClean="0">
                              <a:latin typeface="Cambria Math" panose="02040503050406030204" pitchFamily="18" charset="0"/>
                            </a:rPr>
                            <m:t>𝐥𝐨𝐠</m:t>
                          </m:r>
                        </m:fName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</m:func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77562BD8-7652-426D-A84C-DDBDD70424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464123" y="4108235"/>
                <a:ext cx="869078" cy="523220"/>
              </a:xfrm>
              <a:prstGeom prst="rect">
                <a:avLst/>
              </a:prstGeom>
              <a:blipFill>
                <a:blip r:embed="rId2"/>
                <a:stretch>
                  <a:fillRect t="-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E400F622-1B8E-4925-89BA-8E10541D64CC}"/>
              </a:ext>
            </a:extLst>
          </p:cNvPr>
          <p:cNvCxnSpPr>
            <a:cxnSpLocks/>
          </p:cNvCxnSpPr>
          <p:nvPr/>
        </p:nvCxnSpPr>
        <p:spPr>
          <a:xfrm flipV="1">
            <a:off x="1285617" y="3932411"/>
            <a:ext cx="0" cy="2304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1F9B0871-6739-4E6A-8CAC-AC43A474300A}"/>
              </a:ext>
            </a:extLst>
          </p:cNvPr>
          <p:cNvSpPr txBox="1"/>
          <p:nvPr/>
        </p:nvSpPr>
        <p:spPr>
          <a:xfrm>
            <a:off x="2697987" y="6254895"/>
            <a:ext cx="10934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Log </a:t>
            </a:r>
            <a:r>
              <a:rPr lang="en-GB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57F75FC-B81C-4445-91BB-1596974190A6}"/>
              </a:ext>
            </a:extLst>
          </p:cNvPr>
          <p:cNvGrpSpPr/>
          <p:nvPr/>
        </p:nvGrpSpPr>
        <p:grpSpPr>
          <a:xfrm>
            <a:off x="1225928" y="5687722"/>
            <a:ext cx="216024" cy="216024"/>
            <a:chOff x="3347864" y="2780928"/>
            <a:chExt cx="216024" cy="216024"/>
          </a:xfrm>
        </p:grpSpPr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CBB0E721-6A52-408B-84D2-15A5AF408DEA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F09DC95B-8911-40BF-ABF6-64879488533F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12C1CDC-7328-4F5D-8D13-67AC9496C180}"/>
              </a:ext>
            </a:extLst>
          </p:cNvPr>
          <p:cNvGrpSpPr/>
          <p:nvPr/>
        </p:nvGrpSpPr>
        <p:grpSpPr>
          <a:xfrm>
            <a:off x="1651809" y="5279169"/>
            <a:ext cx="216024" cy="216024"/>
            <a:chOff x="3347864" y="2780928"/>
            <a:chExt cx="216024" cy="216024"/>
          </a:xfrm>
        </p:grpSpPr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EBAEC5ED-F0C4-4325-B686-D3B5FC8B743E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A1CC277F-C92F-468F-ABDB-F1F0FBDD4BEE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93362CD8-D60D-4A3B-9AD6-51DDF7BF09B9}"/>
              </a:ext>
            </a:extLst>
          </p:cNvPr>
          <p:cNvGrpSpPr/>
          <p:nvPr/>
        </p:nvGrpSpPr>
        <p:grpSpPr>
          <a:xfrm>
            <a:off x="2066084" y="5047853"/>
            <a:ext cx="216024" cy="216024"/>
            <a:chOff x="3347864" y="2780928"/>
            <a:chExt cx="216024" cy="216024"/>
          </a:xfrm>
        </p:grpSpPr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2B11BF04-C1C0-4F5A-9BC7-63F5BFE9D568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9576F5BE-5A57-4D36-BB3E-5C45D36AEA9B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172666F-7EEC-4EA6-9E24-B17FC053BD99}"/>
              </a:ext>
            </a:extLst>
          </p:cNvPr>
          <p:cNvGrpSpPr/>
          <p:nvPr/>
        </p:nvGrpSpPr>
        <p:grpSpPr>
          <a:xfrm>
            <a:off x="2401688" y="4703018"/>
            <a:ext cx="216024" cy="216024"/>
            <a:chOff x="3347864" y="2780928"/>
            <a:chExt cx="216024" cy="216024"/>
          </a:xfrm>
        </p:grpSpPr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458D1B7A-90FC-44BC-A350-4A0A895991BF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0CDD1FEA-ADB8-4936-A2BF-6EC9C79936E0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D982FE40-7A86-409B-949C-739910E89EC5}"/>
              </a:ext>
            </a:extLst>
          </p:cNvPr>
          <p:cNvGrpSpPr/>
          <p:nvPr/>
        </p:nvGrpSpPr>
        <p:grpSpPr>
          <a:xfrm>
            <a:off x="2783956" y="4494482"/>
            <a:ext cx="216024" cy="216024"/>
            <a:chOff x="3347864" y="2780928"/>
            <a:chExt cx="216024" cy="216024"/>
          </a:xfrm>
        </p:grpSpPr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6F137B5A-45B0-4FE6-ADFE-F31D37BB1160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F110034C-CDE1-4041-AC64-1131CF25BCDC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9618AAE1-820C-4080-8B29-D22E6132C8FB}"/>
              </a:ext>
            </a:extLst>
          </p:cNvPr>
          <p:cNvGrpSpPr/>
          <p:nvPr/>
        </p:nvGrpSpPr>
        <p:grpSpPr>
          <a:xfrm>
            <a:off x="3028667" y="4261833"/>
            <a:ext cx="216024" cy="216024"/>
            <a:chOff x="3347864" y="2780928"/>
            <a:chExt cx="216024" cy="216024"/>
          </a:xfrm>
        </p:grpSpPr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475708D1-26CC-4BED-AAF4-8F55DE662E12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53C9C998-29CB-4802-AD24-2A52A51BE8B8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0C4D917D-265C-4984-BB19-A9BF6F2C6EB5}"/>
              </a:ext>
            </a:extLst>
          </p:cNvPr>
          <p:cNvGrpSpPr/>
          <p:nvPr/>
        </p:nvGrpSpPr>
        <p:grpSpPr>
          <a:xfrm>
            <a:off x="3248883" y="4091164"/>
            <a:ext cx="216024" cy="216024"/>
            <a:chOff x="3347864" y="2780928"/>
            <a:chExt cx="216024" cy="216024"/>
          </a:xfrm>
        </p:grpSpPr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E009666F-AA59-4527-AB5F-564C972E938C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CBF2A81C-C6AD-46EF-90B0-B42E7D9C619C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BB107DCA-40C6-43CC-B6DB-E31FD97D1B29}"/>
              </a:ext>
            </a:extLst>
          </p:cNvPr>
          <p:cNvGrpSpPr/>
          <p:nvPr/>
        </p:nvGrpSpPr>
        <p:grpSpPr>
          <a:xfrm>
            <a:off x="3493087" y="3879938"/>
            <a:ext cx="216024" cy="216024"/>
            <a:chOff x="3347864" y="2780928"/>
            <a:chExt cx="216024" cy="216024"/>
          </a:xfrm>
        </p:grpSpPr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CF958824-0248-4ED6-AC62-0BA6DC06DAAD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E9A3D0E6-4354-4501-87A2-5D08B9E00F09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700A1A30-4636-4A0D-9952-D8596D811827}"/>
              </a:ext>
            </a:extLst>
          </p:cNvPr>
          <p:cNvCxnSpPr>
            <a:cxnSpLocks/>
          </p:cNvCxnSpPr>
          <p:nvPr/>
        </p:nvCxnSpPr>
        <p:spPr>
          <a:xfrm flipV="1">
            <a:off x="1322465" y="3932411"/>
            <a:ext cx="2396171" cy="1855156"/>
          </a:xfrm>
          <a:prstGeom prst="line">
            <a:avLst/>
          </a:prstGeom>
          <a:ln w="57150">
            <a:solidFill>
              <a:srgbClr val="0000FF"/>
            </a:solidFill>
            <a:prstDash val="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655335" y="1487243"/>
                <a:ext cx="348461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sz="4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35" y="1487243"/>
                <a:ext cx="3484617" cy="7694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754190" y="2309344"/>
                <a:ext cx="142806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3600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GB" sz="3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36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4190" y="2309344"/>
                <a:ext cx="1428062" cy="646331"/>
              </a:xfrm>
              <a:prstGeom prst="rect">
                <a:avLst/>
              </a:prstGeom>
              <a:blipFill>
                <a:blip r:embed="rId4"/>
                <a:stretch>
                  <a:fillRect t="-15094" b="-349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1613170" y="2973901"/>
                <a:ext cx="201769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3600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3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GB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func>
                  </m:oMath>
                </a14:m>
                <a:r>
                  <a:rPr lang="en-GB" sz="36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3170" y="2973901"/>
                <a:ext cx="2017690" cy="646331"/>
              </a:xfrm>
              <a:prstGeom prst="rect">
                <a:avLst/>
              </a:prstGeom>
              <a:blipFill>
                <a:blip r:embed="rId5"/>
                <a:stretch>
                  <a:fillRect t="-15094" b="-349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239899" y="806642"/>
                <a:ext cx="418808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func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func>
                        <m:funcPr>
                          <m:ctrlPr>
                            <a:rPr lang="en-GB" sz="32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899" y="806642"/>
                <a:ext cx="4188085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4626549" y="831028"/>
            <a:ext cx="72008" cy="57907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4814016" y="803191"/>
                <a:ext cx="41968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  <m:r>
                        <a:rPr lang="en-GB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3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func>
                      <m:r>
                        <a:rPr lang="en-GB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func>
                        <m:funcPr>
                          <m:ctrlPr>
                            <a:rPr lang="en-GB" sz="32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4016" y="803191"/>
                <a:ext cx="4196856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5341224" y="1483792"/>
                <a:ext cx="3155087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4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1224" y="1483792"/>
                <a:ext cx="3155087" cy="7078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5880175" y="2252890"/>
                <a:ext cx="204414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3600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3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GB" sz="3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func>
                  </m:oMath>
                </a14:m>
                <a:r>
                  <a:rPr lang="en-GB" sz="36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0175" y="2252890"/>
                <a:ext cx="2044145" cy="646331"/>
              </a:xfrm>
              <a:prstGeom prst="rect">
                <a:avLst/>
              </a:prstGeom>
              <a:blipFill>
                <a:blip r:embed="rId9"/>
                <a:stretch>
                  <a:fillRect t="-15094" b="-349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6041489" y="2923673"/>
                <a:ext cx="188283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3600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3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GB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func>
                  </m:oMath>
                </a14:m>
                <a:r>
                  <a:rPr lang="en-GB" sz="36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1489" y="2923673"/>
                <a:ext cx="1882831" cy="646331"/>
              </a:xfrm>
              <a:prstGeom prst="rect">
                <a:avLst/>
              </a:prstGeom>
              <a:blipFill>
                <a:blip r:embed="rId10"/>
                <a:stretch>
                  <a:fillRect t="-15094" b="-349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CC0EAF3C-94BB-4D11-9606-E0E56274CEF9}"/>
              </a:ext>
            </a:extLst>
          </p:cNvPr>
          <p:cNvCxnSpPr>
            <a:cxnSpLocks/>
          </p:cNvCxnSpPr>
          <p:nvPr/>
        </p:nvCxnSpPr>
        <p:spPr>
          <a:xfrm flipV="1">
            <a:off x="6020145" y="6237312"/>
            <a:ext cx="2304256" cy="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77562BD8-7652-426D-A84C-DDBDD70424D3}"/>
                  </a:ext>
                </a:extLst>
              </p:cNvPr>
              <p:cNvSpPr txBox="1"/>
              <p:nvPr/>
            </p:nvSpPr>
            <p:spPr>
              <a:xfrm rot="16200000">
                <a:off x="5198651" y="4108880"/>
                <a:ext cx="86907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800" b="1" i="0" smtClean="0">
                              <a:latin typeface="Cambria Math" panose="02040503050406030204" pitchFamily="18" charset="0"/>
                            </a:rPr>
                            <m:t>𝐥𝐨𝐠</m:t>
                          </m:r>
                        </m:fName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</m:func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77562BD8-7652-426D-A84C-DDBDD70424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5198651" y="4108880"/>
                <a:ext cx="869078" cy="523220"/>
              </a:xfrm>
              <a:prstGeom prst="rect">
                <a:avLst/>
              </a:prstGeom>
              <a:blipFill>
                <a:blip r:embed="rId11"/>
                <a:stretch>
                  <a:fillRect t="-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E400F622-1B8E-4925-89BA-8E10541D64CC}"/>
              </a:ext>
            </a:extLst>
          </p:cNvPr>
          <p:cNvCxnSpPr>
            <a:cxnSpLocks/>
          </p:cNvCxnSpPr>
          <p:nvPr/>
        </p:nvCxnSpPr>
        <p:spPr>
          <a:xfrm flipV="1">
            <a:off x="6020145" y="3933056"/>
            <a:ext cx="0" cy="2304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78" name="Group 77">
            <a:extLst>
              <a:ext uri="{FF2B5EF4-FFF2-40B4-BE49-F238E27FC236}">
                <a16:creationId xmlns:a16="http://schemas.microsoft.com/office/drawing/2014/main" id="{057F75FC-B81C-4445-91BB-1596974190A6}"/>
              </a:ext>
            </a:extLst>
          </p:cNvPr>
          <p:cNvGrpSpPr/>
          <p:nvPr/>
        </p:nvGrpSpPr>
        <p:grpSpPr>
          <a:xfrm>
            <a:off x="5960456" y="5688367"/>
            <a:ext cx="216024" cy="216024"/>
            <a:chOff x="3347864" y="2780928"/>
            <a:chExt cx="216024" cy="216024"/>
          </a:xfrm>
        </p:grpSpPr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CBB0E721-6A52-408B-84D2-15A5AF408DEA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F09DC95B-8911-40BF-ABF6-64879488533F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D12C1CDC-7328-4F5D-8D13-67AC9496C180}"/>
              </a:ext>
            </a:extLst>
          </p:cNvPr>
          <p:cNvGrpSpPr/>
          <p:nvPr/>
        </p:nvGrpSpPr>
        <p:grpSpPr>
          <a:xfrm>
            <a:off x="6386337" y="5279814"/>
            <a:ext cx="216024" cy="216024"/>
            <a:chOff x="3347864" y="2780928"/>
            <a:chExt cx="216024" cy="216024"/>
          </a:xfrm>
        </p:grpSpPr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EBAEC5ED-F0C4-4325-B686-D3B5FC8B743E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A1CC277F-C92F-468F-ABDB-F1F0FBDD4BEE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93362CD8-D60D-4A3B-9AD6-51DDF7BF09B9}"/>
              </a:ext>
            </a:extLst>
          </p:cNvPr>
          <p:cNvGrpSpPr/>
          <p:nvPr/>
        </p:nvGrpSpPr>
        <p:grpSpPr>
          <a:xfrm>
            <a:off x="6800612" y="5048498"/>
            <a:ext cx="216024" cy="216024"/>
            <a:chOff x="3347864" y="2780928"/>
            <a:chExt cx="216024" cy="216024"/>
          </a:xfrm>
        </p:grpSpPr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2B11BF04-C1C0-4F5A-9BC7-63F5BFE9D568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9576F5BE-5A57-4D36-BB3E-5C45D36AEA9B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0172666F-7EEC-4EA6-9E24-B17FC053BD99}"/>
              </a:ext>
            </a:extLst>
          </p:cNvPr>
          <p:cNvGrpSpPr/>
          <p:nvPr/>
        </p:nvGrpSpPr>
        <p:grpSpPr>
          <a:xfrm>
            <a:off x="7136216" y="4703663"/>
            <a:ext cx="216024" cy="216024"/>
            <a:chOff x="3347864" y="2780928"/>
            <a:chExt cx="216024" cy="216024"/>
          </a:xfrm>
        </p:grpSpPr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458D1B7A-90FC-44BC-A350-4A0A895991BF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0CDD1FEA-ADB8-4936-A2BF-6EC9C79936E0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D982FE40-7A86-409B-949C-739910E89EC5}"/>
              </a:ext>
            </a:extLst>
          </p:cNvPr>
          <p:cNvGrpSpPr/>
          <p:nvPr/>
        </p:nvGrpSpPr>
        <p:grpSpPr>
          <a:xfrm>
            <a:off x="7518484" y="4495127"/>
            <a:ext cx="216024" cy="216024"/>
            <a:chOff x="3347864" y="2780928"/>
            <a:chExt cx="216024" cy="216024"/>
          </a:xfrm>
        </p:grpSpPr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6F137B5A-45B0-4FE6-ADFE-F31D37BB1160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F110034C-CDE1-4041-AC64-1131CF25BCDC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9618AAE1-820C-4080-8B29-D22E6132C8FB}"/>
              </a:ext>
            </a:extLst>
          </p:cNvPr>
          <p:cNvGrpSpPr/>
          <p:nvPr/>
        </p:nvGrpSpPr>
        <p:grpSpPr>
          <a:xfrm>
            <a:off x="7763195" y="4262478"/>
            <a:ext cx="216024" cy="216024"/>
            <a:chOff x="3347864" y="2780928"/>
            <a:chExt cx="216024" cy="216024"/>
          </a:xfrm>
        </p:grpSpPr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475708D1-26CC-4BED-AAF4-8F55DE662E12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53C9C998-29CB-4802-AD24-2A52A51BE8B8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0C4D917D-265C-4984-BB19-A9BF6F2C6EB5}"/>
              </a:ext>
            </a:extLst>
          </p:cNvPr>
          <p:cNvGrpSpPr/>
          <p:nvPr/>
        </p:nvGrpSpPr>
        <p:grpSpPr>
          <a:xfrm>
            <a:off x="7983411" y="4091809"/>
            <a:ext cx="216024" cy="216024"/>
            <a:chOff x="3347864" y="2780928"/>
            <a:chExt cx="216024" cy="216024"/>
          </a:xfrm>
        </p:grpSpPr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E009666F-AA59-4527-AB5F-564C972E938C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CBF2A81C-C6AD-46EF-90B0-B42E7D9C619C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BB107DCA-40C6-43CC-B6DB-E31FD97D1B29}"/>
              </a:ext>
            </a:extLst>
          </p:cNvPr>
          <p:cNvGrpSpPr/>
          <p:nvPr/>
        </p:nvGrpSpPr>
        <p:grpSpPr>
          <a:xfrm>
            <a:off x="8227615" y="3880583"/>
            <a:ext cx="216024" cy="216024"/>
            <a:chOff x="3347864" y="2780928"/>
            <a:chExt cx="216024" cy="216024"/>
          </a:xfrm>
        </p:grpSpPr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CF958824-0248-4ED6-AC62-0BA6DC06DAAD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E9A3D0E6-4354-4501-87A2-5D08B9E00F09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700A1A30-4636-4A0D-9952-D8596D811827}"/>
              </a:ext>
            </a:extLst>
          </p:cNvPr>
          <p:cNvCxnSpPr>
            <a:cxnSpLocks/>
          </p:cNvCxnSpPr>
          <p:nvPr/>
        </p:nvCxnSpPr>
        <p:spPr>
          <a:xfrm flipV="1">
            <a:off x="6056993" y="3933056"/>
            <a:ext cx="2396171" cy="1855156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1F9B0871-6739-4E6A-8CAC-AC43A474300A}"/>
                  </a:ext>
                </a:extLst>
              </p:cNvPr>
              <p:cNvSpPr txBox="1"/>
              <p:nvPr/>
            </p:nvSpPr>
            <p:spPr>
              <a:xfrm>
                <a:off x="7116868" y="6297209"/>
                <a:ext cx="152561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b="1" dirty="0"/>
                  <a:t>Time (</a:t>
                </a:r>
                <a14:m>
                  <m:oMath xmlns:m="http://schemas.openxmlformats.org/officeDocument/2006/math"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sz="2800" b="1" dirty="0"/>
                  <a:t>)</a:t>
                </a:r>
              </a:p>
            </p:txBody>
          </p:sp>
        </mc:Choice>
        <mc:Fallback xmlns=""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1F9B0871-6739-4E6A-8CAC-AC43A47430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6868" y="6297209"/>
                <a:ext cx="1525611" cy="523220"/>
              </a:xfrm>
              <a:prstGeom prst="rect">
                <a:avLst/>
              </a:prstGeom>
              <a:blipFill>
                <a:blip r:embed="rId12"/>
                <a:stretch>
                  <a:fillRect l="-7968" t="-10465" r="-119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9236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BC79C55-652A-4BA6-A130-6D6098C2D7F3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257DA43D-0686-41C4-9CB8-9D307FBC4D90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Exponential Regression - Example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1195DA6-E030-4EA6-A407-29CD1329A47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13263DB8-ED87-49C6-BC9B-389B8F1C4B6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91299393"/>
                  </p:ext>
                </p:extLst>
              </p:nvPr>
            </p:nvGraphicFramePr>
            <p:xfrm>
              <a:off x="214945" y="829755"/>
              <a:ext cx="8712965" cy="914400"/>
            </p:xfrm>
            <a:graphic>
              <a:graphicData uri="http://schemas.openxmlformats.org/drawingml/2006/table">
                <a:tbl>
                  <a:tblPr bandRow="1">
                    <a:tableStyleId>{5C22544A-7EE6-4342-B048-85BDC9FD1C3A}</a:tableStyleId>
                  </a:tblPr>
                  <a:tblGrid>
                    <a:gridCol w="2439959">
                      <a:extLst>
                        <a:ext uri="{9D8B030D-6E8A-4147-A177-3AD203B41FA5}">
                          <a16:colId xmlns:a16="http://schemas.microsoft.com/office/drawing/2014/main" val="4049874319"/>
                        </a:ext>
                      </a:extLst>
                    </a:gridCol>
                    <a:gridCol w="1045501">
                      <a:extLst>
                        <a:ext uri="{9D8B030D-6E8A-4147-A177-3AD203B41FA5}">
                          <a16:colId xmlns:a16="http://schemas.microsoft.com/office/drawing/2014/main" val="896385437"/>
                        </a:ext>
                      </a:extLst>
                    </a:gridCol>
                    <a:gridCol w="1045501">
                      <a:extLst>
                        <a:ext uri="{9D8B030D-6E8A-4147-A177-3AD203B41FA5}">
                          <a16:colId xmlns:a16="http://schemas.microsoft.com/office/drawing/2014/main" val="1766743708"/>
                        </a:ext>
                      </a:extLst>
                    </a:gridCol>
                    <a:gridCol w="1045501">
                      <a:extLst>
                        <a:ext uri="{9D8B030D-6E8A-4147-A177-3AD203B41FA5}">
                          <a16:colId xmlns:a16="http://schemas.microsoft.com/office/drawing/2014/main" val="414325283"/>
                        </a:ext>
                      </a:extLst>
                    </a:gridCol>
                    <a:gridCol w="1045501">
                      <a:extLst>
                        <a:ext uri="{9D8B030D-6E8A-4147-A177-3AD203B41FA5}">
                          <a16:colId xmlns:a16="http://schemas.microsoft.com/office/drawing/2014/main" val="3055623590"/>
                        </a:ext>
                      </a:extLst>
                    </a:gridCol>
                    <a:gridCol w="1045501">
                      <a:extLst>
                        <a:ext uri="{9D8B030D-6E8A-4147-A177-3AD203B41FA5}">
                          <a16:colId xmlns:a16="http://schemas.microsoft.com/office/drawing/2014/main" val="395758695"/>
                        </a:ext>
                      </a:extLst>
                    </a:gridCol>
                    <a:gridCol w="1045501">
                      <a:extLst>
                        <a:ext uri="{9D8B030D-6E8A-4147-A177-3AD203B41FA5}">
                          <a16:colId xmlns:a16="http://schemas.microsoft.com/office/drawing/2014/main" val="429081139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Temperature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GB" sz="2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11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67091194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Growth rate</a:t>
                          </a:r>
                          <a:r>
                            <a:rPr lang="en-GB" sz="2400" baseline="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GB" sz="2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1.04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1.49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1.79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2.58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3.1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4.46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2134474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13263DB8-ED87-49C6-BC9B-389B8F1C4B6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91299393"/>
                  </p:ext>
                </p:extLst>
              </p:nvPr>
            </p:nvGraphicFramePr>
            <p:xfrm>
              <a:off x="214945" y="829755"/>
              <a:ext cx="8712965" cy="914400"/>
            </p:xfrm>
            <a:graphic>
              <a:graphicData uri="http://schemas.openxmlformats.org/drawingml/2006/table">
                <a:tbl>
                  <a:tblPr bandRow="1">
                    <a:tableStyleId>{5C22544A-7EE6-4342-B048-85BDC9FD1C3A}</a:tableStyleId>
                  </a:tblPr>
                  <a:tblGrid>
                    <a:gridCol w="2439959">
                      <a:extLst>
                        <a:ext uri="{9D8B030D-6E8A-4147-A177-3AD203B41FA5}">
                          <a16:colId xmlns:a16="http://schemas.microsoft.com/office/drawing/2014/main" val="4049874319"/>
                        </a:ext>
                      </a:extLst>
                    </a:gridCol>
                    <a:gridCol w="1045501">
                      <a:extLst>
                        <a:ext uri="{9D8B030D-6E8A-4147-A177-3AD203B41FA5}">
                          <a16:colId xmlns:a16="http://schemas.microsoft.com/office/drawing/2014/main" val="896385437"/>
                        </a:ext>
                      </a:extLst>
                    </a:gridCol>
                    <a:gridCol w="1045501">
                      <a:extLst>
                        <a:ext uri="{9D8B030D-6E8A-4147-A177-3AD203B41FA5}">
                          <a16:colId xmlns:a16="http://schemas.microsoft.com/office/drawing/2014/main" val="1766743708"/>
                        </a:ext>
                      </a:extLst>
                    </a:gridCol>
                    <a:gridCol w="1045501">
                      <a:extLst>
                        <a:ext uri="{9D8B030D-6E8A-4147-A177-3AD203B41FA5}">
                          <a16:colId xmlns:a16="http://schemas.microsoft.com/office/drawing/2014/main" val="414325283"/>
                        </a:ext>
                      </a:extLst>
                    </a:gridCol>
                    <a:gridCol w="1045501">
                      <a:extLst>
                        <a:ext uri="{9D8B030D-6E8A-4147-A177-3AD203B41FA5}">
                          <a16:colId xmlns:a16="http://schemas.microsoft.com/office/drawing/2014/main" val="3055623590"/>
                        </a:ext>
                      </a:extLst>
                    </a:gridCol>
                    <a:gridCol w="1045501">
                      <a:extLst>
                        <a:ext uri="{9D8B030D-6E8A-4147-A177-3AD203B41FA5}">
                          <a16:colId xmlns:a16="http://schemas.microsoft.com/office/drawing/2014/main" val="395758695"/>
                        </a:ext>
                      </a:extLst>
                    </a:gridCol>
                    <a:gridCol w="1045501">
                      <a:extLst>
                        <a:ext uri="{9D8B030D-6E8A-4147-A177-3AD203B41FA5}">
                          <a16:colId xmlns:a16="http://schemas.microsoft.com/office/drawing/2014/main" val="4290811396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50" t="-10526" r="-258000" b="-1276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11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670911947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50" t="-112000" r="-258000" b="-29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1.04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1.49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1.79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2.58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3.1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4.46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2134474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618812" y="1826894"/>
                <a:ext cx="5905229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3600" dirty="0"/>
                  <a:t>The data is coded using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3600" b="1" i="1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36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3600" b="1" i="1"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GB" sz="3600" b="1" dirty="0"/>
                  <a:t> </a:t>
                </a:r>
                <a:r>
                  <a:rPr lang="en-GB" sz="3600" dirty="0"/>
                  <a:t>and </a:t>
                </a:r>
                <a14:m>
                  <m:oMath xmlns:m="http://schemas.openxmlformats.org/officeDocument/2006/math">
                    <m:r>
                      <a:rPr lang="en-GB" sz="3600" b="1" i="1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3600" b="1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3600" b="1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3600" b="1" i="1">
                            <a:latin typeface="Cambria Math" panose="02040503050406030204" pitchFamily="18" charset="0"/>
                          </a:rPr>
                          <m:t>𝒍𝒐𝒈</m:t>
                        </m:r>
                      </m:fName>
                      <m:e>
                        <m:r>
                          <a:rPr lang="en-GB" sz="3600" b="1" i="1">
                            <a:latin typeface="Cambria Math" panose="02040503050406030204" pitchFamily="18" charset="0"/>
                          </a:rPr>
                          <m:t>𝒈</m:t>
                        </m:r>
                      </m:e>
                    </m:func>
                  </m:oMath>
                </a14:m>
                <a:r>
                  <a:rPr lang="en-GB" sz="3600" dirty="0"/>
                  <a:t> </a:t>
                </a: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8812" y="1826894"/>
                <a:ext cx="5905229" cy="1200329"/>
              </a:xfrm>
              <a:prstGeom prst="rect">
                <a:avLst/>
              </a:prstGeom>
              <a:blipFill>
                <a:blip r:embed="rId3"/>
                <a:stretch>
                  <a:fillRect t="-8122" b="-182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276774" y="3356992"/>
                <a:ext cx="6589303" cy="1754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3600" dirty="0">
                    <a:solidFill>
                      <a:prstClr val="black"/>
                    </a:solidFill>
                  </a:rPr>
                  <a:t>The regression line of </a:t>
                </a:r>
              </a:p>
              <a:p>
                <a:pPr lvl="0" algn="ctr"/>
                <a14:m>
                  <m:oMath xmlns:m="http://schemas.openxmlformats.org/officeDocument/2006/math">
                    <m:func>
                      <m:funcPr>
                        <m:ctrlPr>
                          <a:rPr lang="en-GB" sz="3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36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3600" b="0" i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m:rPr>
                            <m:sty m:val="p"/>
                          </m:rPr>
                          <a:rPr lang="en-GB" sz="36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GB" sz="3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GB" sz="36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GB" sz="3600" dirty="0">
                    <a:solidFill>
                      <a:prstClr val="black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6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(</m:t>
                    </m:r>
                    <m:r>
                      <a:rPr lang="en-GB" sz="3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36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3600" dirty="0">
                    <a:solidFill>
                      <a:prstClr val="black"/>
                    </a:solidFill>
                  </a:rPr>
                  <a:t> is </a:t>
                </a:r>
                <a:endParaRPr lang="en-GB" sz="36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𝟐𝟐𝟏𝟓</m:t>
                      </m:r>
                      <m:r>
                        <a:rPr lang="en-GB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𝟎𝟕𝟗𝟐</m:t>
                      </m:r>
                      <m:r>
                        <a:rPr lang="en-GB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3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6774" y="3356992"/>
                <a:ext cx="6589303" cy="1754326"/>
              </a:xfrm>
              <a:prstGeom prst="rect">
                <a:avLst/>
              </a:prstGeom>
              <a:blipFill>
                <a:blip r:embed="rId4"/>
                <a:stretch>
                  <a:fillRect t="-55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43608" y="5432947"/>
                <a:ext cx="7416824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dirty="0"/>
                  <a:t>Find the exponential equation that can model the data in the form </a:t>
                </a:r>
                <a14:m>
                  <m:oMath xmlns:m="http://schemas.openxmlformats.org/officeDocument/2006/math">
                    <m:r>
                      <a:rPr lang="en-GB" sz="3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sz="3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3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sz="3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sz="3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5432947"/>
                <a:ext cx="7416824" cy="1200329"/>
              </a:xfrm>
              <a:prstGeom prst="rect">
                <a:avLst/>
              </a:prstGeom>
              <a:blipFill>
                <a:blip r:embed="rId5"/>
                <a:stretch>
                  <a:fillRect l="-2136" t="-7614" r="-3533" b="-187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67008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BC79C55-652A-4BA6-A130-6D6098C2D7F3}"/>
              </a:ext>
            </a:extLst>
          </p:cNvPr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257DA43D-0686-41C4-9CB8-9D307FBC4D90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Exponential Regression - Example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1195DA6-E030-4EA6-A407-29CD1329A47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1259633" y="3159013"/>
                <a:ext cx="6552727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4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4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4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4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𝟐𝟐𝟏𝟓</m:t>
                      </m:r>
                      <m:r>
                        <a:rPr lang="en-GB" sz="4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4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4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𝟎𝟕𝟗𝟐</m:t>
                      </m:r>
                      <m:r>
                        <a:rPr lang="en-GB" sz="4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4400" b="1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3" y="3159013"/>
                <a:ext cx="6552727" cy="76944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4D12001B-B20B-4ADA-8497-47CDCC0686DB}"/>
                  </a:ext>
                </a:extLst>
              </p:cNvPr>
              <p:cNvSpPr txBox="1"/>
              <p:nvPr/>
            </p:nvSpPr>
            <p:spPr>
              <a:xfrm>
                <a:off x="4067944" y="4238630"/>
                <a:ext cx="3934762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800" dirty="0"/>
                  <a:t>-intercept is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8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2800" b="1" i="0" smtClean="0">
                            <a:latin typeface="Cambria Math" panose="02040503050406030204" pitchFamily="18" charset="0"/>
                          </a:rPr>
                          <m:t>𝐥𝐨𝐠</m:t>
                        </m:r>
                      </m:fName>
                      <m:e>
                        <m:r>
                          <a:rPr lang="en-GB" sz="28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func>
                  </m:oMath>
                </a14:m>
                <a:r>
                  <a:rPr lang="en-GB" sz="2800" dirty="0"/>
                  <a:t> </a:t>
                </a:r>
              </a:p>
              <a:p>
                <a:pPr algn="ctr"/>
                <a:r>
                  <a:rPr lang="en-GB" sz="2800" dirty="0"/>
                  <a:t>gradient is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8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2800" b="1" i="0" smtClean="0">
                            <a:latin typeface="Cambria Math" panose="02040503050406030204" pitchFamily="18" charset="0"/>
                          </a:rPr>
                          <m:t>𝐥𝐨𝐠</m:t>
                        </m:r>
                      </m:fName>
                      <m:e>
                        <m:r>
                          <a:rPr lang="en-GB" sz="28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func>
                  </m:oMath>
                </a14:m>
                <a:r>
                  <a:rPr lang="en-GB" sz="2800" dirty="0"/>
                  <a:t>.</a:t>
                </a:r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4D12001B-B20B-4ADA-8497-47CDCC0686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4238630"/>
                <a:ext cx="3934762" cy="954107"/>
              </a:xfrm>
              <a:prstGeom prst="rect">
                <a:avLst/>
              </a:prstGeom>
              <a:blipFill>
                <a:blip r:embed="rId3"/>
                <a:stretch>
                  <a:fillRect t="-5732" b="-17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203848" y="836712"/>
                <a:ext cx="2743123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5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5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5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GB" sz="54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836712"/>
                <a:ext cx="2743123" cy="9233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1103651" y="1939781"/>
                <a:ext cx="6935553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5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5400" b="0" i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5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</m:func>
                      <m:r>
                        <a:rPr lang="en-GB" sz="5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5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5400" b="0" i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5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func>
                      <m:r>
                        <a:rPr lang="en-GB" sz="5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5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5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5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𝑙𝑜𝑔</m:t>
                      </m:r>
                      <m:r>
                        <a:rPr lang="en-GB" sz="5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5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5400" dirty="0"/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3651" y="1939781"/>
                <a:ext cx="6935553" cy="9233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1560" y="4221088"/>
            <a:ext cx="2808312" cy="233216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ctangle 60"/>
              <p:cNvSpPr/>
              <p:nvPr/>
            </p:nvSpPr>
            <p:spPr>
              <a:xfrm>
                <a:off x="4067944" y="5946546"/>
                <a:ext cx="3672408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2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func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=0.0792</m:t>
                      </m:r>
                    </m:oMath>
                  </m:oMathPara>
                </a14:m>
                <a:endParaRPr lang="en-GB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1" name="Rectangle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5946546"/>
                <a:ext cx="3672408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4166614" y="5362432"/>
                <a:ext cx="3620068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2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func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−0.2215</m:t>
                      </m:r>
                    </m:oMath>
                  </m:oMathPara>
                </a14:m>
                <a:endParaRPr lang="en-GB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6614" y="5362432"/>
                <a:ext cx="3620068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7249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52" grpId="0"/>
      <p:bldP spid="61" grpId="0"/>
      <p:bldP spid="6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BC79C55-652A-4BA6-A130-6D6098C2D7F3}"/>
              </a:ext>
            </a:extLst>
          </p:cNvPr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257DA43D-0686-41C4-9CB8-9D307FBC4D90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Exponential Regression - Example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1195DA6-E030-4EA6-A407-29CD1329A47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4932040" y="1196752"/>
                <a:ext cx="4083994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2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func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=0.0792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1196752"/>
                <a:ext cx="4083994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251520" y="1156144"/>
                <a:ext cx="3994982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2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func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−0.2215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156144"/>
                <a:ext cx="3994982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2627784" y="4758087"/>
                <a:ext cx="2457597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4800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sz="4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4800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sz="4800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GB" sz="4800" dirty="0"/>
                  <a:t> </a:t>
                </a:r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4758087"/>
                <a:ext cx="2457597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2407548" y="5811900"/>
                <a:ext cx="4710393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4800" b="1" i="1" smtClean="0">
                        <a:latin typeface="Cambria Math" panose="02040503050406030204" pitchFamily="18" charset="0"/>
                      </a:rPr>
                      <m:t>𝒈</m:t>
                    </m:r>
                    <m:r>
                      <a:rPr lang="en-GB" sz="4800" b="1" i="1" smtClean="0">
                        <a:latin typeface="Cambria Math" panose="02040503050406030204" pitchFamily="18" charset="0"/>
                      </a:rPr>
                      <m:t>=(</m:t>
                    </m:r>
                    <m:r>
                      <a:rPr lang="en-GB" sz="4800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GB" sz="4800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GB" sz="4800" b="1" i="1" smtClean="0"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GB" sz="4800" b="1" i="1" smtClean="0">
                        <a:latin typeface="Cambria Math" panose="02040503050406030204" pitchFamily="18" charset="0"/>
                      </a:rPr>
                      <m:t>)</m:t>
                    </m:r>
                    <m:sSup>
                      <m:sSupPr>
                        <m:ctrlPr>
                          <a:rPr lang="en-GB" sz="48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8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sz="48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GB" sz="4800" b="1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GB" sz="4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GB" sz="48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GB" sz="4800" b="1" i="1">
                            <a:latin typeface="Cambria Math" panose="02040503050406030204" pitchFamily="18" charset="0"/>
                          </a:rPr>
                          <m:t>𝒕</m:t>
                        </m:r>
                      </m:sup>
                    </m:sSup>
                  </m:oMath>
                </a14:m>
                <a:r>
                  <a:rPr lang="en-GB" sz="4800" b="1" dirty="0"/>
                  <a:t> </a:t>
                </a:r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7548" y="5811900"/>
                <a:ext cx="4710393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301806" y="1839964"/>
                <a:ext cx="403896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32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32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32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func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32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0.2215</m:t>
                      </m:r>
                    </m:oMath>
                  </m:oMathPara>
                </a14:m>
                <a:endParaRPr lang="en-GB" sz="32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806" y="1839964"/>
                <a:ext cx="4038961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4919012" y="1831334"/>
                <a:ext cx="3829452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32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32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32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r>
                            <a:rPr lang="en-GB" sz="32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func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=0.0792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9012" y="1831334"/>
                <a:ext cx="3829452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/>
              <p:cNvSpPr/>
              <p:nvPr/>
            </p:nvSpPr>
            <p:spPr>
              <a:xfrm>
                <a:off x="246152" y="2527556"/>
                <a:ext cx="4052182" cy="10828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3200" dirty="0">
                    <a:solidFill>
                      <a:prstClr val="black"/>
                    </a:solidFill>
                  </a:rPr>
                  <a:t>Write as a exponential</a:t>
                </a:r>
                <a:endParaRPr lang="en-GB" sz="32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−0.2215</m:t>
                          </m:r>
                        </m:sup>
                      </m:sSup>
                      <m:r>
                        <m:rPr>
                          <m:nor/>
                        </m:rPr>
                        <a:rPr lang="en-GB" sz="3200" dirty="0">
                          <a:solidFill>
                            <a:prstClr val="black"/>
                          </a:solidFill>
                        </a:rPr>
                        <m:t> 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152" y="2527556"/>
                <a:ext cx="4052182" cy="1082861"/>
              </a:xfrm>
              <a:prstGeom prst="rect">
                <a:avLst/>
              </a:prstGeom>
              <a:blipFill>
                <a:blip r:embed="rId8"/>
                <a:stretch>
                  <a:fillRect l="-1353" t="-6780" r="-15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/>
              <p:cNvSpPr/>
              <p:nvPr/>
            </p:nvSpPr>
            <p:spPr>
              <a:xfrm>
                <a:off x="4919011" y="2527556"/>
                <a:ext cx="3905501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3200" dirty="0">
                    <a:solidFill>
                      <a:prstClr val="black"/>
                    </a:solidFill>
                  </a:rPr>
                  <a:t>Write as a exponential</a:t>
                </a:r>
              </a:p>
              <a:p>
                <a:pPr lvl="0" algn="ctr"/>
                <a14:m>
                  <m:oMath xmlns:m="http://schemas.openxmlformats.org/officeDocument/2006/math">
                    <m:sSup>
                      <m:sSupPr>
                        <m:ctrlP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0.0792</m:t>
                        </m:r>
                      </m:sup>
                    </m:sSup>
                  </m:oMath>
                </a14:m>
                <a:r>
                  <a:rPr lang="en-GB" sz="32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3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3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9011" y="2527556"/>
                <a:ext cx="3905501" cy="1077218"/>
              </a:xfrm>
              <a:prstGeom prst="rect">
                <a:avLst/>
              </a:prstGeom>
              <a:blipFill>
                <a:blip r:embed="rId9"/>
                <a:stretch>
                  <a:fillRect l="-3432" t="-7386" r="-32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58"/>
              <p:cNvSpPr/>
              <p:nvPr/>
            </p:nvSpPr>
            <p:spPr>
              <a:xfrm>
                <a:off x="1227174" y="3677176"/>
                <a:ext cx="225847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𝟔𝟎𝟎</m:t>
                      </m:r>
                    </m:oMath>
                  </m:oMathPara>
                </a14:m>
                <a:endParaRPr lang="en-GB" sz="32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9" name="Rectangle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7174" y="3677176"/>
                <a:ext cx="2258471" cy="58477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59"/>
              <p:cNvSpPr/>
              <p:nvPr/>
            </p:nvSpPr>
            <p:spPr>
              <a:xfrm>
                <a:off x="5896958" y="3677176"/>
                <a:ext cx="2012766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𝟐𝟎</m:t>
                      </m:r>
                    </m:oMath>
                  </m:oMathPara>
                </a14:m>
                <a:endParaRPr lang="en-GB" sz="32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0" name="Rectangle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6958" y="3677176"/>
                <a:ext cx="2012766" cy="58477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4620976" y="1052736"/>
            <a:ext cx="23032" cy="32403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2430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4" grpId="0"/>
      <p:bldP spid="55" grpId="0"/>
      <p:bldP spid="57" grpId="0"/>
      <p:bldP spid="58" grpId="0"/>
      <p:bldP spid="59" grpId="0"/>
      <p:bldP spid="6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5E14D6C-FA3E-42EF-9A37-B1F6B2C3601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4B6FA480-6460-4DE0-8DA7-122A9D758012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Exponential Regression – Test your understanding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3DE0188-B7C9-4DD6-B62D-C13A59D57305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F13638E-F740-4D01-BC7A-A7DD61DB155C}"/>
                  </a:ext>
                </a:extLst>
              </p:cNvPr>
              <p:cNvSpPr txBox="1"/>
              <p:nvPr/>
            </p:nvSpPr>
            <p:spPr>
              <a:xfrm>
                <a:off x="394964" y="764704"/>
                <a:ext cx="8352928" cy="193899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dirty="0"/>
                  <a:t>Robert wants to model a rabbit population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2000" dirty="0"/>
                  <a:t> with respect to time in years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2000" dirty="0"/>
                  <a:t>. </a:t>
                </a:r>
              </a:p>
              <a:p>
                <a:pPr algn="ctr"/>
                <a:r>
                  <a:rPr lang="en-GB" sz="2000" dirty="0"/>
                  <a:t>He proposes that the population can be modelled using an exponential model: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𝒌</m:t>
                      </m:r>
                      <m:sSup>
                        <m:sSupPr>
                          <m:ctrlPr>
                            <a:rPr lang="en-GB" sz="2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</m:oMath>
                  </m:oMathPara>
                </a14:m>
                <a:endParaRPr lang="en-GB" sz="2000" b="1" dirty="0"/>
              </a:p>
              <a:p>
                <a:pPr algn="ctr"/>
                <a:r>
                  <a:rPr lang="en-GB" sz="2000" dirty="0"/>
                  <a:t>The data is coded using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2000" dirty="0"/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func>
                  </m:oMath>
                </a14:m>
                <a:r>
                  <a:rPr lang="en-GB" sz="2000" dirty="0"/>
                  <a:t>. </a:t>
                </a:r>
              </a:p>
              <a:p>
                <a:pPr algn="ctr"/>
                <a:r>
                  <a:rPr lang="en-GB" sz="2000" dirty="0"/>
                  <a:t>The regression line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000" dirty="0"/>
                  <a:t> on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/>
                  <a:t> is found to be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=2+0.3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/>
                  <a:t>. </a:t>
                </a:r>
              </a:p>
              <a:p>
                <a:pPr algn="ctr"/>
                <a:r>
                  <a:rPr lang="en-GB" sz="2000" dirty="0"/>
                  <a:t>Determine the values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2000" dirty="0"/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2000" dirty="0"/>
                  <a:t>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F13638E-F740-4D01-BC7A-A7DD61DB15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964" y="764704"/>
                <a:ext cx="8352928" cy="193899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F7110C0-C8BE-46BD-92A7-093760B35385}"/>
                  </a:ext>
                </a:extLst>
              </p:cNvPr>
              <p:cNvSpPr txBox="1"/>
              <p:nvPr/>
            </p:nvSpPr>
            <p:spPr>
              <a:xfrm>
                <a:off x="971600" y="2996952"/>
                <a:ext cx="7056784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𝑘</m:t>
                      </m:r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  <m:oMath xmlns:m="http://schemas.openxmlformats.org/officeDocument/2006/math">
                      <m:func>
                        <m:func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</m:func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func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𝑡</m:t>
                      </m:r>
                      <m:func>
                        <m:func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func>
                    </m:oMath>
                  </m:oMathPara>
                </a14:m>
                <a:br>
                  <a:rPr lang="en-GB" sz="3600" b="0" i="1" dirty="0">
                    <a:latin typeface="Cambria Math" panose="02040503050406030204" pitchFamily="18" charset="0"/>
                  </a:rPr>
                </a:br>
                <a:endParaRPr lang="en-GB" sz="3600" dirty="0"/>
              </a:p>
              <a:p>
                <a:endParaRPr lang="en-GB" sz="3600" dirty="0"/>
              </a:p>
              <a:p>
                <a:pPr algn="ctr"/>
                <a:r>
                  <a:rPr lang="en-GB" sz="3600" i="1" dirty="0"/>
                  <a:t>Hence</a:t>
                </a:r>
                <a:r>
                  <a:rPr lang="en-GB" sz="3600" dirty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func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=2  →   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=100</m:t>
                      </m:r>
                    </m:oMath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  </m:t>
                      </m:r>
                      <m:func>
                        <m:func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func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=0.3 →  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=2.00 (3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𝑠𝑓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F7110C0-C8BE-46BD-92A7-093760B353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2996952"/>
                <a:ext cx="7056784" cy="34163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7921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5E14D6C-FA3E-42EF-9A37-B1F6B2C3601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4B6FA480-6460-4DE0-8DA7-122A9D758012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3DE0188-B7C9-4DD6-B62D-C13A59D57305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F13638E-F740-4D01-BC7A-A7DD61DB155C}"/>
                  </a:ext>
                </a:extLst>
              </p:cNvPr>
              <p:cNvSpPr txBox="1"/>
              <p:nvPr/>
            </p:nvSpPr>
            <p:spPr>
              <a:xfrm>
                <a:off x="355426" y="794182"/>
                <a:ext cx="8136904" cy="120032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Robert wants to model a rabbit population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/>
                  <a:t> with respect to time in years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dirty="0"/>
                  <a:t>. He proposes that the population can be modelled using an exponential model: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endParaRPr lang="en-GB" dirty="0"/>
              </a:p>
              <a:p>
                <a:r>
                  <a:rPr lang="en-GB" dirty="0"/>
                  <a:t>The data is coded using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func>
                  </m:oMath>
                </a14:m>
                <a:r>
                  <a:rPr lang="en-GB" dirty="0"/>
                  <a:t>. The regression line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/>
                  <a:t> 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 is found to be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=2+0.3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. Determine the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F13638E-F740-4D01-BC7A-A7DD61DB15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426" y="794182"/>
                <a:ext cx="8136904" cy="1200329"/>
              </a:xfrm>
              <a:prstGeom prst="rect">
                <a:avLst/>
              </a:prstGeom>
              <a:blipFill>
                <a:blip r:embed="rId2"/>
                <a:stretch>
                  <a:fillRect b="-448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F7110C0-C8BE-46BD-92A7-093760B35385}"/>
                  </a:ext>
                </a:extLst>
              </p:cNvPr>
              <p:cNvSpPr txBox="1"/>
              <p:nvPr/>
            </p:nvSpPr>
            <p:spPr>
              <a:xfrm>
                <a:off x="755576" y="2708920"/>
                <a:ext cx="468052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𝑘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𝑡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func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func>
                    </m:oMath>
                  </m:oMathPara>
                </a14:m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∴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=2    →  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=100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 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=0.3     → 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=2.00 (3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𝑠𝑓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F7110C0-C8BE-46BD-92A7-093760B353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2708920"/>
                <a:ext cx="4680520" cy="1477328"/>
              </a:xfrm>
              <a:prstGeom prst="rect">
                <a:avLst/>
              </a:prstGeom>
              <a:blipFill>
                <a:blip r:embed="rId3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9FF5FBA8-26E6-405A-9EBF-B3D15A223D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2240" y="2420888"/>
            <a:ext cx="1187933" cy="189563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F560430-EE98-4917-96AF-475925104007}"/>
              </a:ext>
            </a:extLst>
          </p:cNvPr>
          <p:cNvSpPr txBox="1"/>
          <p:nvPr/>
        </p:nvSpPr>
        <p:spPr>
          <a:xfrm>
            <a:off x="6901656" y="431011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Rabbit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377CB29-0F17-482B-A280-38D9145B9220}"/>
              </a:ext>
            </a:extLst>
          </p:cNvPr>
          <p:cNvSpPr/>
          <p:nvPr/>
        </p:nvSpPr>
        <p:spPr>
          <a:xfrm>
            <a:off x="368498" y="2256886"/>
            <a:ext cx="5859686" cy="242255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76692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1A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3-5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611560" y="2682537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Q1-3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Q4&amp;5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Q6&amp;7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Q8 &amp; challenge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90232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4336"/>
            <a:ext cx="9143074" cy="599127"/>
            <a:chOff x="0" y="13335"/>
            <a:chExt cx="9144218" cy="599127"/>
          </a:xfrm>
        </p:grpSpPr>
        <p:sp>
          <p:nvSpPr>
            <p:cNvPr id="5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Exponential Regression</a:t>
              </a: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8" name="Straight Arrow Connector 7"/>
          <p:cNvCxnSpPr/>
          <p:nvPr/>
        </p:nvCxnSpPr>
        <p:spPr>
          <a:xfrm flipV="1">
            <a:off x="2411760" y="1124744"/>
            <a:ext cx="0" cy="28083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2411760" y="3933056"/>
            <a:ext cx="4680520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092280" y="3789040"/>
                <a:ext cx="144016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Time</a:t>
                </a:r>
                <a14:m>
                  <m:oMath xmlns:m="http://schemas.openxmlformats.org/officeDocument/2006/math">
                    <m:r>
                      <a:rPr lang="en-GB" sz="2400" b="0" i="0" smtClean="0">
                        <a:latin typeface="Cambria Math"/>
                      </a:rPr>
                      <m:t> </m:t>
                    </m:r>
                    <m:r>
                      <a:rPr lang="en-GB" sz="2400" b="0" i="1" smtClean="0">
                        <a:latin typeface="Cambria Math"/>
                      </a:rPr>
                      <m:t>(</m:t>
                    </m:r>
                    <m:r>
                      <a:rPr lang="en-GB" sz="2400" b="0" i="1" smtClean="0">
                        <a:latin typeface="Cambria Math"/>
                      </a:rPr>
                      <m:t>𝑥</m:t>
                    </m:r>
                    <m:r>
                      <a:rPr lang="en-GB" sz="2400" b="0" i="1" smtClean="0">
                        <a:latin typeface="Cambria Math"/>
                      </a:rPr>
                      <m:t>)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280" y="3789040"/>
                <a:ext cx="1440160" cy="461665"/>
              </a:xfrm>
              <a:prstGeom prst="rect">
                <a:avLst/>
              </a:prstGeom>
              <a:blipFill>
                <a:blip r:embed="rId2"/>
                <a:stretch>
                  <a:fillRect l="-6329"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43369" y="2174957"/>
                <a:ext cx="205436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Rabbit </a:t>
                </a:r>
              </a:p>
              <a:p>
                <a:pPr algn="ctr"/>
                <a:r>
                  <a:rPr lang="en-GB" sz="2400" dirty="0"/>
                  <a:t>Population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/>
                      </a:rPr>
                      <m:t>(</m:t>
                    </m:r>
                    <m:r>
                      <a:rPr lang="en-GB" sz="2400" b="0" i="1" smtClean="0">
                        <a:latin typeface="Cambria Math"/>
                      </a:rPr>
                      <m:t>𝑦</m:t>
                    </m:r>
                    <m:r>
                      <a:rPr lang="en-GB" sz="2400" b="0" i="1" smtClean="0">
                        <a:latin typeface="Cambria Math"/>
                      </a:rPr>
                      <m:t>)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369" y="2174957"/>
                <a:ext cx="2054361" cy="830997"/>
              </a:xfrm>
              <a:prstGeom prst="rect">
                <a:avLst/>
              </a:prstGeom>
              <a:blipFill>
                <a:blip r:embed="rId3"/>
                <a:stretch>
                  <a:fillRect l="-3561" t="-5882" r="-1780" b="-16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 flipV="1">
            <a:off x="2303748" y="1484784"/>
            <a:ext cx="4284476" cy="2304256"/>
          </a:xfrm>
          <a:prstGeom prst="line">
            <a:avLst/>
          </a:prstGeom>
          <a:ln w="57150">
            <a:solidFill>
              <a:srgbClr val="00B050"/>
            </a:solidFill>
            <a:prstDash val="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78940" y="4835202"/>
            <a:ext cx="8784976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This is not a good regression line for the data. Why not?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2456148" y="3664102"/>
            <a:ext cx="216024" cy="216024"/>
            <a:chOff x="3347864" y="2780928"/>
            <a:chExt cx="216024" cy="216024"/>
          </a:xfrm>
        </p:grpSpPr>
        <p:cxnSp>
          <p:nvCxnSpPr>
            <p:cNvPr id="33" name="Straight Connector 32"/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3237018" y="3502750"/>
            <a:ext cx="216024" cy="216024"/>
            <a:chOff x="3347864" y="2780928"/>
            <a:chExt cx="216024" cy="216024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4137969" y="3311223"/>
            <a:ext cx="216024" cy="216024"/>
            <a:chOff x="3347864" y="2780928"/>
            <a:chExt cx="216024" cy="216024"/>
          </a:xfrm>
        </p:grpSpPr>
        <p:cxnSp>
          <p:nvCxnSpPr>
            <p:cNvPr id="42" name="Straight Connector 41"/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4904420" y="2631976"/>
            <a:ext cx="216024" cy="216024"/>
            <a:chOff x="3347864" y="2780928"/>
            <a:chExt cx="216024" cy="216024"/>
          </a:xfrm>
        </p:grpSpPr>
        <p:cxnSp>
          <p:nvCxnSpPr>
            <p:cNvPr id="60" name="Straight Connector 59"/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2" name="Group 61"/>
          <p:cNvGrpSpPr/>
          <p:nvPr/>
        </p:nvGrpSpPr>
        <p:grpSpPr>
          <a:xfrm>
            <a:off x="5591509" y="1980936"/>
            <a:ext cx="216024" cy="216024"/>
            <a:chOff x="3347864" y="2780928"/>
            <a:chExt cx="216024" cy="216024"/>
          </a:xfrm>
        </p:grpSpPr>
        <p:cxnSp>
          <p:nvCxnSpPr>
            <p:cNvPr id="63" name="Straight Connector 62"/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5" name="Group 64"/>
          <p:cNvGrpSpPr/>
          <p:nvPr/>
        </p:nvGrpSpPr>
        <p:grpSpPr>
          <a:xfrm>
            <a:off x="6286358" y="1114755"/>
            <a:ext cx="216024" cy="216024"/>
            <a:chOff x="3347864" y="2780928"/>
            <a:chExt cx="216024" cy="216024"/>
          </a:xfrm>
        </p:grpSpPr>
        <p:cxnSp>
          <p:nvCxnSpPr>
            <p:cNvPr id="66" name="Straight Connector 65"/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64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4336"/>
            <a:ext cx="9143074" cy="599127"/>
            <a:chOff x="0" y="13335"/>
            <a:chExt cx="9144218" cy="599127"/>
          </a:xfrm>
        </p:grpSpPr>
        <p:sp>
          <p:nvSpPr>
            <p:cNvPr id="5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Exponential Regression</a:t>
              </a: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8" name="Straight Arrow Connector 7"/>
          <p:cNvCxnSpPr/>
          <p:nvPr/>
        </p:nvCxnSpPr>
        <p:spPr>
          <a:xfrm flipV="1">
            <a:off x="2411760" y="1124744"/>
            <a:ext cx="0" cy="28083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2411760" y="3933056"/>
            <a:ext cx="4680520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107232" y="3671446"/>
                <a:ext cx="165618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Time</a:t>
                </a:r>
                <a14:m>
                  <m:oMath xmlns:m="http://schemas.openxmlformats.org/officeDocument/2006/math">
                    <m:r>
                      <a:rPr lang="en-GB" sz="2800" b="0" i="0" smtClean="0">
                        <a:latin typeface="Cambria Math"/>
                      </a:rPr>
                      <m:t> </m:t>
                    </m:r>
                    <m:r>
                      <a:rPr lang="en-GB" sz="2800" b="0" i="1" smtClean="0">
                        <a:latin typeface="Cambria Math"/>
                      </a:rPr>
                      <m:t>(</m:t>
                    </m:r>
                    <m:r>
                      <a:rPr lang="en-GB" sz="2800" b="0" i="1" smtClean="0">
                        <a:latin typeface="Cambria Math"/>
                      </a:rPr>
                      <m:t>𝑥</m:t>
                    </m:r>
                    <m:r>
                      <a:rPr lang="en-GB" sz="2800" b="0" i="1" smtClean="0">
                        <a:latin typeface="Cambria Math"/>
                      </a:rPr>
                      <m:t>)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7232" y="3671446"/>
                <a:ext cx="1656184" cy="523220"/>
              </a:xfrm>
              <a:prstGeom prst="rect">
                <a:avLst/>
              </a:prstGeom>
              <a:blipFill>
                <a:blip r:embed="rId2"/>
                <a:stretch>
                  <a:fillRect l="-7721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17826" y="1918220"/>
                <a:ext cx="2054361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Rabbit </a:t>
                </a:r>
              </a:p>
              <a:p>
                <a:pPr algn="ctr"/>
                <a:r>
                  <a:rPr lang="en-GB" sz="2800" dirty="0"/>
                  <a:t>Population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/>
                      </a:rPr>
                      <m:t>(</m:t>
                    </m:r>
                    <m:r>
                      <a:rPr lang="en-GB" sz="2800" b="0" i="1" smtClean="0">
                        <a:latin typeface="Cambria Math"/>
                      </a:rPr>
                      <m:t>𝑦</m:t>
                    </m:r>
                    <m:r>
                      <a:rPr lang="en-GB" sz="2800" b="0" i="1" smtClean="0">
                        <a:latin typeface="Cambria Math"/>
                      </a:rPr>
                      <m:t>)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826" y="1918220"/>
                <a:ext cx="2054361" cy="1384995"/>
              </a:xfrm>
              <a:prstGeom prst="rect">
                <a:avLst/>
              </a:prstGeom>
              <a:blipFill>
                <a:blip r:embed="rId3"/>
                <a:stretch>
                  <a:fillRect t="-4405" r="-26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8" name="Group 37"/>
          <p:cNvGrpSpPr/>
          <p:nvPr/>
        </p:nvGrpSpPr>
        <p:grpSpPr>
          <a:xfrm>
            <a:off x="2303748" y="3511702"/>
            <a:ext cx="216024" cy="216024"/>
            <a:chOff x="3347864" y="2780928"/>
            <a:chExt cx="216024" cy="216024"/>
          </a:xfrm>
        </p:grpSpPr>
        <p:cxnSp>
          <p:nvCxnSpPr>
            <p:cNvPr id="40" name="Straight Connector 39"/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3084618" y="3350350"/>
            <a:ext cx="216024" cy="216024"/>
            <a:chOff x="3347864" y="2780928"/>
            <a:chExt cx="216024" cy="216024"/>
          </a:xfrm>
        </p:grpSpPr>
        <p:cxnSp>
          <p:nvCxnSpPr>
            <p:cNvPr id="46" name="Straight Connector 45"/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8" name="Group 47"/>
          <p:cNvGrpSpPr/>
          <p:nvPr/>
        </p:nvGrpSpPr>
        <p:grpSpPr>
          <a:xfrm>
            <a:off x="3985569" y="3158823"/>
            <a:ext cx="216024" cy="216024"/>
            <a:chOff x="3347864" y="2780928"/>
            <a:chExt cx="216024" cy="216024"/>
          </a:xfrm>
        </p:grpSpPr>
        <p:cxnSp>
          <p:nvCxnSpPr>
            <p:cNvPr id="49" name="Straight Connector 48"/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4752020" y="2479576"/>
            <a:ext cx="216024" cy="216024"/>
            <a:chOff x="3347864" y="2780928"/>
            <a:chExt cx="216024" cy="216024"/>
          </a:xfrm>
        </p:grpSpPr>
        <p:cxnSp>
          <p:nvCxnSpPr>
            <p:cNvPr id="52" name="Straight Connector 51"/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4" name="Group 53"/>
          <p:cNvGrpSpPr/>
          <p:nvPr/>
        </p:nvGrpSpPr>
        <p:grpSpPr>
          <a:xfrm>
            <a:off x="5439109" y="1828536"/>
            <a:ext cx="216024" cy="216024"/>
            <a:chOff x="3347864" y="2780928"/>
            <a:chExt cx="216024" cy="216024"/>
          </a:xfrm>
        </p:grpSpPr>
        <p:cxnSp>
          <p:nvCxnSpPr>
            <p:cNvPr id="55" name="Straight Connector 54"/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6133958" y="962355"/>
            <a:ext cx="216024" cy="216024"/>
            <a:chOff x="3347864" y="2780928"/>
            <a:chExt cx="216024" cy="216024"/>
          </a:xfrm>
        </p:grpSpPr>
        <p:cxnSp>
          <p:nvCxnSpPr>
            <p:cNvPr id="58" name="Straight Connector 57"/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Freeform: Shape 2"/>
          <p:cNvSpPr/>
          <p:nvPr/>
        </p:nvSpPr>
        <p:spPr>
          <a:xfrm>
            <a:off x="2413077" y="949671"/>
            <a:ext cx="3902148" cy="2668772"/>
          </a:xfrm>
          <a:custGeom>
            <a:avLst/>
            <a:gdLst>
              <a:gd name="connsiteX0" fmla="*/ 0 w 3902148"/>
              <a:gd name="connsiteY0" fmla="*/ 2668772 h 2668772"/>
              <a:gd name="connsiteX1" fmla="*/ 1424762 w 3902148"/>
              <a:gd name="connsiteY1" fmla="*/ 2339162 h 2668772"/>
              <a:gd name="connsiteX2" fmla="*/ 2509283 w 3902148"/>
              <a:gd name="connsiteY2" fmla="*/ 1733106 h 2668772"/>
              <a:gd name="connsiteX3" fmla="*/ 3519376 w 3902148"/>
              <a:gd name="connsiteY3" fmla="*/ 648586 h 2668772"/>
              <a:gd name="connsiteX4" fmla="*/ 3902148 w 3902148"/>
              <a:gd name="connsiteY4" fmla="*/ 0 h 2668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02148" h="2668772">
                <a:moveTo>
                  <a:pt x="0" y="2668772"/>
                </a:moveTo>
                <a:cubicBezTo>
                  <a:pt x="503274" y="2581939"/>
                  <a:pt x="1006548" y="2495106"/>
                  <a:pt x="1424762" y="2339162"/>
                </a:cubicBezTo>
                <a:cubicBezTo>
                  <a:pt x="1842976" y="2183218"/>
                  <a:pt x="2160181" y="2014869"/>
                  <a:pt x="2509283" y="1733106"/>
                </a:cubicBezTo>
                <a:cubicBezTo>
                  <a:pt x="2858385" y="1451343"/>
                  <a:pt x="3287232" y="937437"/>
                  <a:pt x="3519376" y="648586"/>
                </a:cubicBezTo>
                <a:cubicBezTo>
                  <a:pt x="3751520" y="359735"/>
                  <a:pt x="3826834" y="179867"/>
                  <a:pt x="3902148" y="0"/>
                </a:cubicBezTo>
              </a:path>
            </a:pathLst>
          </a:custGeom>
          <a:noFill/>
          <a:ln w="57150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" y="4606591"/>
                <a:ext cx="9142856" cy="149233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400" dirty="0">
                    <a:solidFill>
                      <a:schemeClr val="tx1"/>
                    </a:solidFill>
                  </a:rPr>
                  <a:t>Exponential line much better fit.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4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4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4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sSup>
                      <m:sSupPr>
                        <m:ctrlPr>
                          <a:rPr lang="en-GB" sz="4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GB" sz="4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</m:oMath>
                </a14:m>
                <a:r>
                  <a:rPr lang="en-GB" sz="4400" b="1" dirty="0">
                    <a:solidFill>
                      <a:schemeClr val="tx1"/>
                    </a:solidFill>
                  </a:rPr>
                  <a:t>  or  </a:t>
                </a:r>
                <a14:m>
                  <m:oMath xmlns:m="http://schemas.openxmlformats.org/officeDocument/2006/math">
                    <m:r>
                      <a:rPr lang="en-GB" sz="4400" b="1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4400" b="1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4400" b="1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sSup>
                      <m:sSupPr>
                        <m:ctrlPr>
                          <a:rPr lang="en-GB" sz="44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4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44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</m:oMath>
                </a14:m>
                <a:endParaRPr lang="en-GB" sz="4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4606591"/>
                <a:ext cx="9142856" cy="1492332"/>
              </a:xfrm>
              <a:prstGeom prst="rect">
                <a:avLst/>
              </a:prstGeom>
              <a:blipFill>
                <a:blip r:embed="rId4"/>
                <a:stretch>
                  <a:fillRect t="-8607" b="-1598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839548" y="6146197"/>
                <a:ext cx="536461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3200" dirty="0"/>
                  <a:t>where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3200" dirty="0"/>
                  <a:t>, </a:t>
                </a:r>
                <a:r>
                  <a:rPr lang="en-GB" sz="3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GB" sz="3200" dirty="0"/>
                  <a:t> and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3200" dirty="0"/>
                  <a:t> are constants</a:t>
                </a:r>
                <a:endParaRPr lang="en-GB" sz="3200" b="1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9548" y="6146197"/>
                <a:ext cx="5364610" cy="584775"/>
              </a:xfrm>
              <a:prstGeom prst="rect">
                <a:avLst/>
              </a:prstGeom>
              <a:blipFill>
                <a:blip r:embed="rId5"/>
                <a:stretch>
                  <a:fillRect l="-2273" t="-15625" r="-2045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0710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Exponential Regression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E724C0F6-0EEF-4D0B-AFEA-EDAB452ECE5F}"/>
              </a:ext>
            </a:extLst>
          </p:cNvPr>
          <p:cNvCxnSpPr>
            <a:cxnSpLocks/>
          </p:cNvCxnSpPr>
          <p:nvPr/>
        </p:nvCxnSpPr>
        <p:spPr>
          <a:xfrm flipV="1">
            <a:off x="810654" y="3929187"/>
            <a:ext cx="2304256" cy="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70AF667-3FF1-4125-8956-047A60794A98}"/>
                  </a:ext>
                </a:extLst>
              </p:cNvPr>
              <p:cNvSpPr txBox="1"/>
              <p:nvPr/>
            </p:nvSpPr>
            <p:spPr>
              <a:xfrm rot="16200000">
                <a:off x="-725254" y="2519923"/>
                <a:ext cx="239907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Rabbit population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(</m:t>
                    </m:r>
                    <m:r>
                      <a:rPr lang="en-GB" b="0" i="1" smtClean="0">
                        <a:latin typeface="Cambria Math"/>
                      </a:rPr>
                      <m:t>𝑦</m:t>
                    </m:r>
                    <m:r>
                      <a:rPr lang="en-GB" b="0" i="1" smtClean="0">
                        <a:latin typeface="Cambria Math"/>
                      </a:rPr>
                      <m:t>)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70AF667-3FF1-4125-8956-047A60794A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-725254" y="2519923"/>
                <a:ext cx="2399074" cy="369332"/>
              </a:xfrm>
              <a:prstGeom prst="rect">
                <a:avLst/>
              </a:prstGeom>
              <a:blipFill>
                <a:blip r:embed="rId2"/>
                <a:stretch>
                  <a:fillRect l="-10000" r="-26667" b="-22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EC43F31-EA32-4484-9FE8-2DC199BF433A}"/>
              </a:ext>
            </a:extLst>
          </p:cNvPr>
          <p:cNvCxnSpPr>
            <a:cxnSpLocks/>
          </p:cNvCxnSpPr>
          <p:nvPr/>
        </p:nvCxnSpPr>
        <p:spPr>
          <a:xfrm flipV="1">
            <a:off x="810654" y="1624931"/>
            <a:ext cx="0" cy="2304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057DC36-82AC-4D9E-AEB5-535759BB8983}"/>
                  </a:ext>
                </a:extLst>
              </p:cNvPr>
              <p:cNvSpPr txBox="1"/>
              <p:nvPr/>
            </p:nvSpPr>
            <p:spPr>
              <a:xfrm>
                <a:off x="2394830" y="3995772"/>
                <a:ext cx="10316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Time (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)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057DC36-82AC-4D9E-AEB5-535759BB89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4830" y="3995772"/>
                <a:ext cx="1031652" cy="369332"/>
              </a:xfrm>
              <a:prstGeom prst="rect">
                <a:avLst/>
              </a:prstGeom>
              <a:blipFill>
                <a:blip r:embed="rId3"/>
                <a:stretch>
                  <a:fillRect l="-5325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Group 11">
            <a:extLst>
              <a:ext uri="{FF2B5EF4-FFF2-40B4-BE49-F238E27FC236}">
                <a16:creationId xmlns:a16="http://schemas.microsoft.com/office/drawing/2014/main" id="{BAB2904D-D7C2-43AD-9DF9-A58C143448D8}"/>
              </a:ext>
            </a:extLst>
          </p:cNvPr>
          <p:cNvGrpSpPr/>
          <p:nvPr/>
        </p:nvGrpSpPr>
        <p:grpSpPr>
          <a:xfrm>
            <a:off x="802181" y="3429583"/>
            <a:ext cx="216024" cy="216024"/>
            <a:chOff x="3347864" y="2780928"/>
            <a:chExt cx="216024" cy="216024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532AB9-FB9A-41D6-906F-C68E477BCE72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89AB783-C365-4B8F-9F71-E71BACF25F0E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B55661D-7167-4F23-9E7C-C84A22330365}"/>
              </a:ext>
            </a:extLst>
          </p:cNvPr>
          <p:cNvGrpSpPr/>
          <p:nvPr/>
        </p:nvGrpSpPr>
        <p:grpSpPr>
          <a:xfrm>
            <a:off x="1214356" y="3199552"/>
            <a:ext cx="216024" cy="216024"/>
            <a:chOff x="3347864" y="2780928"/>
            <a:chExt cx="216024" cy="216024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94CC249-51C3-4A58-8E32-EB46440E7A98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E3CBAC5E-CF2B-49BA-90C6-075AC56EC2FC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D785667B-885B-4076-85F5-F496D400835A}"/>
              </a:ext>
            </a:extLst>
          </p:cNvPr>
          <p:cNvSpPr/>
          <p:nvPr/>
        </p:nvSpPr>
        <p:spPr>
          <a:xfrm>
            <a:off x="839028" y="1658183"/>
            <a:ext cx="2296633" cy="1839432"/>
          </a:xfrm>
          <a:custGeom>
            <a:avLst/>
            <a:gdLst>
              <a:gd name="connsiteX0" fmla="*/ 0 w 3902148"/>
              <a:gd name="connsiteY0" fmla="*/ 2668772 h 2668772"/>
              <a:gd name="connsiteX1" fmla="*/ 1424762 w 3902148"/>
              <a:gd name="connsiteY1" fmla="*/ 2339162 h 2668772"/>
              <a:gd name="connsiteX2" fmla="*/ 2509283 w 3902148"/>
              <a:gd name="connsiteY2" fmla="*/ 1733106 h 2668772"/>
              <a:gd name="connsiteX3" fmla="*/ 3519376 w 3902148"/>
              <a:gd name="connsiteY3" fmla="*/ 648586 h 2668772"/>
              <a:gd name="connsiteX4" fmla="*/ 3902148 w 3902148"/>
              <a:gd name="connsiteY4" fmla="*/ 0 h 2668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02148" h="2668772">
                <a:moveTo>
                  <a:pt x="0" y="2668772"/>
                </a:moveTo>
                <a:cubicBezTo>
                  <a:pt x="503274" y="2581939"/>
                  <a:pt x="1006548" y="2495106"/>
                  <a:pt x="1424762" y="2339162"/>
                </a:cubicBezTo>
                <a:cubicBezTo>
                  <a:pt x="1842976" y="2183218"/>
                  <a:pt x="2160181" y="2014869"/>
                  <a:pt x="2509283" y="1733106"/>
                </a:cubicBezTo>
                <a:cubicBezTo>
                  <a:pt x="2858385" y="1451343"/>
                  <a:pt x="3287232" y="937437"/>
                  <a:pt x="3519376" y="648586"/>
                </a:cubicBezTo>
                <a:cubicBezTo>
                  <a:pt x="3751520" y="359735"/>
                  <a:pt x="3826834" y="179867"/>
                  <a:pt x="3902148" y="0"/>
                </a:cubicBezTo>
              </a:path>
            </a:pathLst>
          </a:custGeom>
          <a:noFill/>
          <a:ln w="571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D2E3A4A-48A1-4FC3-A000-CCBD1232F47E}"/>
              </a:ext>
            </a:extLst>
          </p:cNvPr>
          <p:cNvGrpSpPr/>
          <p:nvPr/>
        </p:nvGrpSpPr>
        <p:grpSpPr>
          <a:xfrm>
            <a:off x="1703064" y="3191180"/>
            <a:ext cx="216024" cy="216024"/>
            <a:chOff x="3347864" y="2780928"/>
            <a:chExt cx="216024" cy="216024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DF9FDBD-5B63-4A09-8FD3-A593BCCED3A6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1195C11-2A32-4A33-9ED7-C86E22EC4219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3D781AC-99C3-4BE2-A6D3-7224A4ACE63D}"/>
              </a:ext>
            </a:extLst>
          </p:cNvPr>
          <p:cNvGrpSpPr/>
          <p:nvPr/>
        </p:nvGrpSpPr>
        <p:grpSpPr>
          <a:xfrm>
            <a:off x="1967270" y="2821149"/>
            <a:ext cx="216024" cy="216024"/>
            <a:chOff x="3347864" y="2780928"/>
            <a:chExt cx="216024" cy="216024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AE60CA90-4AE9-4C86-802B-DA4C36B15336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72D7F512-2654-47B7-87D5-1D39EF6B30B0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77BBC56-0053-420B-93E2-CAA4E11857AD}"/>
              </a:ext>
            </a:extLst>
          </p:cNvPr>
          <p:cNvGrpSpPr/>
          <p:nvPr/>
        </p:nvGrpSpPr>
        <p:grpSpPr>
          <a:xfrm>
            <a:off x="2290371" y="2565796"/>
            <a:ext cx="216024" cy="216024"/>
            <a:chOff x="3347864" y="2780928"/>
            <a:chExt cx="216024" cy="216024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C98819CB-9FE3-4222-AB03-F83FFCCE76CD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D8A08DB-59AE-4849-9172-B145D3DF8BA6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AACBBF89-5247-4422-9BC7-96BAE154101D}"/>
              </a:ext>
            </a:extLst>
          </p:cNvPr>
          <p:cNvGrpSpPr/>
          <p:nvPr/>
        </p:nvGrpSpPr>
        <p:grpSpPr>
          <a:xfrm>
            <a:off x="2673564" y="2349772"/>
            <a:ext cx="216024" cy="216024"/>
            <a:chOff x="3347864" y="2780928"/>
            <a:chExt cx="216024" cy="216024"/>
          </a:xfrm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F36DFE5-E5F3-48BD-B875-1EFE1471306F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78E4EE2-66B2-4041-A3F2-D831C01819D3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4608DACA-C148-48D3-BB3F-1B944DB55D00}"/>
              </a:ext>
            </a:extLst>
          </p:cNvPr>
          <p:cNvGrpSpPr/>
          <p:nvPr/>
        </p:nvGrpSpPr>
        <p:grpSpPr>
          <a:xfrm>
            <a:off x="2754870" y="1955134"/>
            <a:ext cx="216024" cy="216024"/>
            <a:chOff x="3347864" y="2780928"/>
            <a:chExt cx="216024" cy="216024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361063F2-AB41-4CC8-BF69-3E8B80FF4C8B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9E6EB19D-BABB-40FB-A2DD-CD12245DC7A3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B6D5ABB4-B269-4BA4-9AB4-E503AFF4ACEF}"/>
              </a:ext>
            </a:extLst>
          </p:cNvPr>
          <p:cNvGrpSpPr/>
          <p:nvPr/>
        </p:nvGrpSpPr>
        <p:grpSpPr>
          <a:xfrm>
            <a:off x="3027649" y="1658183"/>
            <a:ext cx="216024" cy="216024"/>
            <a:chOff x="3347864" y="2780928"/>
            <a:chExt cx="216024" cy="216024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FB103F3D-6BC7-422A-99D0-E53A67A72901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6ACFF4C-503A-492D-9C93-1187CAC7E39C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C0EAF3C-94BB-4D11-9606-E0E56274CEF9}"/>
              </a:ext>
            </a:extLst>
          </p:cNvPr>
          <p:cNvCxnSpPr>
            <a:cxnSpLocks/>
          </p:cNvCxnSpPr>
          <p:nvPr/>
        </p:nvCxnSpPr>
        <p:spPr>
          <a:xfrm flipV="1">
            <a:off x="5345549" y="3942474"/>
            <a:ext cx="2304256" cy="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77562BD8-7652-426D-A84C-DDBDD70424D3}"/>
                  </a:ext>
                </a:extLst>
              </p:cNvPr>
              <p:cNvSpPr txBox="1"/>
              <p:nvPr/>
            </p:nvSpPr>
            <p:spPr>
              <a:xfrm rot="16200000">
                <a:off x="4401113" y="2068355"/>
                <a:ext cx="14401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77562BD8-7652-426D-A84C-DDBDD70424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4401113" y="2068355"/>
                <a:ext cx="1440160" cy="369332"/>
              </a:xfrm>
              <a:prstGeom prst="rect">
                <a:avLst/>
              </a:prstGeom>
              <a:blipFill>
                <a:blip r:embed="rId4"/>
                <a:stretch>
                  <a:fillRect r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E400F622-1B8E-4925-89BA-8E10541D64CC}"/>
              </a:ext>
            </a:extLst>
          </p:cNvPr>
          <p:cNvCxnSpPr>
            <a:cxnSpLocks/>
          </p:cNvCxnSpPr>
          <p:nvPr/>
        </p:nvCxnSpPr>
        <p:spPr>
          <a:xfrm flipV="1">
            <a:off x="5345549" y="1638218"/>
            <a:ext cx="0" cy="2304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1F9B0871-6739-4E6A-8CAC-AC43A474300A}"/>
                  </a:ext>
                </a:extLst>
              </p:cNvPr>
              <p:cNvSpPr txBox="1"/>
              <p:nvPr/>
            </p:nvSpPr>
            <p:spPr>
              <a:xfrm>
                <a:off x="6929725" y="4009059"/>
                <a:ext cx="14401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Time (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)</a:t>
                </a: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1F9B0871-6739-4E6A-8CAC-AC43A47430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9725" y="4009059"/>
                <a:ext cx="1440160" cy="369332"/>
              </a:xfrm>
              <a:prstGeom prst="rect">
                <a:avLst/>
              </a:prstGeom>
              <a:blipFill>
                <a:blip r:embed="rId5"/>
                <a:stretch>
                  <a:fillRect l="-3814"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1" name="Group 40">
            <a:extLst>
              <a:ext uri="{FF2B5EF4-FFF2-40B4-BE49-F238E27FC236}">
                <a16:creationId xmlns:a16="http://schemas.microsoft.com/office/drawing/2014/main" id="{057F75FC-B81C-4445-91BB-1596974190A6}"/>
              </a:ext>
            </a:extLst>
          </p:cNvPr>
          <p:cNvGrpSpPr/>
          <p:nvPr/>
        </p:nvGrpSpPr>
        <p:grpSpPr>
          <a:xfrm>
            <a:off x="5355807" y="3407204"/>
            <a:ext cx="216024" cy="216024"/>
            <a:chOff x="3347864" y="2780928"/>
            <a:chExt cx="216024" cy="216024"/>
          </a:xfrm>
        </p:grpSpPr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CBB0E721-6A52-408B-84D2-15A5AF408DEA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F09DC95B-8911-40BF-ABF6-64879488533F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12C1CDC-7328-4F5D-8D13-67AC9496C180}"/>
              </a:ext>
            </a:extLst>
          </p:cNvPr>
          <p:cNvGrpSpPr/>
          <p:nvPr/>
        </p:nvGrpSpPr>
        <p:grpSpPr>
          <a:xfrm>
            <a:off x="5700798" y="2961494"/>
            <a:ext cx="216024" cy="216024"/>
            <a:chOff x="3347864" y="2780928"/>
            <a:chExt cx="216024" cy="216024"/>
          </a:xfrm>
        </p:grpSpPr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EBAEC5ED-F0C4-4325-B686-D3B5FC8B743E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A1CC277F-C92F-468F-ABDB-F1F0FBDD4BEE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93362CD8-D60D-4A3B-9AD6-51DDF7BF09B9}"/>
              </a:ext>
            </a:extLst>
          </p:cNvPr>
          <p:cNvGrpSpPr/>
          <p:nvPr/>
        </p:nvGrpSpPr>
        <p:grpSpPr>
          <a:xfrm>
            <a:off x="6201154" y="2795371"/>
            <a:ext cx="216024" cy="216024"/>
            <a:chOff x="3347864" y="2780928"/>
            <a:chExt cx="216024" cy="216024"/>
          </a:xfrm>
        </p:grpSpPr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2B11BF04-C1C0-4F5A-9BC7-63F5BFE9D568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9576F5BE-5A57-4D36-BB3E-5C45D36AEA9B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172666F-7EEC-4EA6-9E24-B17FC053BD99}"/>
              </a:ext>
            </a:extLst>
          </p:cNvPr>
          <p:cNvGrpSpPr/>
          <p:nvPr/>
        </p:nvGrpSpPr>
        <p:grpSpPr>
          <a:xfrm>
            <a:off x="6461620" y="2408825"/>
            <a:ext cx="216024" cy="216024"/>
            <a:chOff x="3347864" y="2780928"/>
            <a:chExt cx="216024" cy="216024"/>
          </a:xfrm>
        </p:grpSpPr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458D1B7A-90FC-44BC-A350-4A0A895991BF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0CDD1FEA-ADB8-4936-A2BF-6EC9C79936E0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D982FE40-7A86-409B-949C-739910E89EC5}"/>
              </a:ext>
            </a:extLst>
          </p:cNvPr>
          <p:cNvGrpSpPr/>
          <p:nvPr/>
        </p:nvGrpSpPr>
        <p:grpSpPr>
          <a:xfrm>
            <a:off x="6929725" y="2236613"/>
            <a:ext cx="216024" cy="216024"/>
            <a:chOff x="3347864" y="2780928"/>
            <a:chExt cx="216024" cy="216024"/>
          </a:xfrm>
        </p:grpSpPr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6F137B5A-45B0-4FE6-ADFE-F31D37BB1160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F110034C-CDE1-4041-AC64-1131CF25BCDC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9618AAE1-820C-4080-8B29-D22E6132C8FB}"/>
              </a:ext>
            </a:extLst>
          </p:cNvPr>
          <p:cNvGrpSpPr/>
          <p:nvPr/>
        </p:nvGrpSpPr>
        <p:grpSpPr>
          <a:xfrm>
            <a:off x="7020272" y="1916832"/>
            <a:ext cx="216024" cy="216024"/>
            <a:chOff x="3347864" y="2780928"/>
            <a:chExt cx="216024" cy="216024"/>
          </a:xfrm>
        </p:grpSpPr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475708D1-26CC-4BED-AAF4-8F55DE662E12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53C9C998-29CB-4802-AD24-2A52A51BE8B8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0C4D917D-265C-4984-BB19-A9BF6F2C6EB5}"/>
              </a:ext>
            </a:extLst>
          </p:cNvPr>
          <p:cNvGrpSpPr/>
          <p:nvPr/>
        </p:nvGrpSpPr>
        <p:grpSpPr>
          <a:xfrm>
            <a:off x="7308815" y="1796971"/>
            <a:ext cx="216024" cy="216024"/>
            <a:chOff x="3347864" y="2780928"/>
            <a:chExt cx="216024" cy="216024"/>
          </a:xfrm>
        </p:grpSpPr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E009666F-AA59-4527-AB5F-564C972E938C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CBF2A81C-C6AD-46EF-90B0-B42E7D9C619C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BB107DCA-40C6-43CC-B6DB-E31FD97D1B29}"/>
              </a:ext>
            </a:extLst>
          </p:cNvPr>
          <p:cNvGrpSpPr/>
          <p:nvPr/>
        </p:nvGrpSpPr>
        <p:grpSpPr>
          <a:xfrm>
            <a:off x="7553019" y="1585745"/>
            <a:ext cx="216024" cy="216024"/>
            <a:chOff x="3347864" y="2780928"/>
            <a:chExt cx="216024" cy="216024"/>
          </a:xfrm>
        </p:grpSpPr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CF958824-0248-4ED6-AC62-0BA6DC06DAAD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E9A3D0E6-4354-4501-87A2-5D08B9E00F09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700A1A30-4636-4A0D-9952-D8596D811827}"/>
              </a:ext>
            </a:extLst>
          </p:cNvPr>
          <p:cNvCxnSpPr>
            <a:cxnSpLocks/>
          </p:cNvCxnSpPr>
          <p:nvPr/>
        </p:nvCxnSpPr>
        <p:spPr>
          <a:xfrm flipV="1">
            <a:off x="5382397" y="1638218"/>
            <a:ext cx="2396171" cy="1855156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638746" y="1000693"/>
                <a:ext cx="1924501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8746" y="1000693"/>
                <a:ext cx="1924501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5345549" y="1009721"/>
                <a:ext cx="373987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func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func>
                        <m:func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func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5549" y="1009721"/>
                <a:ext cx="3739870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Straight Arrow Connector 68"/>
          <p:cNvCxnSpPr/>
          <p:nvPr/>
        </p:nvCxnSpPr>
        <p:spPr>
          <a:xfrm>
            <a:off x="3707904" y="2737904"/>
            <a:ext cx="863524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3419872" y="2792636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Coding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574181" y="4973153"/>
            <a:ext cx="79944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You can use logarithms and coding </a:t>
            </a:r>
          </a:p>
          <a:p>
            <a:pPr algn="ctr"/>
            <a:r>
              <a:rPr lang="en-GB" sz="4000" dirty="0"/>
              <a:t>to examine trends in non-linear data. </a:t>
            </a:r>
          </a:p>
        </p:txBody>
      </p:sp>
    </p:spTree>
    <p:extLst>
      <p:ext uri="{BB962C8B-B14F-4D97-AF65-F5344CB8AC3E}">
        <p14:creationId xmlns:p14="http://schemas.microsoft.com/office/powerpoint/2010/main" val="4076013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5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Exponential Regression</a:t>
              </a: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795" y="5529560"/>
                <a:ext cx="9144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5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5400" b="1" i="0" smtClean="0">
                              <a:latin typeface="Cambria Math" panose="02040503050406030204" pitchFamily="18" charset="0"/>
                            </a:rPr>
                            <m:t>𝐥𝐨𝐠</m:t>
                          </m:r>
                        </m:fName>
                        <m:e>
                          <m:r>
                            <a:rPr lang="en-GB" sz="54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</m:func>
                      <m:r>
                        <a:rPr lang="en-GB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5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5400" b="1" i="0" smtClean="0">
                              <a:latin typeface="Cambria Math" panose="02040503050406030204" pitchFamily="18" charset="0"/>
                            </a:rPr>
                            <m:t>𝐥𝐨𝐠</m:t>
                          </m:r>
                        </m:fName>
                        <m:e>
                          <m:r>
                            <a:rPr lang="en-GB" sz="54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func>
                      <m:r>
                        <a:rPr lang="en-GB" sz="54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5400" b="1" i="1" smtClean="0">
                          <a:latin typeface="Cambria Math" panose="02040503050406030204" pitchFamily="18" charset="0"/>
                        </a:rPr>
                        <m:t>𝒙</m:t>
                      </m:r>
                      <m:func>
                        <m:funcPr>
                          <m:ctrlPr>
                            <a:rPr lang="en-GB" sz="5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5400" b="1" i="0" smtClean="0">
                              <a:latin typeface="Cambria Math" panose="02040503050406030204" pitchFamily="18" charset="0"/>
                            </a:rPr>
                            <m:t>𝐥𝐨𝐠</m:t>
                          </m:r>
                        </m:fName>
                        <m:e>
                          <m:r>
                            <a:rPr lang="en-GB" sz="54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func>
                    </m:oMath>
                  </m:oMathPara>
                </a14:m>
                <a:endParaRPr lang="en-GB" sz="44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5" y="5529560"/>
                <a:ext cx="9144000" cy="9233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8795" y="681350"/>
                <a:ext cx="9142856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5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5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5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sSup>
                        <m:sSupPr>
                          <m:ctrlPr>
                            <a:rPr lang="en-GB" sz="5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5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GB" sz="5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en-GB" sz="5400" b="1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5" y="681350"/>
                <a:ext cx="9142856" cy="9233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0" y="3861048"/>
                <a:ext cx="9143999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54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  <m:r>
                        <a:rPr lang="en-GB" sz="5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54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func>
                      <m:r>
                        <a:rPr lang="en-GB" sz="5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54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sSup>
                            <m:sSupPr>
                              <m:ctrlPr>
                                <a:rPr lang="en-GB" sz="5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5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GB" sz="5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func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861048"/>
                <a:ext cx="9143999" cy="9233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8795" y="2081754"/>
                <a:ext cx="9144000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54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  <m:r>
                        <a:rPr lang="en-GB" sz="5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54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GB" sz="5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5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sSup>
                                <m:sSupPr>
                                  <m:ctrlPr>
                                    <a:rPr lang="en-GB" sz="5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5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GB" sz="5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e>
                          </m:d>
                        </m:e>
                      </m:func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5" y="2081754"/>
                <a:ext cx="9144000" cy="9233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179512" y="1445717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Log both sides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1634" y="3150082"/>
            <a:ext cx="3744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Separate the log(ab</a:t>
            </a:r>
            <a:r>
              <a:rPr lang="en-GB" sz="3200" baseline="30000" dirty="0">
                <a:solidFill>
                  <a:srgbClr val="FF0000"/>
                </a:solidFill>
              </a:rPr>
              <a:t>x</a:t>
            </a:r>
            <a:r>
              <a:rPr lang="en-GB" sz="3200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1634" y="4910569"/>
            <a:ext cx="39043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Apply the power law</a:t>
            </a:r>
          </a:p>
        </p:txBody>
      </p:sp>
    </p:spTree>
    <p:extLst>
      <p:ext uri="{BB962C8B-B14F-4D97-AF65-F5344CB8AC3E}">
        <p14:creationId xmlns:p14="http://schemas.microsoft.com/office/powerpoint/2010/main" val="4116482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  <p:bldP spid="8" grpId="0"/>
      <p:bldP spid="2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Exponential Regression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C0EAF3C-94BB-4D11-9606-E0E56274CEF9}"/>
              </a:ext>
            </a:extLst>
          </p:cNvPr>
          <p:cNvCxnSpPr>
            <a:cxnSpLocks/>
          </p:cNvCxnSpPr>
          <p:nvPr/>
        </p:nvCxnSpPr>
        <p:spPr>
          <a:xfrm flipV="1">
            <a:off x="1907704" y="6303404"/>
            <a:ext cx="2304256" cy="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77562BD8-7652-426D-A84C-DDBDD70424D3}"/>
                  </a:ext>
                </a:extLst>
              </p:cNvPr>
              <p:cNvSpPr txBox="1"/>
              <p:nvPr/>
            </p:nvSpPr>
            <p:spPr>
              <a:xfrm rot="16200000">
                <a:off x="1086210" y="4174972"/>
                <a:ext cx="86907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800" b="1" i="0" smtClean="0">
                              <a:latin typeface="Cambria Math" panose="02040503050406030204" pitchFamily="18" charset="0"/>
                            </a:rPr>
                            <m:t>𝐥𝐨𝐠</m:t>
                          </m:r>
                        </m:fName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</m:func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77562BD8-7652-426D-A84C-DDBDD70424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1086210" y="4174972"/>
                <a:ext cx="869078" cy="523220"/>
              </a:xfrm>
              <a:prstGeom prst="rect">
                <a:avLst/>
              </a:prstGeom>
              <a:blipFill>
                <a:blip r:embed="rId2"/>
                <a:stretch>
                  <a:fillRect t="-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E400F622-1B8E-4925-89BA-8E10541D64CC}"/>
              </a:ext>
            </a:extLst>
          </p:cNvPr>
          <p:cNvCxnSpPr>
            <a:cxnSpLocks/>
          </p:cNvCxnSpPr>
          <p:nvPr/>
        </p:nvCxnSpPr>
        <p:spPr>
          <a:xfrm flipV="1">
            <a:off x="1907704" y="3999148"/>
            <a:ext cx="0" cy="2304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1F9B0871-6739-4E6A-8CAC-AC43A474300A}"/>
                  </a:ext>
                </a:extLst>
              </p:cNvPr>
              <p:cNvSpPr txBox="1"/>
              <p:nvPr/>
            </p:nvSpPr>
            <p:spPr>
              <a:xfrm>
                <a:off x="2859261" y="6363301"/>
                <a:ext cx="152561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b="1" dirty="0"/>
                  <a:t>Time (</a:t>
                </a:r>
                <a14:m>
                  <m:oMath xmlns:m="http://schemas.openxmlformats.org/officeDocument/2006/math"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sz="2800" b="1" dirty="0"/>
                  <a:t>)</a:t>
                </a: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1F9B0871-6739-4E6A-8CAC-AC43A47430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9261" y="6363301"/>
                <a:ext cx="1525611" cy="523220"/>
              </a:xfrm>
              <a:prstGeom prst="rect">
                <a:avLst/>
              </a:prstGeom>
              <a:blipFill>
                <a:blip r:embed="rId3"/>
                <a:stretch>
                  <a:fillRect l="-8000" t="-11628" r="-1600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1" name="Group 40">
            <a:extLst>
              <a:ext uri="{FF2B5EF4-FFF2-40B4-BE49-F238E27FC236}">
                <a16:creationId xmlns:a16="http://schemas.microsoft.com/office/drawing/2014/main" id="{057F75FC-B81C-4445-91BB-1596974190A6}"/>
              </a:ext>
            </a:extLst>
          </p:cNvPr>
          <p:cNvGrpSpPr/>
          <p:nvPr/>
        </p:nvGrpSpPr>
        <p:grpSpPr>
          <a:xfrm>
            <a:off x="1848015" y="5754459"/>
            <a:ext cx="216024" cy="216024"/>
            <a:chOff x="3347864" y="2780928"/>
            <a:chExt cx="216024" cy="216024"/>
          </a:xfrm>
        </p:grpSpPr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CBB0E721-6A52-408B-84D2-15A5AF408DEA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F09DC95B-8911-40BF-ABF6-64879488533F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12C1CDC-7328-4F5D-8D13-67AC9496C180}"/>
              </a:ext>
            </a:extLst>
          </p:cNvPr>
          <p:cNvGrpSpPr/>
          <p:nvPr/>
        </p:nvGrpSpPr>
        <p:grpSpPr>
          <a:xfrm>
            <a:off x="2273896" y="5345906"/>
            <a:ext cx="216024" cy="216024"/>
            <a:chOff x="3347864" y="2780928"/>
            <a:chExt cx="216024" cy="216024"/>
          </a:xfrm>
        </p:grpSpPr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EBAEC5ED-F0C4-4325-B686-D3B5FC8B743E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A1CC277F-C92F-468F-ABDB-F1F0FBDD4BEE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93362CD8-D60D-4A3B-9AD6-51DDF7BF09B9}"/>
              </a:ext>
            </a:extLst>
          </p:cNvPr>
          <p:cNvGrpSpPr/>
          <p:nvPr/>
        </p:nvGrpSpPr>
        <p:grpSpPr>
          <a:xfrm>
            <a:off x="2688171" y="5114590"/>
            <a:ext cx="216024" cy="216024"/>
            <a:chOff x="3347864" y="2780928"/>
            <a:chExt cx="216024" cy="216024"/>
          </a:xfrm>
        </p:grpSpPr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2B11BF04-C1C0-4F5A-9BC7-63F5BFE9D568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9576F5BE-5A57-4D36-BB3E-5C45D36AEA9B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172666F-7EEC-4EA6-9E24-B17FC053BD99}"/>
              </a:ext>
            </a:extLst>
          </p:cNvPr>
          <p:cNvGrpSpPr/>
          <p:nvPr/>
        </p:nvGrpSpPr>
        <p:grpSpPr>
          <a:xfrm>
            <a:off x="3023775" y="4769755"/>
            <a:ext cx="216024" cy="216024"/>
            <a:chOff x="3347864" y="2780928"/>
            <a:chExt cx="216024" cy="216024"/>
          </a:xfrm>
        </p:grpSpPr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458D1B7A-90FC-44BC-A350-4A0A895991BF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0CDD1FEA-ADB8-4936-A2BF-6EC9C79936E0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D982FE40-7A86-409B-949C-739910E89EC5}"/>
              </a:ext>
            </a:extLst>
          </p:cNvPr>
          <p:cNvGrpSpPr/>
          <p:nvPr/>
        </p:nvGrpSpPr>
        <p:grpSpPr>
          <a:xfrm>
            <a:off x="3406043" y="4561219"/>
            <a:ext cx="216024" cy="216024"/>
            <a:chOff x="3347864" y="2780928"/>
            <a:chExt cx="216024" cy="216024"/>
          </a:xfrm>
        </p:grpSpPr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6F137B5A-45B0-4FE6-ADFE-F31D37BB1160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F110034C-CDE1-4041-AC64-1131CF25BCDC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9618AAE1-820C-4080-8B29-D22E6132C8FB}"/>
              </a:ext>
            </a:extLst>
          </p:cNvPr>
          <p:cNvGrpSpPr/>
          <p:nvPr/>
        </p:nvGrpSpPr>
        <p:grpSpPr>
          <a:xfrm>
            <a:off x="3650754" y="4328570"/>
            <a:ext cx="216024" cy="216024"/>
            <a:chOff x="3347864" y="2780928"/>
            <a:chExt cx="216024" cy="216024"/>
          </a:xfrm>
        </p:grpSpPr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475708D1-26CC-4BED-AAF4-8F55DE662E12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53C9C998-29CB-4802-AD24-2A52A51BE8B8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0C4D917D-265C-4984-BB19-A9BF6F2C6EB5}"/>
              </a:ext>
            </a:extLst>
          </p:cNvPr>
          <p:cNvGrpSpPr/>
          <p:nvPr/>
        </p:nvGrpSpPr>
        <p:grpSpPr>
          <a:xfrm>
            <a:off x="3870970" y="4157901"/>
            <a:ext cx="216024" cy="216024"/>
            <a:chOff x="3347864" y="2780928"/>
            <a:chExt cx="216024" cy="216024"/>
          </a:xfrm>
        </p:grpSpPr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E009666F-AA59-4527-AB5F-564C972E938C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CBF2A81C-C6AD-46EF-90B0-B42E7D9C619C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BB107DCA-40C6-43CC-B6DB-E31FD97D1B29}"/>
              </a:ext>
            </a:extLst>
          </p:cNvPr>
          <p:cNvGrpSpPr/>
          <p:nvPr/>
        </p:nvGrpSpPr>
        <p:grpSpPr>
          <a:xfrm>
            <a:off x="4115174" y="3946675"/>
            <a:ext cx="216024" cy="216024"/>
            <a:chOff x="3347864" y="2780928"/>
            <a:chExt cx="216024" cy="216024"/>
          </a:xfrm>
        </p:grpSpPr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CF958824-0248-4ED6-AC62-0BA6DC06DAAD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E9A3D0E6-4354-4501-87A2-5D08B9E00F09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700A1A30-4636-4A0D-9952-D8596D811827}"/>
              </a:ext>
            </a:extLst>
          </p:cNvPr>
          <p:cNvCxnSpPr>
            <a:cxnSpLocks/>
          </p:cNvCxnSpPr>
          <p:nvPr/>
        </p:nvCxnSpPr>
        <p:spPr>
          <a:xfrm flipV="1">
            <a:off x="1944552" y="3999148"/>
            <a:ext cx="2396171" cy="1855156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115616" y="557539"/>
                <a:ext cx="736687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5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5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  <m:r>
                        <a:rPr lang="en-GB" sz="5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5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5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func>
                      <m:r>
                        <a:rPr lang="en-GB" sz="5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5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func>
                        <m:funcPr>
                          <m:ctrlPr>
                            <a:rPr lang="en-GB" sz="5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5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func>
                    </m:oMath>
                  </m:oMathPara>
                </a14:m>
                <a:endParaRPr lang="en-GB" sz="4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557539"/>
                <a:ext cx="7366870" cy="9233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096372" y="1540764"/>
                <a:ext cx="6571972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6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6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6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𝑚𝑥</m:t>
                      </m:r>
                      <m:r>
                        <a:rPr lang="en-GB" sz="6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6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4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6372" y="1540764"/>
                <a:ext cx="6571972" cy="101566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162043" y="3820686"/>
                <a:ext cx="244871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4400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GB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func>
                  </m:oMath>
                </a14:m>
                <a:r>
                  <a:rPr lang="en-GB" sz="44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2043" y="3820686"/>
                <a:ext cx="2448711" cy="769441"/>
              </a:xfrm>
              <a:prstGeom prst="rect">
                <a:avLst/>
              </a:prstGeom>
              <a:blipFill>
                <a:blip r:embed="rId6"/>
                <a:stretch>
                  <a:fillRect t="-16667" b="-373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1121105" y="2681663"/>
                <a:ext cx="736687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5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5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  <m:r>
                        <a:rPr lang="en-GB" sz="5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5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54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𝑙𝑜𝑔</m:t>
                          </m:r>
                        </m:fName>
                        <m:e>
                          <m:r>
                            <a:rPr lang="en-GB" sz="54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func>
                      <m:r>
                        <a:rPr lang="en-GB" sz="5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5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5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54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𝑙𝑜𝑔</m:t>
                          </m:r>
                        </m:fName>
                        <m:e>
                          <m:r>
                            <a:rPr lang="en-GB" sz="54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func>
                    </m:oMath>
                  </m:oMathPara>
                </a14:m>
                <a:endParaRPr lang="en-GB" sz="4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105" y="2681663"/>
                <a:ext cx="7366870" cy="9233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5118630" y="4698273"/>
                <a:ext cx="255679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4400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GB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func>
                  </m:oMath>
                </a14:m>
                <a:r>
                  <a:rPr lang="en-GB" sz="44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8630" y="4698273"/>
                <a:ext cx="2556792" cy="769441"/>
              </a:xfrm>
              <a:prstGeom prst="rect">
                <a:avLst/>
              </a:prstGeom>
              <a:blipFill>
                <a:blip r:embed="rId8"/>
                <a:stretch>
                  <a:fillRect t="-16667" b="-373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5118630" y="5544683"/>
                <a:ext cx="273630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4400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GB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func>
                  </m:oMath>
                </a14:m>
                <a:r>
                  <a:rPr lang="en-GB" sz="44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8630" y="5544683"/>
                <a:ext cx="2736304" cy="769441"/>
              </a:xfrm>
              <a:prstGeom prst="rect">
                <a:avLst/>
              </a:prstGeom>
              <a:blipFill>
                <a:blip r:embed="rId9"/>
                <a:stretch>
                  <a:fillRect t="-16667" b="-373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7196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5" grpId="0"/>
      <p:bldP spid="67" grpId="0"/>
      <p:bldP spid="69" grpId="0"/>
      <p:bldP spid="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Exponential Regression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E724C0F6-0EEF-4D0B-AFEA-EDAB452ECE5F}"/>
              </a:ext>
            </a:extLst>
          </p:cNvPr>
          <p:cNvCxnSpPr>
            <a:cxnSpLocks/>
          </p:cNvCxnSpPr>
          <p:nvPr/>
        </p:nvCxnSpPr>
        <p:spPr>
          <a:xfrm flipV="1">
            <a:off x="810654" y="3929187"/>
            <a:ext cx="2304256" cy="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70AF667-3FF1-4125-8956-047A60794A98}"/>
                  </a:ext>
                </a:extLst>
              </p:cNvPr>
              <p:cNvSpPr txBox="1"/>
              <p:nvPr/>
            </p:nvSpPr>
            <p:spPr>
              <a:xfrm rot="16200000">
                <a:off x="-725254" y="2519923"/>
                <a:ext cx="239907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Rabbit population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(</m:t>
                    </m:r>
                    <m:r>
                      <a:rPr lang="en-GB" b="0" i="1" smtClean="0">
                        <a:latin typeface="Cambria Math"/>
                      </a:rPr>
                      <m:t>𝑦</m:t>
                    </m:r>
                    <m:r>
                      <a:rPr lang="en-GB" b="0" i="1" smtClean="0">
                        <a:latin typeface="Cambria Math"/>
                      </a:rPr>
                      <m:t>)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70AF667-3FF1-4125-8956-047A60794A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-725254" y="2519923"/>
                <a:ext cx="2399074" cy="369332"/>
              </a:xfrm>
              <a:prstGeom prst="rect">
                <a:avLst/>
              </a:prstGeom>
              <a:blipFill>
                <a:blip r:embed="rId2"/>
                <a:stretch>
                  <a:fillRect l="-10000" r="-26667" b="-22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EC43F31-EA32-4484-9FE8-2DC199BF433A}"/>
              </a:ext>
            </a:extLst>
          </p:cNvPr>
          <p:cNvCxnSpPr>
            <a:cxnSpLocks/>
          </p:cNvCxnSpPr>
          <p:nvPr/>
        </p:nvCxnSpPr>
        <p:spPr>
          <a:xfrm flipV="1">
            <a:off x="810654" y="1624931"/>
            <a:ext cx="0" cy="2304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057DC36-82AC-4D9E-AEB5-535759BB8983}"/>
                  </a:ext>
                </a:extLst>
              </p:cNvPr>
              <p:cNvSpPr txBox="1"/>
              <p:nvPr/>
            </p:nvSpPr>
            <p:spPr>
              <a:xfrm>
                <a:off x="2394830" y="3995772"/>
                <a:ext cx="10316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Time (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)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057DC36-82AC-4D9E-AEB5-535759BB89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4830" y="3995772"/>
                <a:ext cx="1031652" cy="369332"/>
              </a:xfrm>
              <a:prstGeom prst="rect">
                <a:avLst/>
              </a:prstGeom>
              <a:blipFill>
                <a:blip r:embed="rId3"/>
                <a:stretch>
                  <a:fillRect l="-5325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Group 11">
            <a:extLst>
              <a:ext uri="{FF2B5EF4-FFF2-40B4-BE49-F238E27FC236}">
                <a16:creationId xmlns:a16="http://schemas.microsoft.com/office/drawing/2014/main" id="{BAB2904D-D7C2-43AD-9DF9-A58C143448D8}"/>
              </a:ext>
            </a:extLst>
          </p:cNvPr>
          <p:cNvGrpSpPr/>
          <p:nvPr/>
        </p:nvGrpSpPr>
        <p:grpSpPr>
          <a:xfrm>
            <a:off x="802181" y="3429583"/>
            <a:ext cx="216024" cy="216024"/>
            <a:chOff x="3347864" y="2780928"/>
            <a:chExt cx="216024" cy="216024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532AB9-FB9A-41D6-906F-C68E477BCE72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89AB783-C365-4B8F-9F71-E71BACF25F0E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B55661D-7167-4F23-9E7C-C84A22330365}"/>
              </a:ext>
            </a:extLst>
          </p:cNvPr>
          <p:cNvGrpSpPr/>
          <p:nvPr/>
        </p:nvGrpSpPr>
        <p:grpSpPr>
          <a:xfrm>
            <a:off x="1214356" y="3199552"/>
            <a:ext cx="216024" cy="216024"/>
            <a:chOff x="3347864" y="2780928"/>
            <a:chExt cx="216024" cy="216024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94CC249-51C3-4A58-8E32-EB46440E7A98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E3CBAC5E-CF2B-49BA-90C6-075AC56EC2FC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D785667B-885B-4076-85F5-F496D400835A}"/>
              </a:ext>
            </a:extLst>
          </p:cNvPr>
          <p:cNvSpPr/>
          <p:nvPr/>
        </p:nvSpPr>
        <p:spPr>
          <a:xfrm>
            <a:off x="839028" y="1658183"/>
            <a:ext cx="2296633" cy="1839432"/>
          </a:xfrm>
          <a:custGeom>
            <a:avLst/>
            <a:gdLst>
              <a:gd name="connsiteX0" fmla="*/ 0 w 3902148"/>
              <a:gd name="connsiteY0" fmla="*/ 2668772 h 2668772"/>
              <a:gd name="connsiteX1" fmla="*/ 1424762 w 3902148"/>
              <a:gd name="connsiteY1" fmla="*/ 2339162 h 2668772"/>
              <a:gd name="connsiteX2" fmla="*/ 2509283 w 3902148"/>
              <a:gd name="connsiteY2" fmla="*/ 1733106 h 2668772"/>
              <a:gd name="connsiteX3" fmla="*/ 3519376 w 3902148"/>
              <a:gd name="connsiteY3" fmla="*/ 648586 h 2668772"/>
              <a:gd name="connsiteX4" fmla="*/ 3902148 w 3902148"/>
              <a:gd name="connsiteY4" fmla="*/ 0 h 2668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02148" h="2668772">
                <a:moveTo>
                  <a:pt x="0" y="2668772"/>
                </a:moveTo>
                <a:cubicBezTo>
                  <a:pt x="503274" y="2581939"/>
                  <a:pt x="1006548" y="2495106"/>
                  <a:pt x="1424762" y="2339162"/>
                </a:cubicBezTo>
                <a:cubicBezTo>
                  <a:pt x="1842976" y="2183218"/>
                  <a:pt x="2160181" y="2014869"/>
                  <a:pt x="2509283" y="1733106"/>
                </a:cubicBezTo>
                <a:cubicBezTo>
                  <a:pt x="2858385" y="1451343"/>
                  <a:pt x="3287232" y="937437"/>
                  <a:pt x="3519376" y="648586"/>
                </a:cubicBezTo>
                <a:cubicBezTo>
                  <a:pt x="3751520" y="359735"/>
                  <a:pt x="3826834" y="179867"/>
                  <a:pt x="3902148" y="0"/>
                </a:cubicBezTo>
              </a:path>
            </a:pathLst>
          </a:custGeom>
          <a:noFill/>
          <a:ln w="57150">
            <a:solidFill>
              <a:srgbClr val="0000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FF"/>
              </a:solidFill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D2E3A4A-48A1-4FC3-A000-CCBD1232F47E}"/>
              </a:ext>
            </a:extLst>
          </p:cNvPr>
          <p:cNvGrpSpPr/>
          <p:nvPr/>
        </p:nvGrpSpPr>
        <p:grpSpPr>
          <a:xfrm>
            <a:off x="1703064" y="3191180"/>
            <a:ext cx="216024" cy="216024"/>
            <a:chOff x="3347864" y="2780928"/>
            <a:chExt cx="216024" cy="216024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DF9FDBD-5B63-4A09-8FD3-A593BCCED3A6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1195C11-2A32-4A33-9ED7-C86E22EC4219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3D781AC-99C3-4BE2-A6D3-7224A4ACE63D}"/>
              </a:ext>
            </a:extLst>
          </p:cNvPr>
          <p:cNvGrpSpPr/>
          <p:nvPr/>
        </p:nvGrpSpPr>
        <p:grpSpPr>
          <a:xfrm>
            <a:off x="1967270" y="2821149"/>
            <a:ext cx="216024" cy="216024"/>
            <a:chOff x="3347864" y="2780928"/>
            <a:chExt cx="216024" cy="216024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AE60CA90-4AE9-4C86-802B-DA4C36B15336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72D7F512-2654-47B7-87D5-1D39EF6B30B0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77BBC56-0053-420B-93E2-CAA4E11857AD}"/>
              </a:ext>
            </a:extLst>
          </p:cNvPr>
          <p:cNvGrpSpPr/>
          <p:nvPr/>
        </p:nvGrpSpPr>
        <p:grpSpPr>
          <a:xfrm>
            <a:off x="2290371" y="2565796"/>
            <a:ext cx="216024" cy="216024"/>
            <a:chOff x="3347864" y="2780928"/>
            <a:chExt cx="216024" cy="216024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C98819CB-9FE3-4222-AB03-F83FFCCE76CD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D8A08DB-59AE-4849-9172-B145D3DF8BA6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AACBBF89-5247-4422-9BC7-96BAE154101D}"/>
              </a:ext>
            </a:extLst>
          </p:cNvPr>
          <p:cNvGrpSpPr/>
          <p:nvPr/>
        </p:nvGrpSpPr>
        <p:grpSpPr>
          <a:xfrm>
            <a:off x="2673564" y="2349772"/>
            <a:ext cx="216024" cy="216024"/>
            <a:chOff x="3347864" y="2780928"/>
            <a:chExt cx="216024" cy="216024"/>
          </a:xfrm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F36DFE5-E5F3-48BD-B875-1EFE1471306F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78E4EE2-66B2-4041-A3F2-D831C01819D3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4608DACA-C148-48D3-BB3F-1B944DB55D00}"/>
              </a:ext>
            </a:extLst>
          </p:cNvPr>
          <p:cNvGrpSpPr/>
          <p:nvPr/>
        </p:nvGrpSpPr>
        <p:grpSpPr>
          <a:xfrm>
            <a:off x="2754870" y="1955134"/>
            <a:ext cx="216024" cy="216024"/>
            <a:chOff x="3347864" y="2780928"/>
            <a:chExt cx="216024" cy="216024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361063F2-AB41-4CC8-BF69-3E8B80FF4C8B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9E6EB19D-BABB-40FB-A2DD-CD12245DC7A3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B6D5ABB4-B269-4BA4-9AB4-E503AFF4ACEF}"/>
              </a:ext>
            </a:extLst>
          </p:cNvPr>
          <p:cNvGrpSpPr/>
          <p:nvPr/>
        </p:nvGrpSpPr>
        <p:grpSpPr>
          <a:xfrm>
            <a:off x="3027649" y="1658183"/>
            <a:ext cx="216024" cy="216024"/>
            <a:chOff x="3347864" y="2780928"/>
            <a:chExt cx="216024" cy="216024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FB103F3D-6BC7-422A-99D0-E53A67A72901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6ACFF4C-503A-492D-9C93-1187CAC7E39C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C0EAF3C-94BB-4D11-9606-E0E56274CEF9}"/>
              </a:ext>
            </a:extLst>
          </p:cNvPr>
          <p:cNvCxnSpPr>
            <a:cxnSpLocks/>
          </p:cNvCxnSpPr>
          <p:nvPr/>
        </p:nvCxnSpPr>
        <p:spPr>
          <a:xfrm flipV="1">
            <a:off x="5345549" y="3942474"/>
            <a:ext cx="2304256" cy="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77562BD8-7652-426D-A84C-DDBDD70424D3}"/>
                  </a:ext>
                </a:extLst>
              </p:cNvPr>
              <p:cNvSpPr txBox="1"/>
              <p:nvPr/>
            </p:nvSpPr>
            <p:spPr>
              <a:xfrm rot="16200000">
                <a:off x="4401113" y="2068355"/>
                <a:ext cx="14401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77562BD8-7652-426D-A84C-DDBDD70424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4401113" y="2068355"/>
                <a:ext cx="1440160" cy="369332"/>
              </a:xfrm>
              <a:prstGeom prst="rect">
                <a:avLst/>
              </a:prstGeom>
              <a:blipFill>
                <a:blip r:embed="rId4"/>
                <a:stretch>
                  <a:fillRect r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E400F622-1B8E-4925-89BA-8E10541D64CC}"/>
              </a:ext>
            </a:extLst>
          </p:cNvPr>
          <p:cNvCxnSpPr>
            <a:cxnSpLocks/>
          </p:cNvCxnSpPr>
          <p:nvPr/>
        </p:nvCxnSpPr>
        <p:spPr>
          <a:xfrm flipV="1">
            <a:off x="5345549" y="1638218"/>
            <a:ext cx="0" cy="2304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1F9B0871-6739-4E6A-8CAC-AC43A474300A}"/>
              </a:ext>
            </a:extLst>
          </p:cNvPr>
          <p:cNvSpPr txBox="1"/>
          <p:nvPr/>
        </p:nvSpPr>
        <p:spPr>
          <a:xfrm>
            <a:off x="6929725" y="4009059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Log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57F75FC-B81C-4445-91BB-1596974190A6}"/>
              </a:ext>
            </a:extLst>
          </p:cNvPr>
          <p:cNvGrpSpPr/>
          <p:nvPr/>
        </p:nvGrpSpPr>
        <p:grpSpPr>
          <a:xfrm>
            <a:off x="5355807" y="3407204"/>
            <a:ext cx="216024" cy="216024"/>
            <a:chOff x="3347864" y="2780928"/>
            <a:chExt cx="216024" cy="216024"/>
          </a:xfrm>
        </p:grpSpPr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CBB0E721-6A52-408B-84D2-15A5AF408DEA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F09DC95B-8911-40BF-ABF6-64879488533F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12C1CDC-7328-4F5D-8D13-67AC9496C180}"/>
              </a:ext>
            </a:extLst>
          </p:cNvPr>
          <p:cNvGrpSpPr/>
          <p:nvPr/>
        </p:nvGrpSpPr>
        <p:grpSpPr>
          <a:xfrm>
            <a:off x="5700798" y="2961494"/>
            <a:ext cx="216024" cy="216024"/>
            <a:chOff x="3347864" y="2780928"/>
            <a:chExt cx="216024" cy="216024"/>
          </a:xfrm>
        </p:grpSpPr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EBAEC5ED-F0C4-4325-B686-D3B5FC8B743E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A1CC277F-C92F-468F-ABDB-F1F0FBDD4BEE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93362CD8-D60D-4A3B-9AD6-51DDF7BF09B9}"/>
              </a:ext>
            </a:extLst>
          </p:cNvPr>
          <p:cNvGrpSpPr/>
          <p:nvPr/>
        </p:nvGrpSpPr>
        <p:grpSpPr>
          <a:xfrm>
            <a:off x="6201154" y="2795371"/>
            <a:ext cx="216024" cy="216024"/>
            <a:chOff x="3347864" y="2780928"/>
            <a:chExt cx="216024" cy="216024"/>
          </a:xfrm>
        </p:grpSpPr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2B11BF04-C1C0-4F5A-9BC7-63F5BFE9D568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9576F5BE-5A57-4D36-BB3E-5C45D36AEA9B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172666F-7EEC-4EA6-9E24-B17FC053BD99}"/>
              </a:ext>
            </a:extLst>
          </p:cNvPr>
          <p:cNvGrpSpPr/>
          <p:nvPr/>
        </p:nvGrpSpPr>
        <p:grpSpPr>
          <a:xfrm>
            <a:off x="6461620" y="2408825"/>
            <a:ext cx="216024" cy="216024"/>
            <a:chOff x="3347864" y="2780928"/>
            <a:chExt cx="216024" cy="216024"/>
          </a:xfrm>
        </p:grpSpPr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458D1B7A-90FC-44BC-A350-4A0A895991BF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0CDD1FEA-ADB8-4936-A2BF-6EC9C79936E0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D982FE40-7A86-409B-949C-739910E89EC5}"/>
              </a:ext>
            </a:extLst>
          </p:cNvPr>
          <p:cNvGrpSpPr/>
          <p:nvPr/>
        </p:nvGrpSpPr>
        <p:grpSpPr>
          <a:xfrm>
            <a:off x="6929725" y="2236613"/>
            <a:ext cx="216024" cy="216024"/>
            <a:chOff x="3347864" y="2780928"/>
            <a:chExt cx="216024" cy="216024"/>
          </a:xfrm>
        </p:grpSpPr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6F137B5A-45B0-4FE6-ADFE-F31D37BB1160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F110034C-CDE1-4041-AC64-1131CF25BCDC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9618AAE1-820C-4080-8B29-D22E6132C8FB}"/>
              </a:ext>
            </a:extLst>
          </p:cNvPr>
          <p:cNvGrpSpPr/>
          <p:nvPr/>
        </p:nvGrpSpPr>
        <p:grpSpPr>
          <a:xfrm>
            <a:off x="7020272" y="1916832"/>
            <a:ext cx="216024" cy="216024"/>
            <a:chOff x="3347864" y="2780928"/>
            <a:chExt cx="216024" cy="216024"/>
          </a:xfrm>
        </p:grpSpPr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475708D1-26CC-4BED-AAF4-8F55DE662E12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53C9C998-29CB-4802-AD24-2A52A51BE8B8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0C4D917D-265C-4984-BB19-A9BF6F2C6EB5}"/>
              </a:ext>
            </a:extLst>
          </p:cNvPr>
          <p:cNvGrpSpPr/>
          <p:nvPr/>
        </p:nvGrpSpPr>
        <p:grpSpPr>
          <a:xfrm>
            <a:off x="7308815" y="1796971"/>
            <a:ext cx="216024" cy="216024"/>
            <a:chOff x="3347864" y="2780928"/>
            <a:chExt cx="216024" cy="216024"/>
          </a:xfrm>
        </p:grpSpPr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E009666F-AA59-4527-AB5F-564C972E938C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CBF2A81C-C6AD-46EF-90B0-B42E7D9C619C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BB107DCA-40C6-43CC-B6DB-E31FD97D1B29}"/>
              </a:ext>
            </a:extLst>
          </p:cNvPr>
          <p:cNvGrpSpPr/>
          <p:nvPr/>
        </p:nvGrpSpPr>
        <p:grpSpPr>
          <a:xfrm>
            <a:off x="7553019" y="1585745"/>
            <a:ext cx="216024" cy="216024"/>
            <a:chOff x="3347864" y="2780928"/>
            <a:chExt cx="216024" cy="216024"/>
          </a:xfrm>
        </p:grpSpPr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CF958824-0248-4ED6-AC62-0BA6DC06DAAD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E9A3D0E6-4354-4501-87A2-5D08B9E00F09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700A1A30-4636-4A0D-9952-D8596D811827}"/>
              </a:ext>
            </a:extLst>
          </p:cNvPr>
          <p:cNvCxnSpPr>
            <a:cxnSpLocks/>
          </p:cNvCxnSpPr>
          <p:nvPr/>
        </p:nvCxnSpPr>
        <p:spPr>
          <a:xfrm flipV="1">
            <a:off x="5382397" y="1638218"/>
            <a:ext cx="2396171" cy="1855156"/>
          </a:xfrm>
          <a:prstGeom prst="line">
            <a:avLst/>
          </a:prstGeom>
          <a:ln w="57150">
            <a:solidFill>
              <a:srgbClr val="0000FF"/>
            </a:solidFill>
            <a:prstDash val="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638746" y="1000693"/>
                <a:ext cx="1938799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60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36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6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36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8746" y="1000693"/>
                <a:ext cx="1938799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5345549" y="1009721"/>
                <a:ext cx="375846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2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  <m:r>
                        <a:rPr lang="en-GB" sz="28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28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func>
                      <m:r>
                        <a:rPr lang="en-GB" sz="28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func>
                        <m:funcPr>
                          <m:ctrlPr>
                            <a:rPr lang="en-GB" sz="2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28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8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5549" y="1009721"/>
                <a:ext cx="3758465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Straight Arrow Connector 68"/>
          <p:cNvCxnSpPr/>
          <p:nvPr/>
        </p:nvCxnSpPr>
        <p:spPr>
          <a:xfrm>
            <a:off x="3707904" y="2737904"/>
            <a:ext cx="863524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3419872" y="2792636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Coding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574181" y="4973153"/>
            <a:ext cx="79944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You can use logarithms and coding </a:t>
            </a:r>
          </a:p>
          <a:p>
            <a:pPr algn="ctr"/>
            <a:r>
              <a:rPr lang="en-GB" sz="4000" dirty="0"/>
              <a:t>to examine trends in non-linear data. </a:t>
            </a:r>
          </a:p>
        </p:txBody>
      </p:sp>
    </p:spTree>
    <p:extLst>
      <p:ext uri="{BB962C8B-B14F-4D97-AF65-F5344CB8AC3E}">
        <p14:creationId xmlns:p14="http://schemas.microsoft.com/office/powerpoint/2010/main" val="2967144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5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Exponential Regression</a:t>
              </a: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795" y="5529560"/>
                <a:ext cx="9144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5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5400" b="1" i="0" smtClean="0">
                              <a:latin typeface="Cambria Math" panose="02040503050406030204" pitchFamily="18" charset="0"/>
                            </a:rPr>
                            <m:t>𝐥𝐨𝐠</m:t>
                          </m:r>
                        </m:fName>
                        <m:e>
                          <m:r>
                            <a:rPr lang="en-GB" sz="54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</m:func>
                      <m:r>
                        <a:rPr lang="en-GB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5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5400" b="1" i="0" smtClean="0">
                              <a:latin typeface="Cambria Math" panose="02040503050406030204" pitchFamily="18" charset="0"/>
                            </a:rPr>
                            <m:t>𝐥𝐨𝐠</m:t>
                          </m:r>
                        </m:fName>
                        <m:e>
                          <m:r>
                            <a:rPr lang="en-GB" sz="54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func>
                      <m:r>
                        <a:rPr lang="en-GB" sz="54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5400" b="1" i="1" smtClean="0">
                          <a:latin typeface="Cambria Math" panose="02040503050406030204" pitchFamily="18" charset="0"/>
                        </a:rPr>
                        <m:t>𝒏</m:t>
                      </m:r>
                      <m:func>
                        <m:funcPr>
                          <m:ctrlPr>
                            <a:rPr lang="en-GB" sz="5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5400" b="1" i="0" smtClean="0">
                              <a:latin typeface="Cambria Math" panose="02040503050406030204" pitchFamily="18" charset="0"/>
                            </a:rPr>
                            <m:t>𝐥𝐨𝐠</m:t>
                          </m:r>
                        </m:fName>
                        <m:e>
                          <m:r>
                            <a:rPr lang="en-GB" sz="5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</m:oMath>
                  </m:oMathPara>
                </a14:m>
                <a:endParaRPr lang="en-GB" sz="44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5" y="5529560"/>
                <a:ext cx="9144000" cy="9233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8795" y="681350"/>
                <a:ext cx="9142856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5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5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5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sSup>
                        <m:sSupPr>
                          <m:ctrlPr>
                            <a:rPr lang="en-GB" sz="5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5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5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</m:oMath>
                  </m:oMathPara>
                </a14:m>
                <a:endParaRPr lang="en-GB" sz="5400" b="1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5" y="681350"/>
                <a:ext cx="9142856" cy="9233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0" y="3861048"/>
                <a:ext cx="9143999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5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54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  <m:r>
                        <a:rPr lang="en-GB" sz="5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54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func>
                      <m:r>
                        <a:rPr lang="en-GB" sz="5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54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sSup>
                            <m:sSupPr>
                              <m:ctrlPr>
                                <a:rPr lang="en-GB" sz="5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5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5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e>
                      </m:func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861048"/>
                <a:ext cx="9143999" cy="9233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8795" y="2081754"/>
                <a:ext cx="9144000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5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54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  <m:r>
                        <a:rPr lang="en-GB" sz="5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54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GB" sz="5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5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sSup>
                                <m:sSupPr>
                                  <m:ctrlPr>
                                    <a:rPr lang="en-GB" sz="5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5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5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e>
                      </m:func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5" y="2081754"/>
                <a:ext cx="9144000" cy="9233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179512" y="1445717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00FF"/>
                </a:solidFill>
              </a:rPr>
              <a:t>Log both sides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1634" y="3150082"/>
            <a:ext cx="3744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00FF"/>
                </a:solidFill>
              </a:rPr>
              <a:t>Separate the log(ab</a:t>
            </a:r>
            <a:r>
              <a:rPr lang="en-GB" sz="3200" baseline="30000" dirty="0">
                <a:solidFill>
                  <a:srgbClr val="0000FF"/>
                </a:solidFill>
              </a:rPr>
              <a:t>x</a:t>
            </a:r>
            <a:r>
              <a:rPr lang="en-GB" sz="3200" dirty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1634" y="4910569"/>
            <a:ext cx="39043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00FF"/>
                </a:solidFill>
              </a:rPr>
              <a:t>Apply the power law</a:t>
            </a:r>
          </a:p>
        </p:txBody>
      </p:sp>
    </p:spTree>
    <p:extLst>
      <p:ext uri="{BB962C8B-B14F-4D97-AF65-F5344CB8AC3E}">
        <p14:creationId xmlns:p14="http://schemas.microsoft.com/office/powerpoint/2010/main" val="1240553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  <p:bldP spid="8" grpId="0"/>
      <p:bldP spid="2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Exponential Regression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C0EAF3C-94BB-4D11-9606-E0E56274CEF9}"/>
              </a:ext>
            </a:extLst>
          </p:cNvPr>
          <p:cNvCxnSpPr>
            <a:cxnSpLocks/>
          </p:cNvCxnSpPr>
          <p:nvPr/>
        </p:nvCxnSpPr>
        <p:spPr>
          <a:xfrm flipV="1">
            <a:off x="1907704" y="6303404"/>
            <a:ext cx="2304256" cy="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77562BD8-7652-426D-A84C-DDBDD70424D3}"/>
                  </a:ext>
                </a:extLst>
              </p:cNvPr>
              <p:cNvSpPr txBox="1"/>
              <p:nvPr/>
            </p:nvSpPr>
            <p:spPr>
              <a:xfrm rot="16200000">
                <a:off x="1086210" y="4174972"/>
                <a:ext cx="86907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800" b="1" i="0" smtClean="0">
                              <a:latin typeface="Cambria Math" panose="02040503050406030204" pitchFamily="18" charset="0"/>
                            </a:rPr>
                            <m:t>𝐥𝐨𝐠</m:t>
                          </m:r>
                        </m:fName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</m:func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77562BD8-7652-426D-A84C-DDBDD70424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1086210" y="4174972"/>
                <a:ext cx="869078" cy="523220"/>
              </a:xfrm>
              <a:prstGeom prst="rect">
                <a:avLst/>
              </a:prstGeom>
              <a:blipFill>
                <a:blip r:embed="rId2"/>
                <a:stretch>
                  <a:fillRect t="-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E400F622-1B8E-4925-89BA-8E10541D64CC}"/>
              </a:ext>
            </a:extLst>
          </p:cNvPr>
          <p:cNvCxnSpPr>
            <a:cxnSpLocks/>
          </p:cNvCxnSpPr>
          <p:nvPr/>
        </p:nvCxnSpPr>
        <p:spPr>
          <a:xfrm flipV="1">
            <a:off x="1907704" y="3999148"/>
            <a:ext cx="0" cy="2304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1F9B0871-6739-4E6A-8CAC-AC43A474300A}"/>
              </a:ext>
            </a:extLst>
          </p:cNvPr>
          <p:cNvSpPr txBox="1"/>
          <p:nvPr/>
        </p:nvSpPr>
        <p:spPr>
          <a:xfrm>
            <a:off x="3320074" y="6321632"/>
            <a:ext cx="10934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Log </a:t>
            </a:r>
            <a:r>
              <a:rPr lang="en-GB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57F75FC-B81C-4445-91BB-1596974190A6}"/>
              </a:ext>
            </a:extLst>
          </p:cNvPr>
          <p:cNvGrpSpPr/>
          <p:nvPr/>
        </p:nvGrpSpPr>
        <p:grpSpPr>
          <a:xfrm>
            <a:off x="1848015" y="5754459"/>
            <a:ext cx="216024" cy="216024"/>
            <a:chOff x="3347864" y="2780928"/>
            <a:chExt cx="216024" cy="216024"/>
          </a:xfrm>
        </p:grpSpPr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CBB0E721-6A52-408B-84D2-15A5AF408DEA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F09DC95B-8911-40BF-ABF6-64879488533F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12C1CDC-7328-4F5D-8D13-67AC9496C180}"/>
              </a:ext>
            </a:extLst>
          </p:cNvPr>
          <p:cNvGrpSpPr/>
          <p:nvPr/>
        </p:nvGrpSpPr>
        <p:grpSpPr>
          <a:xfrm>
            <a:off x="2273896" y="5345906"/>
            <a:ext cx="216024" cy="216024"/>
            <a:chOff x="3347864" y="2780928"/>
            <a:chExt cx="216024" cy="216024"/>
          </a:xfrm>
        </p:grpSpPr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EBAEC5ED-F0C4-4325-B686-D3B5FC8B743E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A1CC277F-C92F-468F-ABDB-F1F0FBDD4BEE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93362CD8-D60D-4A3B-9AD6-51DDF7BF09B9}"/>
              </a:ext>
            </a:extLst>
          </p:cNvPr>
          <p:cNvGrpSpPr/>
          <p:nvPr/>
        </p:nvGrpSpPr>
        <p:grpSpPr>
          <a:xfrm>
            <a:off x="2688171" y="5114590"/>
            <a:ext cx="216024" cy="216024"/>
            <a:chOff x="3347864" y="2780928"/>
            <a:chExt cx="216024" cy="216024"/>
          </a:xfrm>
        </p:grpSpPr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2B11BF04-C1C0-4F5A-9BC7-63F5BFE9D568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9576F5BE-5A57-4D36-BB3E-5C45D36AEA9B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172666F-7EEC-4EA6-9E24-B17FC053BD99}"/>
              </a:ext>
            </a:extLst>
          </p:cNvPr>
          <p:cNvGrpSpPr/>
          <p:nvPr/>
        </p:nvGrpSpPr>
        <p:grpSpPr>
          <a:xfrm>
            <a:off x="3023775" y="4769755"/>
            <a:ext cx="216024" cy="216024"/>
            <a:chOff x="3347864" y="2780928"/>
            <a:chExt cx="216024" cy="216024"/>
          </a:xfrm>
        </p:grpSpPr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458D1B7A-90FC-44BC-A350-4A0A895991BF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0CDD1FEA-ADB8-4936-A2BF-6EC9C79936E0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D982FE40-7A86-409B-949C-739910E89EC5}"/>
              </a:ext>
            </a:extLst>
          </p:cNvPr>
          <p:cNvGrpSpPr/>
          <p:nvPr/>
        </p:nvGrpSpPr>
        <p:grpSpPr>
          <a:xfrm>
            <a:off x="3406043" y="4561219"/>
            <a:ext cx="216024" cy="216024"/>
            <a:chOff x="3347864" y="2780928"/>
            <a:chExt cx="216024" cy="216024"/>
          </a:xfrm>
        </p:grpSpPr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6F137B5A-45B0-4FE6-ADFE-F31D37BB1160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F110034C-CDE1-4041-AC64-1131CF25BCDC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9618AAE1-820C-4080-8B29-D22E6132C8FB}"/>
              </a:ext>
            </a:extLst>
          </p:cNvPr>
          <p:cNvGrpSpPr/>
          <p:nvPr/>
        </p:nvGrpSpPr>
        <p:grpSpPr>
          <a:xfrm>
            <a:off x="3650754" y="4328570"/>
            <a:ext cx="216024" cy="216024"/>
            <a:chOff x="3347864" y="2780928"/>
            <a:chExt cx="216024" cy="216024"/>
          </a:xfrm>
        </p:grpSpPr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475708D1-26CC-4BED-AAF4-8F55DE662E12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53C9C998-29CB-4802-AD24-2A52A51BE8B8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0C4D917D-265C-4984-BB19-A9BF6F2C6EB5}"/>
              </a:ext>
            </a:extLst>
          </p:cNvPr>
          <p:cNvGrpSpPr/>
          <p:nvPr/>
        </p:nvGrpSpPr>
        <p:grpSpPr>
          <a:xfrm>
            <a:off x="3870970" y="4157901"/>
            <a:ext cx="216024" cy="216024"/>
            <a:chOff x="3347864" y="2780928"/>
            <a:chExt cx="216024" cy="216024"/>
          </a:xfrm>
        </p:grpSpPr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E009666F-AA59-4527-AB5F-564C972E938C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CBF2A81C-C6AD-46EF-90B0-B42E7D9C619C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BB107DCA-40C6-43CC-B6DB-E31FD97D1B29}"/>
              </a:ext>
            </a:extLst>
          </p:cNvPr>
          <p:cNvGrpSpPr/>
          <p:nvPr/>
        </p:nvGrpSpPr>
        <p:grpSpPr>
          <a:xfrm>
            <a:off x="4115174" y="3946675"/>
            <a:ext cx="216024" cy="216024"/>
            <a:chOff x="3347864" y="2780928"/>
            <a:chExt cx="216024" cy="216024"/>
          </a:xfrm>
        </p:grpSpPr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CF958824-0248-4ED6-AC62-0BA6DC06DAAD}"/>
                </a:ext>
              </a:extLst>
            </p:cNvPr>
            <p:cNvCxnSpPr/>
            <p:nvPr/>
          </p:nvCxnSpPr>
          <p:spPr>
            <a:xfrm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E9A3D0E6-4354-4501-87A2-5D08B9E00F09}"/>
                </a:ext>
              </a:extLst>
            </p:cNvPr>
            <p:cNvCxnSpPr/>
            <p:nvPr/>
          </p:nvCxnSpPr>
          <p:spPr>
            <a:xfrm flipH="1">
              <a:off x="3347864" y="2780928"/>
              <a:ext cx="216024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700A1A30-4636-4A0D-9952-D8596D811827}"/>
              </a:ext>
            </a:extLst>
          </p:cNvPr>
          <p:cNvCxnSpPr>
            <a:cxnSpLocks/>
          </p:cNvCxnSpPr>
          <p:nvPr/>
        </p:nvCxnSpPr>
        <p:spPr>
          <a:xfrm flipV="1">
            <a:off x="1944552" y="3999148"/>
            <a:ext cx="2396171" cy="1855156"/>
          </a:xfrm>
          <a:prstGeom prst="line">
            <a:avLst/>
          </a:prstGeom>
          <a:ln w="57150">
            <a:solidFill>
              <a:srgbClr val="0000FF"/>
            </a:solidFill>
            <a:prstDash val="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096372" y="1540764"/>
                <a:ext cx="6571972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6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6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6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𝑚𝑥</m:t>
                      </m:r>
                      <m:r>
                        <a:rPr lang="en-GB" sz="6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6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4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6372" y="1540764"/>
                <a:ext cx="6571972" cy="10156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162043" y="3820686"/>
                <a:ext cx="244871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4400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GB" sz="4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44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2043" y="3820686"/>
                <a:ext cx="2448711" cy="769441"/>
              </a:xfrm>
              <a:prstGeom prst="rect">
                <a:avLst/>
              </a:prstGeom>
              <a:blipFill>
                <a:blip r:embed="rId4"/>
                <a:stretch>
                  <a:fillRect t="-16667" b="-373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827584" y="2603759"/>
                <a:ext cx="7627359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5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5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  <m:r>
                        <a:rPr lang="en-GB" sz="5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5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5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𝑙𝑜𝑔</m:t>
                          </m:r>
                        </m:fName>
                        <m:e>
                          <m:r>
                            <a:rPr lang="en-GB" sz="5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5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5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54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𝑙𝑜𝑔</m:t>
                          </m:r>
                        </m:fName>
                        <m:e>
                          <m:r>
                            <a:rPr lang="en-GB" sz="54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func>
                    </m:oMath>
                  </m:oMathPara>
                </a14:m>
                <a:endParaRPr lang="en-GB" sz="4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2603759"/>
                <a:ext cx="7627359" cy="9233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5118630" y="4698273"/>
                <a:ext cx="255679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4400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GB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func>
                  </m:oMath>
                </a14:m>
                <a:r>
                  <a:rPr lang="en-GB" sz="44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8630" y="4698273"/>
                <a:ext cx="2556792" cy="769441"/>
              </a:xfrm>
              <a:prstGeom prst="rect">
                <a:avLst/>
              </a:prstGeom>
              <a:blipFill>
                <a:blip r:embed="rId8"/>
                <a:stretch>
                  <a:fillRect t="-16667" b="-373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5118630" y="5544683"/>
                <a:ext cx="273630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4400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GB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func>
                  </m:oMath>
                </a14:m>
                <a:r>
                  <a:rPr lang="en-GB" sz="44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8630" y="5544683"/>
                <a:ext cx="2736304" cy="769441"/>
              </a:xfrm>
              <a:prstGeom prst="rect">
                <a:avLst/>
              </a:prstGeom>
              <a:blipFill>
                <a:blip r:embed="rId9"/>
                <a:stretch>
                  <a:fillRect t="-16667" b="-373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-19912" y="685363"/>
                <a:ext cx="9144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5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54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  <m:r>
                        <a:rPr lang="en-GB" sz="5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5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54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func>
                      <m:r>
                        <a:rPr lang="en-GB" sz="5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5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func>
                        <m:funcPr>
                          <m:ctrlPr>
                            <a:rPr lang="en-GB" sz="5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54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5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9912" y="685363"/>
                <a:ext cx="9144000" cy="92333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38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5" grpId="0"/>
      <p:bldP spid="67" grpId="0"/>
      <p:bldP spid="69" grpId="0"/>
      <p:bldP spid="7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28468</TotalTime>
  <Words>675</Words>
  <Application>Microsoft Macintosh PowerPoint</Application>
  <PresentationFormat>On-screen Show (4:3)</PresentationFormat>
  <Paragraphs>154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1116</cp:revision>
  <dcterms:created xsi:type="dcterms:W3CDTF">2013-02-28T07:36:55Z</dcterms:created>
  <dcterms:modified xsi:type="dcterms:W3CDTF">2019-07-30T16:47:03Z</dcterms:modified>
</cp:coreProperties>
</file>