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44" r:id="rId2"/>
    <p:sldId id="484" r:id="rId3"/>
    <p:sldId id="545" r:id="rId4"/>
    <p:sldId id="511" r:id="rId5"/>
    <p:sldId id="488" r:id="rId6"/>
    <p:sldId id="542" r:id="rId7"/>
    <p:sldId id="512" r:id="rId8"/>
    <p:sldId id="546" r:id="rId9"/>
    <p:sldId id="514" r:id="rId10"/>
    <p:sldId id="516" r:id="rId11"/>
    <p:sldId id="517" r:id="rId12"/>
    <p:sldId id="547" r:id="rId13"/>
    <p:sldId id="548" r:id="rId14"/>
    <p:sldId id="54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0" autoAdjust="0"/>
    <p:restoredTop sz="94655" autoAdjust="0"/>
  </p:normalViewPr>
  <p:slideViewPr>
    <p:cSldViewPr>
      <p:cViewPr varScale="1">
        <p:scale>
          <a:sx n="39" d="100"/>
          <a:sy n="39" d="100"/>
        </p:scale>
        <p:origin x="1392" y="24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www.drfrostmaths.com/resources/resource.php?rid=26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www.drfrostmaths.com/resources/resource.php?rid=26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4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0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6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Quadratics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8000" dirty="0" smtClean="0"/>
              <a:t>Solving Quadratics</a:t>
            </a:r>
          </a:p>
          <a:p>
            <a:pPr algn="ctr"/>
            <a:r>
              <a:rPr lang="en-GB" sz="8000" smtClean="0"/>
              <a:t>Chapter 2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17785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by Completing the Square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8980" y="944715"/>
                <a:ext cx="8064896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Solve the equation</a:t>
                </a:r>
                <a14:m>
                  <m:oMath xmlns:m="http://schemas.openxmlformats.org/officeDocument/2006/math">
                    <m:r>
                      <a:rPr lang="en-GB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944715"/>
                <a:ext cx="8064896" cy="646331"/>
              </a:xfrm>
              <a:prstGeom prst="rect">
                <a:avLst/>
              </a:prstGeom>
              <a:blipFill>
                <a:blip r:embed="rId2"/>
                <a:stretch>
                  <a:fillRect t="-2308" b="-2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87824" y="1700808"/>
                <a:ext cx="3888432" cy="5063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−9+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−3=±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=3±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700808"/>
                <a:ext cx="3888432" cy="5063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97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Proving the Quadratic Formula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903585"/>
                <a:ext cx="8391028" cy="90383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If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3200" dirty="0"/>
                  <a:t>, prove that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3585"/>
                <a:ext cx="8391028" cy="903837"/>
              </a:xfrm>
              <a:prstGeom prst="rect">
                <a:avLst/>
              </a:prstGeom>
              <a:blipFill>
                <a:blip r:embed="rId2"/>
                <a:stretch>
                  <a:fillRect l="-70" b="-232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156176" y="6165304"/>
            <a:ext cx="273630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Hint: Complete the square.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2060848"/>
                <a:ext cx="6264696" cy="4558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060848"/>
                <a:ext cx="6264696" cy="45587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9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2A/2B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20-22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4563" y="2813666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630" y="2120825"/>
            <a:ext cx="630061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Extension: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sz="1200" dirty="0">
                <a:solidFill>
                  <a:schemeClr val="tx1"/>
                </a:solidFill>
              </a:rPr>
              <a:t>(Full Database: </a:t>
            </a:r>
            <a:r>
              <a:rPr lang="en-GB" sz="1200" dirty="0">
                <a:solidFill>
                  <a:schemeClr val="tx1"/>
                </a:solidFill>
                <a:hlinkClick r:id="rId2"/>
              </a:rPr>
              <a:t>http://www.drfrostmaths.com/resources/resource.php?rid=268</a:t>
            </a:r>
            <a:r>
              <a:rPr lang="en-GB" sz="1200" dirty="0">
                <a:solidFill>
                  <a:schemeClr val="tx1"/>
                </a:solidFill>
              </a:rPr>
              <a:t> ) 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95" y="2715695"/>
            <a:ext cx="7632848" cy="193687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154057" y="3284984"/>
                <a:ext cx="2902857" cy="3428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−6±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36+8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Since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057" y="3284984"/>
                <a:ext cx="2902857" cy="3428887"/>
              </a:xfrm>
              <a:prstGeom prst="rect">
                <a:avLst/>
              </a:prstGeom>
              <a:blipFill>
                <a:blip r:embed="rId4"/>
                <a:stretch>
                  <a:fillRect l="-1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 flipV="1">
            <a:off x="5724128" y="3573017"/>
            <a:ext cx="546043" cy="795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22089" y="3368319"/>
            <a:ext cx="2631626" cy="33082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  <a:r>
              <a:rPr lang="en-GB" sz="2800" dirty="0" err="1"/>
              <a:t>i</a:t>
            </a:r>
            <a:endParaRPr lang="en-GB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53462" y="5022444"/>
                <a:ext cx="3670466" cy="1521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(ii)(a)</a:t>
                </a:r>
              </a:p>
              <a:p>
                <a:r>
                  <a:rPr lang="en-GB" dirty="0"/>
                  <a:t>Use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rad>
                  </m:oMath>
                </a14:m>
                <a:r>
                  <a:rPr lang="en-GB" dirty="0"/>
                  <a:t>, thus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−2+10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−22=0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…  →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(ii)(b):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=2±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62" y="5022444"/>
                <a:ext cx="3670466" cy="1521763"/>
              </a:xfrm>
              <a:prstGeom prst="rect">
                <a:avLst/>
              </a:prstGeom>
              <a:blipFill>
                <a:blip r:embed="rId5"/>
                <a:stretch>
                  <a:fillRect l="-1495" t="-24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07400" y="4878111"/>
            <a:ext cx="4264599" cy="1276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ii(a)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7400" y="6154439"/>
            <a:ext cx="4264599" cy="6237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ii(b)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860032" y="123677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</a:t>
            </a:r>
            <a:r>
              <a:rPr lang="en-US" sz="2400" dirty="0" smtClean="0">
                <a:solidFill>
                  <a:schemeClr val="bg1"/>
                </a:solidFill>
              </a:rPr>
              <a:t>lesson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Ex1A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Q1-2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Extension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770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2C/2D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23-24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835696" y="2492896"/>
            <a:ext cx="6264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Ex2A Q3-5 &amp; Ex2B Q3-4 &amp; Challenge</a:t>
            </a:r>
          </a:p>
          <a:p>
            <a:endParaRPr lang="en-US" sz="2400" dirty="0"/>
          </a:p>
          <a:p>
            <a:r>
              <a:rPr lang="en-US" sz="2400" dirty="0"/>
              <a:t>In Class</a:t>
            </a:r>
            <a:r>
              <a:rPr lang="en-US" sz="2400" dirty="0" smtClean="0"/>
              <a:t>: 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Ex2C Q3-5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Ex2D Q1-2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Ex2D Q3-4 &amp; Challenge &amp; Ext from previous Dr Frost Slide (duplicated next)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6690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2A/2B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20-22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4563" y="2813666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630" y="2120825"/>
            <a:ext cx="630061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Extension: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sz="1200" dirty="0">
                <a:solidFill>
                  <a:schemeClr val="tx1"/>
                </a:solidFill>
              </a:rPr>
              <a:t>(Full Database: </a:t>
            </a:r>
            <a:r>
              <a:rPr lang="en-GB" sz="1200" dirty="0">
                <a:solidFill>
                  <a:schemeClr val="tx1"/>
                </a:solidFill>
                <a:hlinkClick r:id="rId2"/>
              </a:rPr>
              <a:t>http://www.drfrostmaths.com/resources/resource.php?rid=268</a:t>
            </a:r>
            <a:r>
              <a:rPr lang="en-GB" sz="1200" dirty="0">
                <a:solidFill>
                  <a:schemeClr val="tx1"/>
                </a:solidFill>
              </a:rPr>
              <a:t> ) 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95" y="2715695"/>
            <a:ext cx="7632848" cy="193687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154057" y="3284984"/>
                <a:ext cx="2902857" cy="3428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−6±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36+8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Since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057" y="3284984"/>
                <a:ext cx="2902857" cy="3428887"/>
              </a:xfrm>
              <a:prstGeom prst="rect">
                <a:avLst/>
              </a:prstGeom>
              <a:blipFill>
                <a:blip r:embed="rId4"/>
                <a:stretch>
                  <a:fillRect l="-1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 flipV="1">
            <a:off x="5724128" y="3573017"/>
            <a:ext cx="546043" cy="795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22089" y="3368319"/>
            <a:ext cx="2631626" cy="33082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  <a:r>
              <a:rPr lang="en-GB" sz="2800" dirty="0" err="1"/>
              <a:t>i</a:t>
            </a:r>
            <a:endParaRPr lang="en-GB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53462" y="5022444"/>
                <a:ext cx="3670466" cy="1521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(ii)(a)</a:t>
                </a:r>
              </a:p>
              <a:p>
                <a:r>
                  <a:rPr lang="en-GB" dirty="0"/>
                  <a:t>Use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rad>
                  </m:oMath>
                </a14:m>
                <a:r>
                  <a:rPr lang="en-GB" dirty="0"/>
                  <a:t>, thus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−2+10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−22=0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…  →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(ii)(b):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=2±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62" y="5022444"/>
                <a:ext cx="3670466" cy="1521763"/>
              </a:xfrm>
              <a:prstGeom prst="rect">
                <a:avLst/>
              </a:prstGeom>
              <a:blipFill>
                <a:blip r:embed="rId5"/>
                <a:stretch>
                  <a:fillRect l="-1495" t="-24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07400" y="4878111"/>
            <a:ext cx="4264599" cy="1276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ii(a)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7400" y="6154439"/>
            <a:ext cx="4264599" cy="6237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ii(b)</a:t>
            </a:r>
          </a:p>
        </p:txBody>
      </p:sp>
    </p:spTree>
    <p:extLst>
      <p:ext uri="{BB962C8B-B14F-4D97-AF65-F5344CB8AC3E}">
        <p14:creationId xmlns:p14="http://schemas.microsoft.com/office/powerpoint/2010/main" val="204884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Solving </a:t>
              </a:r>
              <a:r>
                <a:rPr lang="en-GB" sz="3200" dirty="0">
                  <a:latin typeface="+mj-lt"/>
                </a:rPr>
                <a:t>Quadratic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1434" y="878970"/>
                <a:ext cx="489711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434" y="878970"/>
                <a:ext cx="489711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55576" y="2204864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There are three ways of solving a quadratic </a:t>
            </a:r>
            <a:r>
              <a:rPr lang="en-GB" sz="4400" dirty="0" smtClean="0"/>
              <a:t>equation</a:t>
            </a:r>
            <a:r>
              <a:rPr lang="en-GB" sz="4400" dirty="0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935024" y="393305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800" dirty="0" smtClean="0">
                <a:solidFill>
                  <a:prstClr val="black"/>
                </a:solidFill>
              </a:rPr>
              <a:t>- Factorising</a:t>
            </a:r>
          </a:p>
          <a:p>
            <a:pPr lvl="0" algn="ctr"/>
            <a:r>
              <a:rPr lang="en-GB" sz="4800" dirty="0" smtClean="0">
                <a:solidFill>
                  <a:prstClr val="black"/>
                </a:solidFill>
              </a:rPr>
              <a:t>- Quadratic Formula</a:t>
            </a:r>
          </a:p>
          <a:p>
            <a:pPr lvl="0" algn="ctr"/>
            <a:r>
              <a:rPr lang="en-GB" sz="4800" dirty="0" smtClean="0">
                <a:solidFill>
                  <a:prstClr val="black"/>
                </a:solidFill>
              </a:rPr>
              <a:t>- Completing </a:t>
            </a:r>
            <a:r>
              <a:rPr lang="en-GB" sz="4800" dirty="0">
                <a:solidFill>
                  <a:prstClr val="black"/>
                </a:solidFill>
              </a:rPr>
              <a:t>the </a:t>
            </a:r>
            <a:r>
              <a:rPr lang="en-GB" sz="4800" dirty="0" smtClean="0">
                <a:solidFill>
                  <a:prstClr val="black"/>
                </a:solidFill>
              </a:rPr>
              <a:t>square</a:t>
            </a:r>
          </a:p>
        </p:txBody>
      </p:sp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Solving </a:t>
              </a:r>
              <a:r>
                <a:rPr lang="en-GB" sz="3200" dirty="0">
                  <a:latin typeface="+mj-lt"/>
                </a:rPr>
                <a:t>Quadratic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11188" y="832928"/>
                <a:ext cx="432048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188" y="832928"/>
                <a:ext cx="432048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39552" y="2060848"/>
            <a:ext cx="3240360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By factorisation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9552" y="2923731"/>
                <a:ext cx="3485413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52" y="2923731"/>
                <a:ext cx="3485413" cy="22467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850096" y="2060848"/>
            <a:ext cx="3763144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Using the quadratic formula.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67472" y="2522513"/>
                <a:ext cx="3528392" cy="3518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If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25+24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−5±7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−6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472" y="2522513"/>
                <a:ext cx="3528392" cy="3518335"/>
              </a:xfrm>
              <a:prstGeom prst="rect">
                <a:avLst/>
              </a:prstGeom>
              <a:blipFill>
                <a:blip r:embed="rId4"/>
                <a:stretch>
                  <a:fillRect t="-1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283968" y="2060848"/>
            <a:ext cx="0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0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355" y="876611"/>
                <a:ext cx="3618765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55" y="876611"/>
                <a:ext cx="3618765" cy="461665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1556792"/>
                <a:ext cx="28803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=−4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2880320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63736" y="3051707"/>
                <a:ext cx="3696696" cy="465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736" y="3051707"/>
                <a:ext cx="3696696" cy="465769"/>
              </a:xfrm>
              <a:prstGeom prst="rect">
                <a:avLst/>
              </a:prstGeom>
              <a:blipFill>
                <a:blip r:embed="rId4"/>
                <a:stretch>
                  <a:fillRect b="-11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45161" y="3669159"/>
                <a:ext cx="3707231" cy="14096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161" y="3669159"/>
                <a:ext cx="3707231" cy="14096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54470" y="892495"/>
                <a:ext cx="3618765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470" y="892495"/>
                <a:ext cx="3618765" cy="461665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23692" y="1449368"/>
                <a:ext cx="2880320" cy="1241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±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692" y="1449368"/>
                <a:ext cx="2880320" cy="12413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6046" y="2996952"/>
                <a:ext cx="3618765" cy="49334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46" y="2996952"/>
                <a:ext cx="3618765" cy="493340"/>
              </a:xfrm>
              <a:prstGeom prst="rect">
                <a:avLst/>
              </a:prstGeom>
              <a:blipFill>
                <a:blip r:embed="rId8"/>
                <a:stretch>
                  <a:fillRect b="-95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5507" y="3517476"/>
                <a:ext cx="353432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Squaring both sides: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07" y="3517476"/>
                <a:ext cx="3534321" cy="1569660"/>
              </a:xfrm>
              <a:prstGeom prst="rect">
                <a:avLst/>
              </a:prstGeom>
              <a:blipFill rotWithShape="0">
                <a:blip r:embed="rId9"/>
                <a:stretch>
                  <a:fillRect l="-862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8063" y="5747418"/>
                <a:ext cx="8788493" cy="923330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“Use of Technology”:</a:t>
                </a:r>
                <a:endParaRPr lang="en-GB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The ‘equation’ mode on your calculator will solve quadratics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. </a:t>
                </a:r>
                <a:endParaRPr lang="en-GB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When </a:t>
                </a:r>
                <a:r>
                  <a:rPr lang="en-GB" dirty="0">
                    <a:solidFill>
                      <a:schemeClr val="tx1"/>
                    </a:solidFill>
                  </a:rPr>
                  <a:t>you’re asked for the ‘order’, use </a:t>
                </a:r>
                <a:r>
                  <a:rPr lang="en-GB" dirty="0" smtClean="0">
                    <a:solidFill>
                      <a:schemeClr val="tx1"/>
                    </a:solidFill>
                  </a:rPr>
                  <a:t>2.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63" y="5747418"/>
                <a:ext cx="8788493" cy="923330"/>
              </a:xfrm>
              <a:prstGeom prst="rect">
                <a:avLst/>
              </a:prstGeom>
              <a:blipFill>
                <a:blip r:embed="rId10"/>
                <a:stretch>
                  <a:fillRect t="-2581" r="-346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02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Completing </a:t>
              </a:r>
              <a:r>
                <a:rPr lang="en-GB" sz="3200" dirty="0">
                  <a:latin typeface="+mj-lt"/>
                </a:rPr>
                <a:t>the Square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6702" y="785006"/>
                <a:ext cx="7776864" cy="1766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“Completing the square” </a:t>
                </a:r>
              </a:p>
              <a:p>
                <a:pPr algn="ctr"/>
                <a:r>
                  <a:rPr lang="en-GB" sz="3600" dirty="0" smtClean="0"/>
                  <a:t>means </a:t>
                </a:r>
                <a:r>
                  <a:rPr lang="en-GB" sz="3600" dirty="0"/>
                  <a:t>putting a quadratic in the form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</m:d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702" y="785006"/>
                <a:ext cx="7776864" cy="1766894"/>
              </a:xfrm>
              <a:prstGeom prst="rect">
                <a:avLst/>
              </a:prstGeom>
              <a:blipFill>
                <a:blip r:embed="rId2"/>
                <a:stretch>
                  <a:fillRect t="-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39551" y="3891480"/>
            <a:ext cx="3618765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a. Solving Quadratics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6723" y="4695590"/>
                <a:ext cx="427529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If we have a completed square: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−7=0</m:t>
                      </m:r>
                    </m:oMath>
                  </m:oMathPara>
                </a14:m>
                <a:endParaRPr lang="en-GB" sz="2000" dirty="0"/>
              </a:p>
              <a:p>
                <a:pPr algn="ctr"/>
                <a:r>
                  <a:rPr lang="en-GB" sz="2000" dirty="0" smtClean="0"/>
                  <a:t>Then </a:t>
                </a:r>
                <a:r>
                  <a:rPr lang="en-GB" sz="2000" dirty="0"/>
                  <a:t>rearrange to make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the subject. 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23" y="4695590"/>
                <a:ext cx="4275294" cy="1015663"/>
              </a:xfrm>
              <a:prstGeom prst="rect">
                <a:avLst/>
              </a:prstGeom>
              <a:blipFill rotWithShape="0">
                <a:blip r:embed="rId3"/>
                <a:stretch>
                  <a:fillRect t="-2994" r="-856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929503" y="3906910"/>
            <a:ext cx="3618765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/>
              <a:t>b. Sketching Quadratics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54899" y="4773719"/>
                <a:ext cx="448910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GB" sz="2000" dirty="0" smtClean="0"/>
                  <a:t>If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GB" sz="2000" dirty="0"/>
                  <a:t>then the minimum point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−4,−7</m:t>
                        </m:r>
                      </m:e>
                    </m:d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899" y="4773719"/>
                <a:ext cx="4489101" cy="707886"/>
              </a:xfrm>
              <a:prstGeom prst="rect">
                <a:avLst/>
              </a:prstGeom>
              <a:blipFill>
                <a:blip r:embed="rId4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71480" y="2820946"/>
            <a:ext cx="8681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Why use completing the square?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6142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Completing </a:t>
              </a:r>
              <a:r>
                <a:rPr lang="en-GB" sz="3200" dirty="0">
                  <a:latin typeface="+mj-lt"/>
                </a:rPr>
                <a:t>the Square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5821" y="1124744"/>
                <a:ext cx="8051214" cy="1135119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4000" dirty="0" smtClean="0"/>
                  <a:t> </a:t>
                </a:r>
                <a14:m>
                  <m:oMath xmlns:m="http://schemas.openxmlformats.org/officeDocument/2006/math">
                    <m:r>
                      <a:rPr lang="en-GB" sz="40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4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21" y="1124744"/>
                <a:ext cx="8051214" cy="11351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5821" y="3068960"/>
                <a:ext cx="707735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+81=</m:t>
                      </m:r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b="1" i="1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d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21" y="3068960"/>
                <a:ext cx="7077352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9837" y="4460474"/>
                <a:ext cx="793848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𝟏𝟖</m:t>
                    </m:r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+81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4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400" b="1" i="1">
                                <a:latin typeface="Cambria Math" panose="02040503050406030204" pitchFamily="18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81</m:t>
                    </m:r>
                  </m:oMath>
                </a14:m>
                <a:endParaRPr lang="en-GB" sz="4400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37" y="4460474"/>
                <a:ext cx="7938489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3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Completing the </a:t>
              </a:r>
              <a:r>
                <a:rPr lang="en-GB" sz="3200" dirty="0" smtClean="0">
                  <a:latin typeface="+mj-lt"/>
                </a:rPr>
                <a:t>Square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7623" y="1220635"/>
                <a:ext cx="327115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3" y="1220635"/>
                <a:ext cx="327115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683" y="4856775"/>
                <a:ext cx="368915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83" y="4856775"/>
                <a:ext cx="368915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55976" y="1180608"/>
                <a:ext cx="3384376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180608"/>
                <a:ext cx="3384376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77338" y="2295371"/>
                <a:ext cx="24867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338" y="2295371"/>
                <a:ext cx="248672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386158" y="3581835"/>
                <a:ext cx="29970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158" y="3581835"/>
                <a:ext cx="2997072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83968" y="2260728"/>
                <a:ext cx="3600400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60728"/>
                <a:ext cx="3600400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458774" y="3484864"/>
                <a:ext cx="2993546" cy="7218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r>
                  <a:rPr lang="en-GB" sz="40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40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74" y="3484864"/>
                <a:ext cx="2993546" cy="7218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79912" y="4889027"/>
                <a:ext cx="4680520" cy="1351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  <m:oMath xmlns:m="http://schemas.openxmlformats.org/officeDocument/2006/math"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889027"/>
                <a:ext cx="4680520" cy="13512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17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Completing the Square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7704" y="932872"/>
                <a:ext cx="5472608" cy="12128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Express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GB" sz="3600" b="1" dirty="0"/>
                  <a:t> </a:t>
                </a:r>
                <a:endParaRPr lang="en-GB" sz="3600" b="1" dirty="0" smtClean="0"/>
              </a:p>
              <a:p>
                <a:pPr algn="ctr"/>
                <a:r>
                  <a:rPr lang="en-GB" sz="3600" dirty="0" smtClean="0"/>
                  <a:t>in </a:t>
                </a:r>
                <a:r>
                  <a:rPr lang="en-GB" sz="3600" dirty="0"/>
                  <a:t>the form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932872"/>
                <a:ext cx="5472608" cy="1212896"/>
              </a:xfrm>
              <a:prstGeom prst="rect">
                <a:avLst/>
              </a:prstGeom>
              <a:blipFill>
                <a:blip r:embed="rId2"/>
                <a:stretch>
                  <a:fillRect b="-106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7298" y="2970741"/>
                <a:ext cx="4757035" cy="192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  <m:oMath xmlns:m="http://schemas.openxmlformats.org/officeDocument/2006/math">
                      <m:r>
                        <a:rPr lang="en-GB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  <m:oMath xmlns:m="http://schemas.openxmlformats.org/officeDocument/2006/math">
                      <m:r>
                        <a:rPr lang="en-GB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−18+14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98" y="2970741"/>
                <a:ext cx="4757035" cy="19268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940152" y="2924944"/>
            <a:ext cx="107786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Factorise</a:t>
            </a:r>
            <a:endParaRPr lang="en-GB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5217818" y="3109610"/>
            <a:ext cx="722334" cy="77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40152" y="4061300"/>
            <a:ext cx="280831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Complete the square inside the </a:t>
            </a:r>
            <a:r>
              <a:rPr lang="en-GB" dirty="0" smtClean="0"/>
              <a:t>bracket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975019" y="3721720"/>
            <a:ext cx="965133" cy="754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0152" y="5168794"/>
            <a:ext cx="280831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Expand out outer bracket.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858905" y="4215206"/>
            <a:ext cx="1081247" cy="1199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Completing the Square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852172"/>
                <a:ext cx="7632848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Express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800" dirty="0"/>
                  <a:t> in the form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52172"/>
                <a:ext cx="7632848" cy="523220"/>
              </a:xfrm>
              <a:prstGeom prst="rect">
                <a:avLst/>
              </a:prstGeom>
              <a:blipFill>
                <a:blip r:embed="rId2"/>
                <a:stretch>
                  <a:fillRect b="-145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4380" y="1563451"/>
                <a:ext cx="3888432" cy="192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−27+4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80" y="1563451"/>
                <a:ext cx="3888432" cy="19268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2996" y="3732492"/>
                <a:ext cx="7705428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Express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2800" dirty="0"/>
                  <a:t> in the form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6" y="3732492"/>
                <a:ext cx="7705428" cy="523220"/>
              </a:xfrm>
              <a:prstGeom prst="rect">
                <a:avLst/>
              </a:prstGeom>
              <a:blipFill>
                <a:blip r:embed="rId4"/>
                <a:stretch>
                  <a:fillRect b="-145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43038" y="4383671"/>
                <a:ext cx="3888432" cy="2357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=−5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=−5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=−5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=−5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+20+3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=23−5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038" y="4383671"/>
                <a:ext cx="3888432" cy="23576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0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20724</TotalTime>
  <Words>303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754</cp:revision>
  <dcterms:created xsi:type="dcterms:W3CDTF">2013-02-28T07:36:55Z</dcterms:created>
  <dcterms:modified xsi:type="dcterms:W3CDTF">2019-09-01T14:14:15Z</dcterms:modified>
</cp:coreProperties>
</file>