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71" r:id="rId2"/>
    <p:sldId id="563" r:id="rId3"/>
    <p:sldId id="564" r:id="rId4"/>
    <p:sldId id="565" r:id="rId5"/>
    <p:sldId id="567" r:id="rId6"/>
    <p:sldId id="5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899" autoAdjust="0"/>
    <p:restoredTop sz="88534" autoAdjust="0"/>
  </p:normalViewPr>
  <p:slideViewPr>
    <p:cSldViewPr>
      <p:cViewPr varScale="1">
        <p:scale>
          <a:sx n="70" d="100"/>
          <a:sy n="70" d="100"/>
        </p:scale>
        <p:origin x="56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8.png"/><Relationship Id="rId13" Type="http://schemas.openxmlformats.org/officeDocument/2006/relationships/image" Target="../media/image263.png"/><Relationship Id="rId18" Type="http://schemas.openxmlformats.org/officeDocument/2006/relationships/image" Target="../media/image268.png"/><Relationship Id="rId3" Type="http://schemas.openxmlformats.org/officeDocument/2006/relationships/image" Target="../media/image253.png"/><Relationship Id="rId21" Type="http://schemas.openxmlformats.org/officeDocument/2006/relationships/image" Target="../media/image271.png"/><Relationship Id="rId7" Type="http://schemas.openxmlformats.org/officeDocument/2006/relationships/image" Target="../media/image257.png"/><Relationship Id="rId12" Type="http://schemas.openxmlformats.org/officeDocument/2006/relationships/image" Target="../media/image262.png"/><Relationship Id="rId17" Type="http://schemas.openxmlformats.org/officeDocument/2006/relationships/image" Target="../media/image267.png"/><Relationship Id="rId2" Type="http://schemas.openxmlformats.org/officeDocument/2006/relationships/image" Target="../media/image29.png"/><Relationship Id="rId16" Type="http://schemas.openxmlformats.org/officeDocument/2006/relationships/image" Target="../media/image266.png"/><Relationship Id="rId20" Type="http://schemas.openxmlformats.org/officeDocument/2006/relationships/image" Target="../media/image2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6.png"/><Relationship Id="rId11" Type="http://schemas.openxmlformats.org/officeDocument/2006/relationships/image" Target="../media/image261.png"/><Relationship Id="rId5" Type="http://schemas.openxmlformats.org/officeDocument/2006/relationships/image" Target="../media/image255.png"/><Relationship Id="rId15" Type="http://schemas.openxmlformats.org/officeDocument/2006/relationships/image" Target="../media/image265.png"/><Relationship Id="rId10" Type="http://schemas.openxmlformats.org/officeDocument/2006/relationships/image" Target="../media/image260.png"/><Relationship Id="rId19" Type="http://schemas.openxmlformats.org/officeDocument/2006/relationships/image" Target="../media/image269.png"/><Relationship Id="rId4" Type="http://schemas.openxmlformats.org/officeDocument/2006/relationships/image" Target="../media/image254.png"/><Relationship Id="rId9" Type="http://schemas.openxmlformats.org/officeDocument/2006/relationships/image" Target="../media/image259.png"/><Relationship Id="rId14" Type="http://schemas.openxmlformats.org/officeDocument/2006/relationships/image" Target="../media/image264.png"/><Relationship Id="rId22" Type="http://schemas.openxmlformats.org/officeDocument/2006/relationships/image" Target="../media/image27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3.png"/><Relationship Id="rId7" Type="http://schemas.openxmlformats.org/officeDocument/2006/relationships/image" Target="../media/image27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6.png"/><Relationship Id="rId5" Type="http://schemas.openxmlformats.org/officeDocument/2006/relationships/image" Target="../media/image275.png"/><Relationship Id="rId4" Type="http://schemas.openxmlformats.org/officeDocument/2006/relationships/image" Target="../media/image27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3" Type="http://schemas.openxmlformats.org/officeDocument/2006/relationships/image" Target="../media/image279.png"/><Relationship Id="rId7" Type="http://schemas.openxmlformats.org/officeDocument/2006/relationships/image" Target="../media/image283.png"/><Relationship Id="rId12" Type="http://schemas.openxmlformats.org/officeDocument/2006/relationships/image" Target="../media/image34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2.png"/><Relationship Id="rId11" Type="http://schemas.openxmlformats.org/officeDocument/2006/relationships/image" Target="../media/image33.png"/><Relationship Id="rId5" Type="http://schemas.openxmlformats.org/officeDocument/2006/relationships/image" Target="../media/image281.png"/><Relationship Id="rId10" Type="http://schemas.openxmlformats.org/officeDocument/2006/relationships/image" Target="../media/image286.png"/><Relationship Id="rId4" Type="http://schemas.openxmlformats.org/officeDocument/2006/relationships/image" Target="../media/image280.png"/><Relationship Id="rId9" Type="http://schemas.openxmlformats.org/officeDocument/2006/relationships/image" Target="../media/image28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3.png"/><Relationship Id="rId5" Type="http://schemas.openxmlformats.org/officeDocument/2006/relationships/image" Target="../media/image960.png"/><Relationship Id="rId4" Type="http://schemas.openxmlformats.org/officeDocument/2006/relationships/image" Target="../media/image29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491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Functions and Graphs</a:t>
            </a:r>
          </a:p>
          <a:p>
            <a:pPr algn="ctr"/>
            <a:r>
              <a:rPr lang="en-GB" sz="7200" dirty="0"/>
              <a:t>- </a:t>
            </a:r>
            <a:r>
              <a:rPr lang="en-GB" sz="5400" dirty="0"/>
              <a:t>Combining Transformations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2</a:t>
            </a:r>
          </a:p>
          <a:p>
            <a:pPr algn="ctr"/>
            <a:r>
              <a:rPr lang="en-GB" sz="7200" dirty="0"/>
              <a:t>(Part 6 of 6)</a:t>
            </a:r>
          </a:p>
        </p:txBody>
      </p:sp>
    </p:spTree>
    <p:extLst>
      <p:ext uri="{BB962C8B-B14F-4D97-AF65-F5344CB8AC3E}">
        <p14:creationId xmlns:p14="http://schemas.microsoft.com/office/powerpoint/2010/main" val="2420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Combining Transformations – Modulus Graphs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88405" y="772320"/>
                <a:ext cx="5400600" cy="14502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Given the function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/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sz="2000" dirty="0"/>
                  <a:t>Sketch 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000" dirty="0"/>
              </a:p>
              <a:p>
                <a:pPr marL="457200" indent="-457200">
                  <a:buAutoNum type="alphaLcParenBoth"/>
                </a:pPr>
                <a:r>
                  <a:rPr lang="en-GB" sz="2000" dirty="0"/>
                  <a:t>State the range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457200" indent="-457200">
                  <a:buAutoNum type="alphaLcParenBoth"/>
                </a:pPr>
                <a:r>
                  <a:rPr lang="en-GB" sz="2000" dirty="0"/>
                  <a:t>Solve the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8405" y="772320"/>
                <a:ext cx="5400600" cy="14502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768C6FD8-FF94-4885-A98B-E3C7657B2379}"/>
              </a:ext>
            </a:extLst>
          </p:cNvPr>
          <p:cNvSpPr txBox="1"/>
          <p:nvPr/>
        </p:nvSpPr>
        <p:spPr>
          <a:xfrm>
            <a:off x="611560" y="227687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 is often helpful to </a:t>
            </a:r>
            <a:r>
              <a:rPr lang="en-GB" b="1" dirty="0"/>
              <a:t>sketch the graph in stages </a:t>
            </a:r>
            <a:r>
              <a:rPr lang="en-GB" dirty="0"/>
              <a:t>as we apply more transformations: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612F351-702E-4DDA-B42B-EAF815DE542A}"/>
              </a:ext>
            </a:extLst>
          </p:cNvPr>
          <p:cNvGrpSpPr/>
          <p:nvPr/>
        </p:nvGrpSpPr>
        <p:grpSpPr>
          <a:xfrm>
            <a:off x="638336" y="2796072"/>
            <a:ext cx="2482235" cy="1833986"/>
            <a:chOff x="899592" y="2767043"/>
            <a:chExt cx="3451968" cy="2525528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6CB7D245-63C7-48EF-8C0F-395A2030AAF5}"/>
                </a:ext>
              </a:extLst>
            </p:cNvPr>
            <p:cNvCxnSpPr>
              <a:cxnSpLocks/>
            </p:cNvCxnSpPr>
            <p:nvPr/>
          </p:nvCxnSpPr>
          <p:spPr>
            <a:xfrm>
              <a:off x="899592" y="4509120"/>
              <a:ext cx="27953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6F4CAD9-8AED-4824-9046-6E64F67492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5333" y="3132329"/>
              <a:ext cx="0" cy="2160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F6DCEB42-22B8-4C3C-A58D-A82210F87CF6}"/>
                    </a:ext>
                  </a:extLst>
                </p:cNvPr>
                <p:cNvSpPr txBox="1"/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F6DCEB42-22B8-4C3C-A58D-A82210F87C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204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A08DF70-AFB7-4B5E-829D-DE4EDB1B952B}"/>
                    </a:ext>
                  </a:extLst>
                </p:cNvPr>
                <p:cNvSpPr txBox="1"/>
                <p:nvPr/>
              </p:nvSpPr>
              <p:spPr>
                <a:xfrm>
                  <a:off x="1976668" y="276704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A08DF70-AFB7-4B5E-829D-DE4EDB1B95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6668" y="2767043"/>
                  <a:ext cx="576064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454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E2F2E4A-4213-4120-B939-5B2D7E55DBAE}"/>
                </a:ext>
              </a:extLst>
            </p:cNvPr>
            <p:cNvCxnSpPr/>
            <p:nvPr/>
          </p:nvCxnSpPr>
          <p:spPr>
            <a:xfrm flipV="1">
              <a:off x="2275333" y="3284984"/>
              <a:ext cx="1318504" cy="1224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419C56A-6CEE-41E1-91CB-93E1F50F4AEA}"/>
                </a:ext>
              </a:extLst>
            </p:cNvPr>
            <p:cNvCxnSpPr/>
            <p:nvPr/>
          </p:nvCxnSpPr>
          <p:spPr>
            <a:xfrm flipH="1" flipV="1">
              <a:off x="956830" y="3284984"/>
              <a:ext cx="1318503" cy="1224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4F24095F-5891-45D6-B56F-5590C75F55BD}"/>
                    </a:ext>
                  </a:extLst>
                </p:cNvPr>
                <p:cNvSpPr txBox="1"/>
                <p:nvPr/>
              </p:nvSpPr>
              <p:spPr>
                <a:xfrm>
                  <a:off x="2918745" y="3593658"/>
                  <a:ext cx="1432815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4F24095F-5891-45D6-B56F-5590C75F55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8745" y="3593658"/>
                  <a:ext cx="1432815" cy="508596"/>
                </a:xfrm>
                <a:prstGeom prst="rect">
                  <a:avLst/>
                </a:prstGeom>
                <a:blipFill>
                  <a:blip r:embed="rId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B10B42-6F08-47C8-8A1D-20DDC9694C14}"/>
                  </a:ext>
                </a:extLst>
              </p:cNvPr>
              <p:cNvSpPr txBox="1"/>
              <p:nvPr/>
            </p:nvSpPr>
            <p:spPr>
              <a:xfrm>
                <a:off x="355943" y="4635597"/>
                <a:ext cx="2602360" cy="58477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Start with the ‘simplest’ version of the graph,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EB10B42-6F08-47C8-8A1D-20DDC9694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43" y="4635597"/>
                <a:ext cx="2602360" cy="584775"/>
              </a:xfrm>
              <a:prstGeom prst="rect">
                <a:avLst/>
              </a:prstGeom>
              <a:blipFill>
                <a:blip r:embed="rId6"/>
                <a:stretch>
                  <a:fillRect l="-696" t="-1000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1A1C8EE9-91D8-4AE8-88C3-7211310A2936}"/>
              </a:ext>
            </a:extLst>
          </p:cNvPr>
          <p:cNvGrpSpPr/>
          <p:nvPr/>
        </p:nvGrpSpPr>
        <p:grpSpPr>
          <a:xfrm>
            <a:off x="3330310" y="2784342"/>
            <a:ext cx="2592025" cy="1833986"/>
            <a:chOff x="899592" y="2767043"/>
            <a:chExt cx="3604650" cy="2525528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749C84A6-745F-4F00-808C-0E3A7D5F7D50}"/>
                </a:ext>
              </a:extLst>
            </p:cNvPr>
            <p:cNvCxnSpPr>
              <a:cxnSpLocks/>
            </p:cNvCxnSpPr>
            <p:nvPr/>
          </p:nvCxnSpPr>
          <p:spPr>
            <a:xfrm>
              <a:off x="899592" y="4509120"/>
              <a:ext cx="27953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BFC08E63-0BA4-4A69-929F-0D8AA24EF5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5333" y="3132329"/>
              <a:ext cx="0" cy="2160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01A489CE-6966-4C07-99EA-6D7BBA3E6C2E}"/>
                    </a:ext>
                  </a:extLst>
                </p:cNvPr>
                <p:cNvSpPr txBox="1"/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01A489CE-6966-4C07-99EA-6D7BBA3E6C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204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2CB2995-1040-4174-81CB-EB797A2F9973}"/>
                    </a:ext>
                  </a:extLst>
                </p:cNvPr>
                <p:cNvSpPr txBox="1"/>
                <p:nvPr/>
              </p:nvSpPr>
              <p:spPr>
                <a:xfrm>
                  <a:off x="1976668" y="276704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2CB2995-1040-4174-81CB-EB797A2F99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6668" y="2767043"/>
                  <a:ext cx="576064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454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2D9FDA1-DF19-4902-957A-1C4C88123A2F}"/>
                </a:ext>
              </a:extLst>
            </p:cNvPr>
            <p:cNvCxnSpPr/>
            <p:nvPr/>
          </p:nvCxnSpPr>
          <p:spPr>
            <a:xfrm flipV="1">
              <a:off x="2733710" y="3284984"/>
              <a:ext cx="1318505" cy="1224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C39826E-D040-47FC-9E4A-24A96CC4E8B4}"/>
                </a:ext>
              </a:extLst>
            </p:cNvPr>
            <p:cNvCxnSpPr/>
            <p:nvPr/>
          </p:nvCxnSpPr>
          <p:spPr>
            <a:xfrm flipH="1" flipV="1">
              <a:off x="1415208" y="3284984"/>
              <a:ext cx="1318503" cy="1224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7D43B6A5-E8C8-4972-928C-3FE09D75BBAF}"/>
                    </a:ext>
                  </a:extLst>
                </p:cNvPr>
                <p:cNvSpPr txBox="1"/>
                <p:nvPr/>
              </p:nvSpPr>
              <p:spPr>
                <a:xfrm>
                  <a:off x="2685519" y="2846927"/>
                  <a:ext cx="1818723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7D43B6A5-E8C8-4972-928C-3FE09D75BB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5519" y="2846927"/>
                  <a:ext cx="1818723" cy="508596"/>
                </a:xfrm>
                <a:prstGeom prst="rect">
                  <a:avLst/>
                </a:prstGeom>
                <a:blipFill>
                  <a:blip r:embed="rId9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A5C651BE-7C31-46C8-9162-9DAD0EA5D555}"/>
                    </a:ext>
                  </a:extLst>
                </p:cNvPr>
                <p:cNvSpPr txBox="1"/>
                <p:nvPr/>
              </p:nvSpPr>
              <p:spPr>
                <a:xfrm>
                  <a:off x="2474575" y="4473063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A5C651BE-7C31-46C8-9162-9DAD0EA5D55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4575" y="4473063"/>
                  <a:ext cx="576064" cy="50859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396DA21-B6A0-4DC8-8739-BAAF4987A574}"/>
                    </a:ext>
                  </a:extLst>
                </p:cNvPr>
                <p:cNvSpPr txBox="1"/>
                <p:nvPr/>
              </p:nvSpPr>
              <p:spPr>
                <a:xfrm>
                  <a:off x="1823258" y="3864110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396DA21-B6A0-4DC8-8739-BAAF4987A5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3258" y="3864110"/>
                  <a:ext cx="576064" cy="508596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48B28A7-589F-4779-AE48-311CFBEDF5A2}"/>
              </a:ext>
            </a:extLst>
          </p:cNvPr>
          <p:cNvGrpSpPr/>
          <p:nvPr/>
        </p:nvGrpSpPr>
        <p:grpSpPr>
          <a:xfrm>
            <a:off x="5868144" y="2795567"/>
            <a:ext cx="3020675" cy="1833986"/>
            <a:chOff x="899592" y="2767043"/>
            <a:chExt cx="4200760" cy="2525528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1A6AD2E-249D-42C2-A462-72E7B7FA846C}"/>
                </a:ext>
              </a:extLst>
            </p:cNvPr>
            <p:cNvCxnSpPr>
              <a:cxnSpLocks/>
            </p:cNvCxnSpPr>
            <p:nvPr/>
          </p:nvCxnSpPr>
          <p:spPr>
            <a:xfrm>
              <a:off x="899592" y="4509120"/>
              <a:ext cx="27953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21FD4671-4641-44D5-A9DA-67A33C3887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5333" y="3132329"/>
              <a:ext cx="0" cy="2160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5DD09F83-EA7A-4DC5-9E0F-BF8BC84CA99D}"/>
                    </a:ext>
                  </a:extLst>
                </p:cNvPr>
                <p:cNvSpPr txBox="1"/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5DD09F83-EA7A-4DC5-9E0F-BF8BC84CA9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204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98E988E9-326D-4C65-B5DB-7FA9A147A913}"/>
                    </a:ext>
                  </a:extLst>
                </p:cNvPr>
                <p:cNvSpPr txBox="1"/>
                <p:nvPr/>
              </p:nvSpPr>
              <p:spPr>
                <a:xfrm>
                  <a:off x="1976668" y="276704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98E988E9-326D-4C65-B5DB-7FA9A147A91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6668" y="2767043"/>
                  <a:ext cx="576064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454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42C09CDD-4355-4EAA-90F1-13406B1045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33710" y="2978248"/>
              <a:ext cx="644522" cy="15308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A324856-6668-4A04-ABAE-6C0709060F2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09891" y="2988742"/>
              <a:ext cx="923822" cy="15203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B1AED880-3F14-454F-9FA2-E92E04501D6A}"/>
                    </a:ext>
                  </a:extLst>
                </p:cNvPr>
                <p:cNvSpPr txBox="1"/>
                <p:nvPr/>
              </p:nvSpPr>
              <p:spPr>
                <a:xfrm>
                  <a:off x="3067007" y="3392577"/>
                  <a:ext cx="2033345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B1AED880-3F14-454F-9FA2-E92E04501D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7007" y="3392577"/>
                  <a:ext cx="2033345" cy="508596"/>
                </a:xfrm>
                <a:prstGeom prst="rect">
                  <a:avLst/>
                </a:prstGeom>
                <a:blipFill>
                  <a:blip r:embed="rId1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1BC8F86B-F8BA-41BC-8263-C4C0D26EFE01}"/>
                    </a:ext>
                  </a:extLst>
                </p:cNvPr>
                <p:cNvSpPr txBox="1"/>
                <p:nvPr/>
              </p:nvSpPr>
              <p:spPr>
                <a:xfrm>
                  <a:off x="2474575" y="4473063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1BC8F86B-F8BA-41BC-8263-C4C0D26EFE0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4575" y="4473063"/>
                  <a:ext cx="576064" cy="508596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8A30691E-2756-4705-AA9B-7465AFEAF14C}"/>
                    </a:ext>
                  </a:extLst>
                </p:cNvPr>
                <p:cNvSpPr txBox="1"/>
                <p:nvPr/>
              </p:nvSpPr>
              <p:spPr>
                <a:xfrm>
                  <a:off x="1808472" y="3556632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8A30691E-2756-4705-AA9B-7465AFEAF1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08472" y="3556632"/>
                  <a:ext cx="576064" cy="508596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7FA423E-8A68-4721-B111-332741EF35B8}"/>
              </a:ext>
            </a:extLst>
          </p:cNvPr>
          <p:cNvGrpSpPr/>
          <p:nvPr/>
        </p:nvGrpSpPr>
        <p:grpSpPr>
          <a:xfrm>
            <a:off x="5858835" y="4870534"/>
            <a:ext cx="3084505" cy="1996828"/>
            <a:chOff x="899592" y="2662110"/>
            <a:chExt cx="4289527" cy="2749773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DC99422C-DDB5-44A2-B123-EB46612A71A9}"/>
                </a:ext>
              </a:extLst>
            </p:cNvPr>
            <p:cNvCxnSpPr>
              <a:cxnSpLocks/>
            </p:cNvCxnSpPr>
            <p:nvPr/>
          </p:nvCxnSpPr>
          <p:spPr>
            <a:xfrm>
              <a:off x="899592" y="4509120"/>
              <a:ext cx="27953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4D64886-A662-4ED1-8A26-4058C57B2B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5333" y="3132329"/>
              <a:ext cx="0" cy="2160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DB4C71BC-C23A-4AF5-9B32-B89ADAF56E47}"/>
                    </a:ext>
                  </a:extLst>
                </p:cNvPr>
                <p:cNvSpPr txBox="1"/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DB4C71BC-C23A-4AF5-9B32-B89ADAF56E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blipFill>
                  <a:blip r:embed="rId17"/>
                  <a:stretch>
                    <a:fillRect b="-1818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07BCF845-55E2-4E5E-9118-19E486750B61}"/>
                    </a:ext>
                  </a:extLst>
                </p:cNvPr>
                <p:cNvSpPr txBox="1"/>
                <p:nvPr/>
              </p:nvSpPr>
              <p:spPr>
                <a:xfrm>
                  <a:off x="1976668" y="2662110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07BCF845-55E2-4E5E-9118-19E486750B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6668" y="2662110"/>
                  <a:ext cx="576064" cy="369332"/>
                </a:xfrm>
                <a:prstGeom prst="rect">
                  <a:avLst/>
                </a:prstGeom>
                <a:blipFill>
                  <a:blip r:embed="rId18"/>
                  <a:stretch>
                    <a:fillRect b="-454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D20040B-F73C-4540-9991-E253672D46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92855" y="3519995"/>
              <a:ext cx="644522" cy="15308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19A26FA-77F5-4240-B270-AD913FCEACC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69036" y="3530488"/>
              <a:ext cx="923822" cy="15203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0518C428-B17D-4F48-9375-9122D1764980}"/>
                    </a:ext>
                  </a:extLst>
                </p:cNvPr>
                <p:cNvSpPr txBox="1"/>
                <p:nvPr/>
              </p:nvSpPr>
              <p:spPr>
                <a:xfrm>
                  <a:off x="2579550" y="2899393"/>
                  <a:ext cx="2609569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0518C428-B17D-4F48-9375-9122D17649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9550" y="2899393"/>
                  <a:ext cx="2609569" cy="508596"/>
                </a:xfrm>
                <a:prstGeom prst="rect">
                  <a:avLst/>
                </a:prstGeom>
                <a:blipFill>
                  <a:blip r:embed="rId19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D224BE21-7470-4CE2-9AF4-1F85C640AFED}"/>
                    </a:ext>
                  </a:extLst>
                </p:cNvPr>
                <p:cNvSpPr txBox="1"/>
                <p:nvPr/>
              </p:nvSpPr>
              <p:spPr>
                <a:xfrm>
                  <a:off x="2633529" y="4903287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1,−2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D224BE21-7470-4CE2-9AF4-1F85C640AFE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3529" y="4903287"/>
                  <a:ext cx="576064" cy="508596"/>
                </a:xfrm>
                <a:prstGeom prst="rect">
                  <a:avLst/>
                </a:prstGeom>
                <a:blipFill>
                  <a:blip r:embed="rId20"/>
                  <a:stretch>
                    <a:fillRect r="-8823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A7594024-A4F3-432D-A2C7-DCA76E37F3F5}"/>
                    </a:ext>
                  </a:extLst>
                </p:cNvPr>
                <p:cNvSpPr txBox="1"/>
                <p:nvPr/>
              </p:nvSpPr>
              <p:spPr>
                <a:xfrm>
                  <a:off x="1861457" y="3934390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A7594024-A4F3-432D-A2C7-DCA76E37F3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1457" y="3934390"/>
                  <a:ext cx="576064" cy="508596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3B4C3F0D-3175-48F4-ABDA-B80921B25BEA}"/>
              </a:ext>
            </a:extLst>
          </p:cNvPr>
          <p:cNvSpPr txBox="1"/>
          <p:nvPr/>
        </p:nvSpPr>
        <p:spPr>
          <a:xfrm>
            <a:off x="3155098" y="4635596"/>
            <a:ext cx="2376264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dirty="0"/>
              <a:t>-1 is ‘inside’ function so translate 1 right.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CF2CA63-B602-4E2E-A390-9343362FCE99}"/>
                  </a:ext>
                </a:extLst>
              </p:cNvPr>
              <p:cNvSpPr txBox="1"/>
              <p:nvPr/>
            </p:nvSpPr>
            <p:spPr>
              <a:xfrm>
                <a:off x="6280894" y="4364681"/>
                <a:ext cx="2376264" cy="52322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3 is outside modulus function so affects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 values.</a:t>
                </a: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CF2CA63-B602-4E2E-A390-9343362FC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894" y="4364681"/>
                <a:ext cx="2376264" cy="523220"/>
              </a:xfrm>
              <a:prstGeom prst="rect">
                <a:avLst/>
              </a:prstGeom>
              <a:blipFill>
                <a:blip r:embed="rId22"/>
                <a:stretch>
                  <a:fillRect l="-254" b="-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>
            <a:extLst>
              <a:ext uri="{FF2B5EF4-FFF2-40B4-BE49-F238E27FC236}">
                <a16:creationId xmlns:a16="http://schemas.microsoft.com/office/drawing/2014/main" id="{C68F1C83-6989-4AFA-969B-7E31DB8DF6C0}"/>
              </a:ext>
            </a:extLst>
          </p:cNvPr>
          <p:cNvSpPr txBox="1"/>
          <p:nvPr/>
        </p:nvSpPr>
        <p:spPr>
          <a:xfrm>
            <a:off x="4107088" y="6066206"/>
            <a:ext cx="2376264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/>
              <a:t>-2 is outside modulus function so translate 2 down.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92827DD-F471-47C1-A637-1EB1C2E9495E}"/>
              </a:ext>
            </a:extLst>
          </p:cNvPr>
          <p:cNvSpPr/>
          <p:nvPr/>
        </p:nvSpPr>
        <p:spPr>
          <a:xfrm>
            <a:off x="217612" y="2347238"/>
            <a:ext cx="264988" cy="2816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959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DF1086F-DA0E-44FB-82E6-DFB69038C2A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CB761FA-84F9-40A9-933E-6751516B194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Combining Transformations – Modulus Graphs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8E40BBF-0C27-4802-A72F-A3433076F10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2B5600-2B35-4A47-8374-E2866905C53B}"/>
                  </a:ext>
                </a:extLst>
              </p:cNvPr>
              <p:cNvSpPr txBox="1"/>
              <p:nvPr/>
            </p:nvSpPr>
            <p:spPr>
              <a:xfrm>
                <a:off x="1187624" y="1013115"/>
                <a:ext cx="6624736" cy="1721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Given the function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−2, 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dirty="0"/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sz="2400" dirty="0"/>
                  <a:t>Sketch the graph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400" dirty="0"/>
              </a:p>
              <a:p>
                <a:pPr marL="457200" indent="-457200">
                  <a:buAutoNum type="alphaLcParenBoth"/>
                </a:pPr>
                <a:r>
                  <a:rPr lang="en-GB" sz="2400" dirty="0"/>
                  <a:t>State the range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pPr marL="457200" indent="-457200">
                  <a:buAutoNum type="alphaLcParenBoth"/>
                </a:pPr>
                <a:r>
                  <a:rPr lang="en-GB" sz="2400" dirty="0"/>
                  <a:t>Solve the equation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2B5600-2B35-4A47-8374-E2866905C5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1013115"/>
                <a:ext cx="6624736" cy="17218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1041B41C-E59E-4813-8F8D-F822F7C06E1C}"/>
              </a:ext>
            </a:extLst>
          </p:cNvPr>
          <p:cNvSpPr/>
          <p:nvPr/>
        </p:nvSpPr>
        <p:spPr>
          <a:xfrm>
            <a:off x="672197" y="3720349"/>
            <a:ext cx="264988" cy="2816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651EE3-34CC-4F68-A8E7-748BACF0B2C5}"/>
              </a:ext>
            </a:extLst>
          </p:cNvPr>
          <p:cNvGrpSpPr/>
          <p:nvPr/>
        </p:nvGrpSpPr>
        <p:grpSpPr>
          <a:xfrm>
            <a:off x="899592" y="3573016"/>
            <a:ext cx="3084505" cy="1996828"/>
            <a:chOff x="899592" y="2662110"/>
            <a:chExt cx="4289527" cy="2749773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7E274A6-9E3C-4A3C-BC41-A5AB3C5FB8C5}"/>
                </a:ext>
              </a:extLst>
            </p:cNvPr>
            <p:cNvCxnSpPr>
              <a:cxnSpLocks/>
            </p:cNvCxnSpPr>
            <p:nvPr/>
          </p:nvCxnSpPr>
          <p:spPr>
            <a:xfrm>
              <a:off x="899592" y="4509120"/>
              <a:ext cx="27953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D2D8955-CA17-4972-9B6E-D16DF1EAA7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5333" y="3132329"/>
              <a:ext cx="0" cy="2160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009216F-E83C-47A3-A3F2-2F0B8BBB92A9}"/>
                    </a:ext>
                  </a:extLst>
                </p:cNvPr>
                <p:cNvSpPr txBox="1"/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009216F-E83C-47A3-A3F2-2F0B8BBB92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2045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A526C47-B4C8-4569-B2E8-154079EF2F17}"/>
                    </a:ext>
                  </a:extLst>
                </p:cNvPr>
                <p:cNvSpPr txBox="1"/>
                <p:nvPr/>
              </p:nvSpPr>
              <p:spPr>
                <a:xfrm>
                  <a:off x="1976668" y="2662110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A526C47-B4C8-4569-B2E8-154079EF2F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6668" y="2662110"/>
                  <a:ext cx="576064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4772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3F9E46E-5311-4639-B264-F0C0D87C04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92855" y="3519995"/>
              <a:ext cx="644522" cy="15308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5E30442-684F-42E3-82CB-B49B8025E21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69036" y="3530488"/>
              <a:ext cx="923822" cy="152037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26D34A1C-602F-430E-A86F-8B546B195413}"/>
                    </a:ext>
                  </a:extLst>
                </p:cNvPr>
                <p:cNvSpPr txBox="1"/>
                <p:nvPr/>
              </p:nvSpPr>
              <p:spPr>
                <a:xfrm>
                  <a:off x="2579550" y="2899393"/>
                  <a:ext cx="2609569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26D34A1C-602F-430E-A86F-8B546B19541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9550" y="2899393"/>
                  <a:ext cx="2609569" cy="508596"/>
                </a:xfrm>
                <a:prstGeom prst="rect">
                  <a:avLst/>
                </a:prstGeom>
                <a:blipFill>
                  <a:blip r:embed="rId5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ED6D2C8-EC1C-45C3-A70B-C7C7164BDBC7}"/>
                    </a:ext>
                  </a:extLst>
                </p:cNvPr>
                <p:cNvSpPr txBox="1"/>
                <p:nvPr/>
              </p:nvSpPr>
              <p:spPr>
                <a:xfrm>
                  <a:off x="2633529" y="4903287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1,−2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CED6D2C8-EC1C-45C3-A70B-C7C7164BDB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3529" y="4903287"/>
                  <a:ext cx="576064" cy="508596"/>
                </a:xfrm>
                <a:prstGeom prst="rect">
                  <a:avLst/>
                </a:prstGeom>
                <a:blipFill>
                  <a:blip r:embed="rId6"/>
                  <a:stretch>
                    <a:fillRect r="-8970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34F74C93-9CB6-4808-8FCC-1CD835336590}"/>
                    </a:ext>
                  </a:extLst>
                </p:cNvPr>
                <p:cNvSpPr txBox="1"/>
                <p:nvPr/>
              </p:nvSpPr>
              <p:spPr>
                <a:xfrm>
                  <a:off x="1861457" y="3934390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34F74C93-9CB6-4808-8FCC-1CD8353365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1457" y="3934390"/>
                  <a:ext cx="576064" cy="50859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14EF51-8095-44F3-9C3D-F51EAA8F3FA0}"/>
                  </a:ext>
                </a:extLst>
              </p:cNvPr>
              <p:cNvSpPr txBox="1"/>
              <p:nvPr/>
            </p:nvSpPr>
            <p:spPr>
              <a:xfrm>
                <a:off x="4580587" y="3904723"/>
                <a:ext cx="381642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From the graph we observe the possible outputs (i.e.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/>
                  <a:t> values):</a:t>
                </a:r>
              </a:p>
              <a:p>
                <a:endParaRPr lang="en-GB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≥−2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14EF51-8095-44F3-9C3D-F51EAA8F3F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587" y="3904723"/>
                <a:ext cx="3816424" cy="1323439"/>
              </a:xfrm>
              <a:prstGeom prst="rect">
                <a:avLst/>
              </a:prstGeom>
              <a:blipFill>
                <a:blip r:embed="rId8"/>
                <a:stretch>
                  <a:fillRect l="-1597" t="-2765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139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rrow: Down 29">
            <a:extLst>
              <a:ext uri="{FF2B5EF4-FFF2-40B4-BE49-F238E27FC236}">
                <a16:creationId xmlns:a16="http://schemas.microsoft.com/office/drawing/2014/main" id="{25C11F75-5168-4D64-8822-C64D02E2CE68}"/>
              </a:ext>
            </a:extLst>
          </p:cNvPr>
          <p:cNvSpPr/>
          <p:nvPr/>
        </p:nvSpPr>
        <p:spPr>
          <a:xfrm rot="12627783">
            <a:off x="1523426" y="3878695"/>
            <a:ext cx="260037" cy="199450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E4D606A-91D3-4B7A-973D-A331D21477E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A17D3AC-D888-48C6-9AC3-BE1946674DC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Combining Transformations – Modulus Graphs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D61073B-E12E-45FC-81AF-920CF488BAB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EB5EC35-CB72-4E3F-A15A-9F44A4584DA5}"/>
                  </a:ext>
                </a:extLst>
              </p:cNvPr>
              <p:cNvSpPr txBox="1"/>
              <p:nvPr/>
            </p:nvSpPr>
            <p:spPr>
              <a:xfrm>
                <a:off x="785530" y="740610"/>
                <a:ext cx="6029622" cy="145026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Given the function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/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sz="2000" dirty="0"/>
                  <a:t>Sketch 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000" dirty="0"/>
              </a:p>
              <a:p>
                <a:pPr marL="457200" indent="-457200">
                  <a:buAutoNum type="alphaLcParenBoth"/>
                </a:pPr>
                <a:r>
                  <a:rPr lang="en-GB" sz="2000" dirty="0"/>
                  <a:t>State the range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457200" indent="-457200">
                  <a:buAutoNum type="alphaLcParenBoth"/>
                </a:pPr>
                <a:r>
                  <a:rPr lang="en-GB" sz="2000" dirty="0"/>
                  <a:t>Solve the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EB5EC35-CB72-4E3F-A15A-9F44A4584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30" y="740610"/>
                <a:ext cx="6029622" cy="14502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335B036A-83FD-493B-9F0D-164182E7195C}"/>
              </a:ext>
            </a:extLst>
          </p:cNvPr>
          <p:cNvGrpSpPr/>
          <p:nvPr/>
        </p:nvGrpSpPr>
        <p:grpSpPr>
          <a:xfrm>
            <a:off x="963251" y="2292772"/>
            <a:ext cx="4545980" cy="3081437"/>
            <a:chOff x="899592" y="2475625"/>
            <a:chExt cx="4317094" cy="2897833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520E4C7-8E5F-47B3-BE15-1C49ECB8CADA}"/>
                </a:ext>
              </a:extLst>
            </p:cNvPr>
            <p:cNvCxnSpPr>
              <a:cxnSpLocks/>
            </p:cNvCxnSpPr>
            <p:nvPr/>
          </p:nvCxnSpPr>
          <p:spPr>
            <a:xfrm>
              <a:off x="899592" y="4509120"/>
              <a:ext cx="27953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3F11CFD-E01C-4BA4-A4B4-2A4FBB28E4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5333" y="3132329"/>
              <a:ext cx="0" cy="21602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D7E21050-7433-4F02-AFF2-8011A4DF2EF1}"/>
                    </a:ext>
                  </a:extLst>
                </p:cNvPr>
                <p:cNvSpPr txBox="1"/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D7E21050-7433-4F02-AFF2-8011A4DF2E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3837" y="4340753"/>
                  <a:ext cx="576064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44D3FDB-F540-41BE-A6DC-EF8C5D13C1F4}"/>
                    </a:ext>
                  </a:extLst>
                </p:cNvPr>
                <p:cNvSpPr txBox="1"/>
                <p:nvPr/>
              </p:nvSpPr>
              <p:spPr>
                <a:xfrm>
                  <a:off x="1976668" y="2784956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E44D3FDB-F540-41BE-A6DC-EF8C5D13C1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6668" y="2784956"/>
                  <a:ext cx="576064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56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1CC41D1-B358-4518-B022-5B814ED627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92855" y="2849219"/>
              <a:ext cx="878591" cy="22016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3BDFDEA-61FF-4D28-AAE8-A0956EF4F0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638860" y="3063009"/>
              <a:ext cx="1153998" cy="19878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97043E9E-7E35-421D-A93C-741CF6253295}"/>
                    </a:ext>
                  </a:extLst>
                </p:cNvPr>
                <p:cNvSpPr txBox="1"/>
                <p:nvPr/>
              </p:nvSpPr>
              <p:spPr>
                <a:xfrm>
                  <a:off x="2607117" y="2475625"/>
                  <a:ext cx="2609569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97043E9E-7E35-421D-A93C-741CF62532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7117" y="2475625"/>
                  <a:ext cx="2609569" cy="50859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EC434161-6627-4013-BDAC-C4B1817261A2}"/>
                    </a:ext>
                  </a:extLst>
                </p:cNvPr>
                <p:cNvSpPr txBox="1"/>
                <p:nvPr/>
              </p:nvSpPr>
              <p:spPr>
                <a:xfrm>
                  <a:off x="2633528" y="5026132"/>
                  <a:ext cx="742053" cy="3473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1,−2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EC434161-6627-4013-BDAC-C4B1817261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3528" y="5026132"/>
                  <a:ext cx="742053" cy="34732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44AFCFB-5384-46DA-A346-44BC7F7157B2}"/>
                    </a:ext>
                  </a:extLst>
                </p:cNvPr>
                <p:cNvSpPr txBox="1"/>
                <p:nvPr/>
              </p:nvSpPr>
              <p:spPr>
                <a:xfrm>
                  <a:off x="1911944" y="4024381"/>
                  <a:ext cx="576064" cy="5085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44AFCFB-5384-46DA-A346-44BC7F7157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1944" y="4024381"/>
                  <a:ext cx="576064" cy="50859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7AE159CF-9B03-4A3D-84A3-907BF58204C1}"/>
                    </a:ext>
                  </a:extLst>
                </p:cNvPr>
                <p:cNvSpPr txBox="1"/>
                <p:nvPr/>
              </p:nvSpPr>
              <p:spPr>
                <a:xfrm>
                  <a:off x="1934461" y="3611940"/>
                  <a:ext cx="576064" cy="3473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7AE159CF-9B03-4A3D-84A3-907BF58204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4461" y="3611940"/>
                  <a:ext cx="576064" cy="34732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DAB56121-DAC6-45EC-9C68-2D5CFB39863A}"/>
                    </a:ext>
                  </a:extLst>
                </p:cNvPr>
                <p:cNvSpPr txBox="1"/>
                <p:nvPr/>
              </p:nvSpPr>
              <p:spPr>
                <a:xfrm>
                  <a:off x="3159862" y="2938020"/>
                  <a:ext cx="576064" cy="3473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DAB56121-DAC6-45EC-9C68-2D5CFB3986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9862" y="2938020"/>
                  <a:ext cx="576064" cy="34732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BF242AEB-7803-4DDC-BE61-712D70DEB8E1}"/>
                    </a:ext>
                  </a:extLst>
                </p:cNvPr>
                <p:cNvSpPr txBox="1"/>
                <p:nvPr/>
              </p:nvSpPr>
              <p:spPr>
                <a:xfrm>
                  <a:off x="1715806" y="3730023"/>
                  <a:ext cx="576064" cy="3473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BF242AEB-7803-4DDC-BE61-712D70DEB8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15806" y="3730023"/>
                  <a:ext cx="576064" cy="347326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58BA745-5A0F-4425-AEA7-60FC77895C1E}"/>
              </a:ext>
            </a:extLst>
          </p:cNvPr>
          <p:cNvCxnSpPr/>
          <p:nvPr/>
        </p:nvCxnSpPr>
        <p:spPr>
          <a:xfrm flipV="1">
            <a:off x="1027411" y="2838893"/>
            <a:ext cx="3152366" cy="1638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Down 24">
            <a:extLst>
              <a:ext uri="{FF2B5EF4-FFF2-40B4-BE49-F238E27FC236}">
                <a16:creationId xmlns:a16="http://schemas.microsoft.com/office/drawing/2014/main" id="{38C52522-E70A-46A1-8EEE-7E66D0AC3F12}"/>
              </a:ext>
            </a:extLst>
          </p:cNvPr>
          <p:cNvSpPr/>
          <p:nvPr/>
        </p:nvSpPr>
        <p:spPr>
          <a:xfrm rot="8409496">
            <a:off x="4432336" y="2855003"/>
            <a:ext cx="269819" cy="231943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FD27FC6-71FA-4676-A837-FF7A2342383D}"/>
                  </a:ext>
                </a:extLst>
              </p:cNvPr>
              <p:cNvSpPr txBox="1"/>
              <p:nvPr/>
            </p:nvSpPr>
            <p:spPr>
              <a:xfrm>
                <a:off x="5118532" y="4573113"/>
                <a:ext cx="3710879" cy="21023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chemeClr val="tx1"/>
                    </a:solidFill>
                  </a:rPr>
                  <a:t>intersection of the </a:t>
                </a:r>
                <a:r>
                  <a:rPr lang="en-GB" sz="1600" dirty="0" err="1">
                    <a:solidFill>
                      <a:schemeClr val="tx1"/>
                    </a:solidFill>
                  </a:rPr>
                  <a:t>unreflected</a:t>
                </a:r>
                <a:r>
                  <a:rPr lang="en-GB" sz="1600" dirty="0">
                    <a:solidFill>
                      <a:schemeClr val="tx1"/>
                    </a:solidFill>
                  </a:rPr>
                  <a:t> line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  <a:p>
                <a:r>
                  <a:rPr lang="en-GB" sz="1600" dirty="0">
                    <a:solidFill>
                      <a:schemeClr val="tx1"/>
                    </a:solidFill>
                  </a:rPr>
                  <a:t>with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  <a:p>
                <a:endParaRPr lang="en-GB" sz="16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FD27FC6-71FA-4676-A837-FF7A234238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532" y="4573113"/>
                <a:ext cx="3710879" cy="210230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8497544-38A1-40B9-8808-62DE305B4F00}"/>
                  </a:ext>
                </a:extLst>
              </p:cNvPr>
              <p:cNvSpPr txBox="1"/>
              <p:nvPr/>
            </p:nvSpPr>
            <p:spPr>
              <a:xfrm>
                <a:off x="473467" y="5120800"/>
                <a:ext cx="3993610" cy="160806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chemeClr val="tx1"/>
                    </a:solidFill>
                  </a:rPr>
                  <a:t>intersection of the reflected line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solidFill>
                      <a:schemeClr val="tx1"/>
                    </a:solidFill>
                  </a:rPr>
                  <a:t> with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6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−2=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8497544-38A1-40B9-8808-62DE305B4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67" y="5120800"/>
                <a:ext cx="3993610" cy="160806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4834D021-8E41-4F43-B8C9-16E5313D3C82}"/>
              </a:ext>
            </a:extLst>
          </p:cNvPr>
          <p:cNvSpPr/>
          <p:nvPr/>
        </p:nvSpPr>
        <p:spPr>
          <a:xfrm>
            <a:off x="216433" y="2104438"/>
            <a:ext cx="264988" cy="2816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8254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73022"/>
            <a:ext cx="4076700" cy="2209800"/>
          </a:xfrm>
          <a:prstGeom prst="rect">
            <a:avLst/>
          </a:prstGeom>
        </p:spPr>
      </p:pic>
      <p:grpSp>
        <p:nvGrpSpPr>
          <p:cNvPr id="3" name="Group 57"/>
          <p:cNvGrpSpPr/>
          <p:nvPr/>
        </p:nvGrpSpPr>
        <p:grpSpPr>
          <a:xfrm>
            <a:off x="1144" y="0"/>
            <a:ext cx="9143074" cy="599127"/>
            <a:chOff x="0" y="13335"/>
            <a:chExt cx="9144218" cy="599127"/>
          </a:xfrm>
        </p:grpSpPr>
        <p:sp>
          <p:nvSpPr>
            <p:cNvPr id="4" name="TextBox 3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b="1" dirty="0"/>
                <a:t>   </a:t>
              </a:r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182455"/>
            <a:ext cx="4067947" cy="128044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95536" y="806157"/>
            <a:ext cx="187220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2008 Q3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99592" y="3363213"/>
                <a:ext cx="4032448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/>
                  <a:t>: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=2−</m:t>
                    </m:r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0+1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:pPr/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/>
                  <a:t>: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/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2−</m:t>
                    </m:r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br>
                  <a:rPr lang="en-GB" sz="16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b="0" dirty="0"/>
              </a:p>
              <a:p>
                <a:r>
                  <a:rPr lang="en-GB" sz="1600" dirty="0"/>
                  <a:t>Either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+1=2    → 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−1=2      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1,0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: Graph is at its maximum when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Thus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1600" dirty="0"/>
                  <a:t> (alternative by symmetry, -1 is halfway between -3 and 1)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−1,2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363213"/>
                <a:ext cx="4032448" cy="3293209"/>
              </a:xfrm>
              <a:prstGeom prst="rect">
                <a:avLst/>
              </a:prstGeom>
              <a:blipFill>
                <a:blip r:embed="rId4"/>
                <a:stretch>
                  <a:fillRect l="-908" t="-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80112" y="2903985"/>
                <a:ext cx="3024336" cy="3752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2−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600" dirty="0"/>
                  <a:t> is not reflected: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600" dirty="0"/>
                  <a:t> is reflected: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Check: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2−</m:t>
                    </m:r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 works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2−</m:t>
                    </m:r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−6+1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e>
                    </m:d>
                  </m:oMath>
                </a14:m>
                <a:r>
                  <a:rPr lang="en-GB" sz="1600" dirty="0"/>
                  <a:t> works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903985"/>
                <a:ext cx="3024336" cy="3752437"/>
              </a:xfrm>
              <a:prstGeom prst="rect">
                <a:avLst/>
              </a:prstGeom>
              <a:blipFill rotWithShape="0">
                <a:blip r:embed="rId5"/>
                <a:stretch>
                  <a:fillRect l="-10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67544" y="3394066"/>
            <a:ext cx="28803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90548" y="2903985"/>
            <a:ext cx="288032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5576" y="3392553"/>
            <a:ext cx="4032448" cy="32007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78580" y="2903985"/>
            <a:ext cx="3369884" cy="37524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8E3B1F9-9B97-4744-92AF-FF6751EDFCC3}"/>
                  </a:ext>
                </a:extLst>
              </p:cNvPr>
              <p:cNvSpPr txBox="1"/>
              <p:nvPr/>
            </p:nvSpPr>
            <p:spPr>
              <a:xfrm>
                <a:off x="3422126" y="646499"/>
                <a:ext cx="46085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You can sketch this function by starting with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1200" dirty="0"/>
                  <a:t> and gradually transform it as per the previous example.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8E3B1F9-9B97-4744-92AF-FF6751EDFC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126" y="646499"/>
                <a:ext cx="4608512" cy="461665"/>
              </a:xfrm>
              <a:prstGeom prst="rect">
                <a:avLst/>
              </a:prstGeom>
              <a:blipFill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595A19B-7D30-42E0-9A85-57D9E756FBE4}"/>
              </a:ext>
            </a:extLst>
          </p:cNvPr>
          <p:cNvCxnSpPr>
            <a:cxnSpLocks/>
          </p:cNvCxnSpPr>
          <p:nvPr/>
        </p:nvCxnSpPr>
        <p:spPr>
          <a:xfrm>
            <a:off x="6120234" y="929928"/>
            <a:ext cx="129073" cy="209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62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2G – NB Skipped Ex2F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51-52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C8666DE-93E3-45E4-A580-DB2522B14001}"/>
              </a:ext>
            </a:extLst>
          </p:cNvPr>
          <p:cNvSpPr txBox="1"/>
          <p:nvPr/>
        </p:nvSpPr>
        <p:spPr>
          <a:xfrm>
            <a:off x="4336592" y="267111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3786719-A590-4268-B133-0439E1C8560D}"/>
                  </a:ext>
                </a:extLst>
              </p:cNvPr>
              <p:cNvSpPr txBox="1"/>
              <p:nvPr/>
            </p:nvSpPr>
            <p:spPr>
              <a:xfrm>
                <a:off x="4355976" y="2924944"/>
                <a:ext cx="4149406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2006 1I]</a:t>
                </a:r>
              </a:p>
              <a:p>
                <a:r>
                  <a:rPr lang="en-GB" dirty="0"/>
                  <a:t>The equation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has how many solutions?</a:t>
                </a:r>
              </a:p>
              <a:p>
                <a:endParaRPr lang="en-GB" dirty="0"/>
              </a:p>
              <a:p>
                <a:r>
                  <a:rPr lang="en-GB" b="1" dirty="0"/>
                  <a:t>0 solutions.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b="1" dirty="0"/>
                  <a:t> are each at least 0, and thus must both be 0 to add to 0. But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b="1" dirty="0"/>
                  <a:t> then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b="1" dirty="0"/>
                  <a:t>, but then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b="1" dirty="0"/>
                  <a:t>.</a:t>
                </a:r>
              </a:p>
              <a:p>
                <a:r>
                  <a:rPr lang="en-GB" b="1" dirty="0"/>
                  <a:t>Alternatively, if we sketch </a:t>
                </a:r>
                <a:br>
                  <a:rPr lang="en-GB" b="1" dirty="0"/>
                </a:b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+|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b="1" dirty="0"/>
                  <a:t> we can see it never touches the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-axis, and therefore has no roots.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3786719-A590-4268-B133-0439E1C85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924944"/>
                <a:ext cx="4149406" cy="3416320"/>
              </a:xfrm>
              <a:prstGeom prst="rect">
                <a:avLst/>
              </a:prstGeom>
              <a:blipFill>
                <a:blip r:embed="rId2"/>
                <a:stretch>
                  <a:fillRect l="-1220" t="-370" r="-1829" b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840C3A94-C044-46B5-B9F2-CF97BE3E649C}"/>
              </a:ext>
            </a:extLst>
          </p:cNvPr>
          <p:cNvSpPr/>
          <p:nvPr/>
        </p:nvSpPr>
        <p:spPr>
          <a:xfrm>
            <a:off x="4356024" y="3861048"/>
            <a:ext cx="4427411" cy="24802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42AA1F-CA5D-804E-A650-D7D0D8ABC6DB}"/>
              </a:ext>
            </a:extLst>
          </p:cNvPr>
          <p:cNvSpPr txBox="1"/>
          <p:nvPr/>
        </p:nvSpPr>
        <p:spPr>
          <a:xfrm>
            <a:off x="395536" y="2682537"/>
            <a:ext cx="33123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Q7-10 &amp; 		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529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21630</TotalTime>
  <Words>524</Words>
  <Application>Microsoft Macintosh PowerPoint</Application>
  <PresentationFormat>On-screen Show (4:3)</PresentationFormat>
  <Paragraphs>113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846</cp:revision>
  <dcterms:created xsi:type="dcterms:W3CDTF">2013-02-28T07:36:55Z</dcterms:created>
  <dcterms:modified xsi:type="dcterms:W3CDTF">2019-07-06T12:00:20Z</dcterms:modified>
</cp:coreProperties>
</file>