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9" r:id="rId2"/>
    <p:sldId id="317" r:id="rId3"/>
    <p:sldId id="318" r:id="rId4"/>
    <p:sldId id="319" r:id="rId5"/>
    <p:sldId id="320" r:id="rId6"/>
    <p:sldId id="321" r:id="rId7"/>
    <p:sldId id="322" r:id="rId8"/>
    <p:sldId id="326" r:id="rId9"/>
    <p:sldId id="323" r:id="rId10"/>
    <p:sldId id="327" r:id="rId11"/>
    <p:sldId id="328" r:id="rId12"/>
    <p:sldId id="329" r:id="rId13"/>
    <p:sldId id="324" r:id="rId14"/>
    <p:sldId id="325" r:id="rId15"/>
    <p:sldId id="330" r:id="rId16"/>
    <p:sldId id="331" r:id="rId17"/>
    <p:sldId id="332" r:id="rId18"/>
    <p:sldId id="62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86"/>
    <p:restoredTop sz="94421"/>
  </p:normalViewPr>
  <p:slideViewPr>
    <p:cSldViewPr snapToGrid="0" snapToObjects="1">
      <p:cViewPr varScale="1">
        <p:scale>
          <a:sx n="41" d="100"/>
          <a:sy n="41" d="100"/>
        </p:scale>
        <p:origin x="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26-08-2019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5.png"/><Relationship Id="rId4" Type="http://schemas.openxmlformats.org/officeDocument/2006/relationships/image" Target="../media/image5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image" Target="../media/image39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9.png"/><Relationship Id="rId5" Type="http://schemas.openxmlformats.org/officeDocument/2006/relationships/image" Target="../media/image47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6)%20Example%203.ag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4.png"/><Relationship Id="rId7" Type="http://schemas.openxmlformats.org/officeDocument/2006/relationships/image" Target="../media/image7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5.png"/><Relationship Id="rId9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hyperlink" Target="6)%20Example%204.agg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4.png"/><Relationship Id="rId7" Type="http://schemas.openxmlformats.org/officeDocument/2006/relationships/image" Target="../media/image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5.png"/><Relationship Id="rId9" Type="http://schemas.openxmlformats.org/officeDocument/2006/relationships/hyperlink" Target="6)%20Example%205.ag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6.png"/><Relationship Id="rId1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8.png"/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3" Type="http://schemas.openxmlformats.org/officeDocument/2006/relationships/image" Target="../media/image5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2" Type="http://schemas.openxmlformats.org/officeDocument/2006/relationships/image" Target="../media/image4.png"/><Relationship Id="rId16" Type="http://schemas.openxmlformats.org/officeDocument/2006/relationships/image" Target="../media/image3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5" Type="http://schemas.openxmlformats.org/officeDocument/2006/relationships/image" Target="../media/image365.png"/><Relationship Id="rId15" Type="http://schemas.openxmlformats.org/officeDocument/2006/relationships/image" Target="../media/image375.png"/><Relationship Id="rId10" Type="http://schemas.openxmlformats.org/officeDocument/2006/relationships/image" Target="../media/image370.png"/><Relationship Id="rId19" Type="http://schemas.openxmlformats.org/officeDocument/2006/relationships/hyperlink" Target="6)%20Example%201.agg" TargetMode="External"/><Relationship Id="rId4" Type="http://schemas.openxmlformats.org/officeDocument/2006/relationships/image" Target="../media/image37.png"/><Relationship Id="rId9" Type="http://schemas.openxmlformats.org/officeDocument/2006/relationships/image" Target="../media/image369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6)%20Example%202.ag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simultaneous equations using matrices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You can use the inverse of a 3 x 3 matrix to solve a system of three simultaneous equations in three unknowns…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If A is non singular, then a unique solution can be found for any vector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 r="-1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38995" y="3239590"/>
                <a:ext cx="1313308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995" y="3239590"/>
                <a:ext cx="1313308" cy="684739"/>
              </a:xfrm>
              <a:prstGeom prst="rect">
                <a:avLst/>
              </a:prstGeom>
              <a:blipFill>
                <a:blip r:embed="rId3"/>
                <a:stretch>
                  <a:fillRect l="-7692" r="-3846" b="-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625635" y="4079967"/>
                <a:ext cx="1734834" cy="6847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635" y="4079967"/>
                <a:ext cx="1734834" cy="684739"/>
              </a:xfrm>
              <a:prstGeom prst="rect">
                <a:avLst/>
              </a:prstGeom>
              <a:blipFill>
                <a:blip r:embed="rId4"/>
                <a:stretch>
                  <a:fillRect l="-5839" r="-2920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64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30239" y="1267099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39" y="1267099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256" r="-225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25885" y="1698172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85" y="1698172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515" r="-303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56069" y="2120538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69" y="2120538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187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940732" y="2921727"/>
                <a:ext cx="1602811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32" y="2921727"/>
                <a:ext cx="1602811" cy="732573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953795" y="3814355"/>
                <a:ext cx="157177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795" y="3814355"/>
                <a:ext cx="1571777" cy="732573"/>
              </a:xfrm>
              <a:prstGeom prst="rect">
                <a:avLst/>
              </a:prstGeom>
              <a:blipFill>
                <a:blip r:embed="rId9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75565" y="4776652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65" y="4776652"/>
                <a:ext cx="418384" cy="276999"/>
              </a:xfrm>
              <a:prstGeom prst="rect">
                <a:avLst/>
              </a:prstGeom>
              <a:blipFill>
                <a:blip r:embed="rId10"/>
                <a:stretch>
                  <a:fillRect l="-2941" r="-1176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/>
          <p:cNvSpPr txBox="1"/>
          <p:nvPr/>
        </p:nvSpPr>
        <p:spPr>
          <a:xfrm>
            <a:off x="5434150" y="5172891"/>
            <a:ext cx="470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either be an infinite number of solutions, or no solutions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18664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440635" y="3174657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711449" y="3251090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331778" y="4337251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580821" y="4487708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5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6" grpId="0"/>
      <p:bldP spid="27" grpId="0"/>
      <p:bldP spid="29" grpId="0"/>
      <p:bldP spid="30" grpId="0"/>
      <p:bldP spid="32" grpId="0"/>
      <p:bldP spid="34" grpId="0"/>
      <p:bldP spid="35" grpId="0" animBg="1"/>
      <p:bldP spid="36" grpId="0"/>
      <p:bldP spid="37" grpId="0" animBg="1"/>
      <p:bldP spid="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30239" y="1267099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39" y="1267099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256" r="-225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25885" y="1698172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85" y="1698172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515" r="-303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56069" y="2120538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69" y="2120538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187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5599611" y="2486297"/>
            <a:ext cx="4784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Determining whether there are an infinite number of solutions, or no solutions…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Eliminate one of the variables. If the resulting equations are consistent, then the overall system is consistent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0456" y="1254036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290455" y="1680756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290455" y="211618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5564778" y="3897087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+ 2(2)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638800" y="4267202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 - (3)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731725" y="3914504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25" y="3914504"/>
                <a:ext cx="1278940" cy="276999"/>
              </a:xfrm>
              <a:prstGeom prst="rect">
                <a:avLst/>
              </a:prstGeom>
              <a:blipFill>
                <a:blip r:embed="rId8"/>
                <a:stretch>
                  <a:fillRect l="-3922" r="-392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727370" y="4284619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0" y="4284619"/>
                <a:ext cx="1278940" cy="276999"/>
              </a:xfrm>
              <a:prstGeom prst="rect">
                <a:avLst/>
              </a:prstGeom>
              <a:blipFill>
                <a:blip r:embed="rId9"/>
                <a:stretch>
                  <a:fillRect l="-2970" r="-396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08634" y="4669920"/>
                <a:ext cx="555936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As one of these is a multiple of the other, the overall system will be consistent and have an infinite number of solutions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This is because in the 2 equations above, they will always work if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there will also be a value of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to go with this (which will vary depending on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8634" y="4669920"/>
                <a:ext cx="5559367" cy="1815882"/>
              </a:xfrm>
              <a:prstGeom prst="rect">
                <a:avLst/>
              </a:prstGeom>
              <a:blipFill>
                <a:blip r:embed="rId10"/>
                <a:stretch>
                  <a:fillRect t="-694" r="-911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06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30239" y="1267099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39" y="1267099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256" r="-225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25885" y="1698172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85" y="1698172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515" r="-303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56069" y="2120538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69" y="2120538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187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808618" y="2451464"/>
                <a:ext cx="421494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For example, let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(as this means they add up to 1)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Let us see what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𝑧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 will be if this is the case…</a:t>
                </a: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8618" y="2451464"/>
                <a:ext cx="4214949" cy="954107"/>
              </a:xfrm>
              <a:prstGeom prst="rect">
                <a:avLst/>
              </a:prstGeom>
              <a:blipFill>
                <a:blip r:embed="rId8"/>
                <a:stretch>
                  <a:fillRect r="-1502" b="-6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5290456" y="1254036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5290455" y="1680756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5290455" y="211618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8029304" y="1441270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+ 2(2)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8103326" y="1811385"/>
            <a:ext cx="69249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 - (3)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196251" y="1458687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251" y="1458687"/>
                <a:ext cx="1278940" cy="276999"/>
              </a:xfrm>
              <a:prstGeom prst="rect">
                <a:avLst/>
              </a:prstGeom>
              <a:blipFill>
                <a:blip r:embed="rId9"/>
                <a:stretch>
                  <a:fillRect l="-2941" r="-294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191896" y="1828802"/>
                <a:ext cx="12789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896" y="1828802"/>
                <a:ext cx="1278940" cy="276999"/>
              </a:xfrm>
              <a:prstGeom prst="rect">
                <a:avLst/>
              </a:prstGeom>
              <a:blipFill>
                <a:blip r:embed="rId10"/>
                <a:stretch>
                  <a:fillRect l="-2970" r="-3960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056809" y="3509555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809" y="3509555"/>
                <a:ext cx="1670842" cy="276999"/>
              </a:xfrm>
              <a:prstGeom prst="rect">
                <a:avLst/>
              </a:prstGeom>
              <a:blipFill>
                <a:blip r:embed="rId11"/>
                <a:stretch>
                  <a:fillRect l="-2273" r="-303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612777" y="3513910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77" y="3513910"/>
                <a:ext cx="1670842" cy="276999"/>
              </a:xfrm>
              <a:prstGeom prst="rect">
                <a:avLst/>
              </a:prstGeom>
              <a:blipFill>
                <a:blip r:embed="rId12"/>
                <a:stretch>
                  <a:fillRect l="-752" r="-2256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00057" y="5181601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057" y="5181601"/>
                <a:ext cx="2017091" cy="276999"/>
              </a:xfrm>
              <a:prstGeom prst="rect">
                <a:avLst/>
              </a:prstGeom>
              <a:blipFill>
                <a:blip r:embed="rId13"/>
                <a:stretch>
                  <a:fillRect r="-1887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08169" y="3927567"/>
                <a:ext cx="2220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3(2)−(−1)−6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69" y="3927567"/>
                <a:ext cx="2220929" cy="276999"/>
              </a:xfrm>
              <a:prstGeom prst="rect">
                <a:avLst/>
              </a:prstGeom>
              <a:blipFill>
                <a:blip r:embed="rId14"/>
                <a:stretch>
                  <a:fillRect l="-1705" r="-1705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127962" y="4345576"/>
                <a:ext cx="598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62" y="4345576"/>
                <a:ext cx="598690" cy="276999"/>
              </a:xfrm>
              <a:prstGeom prst="rect">
                <a:avLst/>
              </a:prstGeom>
              <a:blipFill>
                <a:blip r:embed="rId15"/>
                <a:stretch>
                  <a:fillRect l="-2083" r="-8333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72845" y="3914504"/>
                <a:ext cx="22209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(2)+3(−1)+3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845" y="3914504"/>
                <a:ext cx="2220929" cy="276999"/>
              </a:xfrm>
              <a:prstGeom prst="rect">
                <a:avLst/>
              </a:prstGeom>
              <a:blipFill>
                <a:blip r:embed="rId16"/>
                <a:stretch>
                  <a:fillRect l="-4000" r="-171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9683930" y="4332515"/>
                <a:ext cx="5986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3930" y="4332515"/>
                <a:ext cx="598690" cy="276999"/>
              </a:xfrm>
              <a:prstGeom prst="rect">
                <a:avLst/>
              </a:prstGeom>
              <a:blipFill>
                <a:blip r:embed="rId17"/>
                <a:stretch>
                  <a:fillRect l="-4167" r="-62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360125" y="5556070"/>
                <a:ext cx="2567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−3(2)−(−1)+3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125" y="5556070"/>
                <a:ext cx="2567178" cy="276999"/>
              </a:xfrm>
              <a:prstGeom prst="rect">
                <a:avLst/>
              </a:prstGeom>
              <a:blipFill>
                <a:blip r:embed="rId18"/>
                <a:stretch>
                  <a:fillRect r="-1478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145384" y="5930539"/>
                <a:ext cx="5986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5384" y="5930539"/>
                <a:ext cx="598689" cy="276999"/>
              </a:xfrm>
              <a:prstGeom prst="rect">
                <a:avLst/>
              </a:prstGeom>
              <a:blipFill>
                <a:blip r:embed="rId19"/>
                <a:stretch>
                  <a:fillRect l="-4167" r="-62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5429" y="4672149"/>
                <a:ext cx="247323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long as </a:t>
                </a:r>
                <a14:m>
                  <m:oMath xmlns:m="http://schemas.openxmlformats.org/officeDocument/2006/math"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equations are solvable. Hence there are an infinite number of solutions</a:t>
                </a:r>
              </a:p>
              <a:p>
                <a:pPr algn="ctr"/>
                <a:endParaRPr lang="en-US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Note that ‘infinite number of solutions’ does not mean ‘anything will work’!</a:t>
                </a:r>
                <a:endParaRPr lang="en-GB" sz="1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429" y="4672149"/>
                <a:ext cx="2473235" cy="1815882"/>
              </a:xfrm>
              <a:prstGeom prst="rect">
                <a:avLst/>
              </a:prstGeom>
              <a:blipFill>
                <a:blip r:embed="rId20"/>
                <a:stretch>
                  <a:fillRect l="-510" r="-3571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7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  <p:bldP spid="33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30239" y="1267099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39" y="1267099"/>
                <a:ext cx="1670842" cy="276999"/>
              </a:xfrm>
              <a:prstGeom prst="rect">
                <a:avLst/>
              </a:prstGeom>
              <a:blipFill>
                <a:blip r:embed="rId5"/>
                <a:stretch>
                  <a:fillRect l="-2256" r="-2256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25885" y="1698172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885" y="1698172"/>
                <a:ext cx="1670842" cy="276999"/>
              </a:xfrm>
              <a:prstGeom prst="rect">
                <a:avLst/>
              </a:prstGeom>
              <a:blipFill>
                <a:blip r:embed="rId6"/>
                <a:stretch>
                  <a:fillRect l="-1515" r="-3030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56069" y="2120538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069" y="2120538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187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8" action="ppaction://hlinkfile"/>
          </p:cNvPr>
          <p:cNvSpPr txBox="1"/>
          <p:nvPr/>
        </p:nvSpPr>
        <p:spPr>
          <a:xfrm>
            <a:off x="7881257" y="1393372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6718" y="580770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Singular – infinitely many solutions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/>
          <a:srcRect l="31460" t="17460" r="24908" b="11735"/>
          <a:stretch/>
        </p:blipFill>
        <p:spPr>
          <a:xfrm>
            <a:off x="5580759" y="2573849"/>
            <a:ext cx="4573437" cy="41747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68684" y="6104710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This pattern is called a ‘sheaf’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30240" y="1267099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0" y="1267099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1923" r="-256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60423" y="1672046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23" y="1672046"/>
                <a:ext cx="1972207" cy="276999"/>
              </a:xfrm>
              <a:prstGeom prst="rect">
                <a:avLst/>
              </a:prstGeom>
              <a:blipFill>
                <a:blip r:embed="rId6"/>
                <a:stretch>
                  <a:fillRect r="-192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86697" y="2094413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97" y="2094413"/>
                <a:ext cx="2017091" cy="276999"/>
              </a:xfrm>
              <a:prstGeom prst="rect">
                <a:avLst/>
              </a:prstGeom>
              <a:blipFill>
                <a:blip r:embed="rId7"/>
                <a:stretch>
                  <a:fillRect r="-187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940732" y="2921727"/>
                <a:ext cx="1602811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32" y="2921727"/>
                <a:ext cx="1602811" cy="732573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953795" y="3814355"/>
                <a:ext cx="157177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795" y="3814355"/>
                <a:ext cx="1571777" cy="732573"/>
              </a:xfrm>
              <a:prstGeom prst="rect">
                <a:avLst/>
              </a:prstGeom>
              <a:blipFill>
                <a:blip r:embed="rId9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975565" y="4776652"/>
                <a:ext cx="418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65" y="4776652"/>
                <a:ext cx="418384" cy="276999"/>
              </a:xfrm>
              <a:prstGeom prst="rect">
                <a:avLst/>
              </a:prstGeom>
              <a:blipFill>
                <a:blip r:embed="rId10"/>
                <a:stretch>
                  <a:fillRect l="-2941" r="-11765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434150" y="5172891"/>
            <a:ext cx="47011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either be an infinite number of solutions, or no solutions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18664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440635" y="3174657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711449" y="3251090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331778" y="4337251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580821" y="4487708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 animBg="1"/>
      <p:bldP spid="18" grpId="0"/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599611" y="2486297"/>
            <a:ext cx="4784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Determining whether there are an infinite number of solutions, or no solutions…</a:t>
            </a:r>
          </a:p>
          <a:p>
            <a:pPr algn="ctr"/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Eliminate one of the variables. If the resulting equations are consistent, then the overall system is consistent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90456" y="1254036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5290455" y="1680756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(2)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290455" y="2116185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(3)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5564778" y="3897087"/>
            <a:ext cx="73738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(1) + (3)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455920" y="4267202"/>
            <a:ext cx="85440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/>
              <a:t>2(1) + (2)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62353" y="3914504"/>
                <a:ext cx="14344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353" y="3914504"/>
                <a:ext cx="1434432" cy="276999"/>
              </a:xfrm>
              <a:prstGeom prst="rect">
                <a:avLst/>
              </a:prstGeom>
              <a:blipFill>
                <a:blip r:embed="rId5"/>
                <a:stretch>
                  <a:fillRect l="-5310" r="-354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727370" y="4284619"/>
                <a:ext cx="169431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−9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7370" y="4284619"/>
                <a:ext cx="1694310" cy="276999"/>
              </a:xfrm>
              <a:prstGeom prst="rect">
                <a:avLst/>
              </a:prstGeom>
              <a:blipFill>
                <a:blip r:embed="rId6"/>
                <a:stretch>
                  <a:fillRect l="-4478" r="-223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5108634" y="4896344"/>
            <a:ext cx="5559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As this pair of equations cannot be solved, this means that the overall system cannot be solved</a:t>
            </a:r>
          </a:p>
          <a:p>
            <a:pPr marL="285750" indent="-285750" algn="ctr">
              <a:buFont typeface="Wingdings" panose="05000000000000000000" pitchFamily="2" charset="2"/>
              <a:buChar char="à"/>
            </a:pPr>
            <a:endParaRPr lang="en-US" sz="1400" dirty="0">
              <a:solidFill>
                <a:srgbClr val="FF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Hence there are no solutions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730240" y="1267099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0" y="1267099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1923" r="-256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60423" y="1672046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23" y="1672046"/>
                <a:ext cx="1972207" cy="276999"/>
              </a:xfrm>
              <a:prstGeom prst="rect">
                <a:avLst/>
              </a:prstGeom>
              <a:blipFill>
                <a:blip r:embed="rId8"/>
                <a:stretch>
                  <a:fillRect r="-192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686697" y="2094413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97" y="2094413"/>
                <a:ext cx="2017091" cy="276999"/>
              </a:xfrm>
              <a:prstGeom prst="rect">
                <a:avLst/>
              </a:prstGeom>
              <a:blipFill>
                <a:blip r:embed="rId9"/>
                <a:stretch>
                  <a:fillRect r="-187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2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5" action="ppaction://hlinkfile"/>
          </p:cNvPr>
          <p:cNvSpPr txBox="1"/>
          <p:nvPr/>
        </p:nvSpPr>
        <p:spPr>
          <a:xfrm>
            <a:off x="7881257" y="1393372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6718" y="580769"/>
            <a:ext cx="3021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Singular – no solutions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26436" t="13025" r="32411" b="18293"/>
          <a:stretch/>
        </p:blipFill>
        <p:spPr>
          <a:xfrm>
            <a:off x="5695406" y="2438401"/>
            <a:ext cx="4267200" cy="400594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32364" y="6069876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In this case the planes form a prism!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730240" y="1267099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240" y="1267099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1923" r="-256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560423" y="1672046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23" y="1672046"/>
                <a:ext cx="1972207" cy="276999"/>
              </a:xfrm>
              <a:prstGeom prst="rect">
                <a:avLst/>
              </a:prstGeom>
              <a:blipFill>
                <a:blip r:embed="rId8"/>
                <a:stretch>
                  <a:fillRect r="-192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86697" y="2094413"/>
                <a:ext cx="20170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97" y="2094413"/>
                <a:ext cx="2017091" cy="276999"/>
              </a:xfrm>
              <a:prstGeom prst="rect">
                <a:avLst/>
              </a:prstGeom>
              <a:blipFill>
                <a:blip r:embed="rId9"/>
                <a:stretch>
                  <a:fillRect r="-1875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397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5761" y="1205631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761" y="1205631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1786" r="-267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645647" y="1593161"/>
                <a:ext cx="19273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647" y="1593161"/>
                <a:ext cx="1927322" cy="276999"/>
              </a:xfrm>
              <a:prstGeom prst="rect">
                <a:avLst/>
              </a:prstGeom>
              <a:blipFill>
                <a:blip r:embed="rId6"/>
                <a:stretch>
                  <a:fillRect l="-1974" r="-197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893841" y="1980693"/>
                <a:ext cx="16708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841" y="1980693"/>
                <a:ext cx="1670842" cy="276999"/>
              </a:xfrm>
              <a:prstGeom prst="rect">
                <a:avLst/>
              </a:prstGeom>
              <a:blipFill>
                <a:blip r:embed="rId7"/>
                <a:stretch>
                  <a:fillRect l="-2256" r="-2256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l="34370" t="21766" r="29189" b="11873"/>
          <a:stretch/>
        </p:blipFill>
        <p:spPr>
          <a:xfrm>
            <a:off x="5695405" y="2377438"/>
            <a:ext cx="4162699" cy="42639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07054" y="1201277"/>
            <a:ext cx="1036320" cy="33092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654356" y="1571391"/>
            <a:ext cx="1371600" cy="33092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7365508" y="68994"/>
            <a:ext cx="31515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If one is a linear multiple of the other (with a different answer), the planes will be parallel, and hence there will be no solutions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>
            <a:hlinkClick r:id="rId9" action="ppaction://hlinkfile"/>
          </p:cNvPr>
          <p:cNvSpPr txBox="1"/>
          <p:nvPr/>
        </p:nvSpPr>
        <p:spPr>
          <a:xfrm>
            <a:off x="7881257" y="1393372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187954" y="887768"/>
            <a:ext cx="310719" cy="230819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  <p:bldP spid="7" grpId="0" animBg="1"/>
      <p:bldP spid="25" grpId="0" animBg="1"/>
      <p:bldP spid="8" grpId="0"/>
      <p:bldP spid="26" grpId="0" animBg="1"/>
      <p:bldP spid="2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2"/>
          <p:cNvSpPr txBox="1"/>
          <p:nvPr/>
        </p:nvSpPr>
        <p:spPr>
          <a:xfrm>
            <a:off x="595069" y="477301"/>
            <a:ext cx="11043099" cy="58477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18225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latin typeface="+mj-lt"/>
              </a:rPr>
              <a:t>Exercise 6F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17560" y="1085640"/>
            <a:ext cx="9567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Pearson Further Core Mathematics Year 1/AS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95070" y="1455891"/>
            <a:ext cx="1104447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939074" y="1986227"/>
            <a:ext cx="8871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Complete before the lesson		</a:t>
            </a:r>
            <a:r>
              <a:rPr lang="en-US" sz="2000" dirty="0" smtClean="0"/>
              <a:t>Q1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Class:			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					</a:t>
            </a:r>
            <a:r>
              <a:rPr lang="en-US" sz="2000" dirty="0" smtClean="0"/>
              <a:t>Q2</a:t>
            </a:r>
            <a:endParaRPr lang="en-US" sz="2000" dirty="0"/>
          </a:p>
          <a:p>
            <a:r>
              <a:rPr lang="en-US" sz="2000" dirty="0">
                <a:solidFill>
                  <a:schemeClr val="accent6"/>
                </a:solidFill>
              </a:rPr>
              <a:t>Amber</a:t>
            </a:r>
            <a:r>
              <a:rPr lang="en-US" sz="2000" dirty="0"/>
              <a:t> 					</a:t>
            </a:r>
            <a:r>
              <a:rPr lang="en-US" sz="2000" dirty="0" smtClean="0"/>
              <a:t>Q3&amp;4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					</a:t>
            </a:r>
            <a:r>
              <a:rPr lang="en-US" sz="2000" dirty="0" smtClean="0"/>
              <a:t>Q5&amp;6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037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You need to start by writing this information as a matrix calculation…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109" y="306106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09" y="3061064"/>
                <a:ext cx="1972207" cy="276999"/>
              </a:xfrm>
              <a:prstGeom prst="rect">
                <a:avLst/>
              </a:prstGeom>
              <a:blipFill>
                <a:blip r:embed="rId4"/>
                <a:stretch>
                  <a:fillRect r="-192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16926" y="357051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926" y="3570515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1923" r="-192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12126" y="4049487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126" y="4049487"/>
                <a:ext cx="2100447" cy="276999"/>
              </a:xfrm>
              <a:prstGeom prst="rect">
                <a:avLst/>
              </a:prstGeom>
              <a:blipFill>
                <a:blip r:embed="rId6"/>
                <a:stretch>
                  <a:fillRect r="-180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0956" y="1511276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56" y="1511276"/>
                <a:ext cx="1602811" cy="730777"/>
              </a:xfrm>
              <a:prstGeom prst="rect">
                <a:avLst/>
              </a:prstGeom>
              <a:blipFill>
                <a:blip r:embed="rId7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4144" y="1489506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44" y="1489506"/>
                <a:ext cx="403187" cy="760721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04257" y="1511278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57" y="1511278"/>
                <a:ext cx="903902" cy="730777"/>
              </a:xfrm>
              <a:prstGeom prst="rect">
                <a:avLst/>
              </a:prstGeom>
              <a:blipFill>
                <a:blip r:embed="rId9"/>
                <a:stretch>
                  <a:fillRect l="-277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058195" y="3030583"/>
            <a:ext cx="566057" cy="13149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8552452" y="1459025"/>
            <a:ext cx="640081" cy="78812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290353" y="3039293"/>
            <a:ext cx="1593670" cy="12975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375308" y="1459025"/>
            <a:ext cx="1571898" cy="8142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344320" y="1463379"/>
            <a:ext cx="1576253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86862" y="2809995"/>
            <a:ext cx="215904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coefficients as a grid (ensure the unknowns are in the same order on each equation first!)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104" y="2811475"/>
            <a:ext cx="2033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3 unknowns as a column matrix (following the same order they are in the equations)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38038" y="2821833"/>
            <a:ext cx="17299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Write the 3 answers as a column matrix as well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087123" y="2388093"/>
            <a:ext cx="470517" cy="3817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9257931" y="2398450"/>
            <a:ext cx="470517" cy="3817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963271" y="2388093"/>
            <a:ext cx="139082" cy="3935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952699" y="1442918"/>
            <a:ext cx="352700" cy="840376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8075722" y="372862"/>
            <a:ext cx="2592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Comic Sans MS" panose="030F0702030302020204" pitchFamily="66" charset="0"/>
              </a:rPr>
              <a:t>Note that multiplying the first row by the column will give the first equation…</a:t>
            </a:r>
            <a:endParaRPr lang="en-GB" sz="1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123069" y="932157"/>
            <a:ext cx="432046" cy="295921"/>
          </a:xfrm>
          <a:prstGeom prst="straightConnector1">
            <a:avLst/>
          </a:prstGeom>
          <a:ln w="254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395237" y="3053961"/>
            <a:ext cx="1472469" cy="304800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46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/>
      <p:bldP spid="9" grpId="0" animBg="1"/>
      <p:bldP spid="9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2" grpId="0"/>
      <p:bldP spid="23" grpId="0"/>
      <p:bldP spid="24" grpId="0"/>
      <p:bldP spid="30" grpId="0" animBg="1"/>
      <p:bldP spid="30" grpId="1" animBg="1"/>
      <p:bldP spid="31" grpId="0"/>
      <p:bldP spid="31" grpId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Use an inverse matrix to solve the simultaneous equations: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109" y="306106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09" y="3061064"/>
                <a:ext cx="1972207" cy="276999"/>
              </a:xfrm>
              <a:prstGeom prst="rect">
                <a:avLst/>
              </a:prstGeom>
              <a:blipFill>
                <a:blip r:embed="rId4"/>
                <a:stretch>
                  <a:fillRect r="-192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16926" y="357051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926" y="3570515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l="-1923" r="-192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12126" y="4049487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126" y="4049487"/>
                <a:ext cx="2100447" cy="276999"/>
              </a:xfrm>
              <a:prstGeom prst="rect">
                <a:avLst/>
              </a:prstGeom>
              <a:blipFill>
                <a:blip r:embed="rId6"/>
                <a:stretch>
                  <a:fillRect r="-180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0956" y="1511276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56" y="1511276"/>
                <a:ext cx="1602811" cy="730777"/>
              </a:xfrm>
              <a:prstGeom prst="rect">
                <a:avLst/>
              </a:prstGeom>
              <a:blipFill>
                <a:blip r:embed="rId7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4144" y="1489506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44" y="1489506"/>
                <a:ext cx="403187" cy="760721"/>
              </a:xfrm>
              <a:prstGeom prst="rect">
                <a:avLst/>
              </a:prstGeom>
              <a:blipFill>
                <a:blip r:embed="rId8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04257" y="1511278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57" y="1511278"/>
                <a:ext cx="903902" cy="730777"/>
              </a:xfrm>
              <a:prstGeom prst="rect">
                <a:avLst/>
              </a:prstGeom>
              <a:blipFill>
                <a:blip r:embed="rId9"/>
                <a:stretch>
                  <a:fillRect l="-277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701162" y="2718049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162" y="2718049"/>
                <a:ext cx="1171026" cy="608693"/>
              </a:xfrm>
              <a:prstGeom prst="rect">
                <a:avLst/>
              </a:prstGeom>
              <a:blipFill>
                <a:blip r:embed="rId10"/>
                <a:stretch>
                  <a:fillRect l="-8696" r="-3261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672460" y="3604336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60" y="3604336"/>
                <a:ext cx="1536511" cy="608693"/>
              </a:xfrm>
              <a:prstGeom prst="rect">
                <a:avLst/>
              </a:prstGeom>
              <a:blipFill>
                <a:blip r:embed="rId11"/>
                <a:stretch>
                  <a:fillRect l="-5738" r="-2459"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380086" y="1455938"/>
            <a:ext cx="1553593" cy="85225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6914225" y="2886723"/>
            <a:ext cx="211586" cy="2648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981025" y="1458898"/>
            <a:ext cx="307759" cy="85817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7170199" y="2721007"/>
            <a:ext cx="275209" cy="590365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8565473" y="1452980"/>
            <a:ext cx="611079" cy="86409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7696941" y="2919275"/>
            <a:ext cx="210105" cy="21454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7153923" y="3592497"/>
            <a:ext cx="300361" cy="642152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8053528" y="3808522"/>
            <a:ext cx="210105" cy="214543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7679184" y="3775969"/>
            <a:ext cx="211586" cy="2648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36053" y="4446868"/>
                <a:ext cx="45453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we need to find the inverse of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and then multiply that by the answer matrix </a:t>
                </a:r>
                <a14:m>
                  <m:oMath xmlns:m="http://schemas.openxmlformats.org/officeDocument/2006/math">
                    <m:r>
                      <a:rPr lang="en-US" sz="16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053" y="4446868"/>
                <a:ext cx="4545367" cy="584775"/>
              </a:xfrm>
              <a:prstGeom prst="rect">
                <a:avLst/>
              </a:prstGeom>
              <a:blipFill>
                <a:blip r:embed="rId12"/>
                <a:stretch>
                  <a:fillRect l="-279" t="-2128" r="-1117"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56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5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solve simultaneous equations using matrices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Use an inverse matrix to solve the simultaneous equations:</a:t>
                </a: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b="1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Finding the inverse of </a:t>
                </a:r>
                <a14:m>
                  <m:oMath xmlns:m="http://schemas.openxmlformats.org/officeDocument/2006/math">
                    <m:r>
                      <a:rPr lang="en-US" sz="1400" b="1" i="1" dirty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sz="1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4776787"/>
              </a:xfrm>
              <a:blipFill>
                <a:blip r:embed="rId2"/>
                <a:stretch>
                  <a:fillRect t="-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47109" y="3061064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109" y="3061064"/>
                <a:ext cx="1972207" cy="276999"/>
              </a:xfrm>
              <a:prstGeom prst="rect">
                <a:avLst/>
              </a:prstGeom>
              <a:blipFill>
                <a:blip r:embed="rId5"/>
                <a:stretch>
                  <a:fillRect r="-192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16926" y="3570515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=−16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926" y="3570515"/>
                <a:ext cx="1972207" cy="276999"/>
              </a:xfrm>
              <a:prstGeom prst="rect">
                <a:avLst/>
              </a:prstGeom>
              <a:blipFill>
                <a:blip r:embed="rId6"/>
                <a:stretch>
                  <a:fillRect l="-1923" r="-192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12126" y="4049487"/>
                <a:ext cx="21004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126" y="4049487"/>
                <a:ext cx="2100447" cy="276999"/>
              </a:xfrm>
              <a:prstGeom prst="rect">
                <a:avLst/>
              </a:prstGeom>
              <a:blipFill>
                <a:blip r:embed="rId7"/>
                <a:stretch>
                  <a:fillRect r="-180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70956" y="1511276"/>
                <a:ext cx="1602811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956" y="1511276"/>
                <a:ext cx="1602811" cy="730777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4144" y="1489506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4144" y="1489506"/>
                <a:ext cx="403187" cy="760721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304257" y="1511278"/>
                <a:ext cx="90390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4257" y="1511278"/>
                <a:ext cx="903902" cy="730777"/>
              </a:xfrm>
              <a:prstGeom prst="rect">
                <a:avLst/>
              </a:prstGeom>
              <a:blipFill>
                <a:blip r:embed="rId10"/>
                <a:stretch>
                  <a:fillRect l="-2778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589417" y="3100252"/>
            <a:ext cx="1576252" cy="160237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29052" y="2786742"/>
            <a:ext cx="11321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Using your calculator will give…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253389" y="2743537"/>
                <a:ext cx="2064476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389" y="2743537"/>
                <a:ext cx="2064476" cy="732636"/>
              </a:xfrm>
              <a:prstGeom prst="rect">
                <a:avLst/>
              </a:prstGeom>
              <a:blipFill>
                <a:blip r:embed="rId11"/>
                <a:stretch>
                  <a:fillRect l="-1840" t="-1724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249034" y="3906131"/>
                <a:ext cx="2064476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189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−14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034" y="3906131"/>
                <a:ext cx="2064476" cy="732636"/>
              </a:xfrm>
              <a:prstGeom prst="rect">
                <a:avLst/>
              </a:prstGeom>
              <a:blipFill>
                <a:blip r:embed="rId12"/>
                <a:stretch>
                  <a:fillRect l="-2454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8265070" y="3901781"/>
                <a:ext cx="666657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070" y="3901781"/>
                <a:ext cx="666657" cy="730777"/>
              </a:xfrm>
              <a:prstGeom prst="rect">
                <a:avLst/>
              </a:prstGeom>
              <a:blipFill>
                <a:blip r:embed="rId13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62096" y="4842303"/>
                <a:ext cx="77566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96" y="4842303"/>
                <a:ext cx="775662" cy="730777"/>
              </a:xfrm>
              <a:prstGeom prst="rect">
                <a:avLst/>
              </a:prstGeom>
              <a:blipFill>
                <a:blip r:embed="rId14"/>
                <a:stretch>
                  <a:fillRect l="-1613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Arc 43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794811" y="3100253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9030790" y="3072183"/>
            <a:ext cx="1323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multiply this by the answer matrix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790458" y="4297681"/>
            <a:ext cx="292583" cy="10668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9022082" y="4256549"/>
            <a:ext cx="1645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use your calculator again (just make it clear what steps you are taking…)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/>
              <p:nvPr/>
            </p:nvSpPr>
            <p:spPr>
              <a:xfrm>
                <a:off x="6065521" y="5837153"/>
                <a:ext cx="30262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FF0000"/>
                    </a:solidFill>
                    <a:latin typeface="Comic Sans MS" pitchFamily="66" charset="0"/>
                  </a:rPr>
                  <a:t>So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omic Sans MS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48" name="TextBox 21">
                <a:extLst>
                  <a:ext uri="{FF2B5EF4-FFF2-40B4-BE49-F238E27FC236}">
                    <a16:creationId xmlns:a16="http://schemas.microsoft.com/office/drawing/2014/main" id="{527392A3-16A0-4663-ADBC-542DE5AA5E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5521" y="5837153"/>
                <a:ext cx="3026228" cy="369332"/>
              </a:xfrm>
              <a:prstGeom prst="rect">
                <a:avLst/>
              </a:prstGeom>
              <a:blipFill>
                <a:blip r:embed="rId15"/>
                <a:stretch>
                  <a:fillRect l="-1255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309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32" grpId="0"/>
      <p:bldP spid="35" grpId="0"/>
      <p:bldP spid="43" grpId="0"/>
      <p:bldP spid="44" grpId="0" animBg="1"/>
      <p:bldP spid="45" grpId="0"/>
      <p:bldP spid="46" grpId="0" animBg="1"/>
      <p:bldP spid="47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colony of 1000 mole rats is made up of adult males, adult females, and youngsters. Originally there were 100 more adult females than adult males.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After one year, the number of adult males had increased by 2%, the number of adult females had increased by 3%, the number of youngsters had decreased by 4%, and the total number of mole rats had decreased by 20.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out how many of each type of mole rat were originally in the colony.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87293" y="1323705"/>
            <a:ext cx="3877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Start by setting up simultaneous equations…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47657" y="1737360"/>
                <a:ext cx="194688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adult males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7" y="1737360"/>
                <a:ext cx="1946880" cy="215444"/>
              </a:xfrm>
              <a:prstGeom prst="rect">
                <a:avLst/>
              </a:prstGeom>
              <a:blipFill>
                <a:blip r:embed="rId4"/>
                <a:stretch>
                  <a:fillRect l="-2597" t="-22222" r="-389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747656" y="1994264"/>
                <a:ext cx="2185853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adult females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56" y="1994264"/>
                <a:ext cx="2185853" cy="215444"/>
              </a:xfrm>
              <a:prstGeom prst="rect">
                <a:avLst/>
              </a:prstGeom>
              <a:blipFill>
                <a:blip r:embed="rId5"/>
                <a:stretch>
                  <a:fillRect l="-2890" t="-22222" r="-1156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765073" y="2255521"/>
                <a:ext cx="198555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original youngsters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073" y="2255521"/>
                <a:ext cx="1985555" cy="215444"/>
              </a:xfrm>
              <a:prstGeom prst="rect">
                <a:avLst/>
              </a:prstGeom>
              <a:blipFill>
                <a:blip r:embed="rId6"/>
                <a:stretch>
                  <a:fillRect l="-1911" t="-22222" r="-637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75566" y="2616927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66" y="2616927"/>
                <a:ext cx="1799082" cy="276999"/>
              </a:xfrm>
              <a:prstGeom prst="rect">
                <a:avLst/>
              </a:prstGeom>
              <a:blipFill>
                <a:blip r:embed="rId7"/>
                <a:stretch>
                  <a:fillRect l="-699" r="-2098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363097" y="2969624"/>
                <a:ext cx="14520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3097" y="2969624"/>
                <a:ext cx="1452064" cy="276999"/>
              </a:xfrm>
              <a:prstGeom prst="rect">
                <a:avLst/>
              </a:prstGeom>
              <a:blipFill>
                <a:blip r:embed="rId8"/>
                <a:stretch>
                  <a:fillRect l="-1739" r="-2609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86697" y="3339739"/>
                <a:ext cx="29692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1.02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+1.03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+0.96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=980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697" y="3339739"/>
                <a:ext cx="2969274" cy="276999"/>
              </a:xfrm>
              <a:prstGeom prst="rect">
                <a:avLst/>
              </a:prstGeom>
              <a:blipFill>
                <a:blip r:embed="rId9"/>
                <a:stretch>
                  <a:fillRect l="-1277" r="-851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700395" y="4237059"/>
                <a:ext cx="1997150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1.02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1.03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0.96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395" y="4237059"/>
                <a:ext cx="1997150" cy="732573"/>
              </a:xfrm>
              <a:prstGeom prst="rect">
                <a:avLst/>
              </a:prstGeom>
              <a:blipFill>
                <a:blip r:embed="rId10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655470" y="4215289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470" y="4215289"/>
                <a:ext cx="403187" cy="760721"/>
              </a:xfrm>
              <a:prstGeom prst="rect">
                <a:avLst/>
              </a:prstGeom>
              <a:blipFill>
                <a:blip r:embed="rId11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25583" y="4237061"/>
                <a:ext cx="103214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583" y="4237061"/>
                <a:ext cx="1032142" cy="730777"/>
              </a:xfrm>
              <a:prstGeom prst="rect">
                <a:avLst/>
              </a:prstGeom>
              <a:blipFill>
                <a:blip r:embed="rId12"/>
                <a:stretch>
                  <a:fillRect l="-1220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6431282" y="3757751"/>
            <a:ext cx="2912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Now convert these to matrices…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28424" y="5269490"/>
            <a:ext cx="4442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As before, we now need to find the inverse of the original matrix, and multiply it by the answers…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8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26" grpId="0"/>
      <p:bldP spid="27" grpId="0"/>
      <p:bldP spid="9" grpId="0"/>
      <p:bldP spid="29" grpId="0"/>
      <p:bldP spid="30" grpId="0"/>
      <p:bldP spid="33" grpId="0"/>
      <p:bldP spid="34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47767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 colony of 1000 mole rats is made up of adult males, adult females, and youngsters. Originally there were 100 more adult females than adult males. 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After one year, the number of adult males had increased by 2%, the number of adult females had increased by 3%, the number of youngsters had decreased by 4%, and the total number of mole rats had decreased by 20.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Find out how many of each type of mole rat were originally in the colony.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215300" y="1449471"/>
                <a:ext cx="1997150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1.02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1.03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0.96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5300" y="1449471"/>
                <a:ext cx="1997150" cy="732573"/>
              </a:xfrm>
              <a:prstGeom prst="rect">
                <a:avLst/>
              </a:prstGeom>
              <a:blipFill>
                <a:blip r:embed="rId4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170375" y="1427701"/>
                <a:ext cx="403187" cy="760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375" y="1427701"/>
                <a:ext cx="403187" cy="760721"/>
              </a:xfrm>
              <a:prstGeom prst="rect">
                <a:avLst/>
              </a:prstGeom>
              <a:blipFill>
                <a:blip r:embed="rId5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540488" y="1449473"/>
                <a:ext cx="1032142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488" y="1449473"/>
                <a:ext cx="1032142" cy="730777"/>
              </a:xfrm>
              <a:prstGeom prst="rect">
                <a:avLst/>
              </a:prstGeom>
              <a:blipFill>
                <a:blip r:embed="rId6"/>
                <a:stretch>
                  <a:fillRect l="-2439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473766" y="2298470"/>
            <a:ext cx="3475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</a:rPr>
              <a:t>The inverse of the original matrix can be found using your calculator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697273" y="2929969"/>
                <a:ext cx="2282484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73" y="2929969"/>
                <a:ext cx="2282484" cy="732636"/>
              </a:xfrm>
              <a:prstGeom prst="rect">
                <a:avLst/>
              </a:prstGeom>
              <a:blipFill>
                <a:blip r:embed="rId7"/>
                <a:stretch>
                  <a:fillRect l="-1105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56071" y="4154706"/>
                <a:ext cx="2282484" cy="7326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−96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−6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205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6071" y="4154706"/>
                <a:ext cx="2282484" cy="732636"/>
              </a:xfrm>
              <a:prstGeom prst="rect">
                <a:avLst/>
              </a:prstGeom>
              <a:blipFill>
                <a:blip r:embed="rId8"/>
                <a:stretch>
                  <a:fillRect l="-1657"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167415" y="4150356"/>
                <a:ext cx="794898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980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7415" y="4150356"/>
                <a:ext cx="794898" cy="732573"/>
              </a:xfrm>
              <a:prstGeom prst="rect">
                <a:avLst/>
              </a:prstGeom>
              <a:blipFill>
                <a:blip r:embed="rId9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64442" y="5090878"/>
                <a:ext cx="859018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4442" y="5090878"/>
                <a:ext cx="859018" cy="730777"/>
              </a:xfrm>
              <a:prstGeom prst="rect">
                <a:avLst/>
              </a:prstGeom>
              <a:blipFill>
                <a:blip r:embed="rId10"/>
                <a:stretch>
                  <a:fillRect l="-1449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c 24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945732" y="3348828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9181711" y="3320758"/>
            <a:ext cx="13237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multiply this by the answer matrix 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790458" y="4546256"/>
            <a:ext cx="292583" cy="1066800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9022082" y="4505124"/>
            <a:ext cx="16459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You can use your calculator again (just make it clear what steps you are taking…)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5967867" y="6005830"/>
            <a:ext cx="4460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omic Sans MS" pitchFamily="66" charset="0"/>
              </a:rPr>
              <a:t>So originally there were 100 adult males, 200 adult females, and 700 youngsters</a:t>
            </a:r>
            <a:endParaRPr lang="en-GB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 animBg="1"/>
      <p:bldP spid="28" grpId="0"/>
      <p:bldP spid="31" grpId="0" animBg="1"/>
      <p:bldP spid="32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0142FD-D65A-415C-B42C-D7288410B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00176"/>
            <a:ext cx="3630135" cy="5122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latin typeface="Comic Sans MS" panose="030F0702030302020204" pitchFamily="66" charset="0"/>
              </a:rPr>
              <a:t>You need to be able to solve simultaneous equations using matrices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When you have 2 simultaneous equations, you will have seen that the solutions can be modelled as the location on a set of axes where the graphs of each equation intersect.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With 3 equations and 3 unknowns, the situation can be more complicated, and will be modelled in 3D.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When an equation in 3 unknowns is plotted, it forms a plane, rather than just a line.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For example…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2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3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6088158" y="778276"/>
            <a:ext cx="4156521" cy="3048881"/>
            <a:chOff x="4564157" y="778275"/>
            <a:chExt cx="4156521" cy="3048881"/>
          </a:xfrm>
        </p:grpSpPr>
        <p:grpSp>
          <p:nvGrpSpPr>
            <p:cNvPr id="9" name="Group 8"/>
            <p:cNvGrpSpPr/>
            <p:nvPr/>
          </p:nvGrpSpPr>
          <p:grpSpPr>
            <a:xfrm>
              <a:off x="4564157" y="980830"/>
              <a:ext cx="4156521" cy="2846326"/>
              <a:chOff x="4564157" y="1155002"/>
              <a:chExt cx="4156521" cy="284632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24604" t="14430" r="23967" b="13732"/>
              <a:stretch/>
            </p:blipFill>
            <p:spPr>
              <a:xfrm>
                <a:off x="4781006" y="1306285"/>
                <a:ext cx="3309258" cy="260013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Rectangle 6"/>
                  <p:cNvSpPr/>
                  <p:nvPr/>
                </p:nvSpPr>
                <p:spPr>
                  <a:xfrm>
                    <a:off x="7128832" y="1860397"/>
                    <a:ext cx="1591846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=10</m:t>
                          </m:r>
                        </m:oMath>
                      </m:oMathPara>
                    </a14:m>
                    <a:endParaRPr lang="en-GB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Rectangle 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28832" y="1860397"/>
                    <a:ext cx="15918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/>
                  <p:cNvSpPr/>
                  <p:nvPr/>
                </p:nvSpPr>
                <p:spPr>
                  <a:xfrm>
                    <a:off x="6218787" y="1795082"/>
                    <a:ext cx="32412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26" name="Rectangle 2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8787" y="1795082"/>
                    <a:ext cx="32412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/>
                  <p:cNvSpPr/>
                  <p:nvPr/>
                </p:nvSpPr>
                <p:spPr>
                  <a:xfrm>
                    <a:off x="7860352" y="2530957"/>
                    <a:ext cx="324128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27" name="Rectangle 2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60352" y="2530957"/>
                    <a:ext cx="324128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4564157" y="2526603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−5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4157" y="2526603"/>
                    <a:ext cx="45878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/>
                  <p:cNvSpPr/>
                  <p:nvPr/>
                </p:nvSpPr>
                <p:spPr>
                  <a:xfrm>
                    <a:off x="6083803" y="3088306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−2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30" name="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3803" y="3088306"/>
                    <a:ext cx="45878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/>
                  <p:cNvSpPr/>
                  <p:nvPr/>
                </p:nvSpPr>
                <p:spPr>
                  <a:xfrm>
                    <a:off x="6079449" y="3693551"/>
                    <a:ext cx="458780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−4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37" name="Rectangle 3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9449" y="3693551"/>
                    <a:ext cx="45878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/>
                  <p:cNvSpPr/>
                  <p:nvPr/>
                </p:nvSpPr>
                <p:spPr>
                  <a:xfrm>
                    <a:off x="6214432" y="1155002"/>
                    <a:ext cx="324127" cy="307777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dirty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38" name="Rectangle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4432" y="1155002"/>
                    <a:ext cx="324127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123068" y="2286000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23068" y="2286000"/>
                  <a:ext cx="183320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366770" y="778275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6770" y="778275"/>
                  <a:ext cx="186718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2258" r="-25806" b="-2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/>
          <p:cNvGrpSpPr/>
          <p:nvPr/>
        </p:nvGrpSpPr>
        <p:grpSpPr>
          <a:xfrm>
            <a:off x="6309065" y="3842552"/>
            <a:ext cx="3507325" cy="2661311"/>
            <a:chOff x="4785064" y="3842551"/>
            <a:chExt cx="3507325" cy="266131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4"/>
            <a:srcRect l="28909" t="23820" r="26747" b="13305"/>
            <a:stretch/>
          </p:blipFill>
          <p:spPr>
            <a:xfrm>
              <a:off x="4785064" y="3884024"/>
              <a:ext cx="3284739" cy="261983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7290047" y="4835371"/>
                  <a:ext cx="273728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90047" y="4835371"/>
                  <a:ext cx="273728" cy="276999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386005" y="3842551"/>
                  <a:ext cx="2788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6005" y="3842551"/>
                  <a:ext cx="278802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4444" r="-4444" b="-2391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6360852" y="5299969"/>
                  <a:ext cx="278802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0852" y="5299969"/>
                  <a:ext cx="278802" cy="276999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/>
                <p:cNvSpPr/>
                <p:nvPr/>
              </p:nvSpPr>
              <p:spPr>
                <a:xfrm>
                  <a:off x="6180401" y="6002252"/>
                  <a:ext cx="211198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=10</m:t>
                        </m:r>
                      </m:oMath>
                    </m:oMathPara>
                  </a14:m>
                  <a:endParaRPr lang="en-GB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0401" y="6002252"/>
                  <a:ext cx="2111988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Box 24">
            <a:hlinkClick r:id="rId19" action="ppaction://hlinkfile"/>
          </p:cNvPr>
          <p:cNvSpPr txBox="1"/>
          <p:nvPr/>
        </p:nvSpPr>
        <p:spPr>
          <a:xfrm>
            <a:off x="4328160" y="5460275"/>
            <a:ext cx="1698172" cy="1200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86993" y="1249681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3" y="1249681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1786" r="-267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30090" y="1689463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0" y="1689463"/>
                <a:ext cx="1799082" cy="276999"/>
              </a:xfrm>
              <a:prstGeom prst="rect">
                <a:avLst/>
              </a:prstGeom>
              <a:blipFill>
                <a:blip r:embed="rId6"/>
                <a:stretch>
                  <a:fillRect l="-2098" r="-209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4445" y="2129246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445" y="2129246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1935" r="-19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40732" y="2921727"/>
                <a:ext cx="1429687" cy="730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32" y="2921727"/>
                <a:ext cx="1429687" cy="730777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953795" y="3814355"/>
                <a:ext cx="1398653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3795" y="3814355"/>
                <a:ext cx="1398653" cy="732573"/>
              </a:xfrm>
              <a:prstGeom prst="rect">
                <a:avLst/>
              </a:prstGeom>
              <a:blipFill>
                <a:blip r:embed="rId9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975566" y="4776652"/>
                <a:ext cx="59150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=−7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566" y="4776652"/>
                <a:ext cx="591509" cy="276999"/>
              </a:xfrm>
              <a:prstGeom prst="rect">
                <a:avLst/>
              </a:prstGeom>
              <a:blipFill>
                <a:blip r:embed="rId10"/>
                <a:stretch>
                  <a:fillRect l="-2083" r="-625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34149" y="5172892"/>
            <a:ext cx="5097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So this matrix is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non-singular</a:t>
            </a:r>
          </a:p>
          <a:p>
            <a:endParaRPr lang="en-US" sz="1600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This means that there will be </a:t>
            </a:r>
            <a:r>
              <a:rPr lang="en-US" sz="1600" u="sng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one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unique solution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18664" y="2486296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matrix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440635" y="3174657"/>
            <a:ext cx="305646" cy="1149531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711449" y="3251090"/>
            <a:ext cx="1843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We need to find the determinant of this (use your calculator)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7F230900-2FAA-4B4F-8CB5-AEFDBE2C8A90}"/>
              </a:ext>
            </a:extLst>
          </p:cNvPr>
          <p:cNvSpPr/>
          <p:nvPr/>
        </p:nvSpPr>
        <p:spPr>
          <a:xfrm>
            <a:off x="8331778" y="4337251"/>
            <a:ext cx="289709" cy="617927"/>
          </a:xfrm>
          <a:prstGeom prst="arc">
            <a:avLst>
              <a:gd name="adj1" fmla="val 16200000"/>
              <a:gd name="adj2" fmla="val 5370364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27392A3-16A0-4663-ADBC-542DE5AA5E95}"/>
              </a:ext>
            </a:extLst>
          </p:cNvPr>
          <p:cNvSpPr txBox="1"/>
          <p:nvPr/>
        </p:nvSpPr>
        <p:spPr>
          <a:xfrm>
            <a:off x="8580821" y="4487708"/>
            <a:ext cx="1007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Comic Sans MS" pitchFamily="66" charset="0"/>
              </a:rPr>
              <a:t>Calculate</a:t>
            </a:r>
            <a:endParaRPr lang="en-GB" sz="14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07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1" grpId="0"/>
      <p:bldP spid="5" grpId="0"/>
      <p:bldP spid="14" grpId="0"/>
      <p:bldP spid="20" grpId="0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Matrices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600" b="1" dirty="0">
                    <a:latin typeface="Comic Sans MS" panose="030F0702030302020204" pitchFamily="66" charset="0"/>
                  </a:rPr>
                  <a:t>You need to be able to determine whether a system of three linear equations is consistent or inconsistent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A system of linear equations is consistent if there is at least one set of values for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that solve all 3 simultaneously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the matrix formed by the coefficients is non-singular, then the system of equations has one unique solution and is consistent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If it is singular, then the system of equations will either be consistent and have infinitely many solutions, or be inconsistent and have no solutions…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40142FD-D65A-415C-B42C-D7288410BF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76" y="1400176"/>
                <a:ext cx="3630135" cy="5122545"/>
              </a:xfrm>
              <a:blipFill>
                <a:blip r:embed="rId2"/>
                <a:stretch>
                  <a:fillRect t="-494" r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10173954" y="6488668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6F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If: </a:t>
                </a:r>
                <a14:m>
                  <m:oMath xmlns:m="http://schemas.openxmlformats.org/officeDocument/2006/math">
                    <m:r>
                      <a:rPr lang="en-US" sz="16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"/>
                <a:ext cx="1171026" cy="608693"/>
              </a:xfrm>
              <a:prstGeom prst="rect">
                <a:avLst/>
              </a:prstGeom>
              <a:blipFill>
                <a:blip r:embed="rId3"/>
                <a:stretch>
                  <a:fillRect l="-8696" r="-3261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200" dirty="0">
                    <a:latin typeface="Comic Sans MS" panose="030F0702030302020204" pitchFamily="66" charset="0"/>
                  </a:rPr>
                  <a:t>Then: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b="1" i="1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082" y="1"/>
                <a:ext cx="1536511" cy="608693"/>
              </a:xfrm>
              <a:prstGeom prst="rect">
                <a:avLst/>
              </a:prstGeom>
              <a:blipFill>
                <a:blip r:embed="rId4"/>
                <a:stretch>
                  <a:fillRect l="-4918" r="-2459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86993" y="1249681"/>
                <a:ext cx="141436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6993" y="1249681"/>
                <a:ext cx="1414362" cy="276999"/>
              </a:xfrm>
              <a:prstGeom prst="rect">
                <a:avLst/>
              </a:prstGeom>
              <a:blipFill>
                <a:blip r:embed="rId5"/>
                <a:stretch>
                  <a:fillRect l="-1786" r="-2679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630090" y="1689463"/>
                <a:ext cx="17990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=13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090" y="1689463"/>
                <a:ext cx="1799082" cy="276999"/>
              </a:xfrm>
              <a:prstGeom prst="rect">
                <a:avLst/>
              </a:prstGeom>
              <a:blipFill>
                <a:blip r:embed="rId6"/>
                <a:stretch>
                  <a:fillRect l="-2098" r="-2098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34445" y="2129246"/>
                <a:ext cx="19722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=−11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4445" y="2129246"/>
                <a:ext cx="1972207" cy="276999"/>
              </a:xfrm>
              <a:prstGeom prst="rect">
                <a:avLst/>
              </a:prstGeom>
              <a:blipFill>
                <a:blip r:embed="rId7"/>
                <a:stretch>
                  <a:fillRect l="-1935" r="-1935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hlinkClick r:id="rId8" action="ppaction://hlinkfile"/>
          </p:cNvPr>
          <p:cNvSpPr txBox="1"/>
          <p:nvPr/>
        </p:nvSpPr>
        <p:spPr>
          <a:xfrm>
            <a:off x="7881257" y="1393372"/>
            <a:ext cx="2560320" cy="83099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LINK to Autograph file</a:t>
            </a:r>
            <a:endParaRPr lang="en-GB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32003" t="21114" r="31136" b="14436"/>
          <a:stretch/>
        </p:blipFill>
        <p:spPr>
          <a:xfrm>
            <a:off x="5614782" y="2455818"/>
            <a:ext cx="4321698" cy="42505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46718" y="580770"/>
            <a:ext cx="3021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Non-singular - One solution for x, y and z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3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2814</Words>
  <Application>Microsoft Office PowerPoint</Application>
  <PresentationFormat>Widescreen</PresentationFormat>
  <Paragraphs>390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Comic Sans MS</vt:lpstr>
      <vt:lpstr>Wingdings</vt:lpstr>
      <vt:lpstr>Office Theme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Matrices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Matrices</dc:title>
  <dc:creator>Richard Lawton</dc:creator>
  <cp:lastModifiedBy>Richard Lawton</cp:lastModifiedBy>
  <cp:revision>3</cp:revision>
  <dcterms:created xsi:type="dcterms:W3CDTF">2019-08-06T16:32:53Z</dcterms:created>
  <dcterms:modified xsi:type="dcterms:W3CDTF">2019-08-26T05:04:20Z</dcterms:modified>
</cp:coreProperties>
</file>