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18"/>
  </p:notesMasterIdLst>
  <p:sldIdLst>
    <p:sldId id="256" r:id="rId3"/>
    <p:sldId id="259" r:id="rId4"/>
    <p:sldId id="263" r:id="rId5"/>
    <p:sldId id="305" r:id="rId6"/>
    <p:sldId id="306" r:id="rId7"/>
    <p:sldId id="296" r:id="rId8"/>
    <p:sldId id="297" r:id="rId9"/>
    <p:sldId id="298" r:id="rId10"/>
    <p:sldId id="299" r:id="rId11"/>
    <p:sldId id="300" r:id="rId12"/>
    <p:sldId id="301" r:id="rId13"/>
    <p:sldId id="302" r:id="rId14"/>
    <p:sldId id="303" r:id="rId15"/>
    <p:sldId id="304" r:id="rId16"/>
    <p:sldId id="624" r:id="rId1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ike Pye" initials="MP" lastIdx="2" clrIdx="0">
    <p:extLst>
      <p:ext uri="{19B8F6BF-5375-455C-9EA6-DF929625EA0E}">
        <p15:presenceInfo xmlns:p15="http://schemas.microsoft.com/office/powerpoint/2012/main" userId="9932f53b462bfe52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CC99"/>
    <a:srgbClr val="FF3300"/>
    <a:srgbClr val="CCCCFF"/>
    <a:srgbClr val="A50021"/>
    <a:srgbClr val="FFFFCC"/>
    <a:srgbClr val="CC00CC"/>
    <a:srgbClr val="FFCCCC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5433" autoAdjust="0"/>
  </p:normalViewPr>
  <p:slideViewPr>
    <p:cSldViewPr>
      <p:cViewPr varScale="1">
        <p:scale>
          <a:sx n="59" d="100"/>
          <a:sy n="59" d="100"/>
        </p:scale>
        <p:origin x="149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commentAuthors" Target="commentAuthor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D2EEA4-E582-4152-B533-B6F78830D135}" type="datetimeFigureOut">
              <a:rPr lang="en-GB" smtClean="0"/>
              <a:t>21/06/2021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62240B-DF40-4AE8-A87C-450D162C533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32826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21/06/2021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7934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21/06/2021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06674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21/06/2021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526839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21/06/2021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5502794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21/06/2021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473510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21/06/2021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3061333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21/06/2021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7148497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21/06/2021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5307190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21/06/2021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5064126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21/06/2021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021889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21/06/2021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740174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21/06/2021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75956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21/06/2021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8978503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21/06/2021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7062016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21/06/2021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005614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21/06/2021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41390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21/06/2021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3651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21/06/2021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3977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21/06/2021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43817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21/06/2021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0146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21/06/2021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20382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21/06/2021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0777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3300"/>
            </a:gs>
            <a:gs pos="7000">
              <a:srgbClr val="FFCC99">
                <a:alpha val="60000"/>
              </a:srgbClr>
            </a:gs>
            <a:gs pos="95000">
              <a:srgbClr val="FFCC99">
                <a:alpha val="60000"/>
              </a:srgbClr>
            </a:gs>
            <a:gs pos="100000">
              <a:srgbClr val="FF3300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50C350-365A-4F35-859D-17F134836970}" type="datetimeFigureOut">
              <a:rPr lang="en-GB" smtClean="0"/>
              <a:t>21/06/2021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99737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9AFE4D-3339-4F90-AB07-DAB31D79E32A}" type="datetimeFigureOut">
              <a:rPr lang="en-GB" smtClean="0"/>
              <a:pPr/>
              <a:t>21/06/2021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369150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47.png"/><Relationship Id="rId3" Type="http://schemas.openxmlformats.org/officeDocument/2006/relationships/image" Target="../media/image29.png"/><Relationship Id="rId7" Type="http://schemas.openxmlformats.org/officeDocument/2006/relationships/image" Target="../media/image46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9.png"/><Relationship Id="rId5" Type="http://schemas.openxmlformats.org/officeDocument/2006/relationships/image" Target="../media/image38.png"/><Relationship Id="rId4" Type="http://schemas.openxmlformats.org/officeDocument/2006/relationships/image" Target="../media/image30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6.png"/><Relationship Id="rId13" Type="http://schemas.openxmlformats.org/officeDocument/2006/relationships/image" Target="../media/image53.png"/><Relationship Id="rId3" Type="http://schemas.openxmlformats.org/officeDocument/2006/relationships/image" Target="../media/image13.png"/><Relationship Id="rId7" Type="http://schemas.openxmlformats.org/officeDocument/2006/relationships/image" Target="../media/image39.png"/><Relationship Id="rId12" Type="http://schemas.openxmlformats.org/officeDocument/2006/relationships/image" Target="../media/image52.png"/><Relationship Id="rId2" Type="http://schemas.openxmlformats.org/officeDocument/2006/relationships/image" Target="../media/image4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8.png"/><Relationship Id="rId11" Type="http://schemas.openxmlformats.org/officeDocument/2006/relationships/image" Target="../media/image51.png"/><Relationship Id="rId5" Type="http://schemas.openxmlformats.org/officeDocument/2006/relationships/image" Target="../media/image30.png"/><Relationship Id="rId15" Type="http://schemas.openxmlformats.org/officeDocument/2006/relationships/image" Target="../media/image55.png"/><Relationship Id="rId10" Type="http://schemas.openxmlformats.org/officeDocument/2006/relationships/image" Target="../media/image50.png"/><Relationship Id="rId4" Type="http://schemas.openxmlformats.org/officeDocument/2006/relationships/image" Target="../media/image29.png"/><Relationship Id="rId9" Type="http://schemas.openxmlformats.org/officeDocument/2006/relationships/image" Target="../media/image49.png"/><Relationship Id="rId14" Type="http://schemas.openxmlformats.org/officeDocument/2006/relationships/image" Target="../media/image54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7.png"/><Relationship Id="rId13" Type="http://schemas.openxmlformats.org/officeDocument/2006/relationships/image" Target="../media/image62.png"/><Relationship Id="rId7" Type="http://schemas.openxmlformats.org/officeDocument/2006/relationships/image" Target="../media/image39.png"/><Relationship Id="rId12" Type="http://schemas.openxmlformats.org/officeDocument/2006/relationships/image" Target="../media/image61.png"/><Relationship Id="rId2" Type="http://schemas.openxmlformats.org/officeDocument/2006/relationships/image" Target="../media/image13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8.png"/><Relationship Id="rId11" Type="http://schemas.openxmlformats.org/officeDocument/2006/relationships/image" Target="../media/image60.png"/><Relationship Id="rId5" Type="http://schemas.openxmlformats.org/officeDocument/2006/relationships/image" Target="../media/image30.png"/><Relationship Id="rId15" Type="http://schemas.openxmlformats.org/officeDocument/2006/relationships/image" Target="../media/image14.png"/><Relationship Id="rId10" Type="http://schemas.openxmlformats.org/officeDocument/2006/relationships/image" Target="../media/image59.png"/><Relationship Id="rId4" Type="http://schemas.openxmlformats.org/officeDocument/2006/relationships/image" Target="../media/image29.png"/><Relationship Id="rId9" Type="http://schemas.openxmlformats.org/officeDocument/2006/relationships/image" Target="../media/image58.png"/><Relationship Id="rId14" Type="http://schemas.openxmlformats.org/officeDocument/2006/relationships/image" Target="../media/image63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4.png"/><Relationship Id="rId13" Type="http://schemas.openxmlformats.org/officeDocument/2006/relationships/image" Target="../media/image69.png"/><Relationship Id="rId7" Type="http://schemas.openxmlformats.org/officeDocument/2006/relationships/image" Target="../media/image39.png"/><Relationship Id="rId12" Type="http://schemas.openxmlformats.org/officeDocument/2006/relationships/image" Target="../media/image68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8.png"/><Relationship Id="rId11" Type="http://schemas.openxmlformats.org/officeDocument/2006/relationships/image" Target="../media/image67.png"/><Relationship Id="rId5" Type="http://schemas.openxmlformats.org/officeDocument/2006/relationships/image" Target="../media/image30.png"/><Relationship Id="rId15" Type="http://schemas.openxmlformats.org/officeDocument/2006/relationships/image" Target="../media/image71.png"/><Relationship Id="rId10" Type="http://schemas.openxmlformats.org/officeDocument/2006/relationships/image" Target="../media/image66.png"/><Relationship Id="rId4" Type="http://schemas.openxmlformats.org/officeDocument/2006/relationships/image" Target="../media/image29.png"/><Relationship Id="rId9" Type="http://schemas.openxmlformats.org/officeDocument/2006/relationships/image" Target="../media/image65.png"/><Relationship Id="rId14" Type="http://schemas.openxmlformats.org/officeDocument/2006/relationships/image" Target="../media/image70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13" Type="http://schemas.openxmlformats.org/officeDocument/2006/relationships/image" Target="../media/image76.png"/><Relationship Id="rId7" Type="http://schemas.openxmlformats.org/officeDocument/2006/relationships/image" Target="../media/image39.png"/><Relationship Id="rId12" Type="http://schemas.openxmlformats.org/officeDocument/2006/relationships/image" Target="../media/image19.png"/><Relationship Id="rId17" Type="http://schemas.openxmlformats.org/officeDocument/2006/relationships/image" Target="../media/image79.png"/><Relationship Id="rId2" Type="http://schemas.openxmlformats.org/officeDocument/2006/relationships/image" Target="../media/image16.png"/><Relationship Id="rId16" Type="http://schemas.openxmlformats.org/officeDocument/2006/relationships/image" Target="../media/image7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8.png"/><Relationship Id="rId11" Type="http://schemas.openxmlformats.org/officeDocument/2006/relationships/image" Target="../media/image75.png"/><Relationship Id="rId5" Type="http://schemas.openxmlformats.org/officeDocument/2006/relationships/image" Target="../media/image30.png"/><Relationship Id="rId15" Type="http://schemas.openxmlformats.org/officeDocument/2006/relationships/image" Target="../media/image77.png"/><Relationship Id="rId10" Type="http://schemas.openxmlformats.org/officeDocument/2006/relationships/image" Target="../media/image74.png"/><Relationship Id="rId4" Type="http://schemas.openxmlformats.org/officeDocument/2006/relationships/image" Target="../media/image29.png"/><Relationship Id="rId9" Type="http://schemas.openxmlformats.org/officeDocument/2006/relationships/image" Target="../media/image18.png"/><Relationship Id="rId14" Type="http://schemas.openxmlformats.org/officeDocument/2006/relationships/image" Target="../media/image72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0.png"/><Relationship Id="rId13" Type="http://schemas.openxmlformats.org/officeDocument/2006/relationships/image" Target="../media/image215.png"/><Relationship Id="rId7" Type="http://schemas.openxmlformats.org/officeDocument/2006/relationships/image" Target="../media/image209.png"/><Relationship Id="rId12" Type="http://schemas.openxmlformats.org/officeDocument/2006/relationships/image" Target="../media/image214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Relationship Id="rId6" Type="http://schemas.openxmlformats.org/officeDocument/2006/relationships/image" Target="../media/image208.png"/><Relationship Id="rId11" Type="http://schemas.openxmlformats.org/officeDocument/2006/relationships/image" Target="../media/image213.png"/><Relationship Id="rId10" Type="http://schemas.openxmlformats.org/officeDocument/2006/relationships/image" Target="../media/image212.png"/><Relationship Id="rId4" Type="http://schemas.openxmlformats.org/officeDocument/2006/relationships/image" Target="../media/image206.png"/><Relationship Id="rId9" Type="http://schemas.openxmlformats.org/officeDocument/2006/relationships/image" Target="../media/image211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7.png"/><Relationship Id="rId13" Type="http://schemas.openxmlformats.org/officeDocument/2006/relationships/image" Target="../media/image215.png"/><Relationship Id="rId7" Type="http://schemas.openxmlformats.org/officeDocument/2006/relationships/image" Target="../media/image216.png"/><Relationship Id="rId12" Type="http://schemas.openxmlformats.org/officeDocument/2006/relationships/image" Target="../media/image221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24.png"/><Relationship Id="rId1" Type="http://schemas.openxmlformats.org/officeDocument/2006/relationships/tags" Target="../tags/tag2.xml"/><Relationship Id="rId6" Type="http://schemas.openxmlformats.org/officeDocument/2006/relationships/image" Target="../media/image208.png"/><Relationship Id="rId11" Type="http://schemas.openxmlformats.org/officeDocument/2006/relationships/image" Target="../media/image220.png"/><Relationship Id="rId15" Type="http://schemas.openxmlformats.org/officeDocument/2006/relationships/image" Target="../media/image223.png"/><Relationship Id="rId10" Type="http://schemas.openxmlformats.org/officeDocument/2006/relationships/image" Target="../media/image219.png"/><Relationship Id="rId4" Type="http://schemas.openxmlformats.org/officeDocument/2006/relationships/image" Target="../media/image206.png"/><Relationship Id="rId9" Type="http://schemas.openxmlformats.org/officeDocument/2006/relationships/image" Target="../media/image218.png"/><Relationship Id="rId14" Type="http://schemas.openxmlformats.org/officeDocument/2006/relationships/image" Target="../media/image22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0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4.png"/><Relationship Id="rId3" Type="http://schemas.openxmlformats.org/officeDocument/2006/relationships/image" Target="../media/image29.png"/><Relationship Id="rId7" Type="http://schemas.openxmlformats.org/officeDocument/2006/relationships/image" Target="../media/image33.png"/><Relationship Id="rId2" Type="http://schemas.openxmlformats.org/officeDocument/2006/relationships/image" Target="../media/image3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2.png"/><Relationship Id="rId11" Type="http://schemas.openxmlformats.org/officeDocument/2006/relationships/image" Target="../media/image510.png"/><Relationship Id="rId5" Type="http://schemas.openxmlformats.org/officeDocument/2006/relationships/image" Target="../media/image31.png"/><Relationship Id="rId10" Type="http://schemas.openxmlformats.org/officeDocument/2006/relationships/image" Target="../media/image410.png"/><Relationship Id="rId4" Type="http://schemas.openxmlformats.org/officeDocument/2006/relationships/image" Target="../media/image30.png"/><Relationship Id="rId9" Type="http://schemas.openxmlformats.org/officeDocument/2006/relationships/image" Target="../media/image35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29.png"/><Relationship Id="rId7" Type="http://schemas.openxmlformats.org/officeDocument/2006/relationships/image" Target="../media/image9.png"/><Relationship Id="rId2" Type="http://schemas.openxmlformats.org/officeDocument/2006/relationships/image" Target="../media/image6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10.png"/><Relationship Id="rId10" Type="http://schemas.openxmlformats.org/officeDocument/2006/relationships/image" Target="../media/image39.png"/><Relationship Id="rId4" Type="http://schemas.openxmlformats.org/officeDocument/2006/relationships/image" Target="../media/image30.png"/><Relationship Id="rId9" Type="http://schemas.openxmlformats.org/officeDocument/2006/relationships/image" Target="../media/image38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41.png"/><Relationship Id="rId3" Type="http://schemas.openxmlformats.org/officeDocument/2006/relationships/image" Target="../media/image29.png"/><Relationship Id="rId7" Type="http://schemas.openxmlformats.org/officeDocument/2006/relationships/image" Target="../media/image40.png"/><Relationship Id="rId12" Type="http://schemas.openxmlformats.org/officeDocument/2006/relationships/image" Target="../media/image45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9.png"/><Relationship Id="rId11" Type="http://schemas.openxmlformats.org/officeDocument/2006/relationships/image" Target="../media/image44.png"/><Relationship Id="rId5" Type="http://schemas.openxmlformats.org/officeDocument/2006/relationships/image" Target="../media/image38.png"/><Relationship Id="rId10" Type="http://schemas.openxmlformats.org/officeDocument/2006/relationships/image" Target="../media/image43.png"/><Relationship Id="rId4" Type="http://schemas.openxmlformats.org/officeDocument/2006/relationships/image" Target="../media/image30.png"/><Relationship Id="rId9" Type="http://schemas.openxmlformats.org/officeDocument/2006/relationships/image" Target="../media/image4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951BC11E-75C5-4612-8041-02DDC84458DD}"/>
              </a:ext>
            </a:extLst>
          </p:cNvPr>
          <p:cNvSpPr/>
          <p:nvPr/>
        </p:nvSpPr>
        <p:spPr>
          <a:xfrm>
            <a:off x="564901" y="2496825"/>
            <a:ext cx="7978787" cy="1546577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altLang="ja-JP" sz="9600" b="1" dirty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Monotype Corsiva" panose="03010101010201010101" pitchFamily="66" charset="0"/>
                <a:ea typeface="HGGyoshotai" panose="03000609000000000000" pitchFamily="65" charset="-128"/>
                <a:cs typeface="Segoe UI Black" panose="020B0A02040204020203" pitchFamily="34" charset="0"/>
              </a:rPr>
              <a:t>Complex Numbers</a:t>
            </a:r>
            <a:endParaRPr lang="ja-JP" altLang="en-US" sz="9600" b="1" dirty="0">
              <a:ln w="12700">
                <a:solidFill>
                  <a:schemeClr val="tx1"/>
                </a:solidFill>
                <a:prstDash val="solid"/>
              </a:ln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Monotype Corsiva" panose="03010101010201010101" pitchFamily="66" charset="0"/>
              <a:ea typeface="HGGyoshotai" panose="03000609000000000000" pitchFamily="65" charset="-128"/>
              <a:cs typeface="Segoe UI Black" panose="020B0A02040204020203" pitchFamily="34" charset="0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18313DA6-E47F-4E10-80A0-614716C6A3BB}"/>
              </a:ext>
            </a:extLst>
          </p:cNvPr>
          <p:cNvSpPr txBox="1"/>
          <p:nvPr/>
        </p:nvSpPr>
        <p:spPr>
          <a:xfrm>
            <a:off x="2339752" y="4077072"/>
            <a:ext cx="472065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>
                <a:latin typeface="Arial Black" panose="020B0A04020102020204" pitchFamily="34" charset="0"/>
              </a:rPr>
              <a:t>Twitter: @Owen134866</a:t>
            </a:r>
          </a:p>
          <a:p>
            <a:pPr algn="ctr"/>
            <a:endParaRPr lang="en-US" dirty="0">
              <a:latin typeface="Arial Black" panose="020B0A04020102020204" pitchFamily="34" charset="0"/>
            </a:endParaRPr>
          </a:p>
          <a:p>
            <a:pPr algn="ctr"/>
            <a:r>
              <a:rPr lang="en-US" dirty="0">
                <a:latin typeface="Arial Black" panose="020B0A04020102020204" pitchFamily="34" charset="0"/>
              </a:rPr>
              <a:t>www.mathsfreeresourcelibrary.com</a:t>
            </a:r>
            <a:endParaRPr lang="en-GB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17632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304800" y="1600200"/>
                <a:ext cx="3352800" cy="4525963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r>
                  <a:rPr lang="en-GB" sz="1400" b="1" dirty="0">
                    <a:latin typeface="Comic Sans MS" panose="030F0702030302020204" pitchFamily="66" charset="0"/>
                  </a:rPr>
                  <a:t>You can express a complex number in the form </a:t>
                </a:r>
                <a14:m>
                  <m:oMath xmlns:m="http://schemas.openxmlformats.org/officeDocument/2006/math">
                    <m:r>
                      <a:rPr lang="en-GB" sz="1400" b="1" i="1" dirty="0">
                        <a:latin typeface="Cambria Math" panose="02040503050406030204" pitchFamily="18" charset="0"/>
                      </a:rPr>
                      <m:t>𝒛</m:t>
                    </m:r>
                    <m:r>
                      <a:rPr lang="en-GB" sz="1400" b="1" i="1" dirty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400" b="1" i="1" dirty="0">
                        <a:latin typeface="Cambria Math" panose="02040503050406030204" pitchFamily="18" charset="0"/>
                      </a:rPr>
                      <m:t>𝒓𝒆𝒊</m:t>
                    </m:r>
                    <m:r>
                      <a:rPr lang="el-GR" sz="1400" b="1" i="1" baseline="30000" dirty="0">
                        <a:latin typeface="Cambria Math" panose="02040503050406030204" pitchFamily="18" charset="0"/>
                      </a:rPr>
                      <m:t>𝜽</m:t>
                    </m:r>
                  </m:oMath>
                </a14:m>
                <a:endParaRPr lang="en-US" sz="1400" b="1" dirty="0">
                  <a:latin typeface="Comic Sans MS" panose="030F0702030302020204" pitchFamily="66" charset="0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r>
                  <a:rPr lang="en-US" sz="1400" dirty="0">
                    <a:latin typeface="Comic Sans MS" panose="030F0702030302020204" pitchFamily="66" charset="0"/>
                  </a:rPr>
                  <a:t>Express the following in the form </a:t>
                </a: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14:m>
                  <m:oMath xmlns:m="http://schemas.openxmlformats.org/officeDocument/2006/math">
                    <m:r>
                      <a:rPr lang="en-US" sz="1400" i="1">
                        <a:latin typeface="Cambria Math"/>
                      </a:rPr>
                      <m:t>𝑧</m:t>
                    </m:r>
                    <m:r>
                      <a:rPr lang="en-US" sz="1400" i="1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en-US" sz="1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i="1">
                            <a:latin typeface="Cambria Math"/>
                          </a:rPr>
                          <m:t>𝑟𝑒</m:t>
                        </m:r>
                      </m:e>
                      <m:sup>
                        <m:r>
                          <a:rPr lang="en-US" sz="1400" i="1">
                            <a:latin typeface="Cambria Math"/>
                          </a:rPr>
                          <m:t>𝑖</m:t>
                        </m:r>
                        <m:r>
                          <a:rPr lang="en-US" sz="1400" i="1">
                            <a:latin typeface="Cambria Math"/>
                            <a:ea typeface="Cambria Math"/>
                          </a:rPr>
                          <m:t>𝜃</m:t>
                        </m:r>
                      </m:sup>
                    </m:sSup>
                    <m:r>
                      <a:rPr lang="en-US" sz="1400" b="0" i="0" smtClean="0">
                        <a:latin typeface="Cambria Math" panose="02040503050406030204" pitchFamily="18" charset="0"/>
                        <a:ea typeface="Cambria Math"/>
                      </a:rPr>
                      <m:t> 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where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–</m:t>
                    </m:r>
                    <m:r>
                      <a:rPr lang="el-GR" sz="1400" i="1" dirty="0" smtClean="0">
                        <a:latin typeface="Cambria Math" panose="02040503050406030204" pitchFamily="18" charset="0"/>
                      </a:rPr>
                      <m:t>𝜋</m:t>
                    </m:r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&lt;</m:t>
                    </m:r>
                    <m:r>
                      <a:rPr lang="el-GR" sz="1400" i="1" dirty="0">
                        <a:latin typeface="Cambria Math" panose="02040503050406030204" pitchFamily="18" charset="0"/>
                      </a:rPr>
                      <m:t>𝜃</m:t>
                    </m:r>
                    <m:r>
                      <a:rPr lang="el-GR" sz="1400" i="1" dirty="0" smtClean="0">
                        <a:latin typeface="Cambria Math" panose="02040503050406030204" pitchFamily="18" charset="0"/>
                      </a:rPr>
                      <m:t>≤</m:t>
                    </m:r>
                    <m:r>
                      <a:rPr lang="el-GR" sz="1400" i="1" dirty="0" smtClean="0">
                        <a:latin typeface="Cambria Math" panose="02040503050406030204" pitchFamily="18" charset="0"/>
                      </a:rPr>
                      <m:t>𝜋</m:t>
                    </m:r>
                  </m:oMath>
                </a14:m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04800" y="1600200"/>
                <a:ext cx="3352800" cy="4525963"/>
              </a:xfrm>
              <a:blipFill>
                <a:blip r:embed="rId2"/>
                <a:stretch>
                  <a:fillRect t="-270" r="-72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76200" y="76200"/>
                <a:ext cx="1773178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𝑧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𝑟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(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𝑐𝑜𝑠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+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𝑖𝑠𝑖𝑛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)</m:t>
                      </m:r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00" y="76200"/>
                <a:ext cx="1773178" cy="307777"/>
              </a:xfrm>
              <a:prstGeom prst="rect">
                <a:avLst/>
              </a:prstGeom>
              <a:blipFill rotWithShape="1">
                <a:blip r:embed="rId3"/>
                <a:stretch>
                  <a:fillRect b="-1852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119418" y="542498"/>
                <a:ext cx="874342" cy="317203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𝑧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𝑟𝑒</m:t>
                          </m:r>
                        </m:e>
                        <m:sup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𝑖</m:t>
                          </m:r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𝜃</m:t>
                          </m:r>
                        </m:sup>
                      </m:sSup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9418" y="542498"/>
                <a:ext cx="874342" cy="317203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5" name="TextBox 154"/>
              <p:cNvSpPr txBox="1"/>
              <p:nvPr/>
            </p:nvSpPr>
            <p:spPr>
              <a:xfrm>
                <a:off x="1946239" y="77379"/>
                <a:ext cx="1484765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𝑐𝑜𝑠</m:t>
                      </m:r>
                      <m:d>
                        <m:dPr>
                          <m:ctrlP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−</m:t>
                          </m:r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𝜃</m:t>
                          </m:r>
                        </m:e>
                      </m:d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𝑐𝑜𝑠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55" name="TextBox 1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46239" y="77379"/>
                <a:ext cx="1484765" cy="307777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6" name="TextBox 155"/>
              <p:cNvSpPr txBox="1"/>
              <p:nvPr/>
            </p:nvSpPr>
            <p:spPr>
              <a:xfrm>
                <a:off x="3541493" y="75401"/>
                <a:ext cx="1577163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𝑠𝑖𝑛</m:t>
                      </m:r>
                      <m:d>
                        <m:dPr>
                          <m:ctrlP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−</m:t>
                          </m:r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𝜃</m:t>
                          </m:r>
                        </m:e>
                      </m:d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=−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𝑠𝑖𝑛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56" name="TextBox 1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41493" y="75401"/>
                <a:ext cx="1577163" cy="307777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762000" y="3048000"/>
                <a:ext cx="2353080" cy="57637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𝑧</m:t>
                      </m:r>
                      <m:r>
                        <a:rPr lang="en-US" sz="1400" b="0" i="1" smtClean="0">
                          <a:latin typeface="Cambria Math"/>
                        </a:rPr>
                        <m:t>=5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𝑐𝑜𝑠</m:t>
                          </m:r>
                          <m:d>
                            <m:d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400" b="0" i="1" smtClean="0">
                                      <a:latin typeface="Cambria Math"/>
                                      <a:ea typeface="Cambria Math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US" sz="1400" b="0" i="1" smtClean="0">
                                      <a:latin typeface="Cambria Math"/>
                                    </a:rPr>
                                    <m:t>8</m:t>
                                  </m:r>
                                </m:den>
                              </m:f>
                            </m:e>
                          </m:d>
                          <m:r>
                            <a:rPr lang="en-US" sz="1400" b="0" i="1" smtClean="0">
                              <a:latin typeface="Cambria Math"/>
                            </a:rPr>
                            <m:t>−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𝑖𝑠𝑖𝑛</m:t>
                          </m:r>
                          <m:d>
                            <m:d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400" b="0" i="1" smtClean="0">
                                      <a:latin typeface="Cambria Math"/>
                                      <a:ea typeface="Cambria Math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US" sz="1400" b="0" i="1" smtClean="0">
                                      <a:latin typeface="Cambria Math"/>
                                      <a:ea typeface="Cambria Math"/>
                                    </a:rPr>
                                    <m:t>8</m:t>
                                  </m:r>
                                </m:den>
                              </m:f>
                            </m:e>
                          </m:d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000" y="3048000"/>
                <a:ext cx="2353080" cy="576376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4953000" y="1600200"/>
                <a:ext cx="2353080" cy="57637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𝑧</m:t>
                      </m:r>
                      <m:r>
                        <a:rPr lang="en-US" sz="1400" b="0" i="1" smtClean="0">
                          <a:latin typeface="Cambria Math"/>
                        </a:rPr>
                        <m:t>=5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𝑐𝑜𝑠</m:t>
                          </m:r>
                          <m:d>
                            <m:d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400" b="0" i="1" smtClean="0">
                                      <a:latin typeface="Cambria Math"/>
                                      <a:ea typeface="Cambria Math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US" sz="1400" b="0" i="1" smtClean="0">
                                      <a:latin typeface="Cambria Math"/>
                                    </a:rPr>
                                    <m:t>8</m:t>
                                  </m:r>
                                </m:den>
                              </m:f>
                            </m:e>
                          </m:d>
                          <m:r>
                            <a:rPr lang="en-US" sz="1400" b="0" i="1" smtClean="0">
                              <a:latin typeface="Cambria Math"/>
                            </a:rPr>
                            <m:t>−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𝑖𝑠𝑖𝑛</m:t>
                          </m:r>
                          <m:d>
                            <m:d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400" b="0" i="1" smtClean="0">
                                      <a:latin typeface="Cambria Math"/>
                                      <a:ea typeface="Cambria Math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US" sz="1400" b="0" i="1" smtClean="0">
                                      <a:latin typeface="Cambria Math"/>
                                      <a:ea typeface="Cambria Math"/>
                                    </a:rPr>
                                    <m:t>8</m:t>
                                  </m:r>
                                </m:den>
                              </m:f>
                            </m:e>
                          </m:d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53000" y="1600200"/>
                <a:ext cx="2353080" cy="576376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4" name="Straight Arrow Connector 23"/>
          <p:cNvCxnSpPr/>
          <p:nvPr/>
        </p:nvCxnSpPr>
        <p:spPr>
          <a:xfrm flipV="1">
            <a:off x="6248400" y="2057400"/>
            <a:ext cx="76200" cy="8382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3886200" y="3048000"/>
            <a:ext cx="4648200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We need to adjust this first</a:t>
            </a:r>
          </a:p>
          <a:p>
            <a:pPr algn="ctr"/>
            <a:endParaRPr lang="en-US" sz="1400" dirty="0">
              <a:solidFill>
                <a:srgbClr val="FF0000"/>
              </a:solidFill>
              <a:latin typeface="Comic Sans MS" pitchFamily="66" charset="0"/>
            </a:endParaRPr>
          </a:p>
          <a:p>
            <a:pPr marL="285750" indent="-285750" algn="ctr">
              <a:buFont typeface="Wingdings"/>
              <a:buChar char="à"/>
            </a:pPr>
            <a:r>
              <a:rPr lang="en-US" sz="14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The sign in the </a:t>
            </a:r>
            <a:r>
              <a:rPr lang="en-US" sz="1400" dirty="0" err="1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centre</a:t>
            </a:r>
            <a:r>
              <a:rPr lang="en-US" sz="14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 is negative, we need it to be positive for the ‘rules’ to work</a:t>
            </a:r>
          </a:p>
          <a:p>
            <a:pPr marL="285750" indent="-285750" algn="ctr">
              <a:buFont typeface="Wingdings"/>
              <a:buChar char="à"/>
            </a:pPr>
            <a:endParaRPr lang="en-US" sz="1400" dirty="0">
              <a:solidFill>
                <a:srgbClr val="FF0000"/>
              </a:solidFill>
              <a:latin typeface="Comic Sans MS" pitchFamily="66" charset="0"/>
              <a:sym typeface="Wingdings" pitchFamily="2" charset="2"/>
            </a:endParaRPr>
          </a:p>
          <a:p>
            <a:pPr marL="285750" indent="-285750" algn="ctr">
              <a:buFont typeface="Wingdings"/>
              <a:buChar char="à"/>
            </a:pPr>
            <a:r>
              <a:rPr lang="en-US" sz="14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We also need both angles to be identical. In this case we can apply the rules we saw a moment ago…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11560" y="116632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Complex Numbers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8710343" y="6519446"/>
            <a:ext cx="42832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dirty="0">
                <a:latin typeface="Comic Sans MS" pitchFamily="66" charset="0"/>
              </a:rPr>
              <a:t>1A</a:t>
            </a:r>
          </a:p>
        </p:txBody>
      </p:sp>
    </p:spTree>
    <p:extLst>
      <p:ext uri="{BB962C8B-B14F-4D97-AF65-F5344CB8AC3E}">
        <p14:creationId xmlns:p14="http://schemas.microsoft.com/office/powerpoint/2010/main" val="1915447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4419600" y="2370161"/>
                <a:ext cx="2544799" cy="66569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𝑧</m:t>
                      </m:r>
                      <m:r>
                        <a:rPr lang="en-US" sz="1400" b="0" i="1" smtClean="0">
                          <a:latin typeface="Cambria Math"/>
                        </a:rPr>
                        <m:t>=5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/>
                            </m:mr>
                            <m:mr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1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en-US" sz="1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mPr>
                                  <m:mr>
                                    <m:e/>
                                  </m:mr>
                                  <m:mr>
                                    <m:e/>
                                  </m:mr>
                                </m:m>
                              </m:e>
                            </m:mr>
                          </m:m>
                          <m:r>
                            <a:rPr lang="en-US" sz="1400" b="0" i="1" smtClean="0">
                              <a:latin typeface="Cambria Math"/>
                            </a:rPr>
                            <m:t>                                     </m:t>
                          </m:r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9600" y="2370161"/>
                <a:ext cx="2544799" cy="665695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304800" y="1600200"/>
                <a:ext cx="3352800" cy="4525963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r>
                  <a:rPr lang="en-GB" sz="1400" b="1" dirty="0">
                    <a:latin typeface="Comic Sans MS" panose="030F0702030302020204" pitchFamily="66" charset="0"/>
                  </a:rPr>
                  <a:t>You can express a complex number in the form </a:t>
                </a:r>
                <a14:m>
                  <m:oMath xmlns:m="http://schemas.openxmlformats.org/officeDocument/2006/math">
                    <m:r>
                      <a:rPr lang="en-GB" sz="1400" b="1" i="1" dirty="0">
                        <a:latin typeface="Cambria Math" panose="02040503050406030204" pitchFamily="18" charset="0"/>
                      </a:rPr>
                      <m:t>𝒛</m:t>
                    </m:r>
                    <m:r>
                      <a:rPr lang="en-GB" sz="1400" b="1" i="1" dirty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400" b="1" i="1" dirty="0">
                        <a:latin typeface="Cambria Math" panose="02040503050406030204" pitchFamily="18" charset="0"/>
                      </a:rPr>
                      <m:t>𝒓𝒆𝒊</m:t>
                    </m:r>
                    <m:r>
                      <a:rPr lang="el-GR" sz="1400" b="1" i="1" baseline="30000" dirty="0">
                        <a:latin typeface="Cambria Math" panose="02040503050406030204" pitchFamily="18" charset="0"/>
                      </a:rPr>
                      <m:t>𝜽</m:t>
                    </m:r>
                  </m:oMath>
                </a14:m>
                <a:endParaRPr lang="en-US" sz="1400" b="1" dirty="0">
                  <a:latin typeface="Comic Sans MS" panose="030F0702030302020204" pitchFamily="66" charset="0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r>
                  <a:rPr lang="en-US" sz="1400" dirty="0">
                    <a:latin typeface="Comic Sans MS" panose="030F0702030302020204" pitchFamily="66" charset="0"/>
                  </a:rPr>
                  <a:t>Express the following in the form </a:t>
                </a: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14:m>
                  <m:oMath xmlns:m="http://schemas.openxmlformats.org/officeDocument/2006/math">
                    <m:r>
                      <a:rPr lang="en-US" sz="1400" i="1">
                        <a:latin typeface="Cambria Math"/>
                      </a:rPr>
                      <m:t>𝑧</m:t>
                    </m:r>
                    <m:r>
                      <a:rPr lang="en-US" sz="1400" i="1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en-US" sz="1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i="1">
                            <a:latin typeface="Cambria Math"/>
                          </a:rPr>
                          <m:t>𝑟𝑒</m:t>
                        </m:r>
                      </m:e>
                      <m:sup>
                        <m:r>
                          <a:rPr lang="en-US" sz="1400" i="1">
                            <a:latin typeface="Cambria Math"/>
                          </a:rPr>
                          <m:t>𝑖</m:t>
                        </m:r>
                        <m:r>
                          <a:rPr lang="en-US" sz="1400" i="1">
                            <a:latin typeface="Cambria Math"/>
                            <a:ea typeface="Cambria Math"/>
                          </a:rPr>
                          <m:t>𝜃</m:t>
                        </m:r>
                      </m:sup>
                    </m:sSup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where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–</m:t>
                    </m:r>
                    <m:r>
                      <a:rPr lang="el-GR" sz="1400" i="1" dirty="0" smtClean="0">
                        <a:latin typeface="Cambria Math" panose="02040503050406030204" pitchFamily="18" charset="0"/>
                      </a:rPr>
                      <m:t>𝜋</m:t>
                    </m:r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&lt;</m:t>
                    </m:r>
                    <m:r>
                      <a:rPr lang="el-GR" sz="1400" i="1" dirty="0">
                        <a:latin typeface="Cambria Math" panose="02040503050406030204" pitchFamily="18" charset="0"/>
                      </a:rPr>
                      <m:t>𝜃</m:t>
                    </m:r>
                    <m:r>
                      <a:rPr lang="el-GR" sz="1400" i="1" dirty="0" smtClean="0">
                        <a:latin typeface="Cambria Math" panose="02040503050406030204" pitchFamily="18" charset="0"/>
                      </a:rPr>
                      <m:t>≤</m:t>
                    </m:r>
                    <m:r>
                      <a:rPr lang="el-GR" sz="1400" i="1" dirty="0" smtClean="0">
                        <a:latin typeface="Cambria Math" panose="02040503050406030204" pitchFamily="18" charset="0"/>
                      </a:rPr>
                      <m:t>𝜋</m:t>
                    </m:r>
                  </m:oMath>
                </a14:m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04800" y="1600200"/>
                <a:ext cx="3352800" cy="4525963"/>
              </a:xfrm>
              <a:blipFill>
                <a:blip r:embed="rId3"/>
                <a:stretch>
                  <a:fillRect t="-270" r="-72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76200" y="76200"/>
                <a:ext cx="1773178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𝑧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𝑟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(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𝑐𝑜𝑠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+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𝑖𝑠𝑖𝑛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)</m:t>
                      </m:r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00" y="76200"/>
                <a:ext cx="1773178" cy="307777"/>
              </a:xfrm>
              <a:prstGeom prst="rect">
                <a:avLst/>
              </a:prstGeom>
              <a:blipFill rotWithShape="1">
                <a:blip r:embed="rId4"/>
                <a:stretch>
                  <a:fillRect b="-1852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119418" y="542498"/>
                <a:ext cx="874342" cy="317203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𝑧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𝑟𝑒</m:t>
                          </m:r>
                        </m:e>
                        <m:sup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𝑖</m:t>
                          </m:r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𝜃</m:t>
                          </m:r>
                        </m:sup>
                      </m:sSup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9418" y="542498"/>
                <a:ext cx="874342" cy="317203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5" name="TextBox 154"/>
              <p:cNvSpPr txBox="1"/>
              <p:nvPr/>
            </p:nvSpPr>
            <p:spPr>
              <a:xfrm>
                <a:off x="1946239" y="77379"/>
                <a:ext cx="1484765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𝑐𝑜𝑠</m:t>
                      </m:r>
                      <m:d>
                        <m:dPr>
                          <m:ctrlP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−</m:t>
                          </m:r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𝜃</m:t>
                          </m:r>
                        </m:e>
                      </m:d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𝑐𝑜𝑠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55" name="TextBox 1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46239" y="77379"/>
                <a:ext cx="1484765" cy="307777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6" name="TextBox 155"/>
              <p:cNvSpPr txBox="1"/>
              <p:nvPr/>
            </p:nvSpPr>
            <p:spPr>
              <a:xfrm>
                <a:off x="3541493" y="75401"/>
                <a:ext cx="1577163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𝑠𝑖𝑛</m:t>
                      </m:r>
                      <m:d>
                        <m:dPr>
                          <m:ctrlP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−</m:t>
                          </m:r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𝜃</m:t>
                          </m:r>
                        </m:e>
                      </m:d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=−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𝑠𝑖𝑛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56" name="TextBox 1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41493" y="75401"/>
                <a:ext cx="1577163" cy="307777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762000" y="3048000"/>
                <a:ext cx="2353080" cy="57637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𝑧</m:t>
                      </m:r>
                      <m:r>
                        <a:rPr lang="en-US" sz="1400" b="0" i="1" smtClean="0">
                          <a:latin typeface="Cambria Math"/>
                        </a:rPr>
                        <m:t>=5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𝑐𝑜𝑠</m:t>
                          </m:r>
                          <m:d>
                            <m:d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400" b="0" i="1" smtClean="0">
                                      <a:latin typeface="Cambria Math"/>
                                      <a:ea typeface="Cambria Math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US" sz="1400" b="0" i="1" smtClean="0">
                                      <a:latin typeface="Cambria Math"/>
                                    </a:rPr>
                                    <m:t>8</m:t>
                                  </m:r>
                                </m:den>
                              </m:f>
                            </m:e>
                          </m:d>
                          <m:r>
                            <a:rPr lang="en-US" sz="1400" b="0" i="1" smtClean="0">
                              <a:latin typeface="Cambria Math"/>
                            </a:rPr>
                            <m:t>−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𝑖𝑠𝑖𝑛</m:t>
                          </m:r>
                          <m:d>
                            <m:d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400" b="0" i="1" smtClean="0">
                                      <a:latin typeface="Cambria Math"/>
                                      <a:ea typeface="Cambria Math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US" sz="1400" b="0" i="1" smtClean="0">
                                      <a:latin typeface="Cambria Math"/>
                                      <a:ea typeface="Cambria Math"/>
                                    </a:rPr>
                                    <m:t>8</m:t>
                                  </m:r>
                                </m:den>
                              </m:f>
                            </m:e>
                          </m:d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000" y="3048000"/>
                <a:ext cx="2353080" cy="576376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4419600" y="1600200"/>
                <a:ext cx="2353080" cy="57637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𝑧</m:t>
                      </m:r>
                      <m:r>
                        <a:rPr lang="en-US" sz="1400" b="0" i="1" smtClean="0">
                          <a:latin typeface="Cambria Math"/>
                        </a:rPr>
                        <m:t>=5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𝑐𝑜𝑠</m:t>
                          </m:r>
                          <m:d>
                            <m:d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400" b="0" i="1" smtClean="0">
                                      <a:latin typeface="Cambria Math"/>
                                      <a:ea typeface="Cambria Math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US" sz="1400" b="0" i="1" smtClean="0">
                                      <a:latin typeface="Cambria Math"/>
                                    </a:rPr>
                                    <m:t>8</m:t>
                                  </m:r>
                                </m:den>
                              </m:f>
                            </m:e>
                          </m:d>
                          <m:r>
                            <a:rPr lang="en-US" sz="1400" b="0" i="1" smtClean="0">
                              <a:latin typeface="Cambria Math"/>
                            </a:rPr>
                            <m:t>−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𝑖𝑠𝑖𝑛</m:t>
                          </m:r>
                          <m:d>
                            <m:d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400" b="0" i="1" smtClean="0">
                                      <a:latin typeface="Cambria Math"/>
                                      <a:ea typeface="Cambria Math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US" sz="1400" b="0" i="1" smtClean="0">
                                      <a:latin typeface="Cambria Math"/>
                                      <a:ea typeface="Cambria Math"/>
                                    </a:rPr>
                                    <m:t>8</m:t>
                                  </m:r>
                                </m:den>
                              </m:f>
                            </m:e>
                          </m:d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9600" y="1600200"/>
                <a:ext cx="2353080" cy="576376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TextBox 24"/>
          <p:cNvSpPr txBox="1"/>
          <p:nvPr/>
        </p:nvSpPr>
        <p:spPr>
          <a:xfrm>
            <a:off x="7239000" y="2057400"/>
            <a:ext cx="1905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Apply </a:t>
            </a:r>
            <a:r>
              <a:rPr lang="en-US" sz="1200" dirty="0" err="1">
                <a:solidFill>
                  <a:srgbClr val="FF0000"/>
                </a:solidFill>
                <a:latin typeface="Comic Sans MS" pitchFamily="66" charset="0"/>
              </a:rPr>
              <a:t>cos</a:t>
            </a:r>
            <a:r>
              <a:rPr lang="el-GR" sz="1200" dirty="0">
                <a:solidFill>
                  <a:srgbClr val="FF0000"/>
                </a:solidFill>
                <a:latin typeface="Comic Sans MS" pitchFamily="66" charset="0"/>
              </a:rPr>
              <a:t>θ</a:t>
            </a:r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 = </a:t>
            </a:r>
            <a:r>
              <a:rPr lang="en-US" sz="1200" dirty="0" err="1">
                <a:solidFill>
                  <a:srgbClr val="FF0000"/>
                </a:solidFill>
                <a:latin typeface="Comic Sans MS" pitchFamily="66" charset="0"/>
              </a:rPr>
              <a:t>cos</a:t>
            </a:r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(-</a:t>
            </a:r>
            <a:r>
              <a:rPr lang="el-GR" sz="1200" dirty="0">
                <a:solidFill>
                  <a:srgbClr val="FF0000"/>
                </a:solidFill>
                <a:latin typeface="Comic Sans MS" pitchFamily="66" charset="0"/>
              </a:rPr>
              <a:t>θ</a:t>
            </a:r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)</a:t>
            </a:r>
          </a:p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Apply sin(-</a:t>
            </a:r>
            <a:r>
              <a:rPr lang="el-GR" sz="1200" dirty="0">
                <a:solidFill>
                  <a:srgbClr val="FF0000"/>
                </a:solidFill>
                <a:latin typeface="Comic Sans MS" pitchFamily="66" charset="0"/>
              </a:rPr>
              <a:t>θ</a:t>
            </a:r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) = -sin(</a:t>
            </a:r>
            <a:r>
              <a:rPr lang="el-GR" sz="1200" dirty="0">
                <a:solidFill>
                  <a:srgbClr val="FF0000"/>
                </a:solidFill>
                <a:latin typeface="Comic Sans MS" pitchFamily="66" charset="0"/>
              </a:rPr>
              <a:t>θ</a:t>
            </a:r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)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4" name="Arc 13"/>
          <p:cNvSpPr/>
          <p:nvPr/>
        </p:nvSpPr>
        <p:spPr>
          <a:xfrm>
            <a:off x="6934200" y="1905000"/>
            <a:ext cx="381000" cy="838200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4953000" y="2446361"/>
                <a:ext cx="971548" cy="45980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/>
                        </a:rPr>
                        <m:t>𝑐𝑜𝑠</m:t>
                      </m:r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−</m:t>
                          </m:r>
                          <m:f>
                            <m:f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i="1">
                                  <a:latin typeface="Cambria Math"/>
                                  <a:ea typeface="Cambria Math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US" sz="1400" i="1">
                                  <a:latin typeface="Cambria Math"/>
                                </a:rPr>
                                <m:t>8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53000" y="2446361"/>
                <a:ext cx="971548" cy="459806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5715000" y="2446361"/>
                <a:ext cx="1180964" cy="45980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+ </m:t>
                      </m:r>
                      <m:r>
                        <a:rPr lang="en-US" sz="1400" b="0" i="1" smtClean="0">
                          <a:latin typeface="Cambria Math"/>
                        </a:rPr>
                        <m:t>𝑖𝑠𝑖𝑛</m:t>
                      </m:r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−</m:t>
                          </m:r>
                          <m:f>
                            <m:f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i="1">
                                  <a:latin typeface="Cambria Math"/>
                                  <a:ea typeface="Cambria Math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US" sz="1400" i="1">
                                  <a:latin typeface="Cambria Math"/>
                                </a:rPr>
                                <m:t>8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15000" y="2446361"/>
                <a:ext cx="1180964" cy="459806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8" name="Straight Arrow Connector 17"/>
          <p:cNvCxnSpPr/>
          <p:nvPr/>
        </p:nvCxnSpPr>
        <p:spPr>
          <a:xfrm flipH="1" flipV="1">
            <a:off x="5710450" y="3007057"/>
            <a:ext cx="381000" cy="6096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V="1">
            <a:off x="6167650" y="3007057"/>
            <a:ext cx="381000" cy="6096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flipV="1">
            <a:off x="4844954" y="2993410"/>
            <a:ext cx="76200" cy="6096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4082954" y="3679210"/>
            <a:ext cx="14478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You can see from the form that r = 5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394276" y="3679209"/>
            <a:ext cx="14478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You can see from the form that </a:t>
            </a:r>
            <a:r>
              <a:rPr lang="el-GR" sz="1400" dirty="0">
                <a:solidFill>
                  <a:srgbClr val="FF0000"/>
                </a:solidFill>
                <a:latin typeface="Comic Sans MS" pitchFamily="66" charset="0"/>
              </a:rPr>
              <a:t>θ</a:t>
            </a:r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 = -</a:t>
            </a:r>
            <a:r>
              <a:rPr lang="el-GR" sz="1400" baseline="30000" dirty="0">
                <a:solidFill>
                  <a:srgbClr val="FF0000"/>
                </a:solidFill>
                <a:latin typeface="Comic Sans MS" pitchFamily="66" charset="0"/>
              </a:rPr>
              <a:t>π</a:t>
            </a:r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/</a:t>
            </a:r>
            <a:r>
              <a:rPr lang="en-US" sz="1400" baseline="-25000" dirty="0">
                <a:solidFill>
                  <a:srgbClr val="FF0000"/>
                </a:solidFill>
                <a:latin typeface="Comic Sans MS" pitchFamily="66" charset="0"/>
              </a:rPr>
              <a:t>8</a:t>
            </a:r>
            <a:endParaRPr lang="en-GB" sz="1400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5196385" y="5033751"/>
                <a:ext cx="973728" cy="349391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𝑧</m:t>
                      </m:r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𝑟𝑒</m:t>
                          </m:r>
                        </m:e>
                        <m:sup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𝑖</m:t>
                          </m:r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𝜃</m:t>
                          </m:r>
                        </m:sup>
                      </m:sSup>
                    </m:oMath>
                  </m:oMathPara>
                </a14:m>
                <a:endParaRPr lang="en-GB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96385" y="5033751"/>
                <a:ext cx="973728" cy="349391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5196385" y="5567151"/>
                <a:ext cx="1142813" cy="440955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𝑧</m:t>
                      </m:r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5</m:t>
                          </m:r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−</m:t>
                          </m:r>
                          <m:f>
                            <m:fPr>
                              <m:ctrlPr>
                                <a:rPr lang="en-US" sz="16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  <a:ea typeface="Cambria Math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US" sz="16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  <a:ea typeface="Cambria Math"/>
                                </a:rPr>
                                <m:t>8</m:t>
                              </m:r>
                            </m:den>
                          </m:f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𝑖</m:t>
                          </m:r>
                        </m:sup>
                      </m:sSup>
                    </m:oMath>
                  </m:oMathPara>
                </a14:m>
                <a:endParaRPr lang="en-GB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96385" y="5567151"/>
                <a:ext cx="1142813" cy="440955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Arc 27"/>
          <p:cNvSpPr/>
          <p:nvPr/>
        </p:nvSpPr>
        <p:spPr>
          <a:xfrm>
            <a:off x="6263185" y="5262351"/>
            <a:ext cx="304800" cy="533400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TextBox 28"/>
          <p:cNvSpPr txBox="1"/>
          <p:nvPr/>
        </p:nvSpPr>
        <p:spPr>
          <a:xfrm>
            <a:off x="6567985" y="5338551"/>
            <a:ext cx="152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Replace r and </a:t>
            </a:r>
            <a:r>
              <a:rPr lang="el-GR" sz="1400" dirty="0">
                <a:solidFill>
                  <a:srgbClr val="FF0000"/>
                </a:solidFill>
                <a:latin typeface="Comic Sans MS" pitchFamily="66" charset="0"/>
              </a:rPr>
              <a:t>θ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4524232" y="4386619"/>
                <a:ext cx="715132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/>
                        </a:rPr>
                        <m:t>𝑟</m:t>
                      </m:r>
                      <m:r>
                        <a:rPr lang="en-US" sz="1600" b="0" i="1" smtClean="0">
                          <a:latin typeface="Cambria Math"/>
                        </a:rPr>
                        <m:t>=5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24232" y="4386619"/>
                <a:ext cx="715132" cy="338554"/>
              </a:xfrm>
              <a:prstGeom prst="rect">
                <a:avLst/>
              </a:prstGeom>
              <a:blipFill rotWithShape="1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5685429" y="4378658"/>
                <a:ext cx="934808" cy="5123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US" sz="1600" b="0" i="1" smtClean="0">
                          <a:latin typeface="Cambria Math"/>
                        </a:rPr>
                        <m:t>=−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/>
                              <a:ea typeface="Cambria Math"/>
                            </a:rPr>
                            <m:t>𝜋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/>
                            </a:rPr>
                            <m:t>8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85429" y="4378658"/>
                <a:ext cx="934808" cy="512384"/>
              </a:xfrm>
              <a:prstGeom prst="rect">
                <a:avLst/>
              </a:prstGeom>
              <a:blipFill rotWithShape="1">
                <a:blip r:embed="rId15"/>
                <a:stretch>
                  <a:fillRect b="-357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2" name="Title 1"/>
          <p:cNvSpPr>
            <a:spLocks noGrp="1"/>
          </p:cNvSpPr>
          <p:nvPr>
            <p:ph type="title"/>
          </p:nvPr>
        </p:nvSpPr>
        <p:spPr>
          <a:xfrm>
            <a:off x="611560" y="116632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Complex Numbers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8710343" y="6519446"/>
            <a:ext cx="42832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dirty="0">
                <a:latin typeface="Comic Sans MS" pitchFamily="66" charset="0"/>
              </a:rPr>
              <a:t>1A</a:t>
            </a:r>
          </a:p>
        </p:txBody>
      </p:sp>
    </p:spTree>
    <p:extLst>
      <p:ext uri="{BB962C8B-B14F-4D97-AF65-F5344CB8AC3E}">
        <p14:creationId xmlns:p14="http://schemas.microsoft.com/office/powerpoint/2010/main" val="2719109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4" grpId="0" animBg="1"/>
      <p:bldP spid="9" grpId="0"/>
      <p:bldP spid="17" grpId="0"/>
      <p:bldP spid="21" grpId="0"/>
      <p:bldP spid="22" grpId="0"/>
      <p:bldP spid="26" grpId="0"/>
      <p:bldP spid="27" grpId="0"/>
      <p:bldP spid="28" grpId="0" animBg="1"/>
      <p:bldP spid="29" grpId="0"/>
      <p:bldP spid="30" grpId="0"/>
      <p:bldP spid="31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304800" y="1600200"/>
                <a:ext cx="3352800" cy="4525963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r>
                  <a:rPr lang="en-GB" sz="1400" b="1" dirty="0">
                    <a:latin typeface="Comic Sans MS" panose="030F0702030302020204" pitchFamily="66" charset="0"/>
                  </a:rPr>
                  <a:t>You can express a complex number in the form </a:t>
                </a:r>
                <a14:m>
                  <m:oMath xmlns:m="http://schemas.openxmlformats.org/officeDocument/2006/math">
                    <m:r>
                      <a:rPr lang="en-GB" sz="1400" b="1" i="1" dirty="0">
                        <a:latin typeface="Cambria Math" panose="02040503050406030204" pitchFamily="18" charset="0"/>
                      </a:rPr>
                      <m:t>𝒛</m:t>
                    </m:r>
                    <m:r>
                      <a:rPr lang="en-GB" sz="1400" b="1" i="1" dirty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400" b="1" i="1" dirty="0">
                        <a:latin typeface="Cambria Math" panose="02040503050406030204" pitchFamily="18" charset="0"/>
                      </a:rPr>
                      <m:t>𝒓𝒆𝒊</m:t>
                    </m:r>
                    <m:r>
                      <a:rPr lang="el-GR" sz="1400" b="1" i="1" baseline="30000" dirty="0">
                        <a:latin typeface="Cambria Math" panose="02040503050406030204" pitchFamily="18" charset="0"/>
                      </a:rPr>
                      <m:t>𝜽</m:t>
                    </m:r>
                  </m:oMath>
                </a14:m>
                <a:endParaRPr lang="en-US" sz="1400" b="1" dirty="0">
                  <a:latin typeface="Comic Sans MS" panose="030F0702030302020204" pitchFamily="66" charset="0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r>
                  <a:rPr lang="en-US" sz="1400" dirty="0">
                    <a:latin typeface="Comic Sans MS" panose="030F0702030302020204" pitchFamily="66" charset="0"/>
                  </a:rPr>
                  <a:t>Express the following in the form </a:t>
                </a: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𝑧</m:t>
                    </m:r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1400" i="1" dirty="0" err="1" smtClean="0">
                        <a:latin typeface="Cambria Math" panose="02040503050406030204" pitchFamily="18" charset="0"/>
                      </a:rPr>
                      <m:t>𝑖𝑦</m:t>
                    </m:r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 where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/>
                      </a:rPr>
                      <m:t>𝑥</m:t>
                    </m:r>
                    <m:r>
                      <a:rPr lang="en-US" sz="1400" b="0" i="1" smtClean="0">
                        <a:latin typeface="Cambria Math"/>
                        <a:ea typeface="Cambria Math"/>
                      </a:rPr>
                      <m:t>∈</m:t>
                    </m:r>
                    <m:r>
                      <a:rPr lang="en-US" sz="1400" b="0" i="1" smtClean="0">
                        <a:latin typeface="Cambria Math"/>
                        <a:ea typeface="Cambria Math"/>
                      </a:rPr>
                      <m:t>ℝ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/>
                      </a:rPr>
                      <m:t>𝑦</m:t>
                    </m:r>
                    <m:r>
                      <a:rPr lang="en-US" sz="1400" i="1">
                        <a:latin typeface="Cambria Math"/>
                        <a:ea typeface="Cambria Math"/>
                      </a:rPr>
                      <m:t>∈</m:t>
                    </m:r>
                    <m:r>
                      <a:rPr lang="en-US" sz="1400" i="1">
                        <a:latin typeface="Cambria Math"/>
                        <a:ea typeface="Cambria Math"/>
                      </a:rPr>
                      <m:t>ℝ</m:t>
                    </m:r>
                  </m:oMath>
                </a14:m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04800" y="1600200"/>
                <a:ext cx="3352800" cy="4525963"/>
              </a:xfrm>
              <a:blipFill>
                <a:blip r:embed="rId2"/>
                <a:stretch>
                  <a:fillRect t="-270" r="-72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76200" y="76200"/>
                <a:ext cx="1773178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𝑧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𝑟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(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𝑐𝑜𝑠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+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𝑖𝑠𝑖𝑛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)</m:t>
                      </m:r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00" y="76200"/>
                <a:ext cx="1773178" cy="307777"/>
              </a:xfrm>
              <a:prstGeom prst="rect">
                <a:avLst/>
              </a:prstGeom>
              <a:blipFill rotWithShape="1">
                <a:blip r:embed="rId4"/>
                <a:stretch>
                  <a:fillRect b="-1852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119418" y="542498"/>
                <a:ext cx="874342" cy="317203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𝑧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𝑟𝑒</m:t>
                          </m:r>
                        </m:e>
                        <m:sup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𝑖</m:t>
                          </m:r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𝜃</m:t>
                          </m:r>
                        </m:sup>
                      </m:sSup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9418" y="542498"/>
                <a:ext cx="874342" cy="317203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5" name="TextBox 154"/>
              <p:cNvSpPr txBox="1"/>
              <p:nvPr/>
            </p:nvSpPr>
            <p:spPr>
              <a:xfrm>
                <a:off x="1946239" y="77379"/>
                <a:ext cx="1484765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𝑐𝑜𝑠</m:t>
                      </m:r>
                      <m:d>
                        <m:dPr>
                          <m:ctrlP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−</m:t>
                          </m:r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𝜃</m:t>
                          </m:r>
                        </m:e>
                      </m:d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𝑐𝑜𝑠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55" name="TextBox 1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46239" y="77379"/>
                <a:ext cx="1484765" cy="307777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6" name="TextBox 155"/>
              <p:cNvSpPr txBox="1"/>
              <p:nvPr/>
            </p:nvSpPr>
            <p:spPr>
              <a:xfrm>
                <a:off x="3541493" y="75401"/>
                <a:ext cx="1577163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𝑠𝑖𝑛</m:t>
                      </m:r>
                      <m:d>
                        <m:dPr>
                          <m:ctrlP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−</m:t>
                          </m:r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𝜃</m:t>
                          </m:r>
                        </m:e>
                      </m:d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=−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𝑠𝑖𝑛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56" name="TextBox 1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41493" y="75401"/>
                <a:ext cx="1577163" cy="307777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392073" y="3077570"/>
                <a:ext cx="1347741" cy="49385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𝑧</m:t>
                      </m:r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e>
                      </m:rad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/>
                                </a:rPr>
                                <m:t>3</m:t>
                              </m:r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/>
                                </a:rPr>
                                <m:t>4</m:t>
                              </m:r>
                            </m:den>
                          </m:f>
                          <m:r>
                            <a:rPr lang="en-US" b="0" i="1" smtClean="0">
                              <a:latin typeface="Cambria Math"/>
                            </a:rPr>
                            <m:t>𝑖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92073" y="3077570"/>
                <a:ext cx="1347741" cy="493853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5029200" y="1447800"/>
                <a:ext cx="1347741" cy="49385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𝑧</m:t>
                      </m:r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e>
                      </m:rad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/>
                                </a:rPr>
                                <m:t>3</m:t>
                              </m:r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/>
                                </a:rPr>
                                <m:t>4</m:t>
                              </m:r>
                            </m:den>
                          </m:f>
                          <m:r>
                            <a:rPr lang="en-US" b="0" i="1" smtClean="0">
                              <a:latin typeface="Cambria Math"/>
                            </a:rPr>
                            <m:t>𝑖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29200" y="1447800"/>
                <a:ext cx="1347741" cy="493853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2" name="Straight Arrow Connector 11"/>
          <p:cNvCxnSpPr/>
          <p:nvPr/>
        </p:nvCxnSpPr>
        <p:spPr>
          <a:xfrm flipH="1" flipV="1">
            <a:off x="6172200" y="1981200"/>
            <a:ext cx="381000" cy="6096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4114800" y="2590800"/>
            <a:ext cx="14478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You can see from the form that r = √2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172200" y="2590800"/>
            <a:ext cx="14478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You can see from the form that </a:t>
            </a:r>
            <a:r>
              <a:rPr lang="el-GR" sz="1400" dirty="0">
                <a:solidFill>
                  <a:srgbClr val="FF0000"/>
                </a:solidFill>
                <a:latin typeface="Comic Sans MS" pitchFamily="66" charset="0"/>
              </a:rPr>
              <a:t>θ</a:t>
            </a:r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 = </a:t>
            </a:r>
            <a:r>
              <a:rPr lang="en-US" sz="1400" baseline="30000" dirty="0">
                <a:solidFill>
                  <a:srgbClr val="FF0000"/>
                </a:solidFill>
                <a:latin typeface="Comic Sans MS" pitchFamily="66" charset="0"/>
              </a:rPr>
              <a:t>3</a:t>
            </a:r>
            <a:r>
              <a:rPr lang="el-GR" sz="1400" baseline="30000" dirty="0">
                <a:solidFill>
                  <a:srgbClr val="FF0000"/>
                </a:solidFill>
                <a:latin typeface="Comic Sans MS" pitchFamily="66" charset="0"/>
              </a:rPr>
              <a:t>π</a:t>
            </a:r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/</a:t>
            </a:r>
            <a:r>
              <a:rPr lang="en-GB" sz="1400" baseline="-25000" dirty="0">
                <a:solidFill>
                  <a:srgbClr val="FF0000"/>
                </a:solidFill>
                <a:latin typeface="Comic Sans MS" pitchFamily="66" charset="0"/>
              </a:rPr>
              <a:t>4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4419600" y="3276600"/>
                <a:ext cx="849913" cy="36760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/>
                        </a:rPr>
                        <m:t>𝑟</m:t>
                      </m:r>
                      <m:r>
                        <a:rPr lang="en-US" sz="1600" b="0" i="1" smtClean="0">
                          <a:latin typeface="Cambria Math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e>
                      </m:ra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9600" y="3276600"/>
                <a:ext cx="849913" cy="367601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6477000" y="3276600"/>
                <a:ext cx="860557" cy="55496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US" sz="16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/>
                            </a:rPr>
                            <m:t>3</m:t>
                          </m:r>
                          <m:r>
                            <a:rPr lang="en-US" sz="1600" b="0" i="1" smtClean="0">
                              <a:latin typeface="Cambria Math"/>
                              <a:ea typeface="Cambria Math"/>
                            </a:rPr>
                            <m:t>𝜋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/>
                              <a:ea typeface="Cambria Math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77000" y="3276600"/>
                <a:ext cx="860557" cy="554960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8" name="Straight Arrow Connector 17"/>
          <p:cNvCxnSpPr/>
          <p:nvPr/>
        </p:nvCxnSpPr>
        <p:spPr>
          <a:xfrm flipV="1">
            <a:off x="5257800" y="1981200"/>
            <a:ext cx="381000" cy="6096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4953000" y="4038600"/>
                <a:ext cx="1773178" cy="307777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𝑧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𝑟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(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𝑐𝑜𝑠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+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𝑖𝑠𝑖𝑛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)</m:t>
                      </m:r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53000" y="4038600"/>
                <a:ext cx="1773178" cy="307777"/>
              </a:xfrm>
              <a:prstGeom prst="rect">
                <a:avLst/>
              </a:prstGeom>
              <a:blipFill rotWithShape="1">
                <a:blip r:embed="rId12"/>
                <a:stretch>
                  <a:fillRect b="-6000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4724400" y="4572000"/>
                <a:ext cx="2262158" cy="576376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𝑧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1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2</m:t>
                          </m:r>
                        </m:e>
                      </m:rad>
                      <m:d>
                        <m:dPr>
                          <m:ctrlP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𝑐𝑜𝑠</m:t>
                          </m:r>
                          <m:f>
                            <m:fPr>
                              <m:ctrlPr>
                                <a:rPr lang="en-US" sz="1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4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3</m:t>
                              </m:r>
                              <m:r>
                                <a:rPr lang="en-GB" sz="14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  <a:ea typeface="Cambria Math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GB" sz="14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4</m:t>
                              </m:r>
                            </m:den>
                          </m:f>
                          <m:r>
                            <a:rPr lang="en-GB" sz="1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+</m:t>
                          </m:r>
                          <m:r>
                            <a:rPr lang="en-GB" sz="1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𝑖𝑠𝑖𝑛</m:t>
                          </m:r>
                          <m:f>
                            <m:fPr>
                              <m:ctrlPr>
                                <a:rPr lang="en-GB" sz="1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4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3</m:t>
                              </m:r>
                              <m:r>
                                <a:rPr lang="en-GB" sz="14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  <a:ea typeface="Cambria Math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GB" sz="14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4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24400" y="4572000"/>
                <a:ext cx="2262158" cy="576376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5334000" y="5410200"/>
                <a:ext cx="1059072" cy="307777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𝑧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=−1+</m:t>
                      </m:r>
                      <m:r>
                        <a:rPr lang="en-GB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𝑖</m:t>
                      </m:r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000" y="5410200"/>
                <a:ext cx="1059072" cy="307777"/>
              </a:xfrm>
              <a:prstGeom prst="rect">
                <a:avLst/>
              </a:prstGeom>
              <a:blipFill rotWithShape="1">
                <a:blip r:embed="rId14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Arc 21"/>
          <p:cNvSpPr/>
          <p:nvPr/>
        </p:nvSpPr>
        <p:spPr>
          <a:xfrm>
            <a:off x="6781800" y="4191000"/>
            <a:ext cx="304800" cy="685800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TextBox 22"/>
          <p:cNvSpPr txBox="1"/>
          <p:nvPr/>
        </p:nvSpPr>
        <p:spPr>
          <a:xfrm>
            <a:off x="7010400" y="4343400"/>
            <a:ext cx="1600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Replace r and </a:t>
            </a:r>
            <a:r>
              <a:rPr lang="el-GR" sz="1400" dirty="0">
                <a:solidFill>
                  <a:srgbClr val="FF0000"/>
                </a:solidFill>
                <a:latin typeface="Comic Sans MS" pitchFamily="66" charset="0"/>
              </a:rPr>
              <a:t>θ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4" name="Arc 23"/>
          <p:cNvSpPr/>
          <p:nvPr/>
        </p:nvSpPr>
        <p:spPr>
          <a:xfrm>
            <a:off x="6781800" y="4876800"/>
            <a:ext cx="304800" cy="685800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TextBox 24"/>
          <p:cNvSpPr txBox="1"/>
          <p:nvPr/>
        </p:nvSpPr>
        <p:spPr>
          <a:xfrm>
            <a:off x="7010400" y="4876800"/>
            <a:ext cx="2133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You can calculate all of this! Leave the second part in terms of </a:t>
            </a:r>
            <a:r>
              <a:rPr lang="en-GB" sz="1200" dirty="0" err="1">
                <a:solidFill>
                  <a:srgbClr val="FF0000"/>
                </a:solidFill>
                <a:latin typeface="Comic Sans MS" pitchFamily="66" charset="0"/>
              </a:rPr>
              <a:t>i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051720" y="2492896"/>
            <a:ext cx="1299592" cy="232792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6" name="Straight Connector 25"/>
          <p:cNvCxnSpPr/>
          <p:nvPr/>
        </p:nvCxnSpPr>
        <p:spPr>
          <a:xfrm>
            <a:off x="2864768" y="2780928"/>
            <a:ext cx="411088" cy="1584176"/>
          </a:xfrm>
          <a:prstGeom prst="line">
            <a:avLst/>
          </a:prstGeom>
          <a:ln w="254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1979712" y="4365104"/>
                <a:ext cx="2133600" cy="9541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400" dirty="0">
                    <a:solidFill>
                      <a:srgbClr val="0000FF"/>
                    </a:solidFill>
                    <a:latin typeface="Comic Sans MS" panose="030F0702030302020204" pitchFamily="66" charset="0"/>
                  </a:rPr>
                  <a:t>This means that </a:t>
                </a:r>
                <a14:m>
                  <m:oMath xmlns:m="http://schemas.openxmlformats.org/officeDocument/2006/math">
                    <m:r>
                      <a:rPr lang="en-GB" sz="1400" i="1" dirty="0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400" dirty="0">
                    <a:solidFill>
                      <a:srgbClr val="0000FF"/>
                    </a:solidFill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400" i="1" dirty="0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GB" sz="1400" dirty="0">
                    <a:solidFill>
                      <a:srgbClr val="0000FF"/>
                    </a:solidFill>
                    <a:latin typeface="Comic Sans MS" panose="030F0702030302020204" pitchFamily="66" charset="0"/>
                  </a:rPr>
                  <a:t> have to be </a:t>
                </a:r>
                <a:r>
                  <a:rPr lang="en-GB" sz="1400" u="sng" dirty="0">
                    <a:solidFill>
                      <a:srgbClr val="0000FF"/>
                    </a:solidFill>
                    <a:latin typeface="Comic Sans MS" panose="030F0702030302020204" pitchFamily="66" charset="0"/>
                  </a:rPr>
                  <a:t>real</a:t>
                </a:r>
                <a:r>
                  <a:rPr lang="en-GB" sz="1400" dirty="0">
                    <a:solidFill>
                      <a:srgbClr val="0000FF"/>
                    </a:solidFill>
                    <a:latin typeface="Comic Sans MS" panose="030F0702030302020204" pitchFamily="66" charset="0"/>
                  </a:rPr>
                  <a:t> numbers (</a:t>
                </a:r>
                <a:r>
                  <a:rPr lang="en-GB" sz="1400" dirty="0" err="1">
                    <a:solidFill>
                      <a:srgbClr val="0000FF"/>
                    </a:solidFill>
                    <a:latin typeface="Comic Sans MS" panose="030F0702030302020204" pitchFamily="66" charset="0"/>
                  </a:rPr>
                  <a:t>ie</a:t>
                </a:r>
                <a:r>
                  <a:rPr lang="en-GB" sz="1400" dirty="0">
                    <a:solidFill>
                      <a:srgbClr val="0000FF"/>
                    </a:solidFill>
                    <a:latin typeface="Comic Sans MS" panose="030F0702030302020204" pitchFamily="66" charset="0"/>
                  </a:rPr>
                  <a:t> not complex)</a:t>
                </a: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79712" y="4365104"/>
                <a:ext cx="2133600" cy="954107"/>
              </a:xfrm>
              <a:prstGeom prst="rect">
                <a:avLst/>
              </a:prstGeom>
              <a:blipFill>
                <a:blip r:embed="rId15"/>
                <a:stretch>
                  <a:fillRect t="-1274" r="-571" b="-573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Title 1"/>
          <p:cNvSpPr>
            <a:spLocks noGrp="1"/>
          </p:cNvSpPr>
          <p:nvPr>
            <p:ph type="title"/>
          </p:nvPr>
        </p:nvSpPr>
        <p:spPr>
          <a:xfrm>
            <a:off x="611560" y="116632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Complex Numbers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8710343" y="6519446"/>
            <a:ext cx="42832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dirty="0">
                <a:latin typeface="Comic Sans MS" pitchFamily="66" charset="0"/>
              </a:rPr>
              <a:t>1A</a:t>
            </a:r>
          </a:p>
        </p:txBody>
      </p:sp>
    </p:spTree>
    <p:extLst>
      <p:ext uri="{BB962C8B-B14F-4D97-AF65-F5344CB8AC3E}">
        <p14:creationId xmlns:p14="http://schemas.microsoft.com/office/powerpoint/2010/main" val="24436418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4" grpId="0"/>
      <p:bldP spid="15" grpId="0"/>
      <p:bldP spid="16" grpId="0"/>
      <p:bldP spid="17" grpId="0"/>
      <p:bldP spid="19" grpId="0"/>
      <p:bldP spid="20" grpId="0"/>
      <p:bldP spid="21" grpId="0"/>
      <p:bldP spid="22" grpId="0" animBg="1"/>
      <p:bldP spid="23" grpId="0"/>
      <p:bldP spid="24" grpId="0" animBg="1"/>
      <p:bldP spid="25" grpId="0"/>
      <p:bldP spid="8" grpId="0" animBg="1"/>
      <p:bldP spid="8" grpId="1" animBg="1"/>
      <p:bldP spid="27" grpId="0"/>
      <p:bldP spid="27" grpId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304800" y="1600200"/>
                <a:ext cx="3352800" cy="4525963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r>
                  <a:rPr lang="en-GB" sz="1400" b="1" dirty="0">
                    <a:latin typeface="Comic Sans MS" panose="030F0702030302020204" pitchFamily="66" charset="0"/>
                  </a:rPr>
                  <a:t>You can express a complex number in the form </a:t>
                </a:r>
                <a14:m>
                  <m:oMath xmlns:m="http://schemas.openxmlformats.org/officeDocument/2006/math">
                    <m:r>
                      <a:rPr lang="en-GB" sz="1400" b="1" i="1" dirty="0">
                        <a:latin typeface="Cambria Math" panose="02040503050406030204" pitchFamily="18" charset="0"/>
                      </a:rPr>
                      <m:t>𝒛</m:t>
                    </m:r>
                    <m:r>
                      <a:rPr lang="en-GB" sz="1400" b="1" i="1" dirty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400" b="1" i="1" dirty="0">
                        <a:latin typeface="Cambria Math" panose="02040503050406030204" pitchFamily="18" charset="0"/>
                      </a:rPr>
                      <m:t>𝒓𝒆𝒊</m:t>
                    </m:r>
                    <m:r>
                      <a:rPr lang="el-GR" sz="1400" b="1" i="1" baseline="30000" dirty="0">
                        <a:latin typeface="Cambria Math" panose="02040503050406030204" pitchFamily="18" charset="0"/>
                      </a:rPr>
                      <m:t>𝜽</m:t>
                    </m:r>
                  </m:oMath>
                </a14:m>
                <a:endParaRPr lang="en-US" sz="1400" b="1" dirty="0">
                  <a:latin typeface="Comic Sans MS" panose="030F0702030302020204" pitchFamily="66" charset="0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r>
                  <a:rPr lang="en-US" sz="1400" dirty="0">
                    <a:latin typeface="Comic Sans MS" panose="030F0702030302020204" pitchFamily="66" charset="0"/>
                  </a:rPr>
                  <a:t>Express the following in the form </a:t>
                </a: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𝑟</m:t>
                    </m:r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𝑐𝑜𝑠</m:t>
                    </m:r>
                    <m:r>
                      <a:rPr lang="el-GR" sz="1400" i="1" dirty="0" smtClean="0">
                        <a:latin typeface="Cambria Math" panose="02040503050406030204" pitchFamily="18" charset="0"/>
                      </a:rPr>
                      <m:t>𝜃</m:t>
                    </m:r>
                    <m:r>
                      <a:rPr lang="en-US" sz="1400" b="0" i="1" dirty="0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1400" i="1" dirty="0" err="1" smtClean="0">
                        <a:latin typeface="Cambria Math" panose="02040503050406030204" pitchFamily="18" charset="0"/>
                      </a:rPr>
                      <m:t>𝑖𝑠𝑖𝑛</m:t>
                    </m:r>
                    <m:r>
                      <a:rPr lang="el-GR" sz="1400" i="1" dirty="0" smtClean="0">
                        <a:latin typeface="Cambria Math" panose="02040503050406030204" pitchFamily="18" charset="0"/>
                      </a:rPr>
                      <m:t>𝜃</m:t>
                    </m:r>
                    <m:r>
                      <a:rPr lang="en-GB" sz="1400" i="1" dirty="0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sz="1400" i="1" dirty="0">
                    <a:latin typeface="Comic Sans MS" panose="030F0702030302020204" pitchFamily="66" charset="0"/>
                  </a:rPr>
                  <a:t>, </a:t>
                </a:r>
                <a:r>
                  <a:rPr lang="en-GB" sz="1400" dirty="0">
                    <a:latin typeface="Comic Sans MS" panose="030F0702030302020204" pitchFamily="66" charset="0"/>
                  </a:rPr>
                  <a:t>where </a:t>
                </a:r>
                <a14:m>
                  <m:oMath xmlns:m="http://schemas.openxmlformats.org/officeDocument/2006/math">
                    <m:r>
                      <a:rPr lang="en-GB" sz="1400" i="1" dirty="0" smtClean="0">
                        <a:latin typeface="Cambria Math" panose="02040503050406030204" pitchFamily="18" charset="0"/>
                      </a:rPr>
                      <m:t>–</m:t>
                    </m:r>
                    <m:r>
                      <a:rPr lang="el-GR" sz="1400" i="1" dirty="0" smtClean="0">
                        <a:latin typeface="Cambria Math" panose="02040503050406030204" pitchFamily="18" charset="0"/>
                      </a:rPr>
                      <m:t>𝜋</m:t>
                    </m:r>
                    <m:r>
                      <a:rPr lang="en-GB" sz="1400" i="1" dirty="0" smtClean="0">
                        <a:latin typeface="Cambria Math" panose="02040503050406030204" pitchFamily="18" charset="0"/>
                      </a:rPr>
                      <m:t>&lt;</m:t>
                    </m:r>
                    <m:r>
                      <a:rPr lang="el-GR" sz="1400" i="1" dirty="0" smtClean="0">
                        <a:latin typeface="Cambria Math" panose="02040503050406030204" pitchFamily="18" charset="0"/>
                      </a:rPr>
                      <m:t>𝜃</m:t>
                    </m:r>
                    <m:r>
                      <a:rPr lang="en-GB" sz="1400" i="1" dirty="0" smtClean="0">
                        <a:latin typeface="Cambria Math" panose="02040503050406030204" pitchFamily="18" charset="0"/>
                      </a:rPr>
                      <m:t>≤</m:t>
                    </m:r>
                    <m:r>
                      <a:rPr lang="el-GR" sz="1400" i="1" dirty="0" smtClean="0">
                        <a:latin typeface="Cambria Math" panose="02040503050406030204" pitchFamily="18" charset="0"/>
                      </a:rPr>
                      <m:t>𝜋</m:t>
                    </m:r>
                  </m:oMath>
                </a14:m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04800" y="1600200"/>
                <a:ext cx="3352800" cy="4525963"/>
              </a:xfrm>
              <a:blipFill>
                <a:blip r:embed="rId2"/>
                <a:stretch>
                  <a:fillRect t="-270" r="-72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76200" y="76200"/>
                <a:ext cx="1773178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𝑧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𝑟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(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𝑐𝑜𝑠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+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𝑖𝑠𝑖𝑛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)</m:t>
                      </m:r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00" y="76200"/>
                <a:ext cx="1773178" cy="307777"/>
              </a:xfrm>
              <a:prstGeom prst="rect">
                <a:avLst/>
              </a:prstGeom>
              <a:blipFill rotWithShape="1">
                <a:blip r:embed="rId4"/>
                <a:stretch>
                  <a:fillRect b="-1852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119418" y="542498"/>
                <a:ext cx="874342" cy="317203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𝑧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𝑟𝑒</m:t>
                          </m:r>
                        </m:e>
                        <m:sup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𝑖</m:t>
                          </m:r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𝜃</m:t>
                          </m:r>
                        </m:sup>
                      </m:sSup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9418" y="542498"/>
                <a:ext cx="874342" cy="317203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5" name="TextBox 154"/>
              <p:cNvSpPr txBox="1"/>
              <p:nvPr/>
            </p:nvSpPr>
            <p:spPr>
              <a:xfrm>
                <a:off x="1946239" y="77379"/>
                <a:ext cx="1484765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𝑐𝑜𝑠</m:t>
                      </m:r>
                      <m:d>
                        <m:dPr>
                          <m:ctrlP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−</m:t>
                          </m:r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𝜃</m:t>
                          </m:r>
                        </m:e>
                      </m:d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𝑐𝑜𝑠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55" name="TextBox 1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46239" y="77379"/>
                <a:ext cx="1484765" cy="307777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6" name="TextBox 155"/>
              <p:cNvSpPr txBox="1"/>
              <p:nvPr/>
            </p:nvSpPr>
            <p:spPr>
              <a:xfrm>
                <a:off x="3541493" y="75401"/>
                <a:ext cx="1577163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𝑠𝑖𝑛</m:t>
                      </m:r>
                      <m:d>
                        <m:dPr>
                          <m:ctrlP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−</m:t>
                          </m:r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𝜃</m:t>
                          </m:r>
                        </m:e>
                      </m:d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=−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𝑠𝑖𝑛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56" name="TextBox 1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41493" y="75401"/>
                <a:ext cx="1577163" cy="307777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371600" y="3048000"/>
                <a:ext cx="1293944" cy="50879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𝑧</m:t>
                      </m:r>
                      <m:r>
                        <a:rPr lang="en-US" b="0" i="1" smtClean="0">
                          <a:latin typeface="Cambria Math"/>
                        </a:rPr>
                        <m:t>=2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b="0" i="1" smtClean="0">
                                  <a:latin typeface="Cambria Math"/>
                                </a:rPr>
                                <m:t>23</m:t>
                              </m:r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GB" b="0" i="1" smtClean="0">
                                  <a:latin typeface="Cambria Math"/>
                                  <a:ea typeface="Cambria Math"/>
                                </a:rPr>
                                <m:t>5</m:t>
                              </m:r>
                            </m:den>
                          </m:f>
                          <m:r>
                            <a:rPr lang="en-US" b="0" i="1" smtClean="0">
                              <a:latin typeface="Cambria Math"/>
                            </a:rPr>
                            <m:t>𝑖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600" y="3048000"/>
                <a:ext cx="1293944" cy="508794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4724400" y="1447800"/>
                <a:ext cx="1293944" cy="50879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𝑧</m:t>
                      </m:r>
                      <m:r>
                        <a:rPr lang="en-US" b="0" i="1" smtClean="0">
                          <a:latin typeface="Cambria Math"/>
                        </a:rPr>
                        <m:t>=2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b="0" i="1" smtClean="0">
                                  <a:latin typeface="Cambria Math"/>
                                </a:rPr>
                                <m:t>23</m:t>
                              </m:r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GB" b="0" i="1" smtClean="0">
                                  <a:latin typeface="Cambria Math"/>
                                  <a:ea typeface="Cambria Math"/>
                                </a:rPr>
                                <m:t>5</m:t>
                              </m:r>
                            </m:den>
                          </m:f>
                          <m:r>
                            <a:rPr lang="en-US" b="0" i="1" smtClean="0">
                              <a:latin typeface="Cambria Math"/>
                            </a:rPr>
                            <m:t>𝑖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24400" y="1447800"/>
                <a:ext cx="1293944" cy="508794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9" name="Straight Arrow Connector 28"/>
          <p:cNvCxnSpPr/>
          <p:nvPr/>
        </p:nvCxnSpPr>
        <p:spPr>
          <a:xfrm flipH="1" flipV="1">
            <a:off x="5791200" y="1905000"/>
            <a:ext cx="381000" cy="6096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3733800" y="2514600"/>
            <a:ext cx="14478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You can see from the form that r = 2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5791200" y="2514600"/>
            <a:ext cx="14478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You can see from the form that </a:t>
            </a:r>
            <a:r>
              <a:rPr lang="el-GR" sz="1400" dirty="0">
                <a:solidFill>
                  <a:srgbClr val="FF0000"/>
                </a:solidFill>
                <a:latin typeface="Comic Sans MS" pitchFamily="66" charset="0"/>
              </a:rPr>
              <a:t>θ</a:t>
            </a:r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 = </a:t>
            </a:r>
            <a:r>
              <a:rPr lang="en-US" sz="1400" baseline="30000" dirty="0">
                <a:solidFill>
                  <a:srgbClr val="FF0000"/>
                </a:solidFill>
                <a:latin typeface="Comic Sans MS" pitchFamily="66" charset="0"/>
              </a:rPr>
              <a:t>23</a:t>
            </a:r>
            <a:r>
              <a:rPr lang="el-GR" sz="1400" baseline="30000" dirty="0">
                <a:solidFill>
                  <a:srgbClr val="FF0000"/>
                </a:solidFill>
                <a:latin typeface="Comic Sans MS" pitchFamily="66" charset="0"/>
              </a:rPr>
              <a:t>π</a:t>
            </a:r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/</a:t>
            </a:r>
            <a:r>
              <a:rPr lang="en-GB" sz="1400" baseline="-25000" dirty="0">
                <a:solidFill>
                  <a:srgbClr val="FF0000"/>
                </a:solidFill>
                <a:latin typeface="Comic Sans MS" pitchFamily="66" charset="0"/>
              </a:rPr>
              <a:t>5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4038600" y="3200400"/>
                <a:ext cx="715132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/>
                        </a:rPr>
                        <m:t>𝑟</m:t>
                      </m:r>
                      <m:r>
                        <a:rPr lang="en-US" sz="1600" b="0" i="1" smtClean="0">
                          <a:latin typeface="Cambria Math"/>
                        </a:rPr>
                        <m:t>=2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8600" y="3200400"/>
                <a:ext cx="715132" cy="338554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6096000" y="3200400"/>
                <a:ext cx="974369" cy="5533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US" sz="16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/>
                            </a:rPr>
                            <m:t>23</m:t>
                          </m:r>
                          <m:r>
                            <a:rPr lang="en-US" sz="1600" b="0" i="1" smtClean="0">
                              <a:latin typeface="Cambria Math"/>
                              <a:ea typeface="Cambria Math"/>
                            </a:rPr>
                            <m:t>𝜋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/>
                              <a:ea typeface="Cambria Math"/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0" y="3200400"/>
                <a:ext cx="974369" cy="553357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4" name="Straight Arrow Connector 33"/>
          <p:cNvCxnSpPr/>
          <p:nvPr/>
        </p:nvCxnSpPr>
        <p:spPr>
          <a:xfrm flipV="1">
            <a:off x="4876800" y="1905000"/>
            <a:ext cx="381000" cy="6096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7400925" y="1600200"/>
            <a:ext cx="17526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0000FF"/>
                </a:solidFill>
                <a:latin typeface="Comic Sans MS" panose="030F0702030302020204" pitchFamily="66" charset="0"/>
              </a:rPr>
              <a:t>The value of </a:t>
            </a:r>
            <a:r>
              <a:rPr lang="el-GR" sz="1200" dirty="0">
                <a:solidFill>
                  <a:srgbClr val="0000FF"/>
                </a:solidFill>
                <a:latin typeface="Comic Sans MS" panose="030F0702030302020204" pitchFamily="66" charset="0"/>
              </a:rPr>
              <a:t>θ</a:t>
            </a:r>
            <a:r>
              <a:rPr lang="en-GB" sz="1200" dirty="0">
                <a:solidFill>
                  <a:srgbClr val="0000FF"/>
                </a:solidFill>
                <a:latin typeface="Comic Sans MS" panose="030F0702030302020204" pitchFamily="66" charset="0"/>
              </a:rPr>
              <a:t> is not in the range we want. We can keep subtracting 2</a:t>
            </a:r>
            <a:r>
              <a:rPr lang="el-GR" sz="1200" dirty="0">
                <a:solidFill>
                  <a:srgbClr val="0000FF"/>
                </a:solidFill>
                <a:latin typeface="Comic Sans MS" panose="030F0702030302020204" pitchFamily="66" charset="0"/>
              </a:rPr>
              <a:t>π</a:t>
            </a:r>
            <a:r>
              <a:rPr lang="en-GB" sz="1200" dirty="0">
                <a:solidFill>
                  <a:srgbClr val="0000FF"/>
                </a:solidFill>
                <a:latin typeface="Comic Sans MS" panose="030F0702030302020204" pitchFamily="66" charset="0"/>
              </a:rPr>
              <a:t> until it is!</a:t>
            </a:r>
          </a:p>
        </p:txBody>
      </p:sp>
      <p:cxnSp>
        <p:nvCxnSpPr>
          <p:cNvPr id="35" name="Straight Arrow Connector 34"/>
          <p:cNvCxnSpPr/>
          <p:nvPr/>
        </p:nvCxnSpPr>
        <p:spPr>
          <a:xfrm flipH="1">
            <a:off x="7162800" y="2514600"/>
            <a:ext cx="914400" cy="762000"/>
          </a:xfrm>
          <a:prstGeom prst="straightConnector1">
            <a:avLst/>
          </a:prstGeom>
          <a:ln w="1905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Arc 38"/>
          <p:cNvSpPr/>
          <p:nvPr/>
        </p:nvSpPr>
        <p:spPr>
          <a:xfrm>
            <a:off x="7010400" y="3505200"/>
            <a:ext cx="304800" cy="609600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TextBox 39"/>
          <p:cNvSpPr txBox="1"/>
          <p:nvPr/>
        </p:nvSpPr>
        <p:spPr>
          <a:xfrm>
            <a:off x="7315200" y="3505200"/>
            <a:ext cx="83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Subtract 2</a:t>
            </a:r>
            <a:r>
              <a:rPr lang="el-GR" sz="1200" dirty="0">
                <a:solidFill>
                  <a:srgbClr val="FF0000"/>
                </a:solidFill>
                <a:latin typeface="Comic Sans MS" pitchFamily="66" charset="0"/>
              </a:rPr>
              <a:t>π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6096000" y="3810000"/>
                <a:ext cx="974369" cy="55496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US" sz="16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/>
                            </a:rPr>
                            <m:t>13</m:t>
                          </m:r>
                          <m:r>
                            <a:rPr lang="en-US" sz="1600" b="0" i="1" smtClean="0">
                              <a:latin typeface="Cambria Math"/>
                              <a:ea typeface="Cambria Math"/>
                            </a:rPr>
                            <m:t>𝜋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/>
                              <a:ea typeface="Cambria Math"/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0" y="3810000"/>
                <a:ext cx="974369" cy="554960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6172200" y="4419600"/>
                <a:ext cx="860556" cy="55496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US" sz="16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/>
                            </a:rPr>
                            <m:t>3</m:t>
                          </m:r>
                          <m:r>
                            <a:rPr lang="en-US" sz="1600" b="0" i="1" smtClean="0">
                              <a:latin typeface="Cambria Math"/>
                              <a:ea typeface="Cambria Math"/>
                            </a:rPr>
                            <m:t>𝜋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/>
                              <a:ea typeface="Cambria Math"/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72200" y="4419600"/>
                <a:ext cx="860556" cy="554960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3" name="Arc 42"/>
          <p:cNvSpPr/>
          <p:nvPr/>
        </p:nvSpPr>
        <p:spPr>
          <a:xfrm>
            <a:off x="7010400" y="4114800"/>
            <a:ext cx="304800" cy="609600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TextBox 43"/>
          <p:cNvSpPr txBox="1"/>
          <p:nvPr/>
        </p:nvSpPr>
        <p:spPr>
          <a:xfrm>
            <a:off x="7315200" y="4114800"/>
            <a:ext cx="83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Subtract 2</a:t>
            </a:r>
            <a:r>
              <a:rPr lang="el-GR" sz="1200" dirty="0">
                <a:solidFill>
                  <a:srgbClr val="FF0000"/>
                </a:solidFill>
                <a:latin typeface="Comic Sans MS" pitchFamily="66" charset="0"/>
              </a:rPr>
              <a:t>π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4572000" y="5181600"/>
                <a:ext cx="1773178" cy="307777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𝑧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𝑟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(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𝑐𝑜𝑠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+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𝑖𝑠𝑖𝑛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)</m:t>
                      </m:r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5181600"/>
                <a:ext cx="1773178" cy="307777"/>
              </a:xfrm>
              <a:prstGeom prst="rect">
                <a:avLst/>
              </a:prstGeom>
              <a:blipFill rotWithShape="1">
                <a:blip r:embed="rId14"/>
                <a:stretch>
                  <a:fillRect b="-8000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4343400" y="5715000"/>
                <a:ext cx="2144241" cy="576376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𝑧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=2</m:t>
                      </m:r>
                      <m:d>
                        <m:dPr>
                          <m:ctrlP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𝑐𝑜𝑠</m:t>
                          </m:r>
                          <m:f>
                            <m:fPr>
                              <m:ctrlPr>
                                <a:rPr lang="en-US" sz="1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4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3</m:t>
                              </m:r>
                              <m:r>
                                <a:rPr lang="en-GB" sz="14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  <a:ea typeface="Cambria Math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GB" sz="14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5</m:t>
                              </m:r>
                            </m:den>
                          </m:f>
                          <m:r>
                            <a:rPr lang="en-GB" sz="1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+</m:t>
                          </m:r>
                          <m:r>
                            <a:rPr lang="en-GB" sz="1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𝑖𝑠𝑖𝑛</m:t>
                          </m:r>
                          <m:f>
                            <m:fPr>
                              <m:ctrlPr>
                                <a:rPr lang="en-GB" sz="1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4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3</m:t>
                              </m:r>
                              <m:r>
                                <a:rPr lang="en-GB" sz="14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  <a:ea typeface="Cambria Math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GB" sz="14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5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43400" y="5715000"/>
                <a:ext cx="2144241" cy="576376"/>
              </a:xfrm>
              <a:prstGeom prst="rect">
                <a:avLst/>
              </a:prstGeom>
              <a:blipFill rotWithShape="1">
                <a:blip r:embed="rId15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7" name="Arc 46"/>
          <p:cNvSpPr/>
          <p:nvPr/>
        </p:nvSpPr>
        <p:spPr>
          <a:xfrm>
            <a:off x="6400800" y="5334000"/>
            <a:ext cx="304800" cy="685800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TextBox 47"/>
          <p:cNvSpPr txBox="1"/>
          <p:nvPr/>
        </p:nvSpPr>
        <p:spPr>
          <a:xfrm>
            <a:off x="6629400" y="5486400"/>
            <a:ext cx="1600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Replace r and </a:t>
            </a:r>
            <a:r>
              <a:rPr lang="el-GR" sz="1400" dirty="0">
                <a:solidFill>
                  <a:srgbClr val="FF0000"/>
                </a:solidFill>
                <a:latin typeface="Comic Sans MS" pitchFamily="66" charset="0"/>
              </a:rPr>
              <a:t>θ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2411760" y="2492896"/>
            <a:ext cx="1010791" cy="216024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Title 1"/>
          <p:cNvSpPr>
            <a:spLocks noGrp="1"/>
          </p:cNvSpPr>
          <p:nvPr>
            <p:ph type="title"/>
          </p:nvPr>
        </p:nvSpPr>
        <p:spPr>
          <a:xfrm>
            <a:off x="611560" y="116632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Complex Numbers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8710343" y="6519446"/>
            <a:ext cx="42832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dirty="0">
                <a:latin typeface="Comic Sans MS" pitchFamily="66" charset="0"/>
              </a:rPr>
              <a:t>1A</a:t>
            </a:r>
          </a:p>
        </p:txBody>
      </p:sp>
    </p:spTree>
    <p:extLst>
      <p:ext uri="{BB962C8B-B14F-4D97-AF65-F5344CB8AC3E}">
        <p14:creationId xmlns:p14="http://schemas.microsoft.com/office/powerpoint/2010/main" val="28539323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28" grpId="0"/>
      <p:bldP spid="30" grpId="0"/>
      <p:bldP spid="31" grpId="0"/>
      <p:bldP spid="32" grpId="0"/>
      <p:bldP spid="33" grpId="0"/>
      <p:bldP spid="9" grpId="0"/>
      <p:bldP spid="39" grpId="0" animBg="1"/>
      <p:bldP spid="40" grpId="0"/>
      <p:bldP spid="41" grpId="0"/>
      <p:bldP spid="42" grpId="0"/>
      <p:bldP spid="43" grpId="0" animBg="1"/>
      <p:bldP spid="44" grpId="0"/>
      <p:bldP spid="45" grpId="0"/>
      <p:bldP spid="46" grpId="0"/>
      <p:bldP spid="47" grpId="0" animBg="1"/>
      <p:bldP spid="48" grpId="0"/>
      <p:bldP spid="37" grpId="0" animBg="1"/>
      <p:bldP spid="37" grpId="1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304800" y="1600200"/>
                <a:ext cx="3352800" cy="4525963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r>
                  <a:rPr lang="en-GB" sz="1400" b="1" dirty="0">
                    <a:latin typeface="Comic Sans MS" panose="030F0702030302020204" pitchFamily="66" charset="0"/>
                  </a:rPr>
                  <a:t>You can express a complex number in the form </a:t>
                </a:r>
                <a14:m>
                  <m:oMath xmlns:m="http://schemas.openxmlformats.org/officeDocument/2006/math">
                    <m:r>
                      <a:rPr lang="en-GB" sz="1400" b="1" i="1" dirty="0">
                        <a:latin typeface="Cambria Math" panose="02040503050406030204" pitchFamily="18" charset="0"/>
                      </a:rPr>
                      <m:t>𝒛</m:t>
                    </m:r>
                    <m:r>
                      <a:rPr lang="en-GB" sz="1400" b="1" i="1" dirty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400" b="1" i="1" dirty="0">
                        <a:latin typeface="Cambria Math" panose="02040503050406030204" pitchFamily="18" charset="0"/>
                      </a:rPr>
                      <m:t>𝒓𝒆𝒊</m:t>
                    </m:r>
                    <m:r>
                      <a:rPr lang="el-GR" sz="1400" b="1" i="1" baseline="30000" dirty="0">
                        <a:latin typeface="Cambria Math" panose="02040503050406030204" pitchFamily="18" charset="0"/>
                      </a:rPr>
                      <m:t>𝜽</m:t>
                    </m:r>
                  </m:oMath>
                </a14:m>
                <a:endParaRPr lang="en-US" sz="1400" b="1" dirty="0">
                  <a:latin typeface="Comic Sans MS" panose="030F0702030302020204" pitchFamily="66" charset="0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r>
                  <a:rPr lang="en-GB" sz="1400" dirty="0">
                    <a:latin typeface="Comic Sans MS" panose="030F0702030302020204" pitchFamily="66" charset="0"/>
                  </a:rPr>
                  <a:t>Use:</a:t>
                </a: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endParaRPr lang="en-GB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endParaRPr lang="en-GB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r>
                  <a:rPr lang="en-GB" sz="1400" dirty="0">
                    <a:latin typeface="Comic Sans MS" panose="030F0702030302020204" pitchFamily="66" charset="0"/>
                  </a:rPr>
                  <a:t>To show that:</a:t>
                </a: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04800" y="1600200"/>
                <a:ext cx="3352800" cy="4525963"/>
              </a:xfrm>
              <a:blipFill>
                <a:blip r:embed="rId2"/>
                <a:stretch>
                  <a:fillRect t="-270" r="-72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76200" y="76200"/>
                <a:ext cx="1773178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𝑧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𝑟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(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𝑐𝑜𝑠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+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𝑖𝑠𝑖𝑛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)</m:t>
                      </m:r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00" y="76200"/>
                <a:ext cx="1773178" cy="307777"/>
              </a:xfrm>
              <a:prstGeom prst="rect">
                <a:avLst/>
              </a:prstGeom>
              <a:blipFill rotWithShape="1">
                <a:blip r:embed="rId4"/>
                <a:stretch>
                  <a:fillRect b="-1852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119418" y="542498"/>
                <a:ext cx="874342" cy="317203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𝑧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𝑟𝑒</m:t>
                          </m:r>
                        </m:e>
                        <m:sup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𝑖</m:t>
                          </m:r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𝜃</m:t>
                          </m:r>
                        </m:sup>
                      </m:sSup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9418" y="542498"/>
                <a:ext cx="874342" cy="317203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5" name="TextBox 154"/>
              <p:cNvSpPr txBox="1"/>
              <p:nvPr/>
            </p:nvSpPr>
            <p:spPr>
              <a:xfrm>
                <a:off x="1946239" y="77379"/>
                <a:ext cx="1484765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𝑐𝑜𝑠</m:t>
                      </m:r>
                      <m:d>
                        <m:dPr>
                          <m:ctrlP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−</m:t>
                          </m:r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𝜃</m:t>
                          </m:r>
                        </m:e>
                      </m:d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𝑐𝑜𝑠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55" name="TextBox 1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46239" y="77379"/>
                <a:ext cx="1484765" cy="307777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6" name="TextBox 155"/>
              <p:cNvSpPr txBox="1"/>
              <p:nvPr/>
            </p:nvSpPr>
            <p:spPr>
              <a:xfrm>
                <a:off x="3541493" y="75401"/>
                <a:ext cx="1577163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𝑠𝑖𝑛</m:t>
                      </m:r>
                      <m:d>
                        <m:dPr>
                          <m:ctrlP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−</m:t>
                          </m:r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𝜃</m:t>
                          </m:r>
                        </m:e>
                      </m:d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=−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𝑠𝑖𝑛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56" name="TextBox 1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41493" y="75401"/>
                <a:ext cx="1577163" cy="307777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1115616" y="2564904"/>
                <a:ext cx="1687705" cy="31720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𝑖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𝑐𝑜𝑠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+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𝑖𝑠𝑖𝑛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5616" y="2564904"/>
                <a:ext cx="1687705" cy="317203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1043608" y="3212976"/>
                <a:ext cx="1909112" cy="49564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 smtClean="0">
                          <a:latin typeface="Cambria Math"/>
                        </a:rPr>
                        <m:t>𝑐</m:t>
                      </m:r>
                      <m:r>
                        <a:rPr lang="en-GB" sz="1400" b="0" i="1" smtClean="0">
                          <a:latin typeface="Cambria Math"/>
                        </a:rPr>
                        <m:t>𝑜𝑠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den>
                      </m:f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en-GB" sz="1400" b="0" i="1" smtClean="0">
                                  <a:latin typeface="Cambria Math"/>
                                  <a:ea typeface="Cambria Math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GB" sz="1400" b="0" i="1" smtClean="0">
                                  <a:latin typeface="Cambria Math"/>
                                  <a:ea typeface="Cambria Math"/>
                                </a:rPr>
                                <m:t>𝑖</m:t>
                              </m:r>
                              <m:r>
                                <a:rPr lang="en-GB" sz="1400" b="0" i="1" smtClean="0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</m:sup>
                          </m:sSup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+</m:t>
                          </m:r>
                          <m:sSup>
                            <m:sSup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en-GB" sz="1400" b="0" i="1" smtClean="0">
                                  <a:latin typeface="Cambria Math"/>
                                  <a:ea typeface="Cambria Math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GB" sz="1400" b="0" i="1" smtClean="0">
                                  <a:latin typeface="Cambria Math"/>
                                  <a:ea typeface="Cambria Math"/>
                                </a:rPr>
                                <m:t>−</m:t>
                              </m:r>
                              <m:r>
                                <a:rPr lang="en-GB" sz="1400" b="0" i="1" smtClean="0">
                                  <a:latin typeface="Cambria Math"/>
                                  <a:ea typeface="Cambria Math"/>
                                </a:rPr>
                                <m:t>𝑖</m:t>
                              </m:r>
                              <m:r>
                                <a:rPr lang="en-GB" sz="1400" b="0" i="1" smtClean="0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</m:sup>
                          </m:sSup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3608" y="3212976"/>
                <a:ext cx="1909112" cy="495649"/>
              </a:xfrm>
              <a:prstGeom prst="rect">
                <a:avLst/>
              </a:prstGeom>
              <a:blipFill>
                <a:blip r:embed="rId9"/>
                <a:stretch>
                  <a:fillRect b="-246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4267200" y="1600200"/>
                <a:ext cx="1687705" cy="31720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𝑖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𝑐𝑜𝑠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+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𝑖𝑠𝑖𝑛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7200" y="1600200"/>
                <a:ext cx="1687705" cy="317203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4038600" y="2057400"/>
                <a:ext cx="2514600" cy="31720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𝑖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(−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)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𝑐𝑜𝑠</m:t>
                      </m:r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−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</m:e>
                      </m:d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+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𝑖𝑠𝑖𝑛</m:t>
                      </m:r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−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8600" y="2057400"/>
                <a:ext cx="2514600" cy="317203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0" name="Arc 49"/>
          <p:cNvSpPr/>
          <p:nvPr/>
        </p:nvSpPr>
        <p:spPr>
          <a:xfrm>
            <a:off x="6400800" y="1752600"/>
            <a:ext cx="304800" cy="457200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6705600" y="1828800"/>
                <a:ext cx="11430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400" dirty="0">
                    <a:solidFill>
                      <a:srgbClr val="FF0000"/>
                    </a:solidFill>
                    <a:latin typeface="Comic Sans MS" pitchFamily="66" charset="0"/>
                  </a:rPr>
                  <a:t>Let </a:t>
                </a:r>
                <a14:m>
                  <m:oMath xmlns:m="http://schemas.openxmlformats.org/officeDocument/2006/math">
                    <m:r>
                      <a:rPr lang="el-GR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𝜃</m:t>
                    </m:r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itchFamily="66" charset="0"/>
                  </a:rPr>
                  <a:t> = </a:t>
                </a:r>
                <a14:m>
                  <m:oMath xmlns:m="http://schemas.openxmlformats.org/officeDocument/2006/math">
                    <m:r>
                      <a:rPr lang="en-GB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−</m:t>
                    </m:r>
                    <m:r>
                      <a:rPr lang="el-GR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𝜃</m:t>
                    </m:r>
                  </m:oMath>
                </a14:m>
                <a:endParaRPr lang="en-GB" sz="14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05600" y="1828800"/>
                <a:ext cx="1143000" cy="307777"/>
              </a:xfrm>
              <a:prstGeom prst="rect">
                <a:avLst/>
              </a:prstGeom>
              <a:blipFill>
                <a:blip r:embed="rId12"/>
                <a:stretch>
                  <a:fillRect t="-4000" b="-2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4191000" y="2514600"/>
                <a:ext cx="1752600" cy="31470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−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𝑖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𝑐𝑜𝑠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−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𝑖𝑠𝑖𝑛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2514600"/>
                <a:ext cx="1752600" cy="314702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3" name="Arc 52"/>
          <p:cNvSpPr/>
          <p:nvPr/>
        </p:nvSpPr>
        <p:spPr>
          <a:xfrm>
            <a:off x="6400800" y="2209800"/>
            <a:ext cx="304800" cy="457200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4" name="TextBox 53"/>
          <p:cNvSpPr txBox="1"/>
          <p:nvPr/>
        </p:nvSpPr>
        <p:spPr>
          <a:xfrm>
            <a:off x="6629400" y="2209800"/>
            <a:ext cx="2133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Use the relationships above to rewrite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54"/>
              <p:cNvSpPr txBox="1"/>
              <p:nvPr/>
            </p:nvSpPr>
            <p:spPr>
              <a:xfrm>
                <a:off x="4191000" y="3124200"/>
                <a:ext cx="1687705" cy="31720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𝑖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𝑐𝑜𝑠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+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𝑖𝑠𝑖𝑛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5" name="TextBox 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3124200"/>
                <a:ext cx="1687705" cy="317203"/>
              </a:xfrm>
              <a:prstGeom prst="rect">
                <a:avLst/>
              </a:prstGeom>
              <a:blipFill rotWithShape="1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/>
              <p:cNvSpPr txBox="1"/>
              <p:nvPr/>
            </p:nvSpPr>
            <p:spPr>
              <a:xfrm>
                <a:off x="4114800" y="3505200"/>
                <a:ext cx="1752600" cy="31470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−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𝑖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𝑐𝑜𝑠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−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𝑖𝑠𝑖𝑛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6" name="TextBox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4800" y="3505200"/>
                <a:ext cx="1752600" cy="314702"/>
              </a:xfrm>
              <a:prstGeom prst="rect">
                <a:avLst/>
              </a:prstGeom>
              <a:blipFill rotWithShape="1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Box 56"/>
              <p:cNvSpPr txBox="1"/>
              <p:nvPr/>
            </p:nvSpPr>
            <p:spPr>
              <a:xfrm>
                <a:off x="3657600" y="4419600"/>
                <a:ext cx="1676400" cy="31470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−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𝑖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+</m:t>
                      </m:r>
                      <m:sSup>
                        <m:sSup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GB" sz="1400" i="1">
                              <a:latin typeface="Cambria Math"/>
                            </a:rPr>
                            <m:t>𝑖</m:t>
                          </m:r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𝜃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=2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𝑐𝑜𝑠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7" name="TextBox 5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7600" y="4419600"/>
                <a:ext cx="1676400" cy="314702"/>
              </a:xfrm>
              <a:prstGeom prst="rect">
                <a:avLst/>
              </a:prstGeom>
              <a:blipFill rotWithShape="1"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0" name="TextBox 59"/>
          <p:cNvSpPr txBox="1"/>
          <p:nvPr/>
        </p:nvSpPr>
        <p:spPr>
          <a:xfrm>
            <a:off x="4419600" y="3962400"/>
            <a:ext cx="1295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Add 1 and 2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3790950" y="3162300"/>
            <a:ext cx="381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1)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3790950" y="3543300"/>
            <a:ext cx="381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2)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3" name="TextBox 62"/>
              <p:cNvSpPr txBox="1"/>
              <p:nvPr/>
            </p:nvSpPr>
            <p:spPr>
              <a:xfrm>
                <a:off x="3352800" y="4800600"/>
                <a:ext cx="1905000" cy="495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den>
                      </m:f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en-GB" sz="1400" b="0" i="1" smtClean="0">
                                  <a:latin typeface="Cambria Math"/>
                                  <a:ea typeface="Cambria Math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GB" sz="1400" b="0" i="1" smtClean="0">
                                  <a:latin typeface="Cambria Math"/>
                                  <a:ea typeface="Cambria Math"/>
                                </a:rPr>
                                <m:t>−</m:t>
                              </m:r>
                              <m:r>
                                <a:rPr lang="en-GB" sz="1400" b="0" i="1" smtClean="0">
                                  <a:latin typeface="Cambria Math"/>
                                  <a:ea typeface="Cambria Math"/>
                                </a:rPr>
                                <m:t>𝑖</m:t>
                              </m:r>
                              <m:r>
                                <a:rPr lang="en-GB" sz="1400" b="0" i="1" smtClean="0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</m:sup>
                          </m:sSup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+</m:t>
                          </m:r>
                          <m:sSup>
                            <m:sSup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en-GB" sz="1400" b="0" i="1" smtClean="0">
                                  <a:latin typeface="Cambria Math"/>
                                  <a:ea typeface="Cambria Math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GB" sz="1400" b="0" i="1" smtClean="0">
                                  <a:latin typeface="Cambria Math"/>
                                  <a:ea typeface="Cambria Math"/>
                                </a:rPr>
                                <m:t>𝑖</m:t>
                              </m:r>
                              <m:r>
                                <a:rPr lang="en-GB" sz="1400" b="0" i="1" smtClean="0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</m:sup>
                          </m:sSup>
                        </m:e>
                      </m:d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𝑐𝑜𝑠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3" name="TextBox 6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52800" y="4800600"/>
                <a:ext cx="1905000" cy="495649"/>
              </a:xfrm>
              <a:prstGeom prst="rect">
                <a:avLst/>
              </a:prstGeom>
              <a:blipFill rotWithShape="1"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4" name="Arc 63"/>
          <p:cNvSpPr/>
          <p:nvPr/>
        </p:nvSpPr>
        <p:spPr>
          <a:xfrm>
            <a:off x="5181600" y="4572000"/>
            <a:ext cx="304800" cy="457200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5" name="TextBox 64"/>
          <p:cNvSpPr txBox="1"/>
          <p:nvPr/>
        </p:nvSpPr>
        <p:spPr>
          <a:xfrm>
            <a:off x="5486400" y="4648200"/>
            <a:ext cx="1219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Divide by 2</a:t>
            </a:r>
          </a:p>
        </p:txBody>
      </p:sp>
      <p:sp>
        <p:nvSpPr>
          <p:cNvPr id="12" name="Rectangle 11"/>
          <p:cNvSpPr/>
          <p:nvPr/>
        </p:nvSpPr>
        <p:spPr>
          <a:xfrm>
            <a:off x="1115616" y="3212976"/>
            <a:ext cx="1752600" cy="533400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6" name="Rectangle 65"/>
          <p:cNvSpPr/>
          <p:nvPr/>
        </p:nvSpPr>
        <p:spPr>
          <a:xfrm>
            <a:off x="3429000" y="4800600"/>
            <a:ext cx="1752600" cy="533400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Title 1"/>
          <p:cNvSpPr>
            <a:spLocks noGrp="1"/>
          </p:cNvSpPr>
          <p:nvPr>
            <p:ph type="title"/>
          </p:nvPr>
        </p:nvSpPr>
        <p:spPr>
          <a:xfrm>
            <a:off x="611560" y="116632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Complex Numbers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8710343" y="6519446"/>
            <a:ext cx="42832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dirty="0">
                <a:latin typeface="Comic Sans MS" pitchFamily="66" charset="0"/>
              </a:rPr>
              <a:t>1A</a:t>
            </a:r>
          </a:p>
        </p:txBody>
      </p:sp>
    </p:spTree>
    <p:extLst>
      <p:ext uri="{BB962C8B-B14F-4D97-AF65-F5344CB8AC3E}">
        <p14:creationId xmlns:p14="http://schemas.microsoft.com/office/powerpoint/2010/main" val="19269132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36" grpId="0"/>
      <p:bldP spid="38" grpId="0"/>
      <p:bldP spid="49" grpId="0"/>
      <p:bldP spid="50" grpId="0" animBg="1"/>
      <p:bldP spid="51" grpId="0"/>
      <p:bldP spid="52" grpId="0"/>
      <p:bldP spid="53" grpId="0" animBg="1"/>
      <p:bldP spid="54" grpId="0"/>
      <p:bldP spid="55" grpId="0"/>
      <p:bldP spid="56" grpId="0"/>
      <p:bldP spid="57" grpId="0"/>
      <p:bldP spid="60" grpId="0"/>
      <p:bldP spid="61" grpId="0"/>
      <p:bldP spid="62" grpId="0"/>
      <p:bldP spid="63" grpId="0"/>
      <p:bldP spid="64" grpId="0" animBg="1"/>
      <p:bldP spid="65" grpId="0"/>
      <p:bldP spid="12" grpId="0" animBg="1"/>
      <p:bldP spid="66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32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Exercise 1A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395536" y="725840"/>
            <a:ext cx="79208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Pearson Core Pure Year 2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Page 5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0" y="1739717"/>
            <a:ext cx="9144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AD667171-69CD-43A7-AF70-CBB93D20D353}"/>
              </a:ext>
            </a:extLst>
          </p:cNvPr>
          <p:cNvSpPr txBox="1"/>
          <p:nvPr/>
        </p:nvSpPr>
        <p:spPr>
          <a:xfrm>
            <a:off x="2339752" y="2708809"/>
            <a:ext cx="475252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In Class:			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Green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		Q1-3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79646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Amber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		Q4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527378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0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Prior Knowledge Check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261258" y="1550126"/>
                <a:ext cx="4310742" cy="4626837"/>
              </a:xfrm>
            </p:spPr>
            <p:txBody>
              <a:bodyPr>
                <a:normAutofit lnSpcReduction="10000"/>
              </a:bodyPr>
              <a:lstStyle/>
              <a:p>
                <a:pPr marL="457200" indent="-457200">
                  <a:buAutoNum type="arabicParenR"/>
                </a:pPr>
                <a:r>
                  <a:rPr lang="en-US" sz="2000" dirty="0">
                    <a:latin typeface="Comic Sans MS" panose="030F0702030302020204" pitchFamily="66" charset="0"/>
                  </a:rPr>
                  <a:t>Given that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𝑧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=4+4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𝑖</m:t>
                    </m:r>
                    <m:rad>
                      <m:radPr>
                        <m:degHide m:val="on"/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e>
                    </m:rad>
                  </m:oMath>
                </a14:m>
                <a:r>
                  <a:rPr lang="en-GB" sz="20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𝑤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=2</m:t>
                    </m:r>
                    <m:d>
                      <m:d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𝑐𝑜𝑠</m:t>
                        </m:r>
                        <m:f>
                          <m:fPr>
                            <m:ctrlP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𝜋</m:t>
                            </m:r>
                          </m:num>
                          <m:den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6</m:t>
                            </m:r>
                          </m:den>
                        </m:f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𝑖𝑠𝑖𝑛</m:t>
                        </m:r>
                        <m:f>
                          <m:fPr>
                            <m:ctrlP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𝜋</m:t>
                            </m:r>
                          </m:num>
                          <m:den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6</m:t>
                            </m:r>
                          </m:den>
                        </m:f>
                      </m:e>
                    </m:d>
                  </m:oMath>
                </a14:m>
                <a:r>
                  <a:rPr lang="en-GB" sz="2000" dirty="0">
                    <a:latin typeface="Comic Sans MS" panose="030F0702030302020204" pitchFamily="66" charset="0"/>
                  </a:rPr>
                  <a:t>, find:</a:t>
                </a:r>
              </a:p>
              <a:p>
                <a:pPr marL="0" indent="0">
                  <a:buNone/>
                </a:pPr>
                <a:endParaRPr lang="en-US" sz="20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r>
                  <a:rPr lang="en-US" sz="2000" dirty="0">
                    <a:latin typeface="Comic Sans MS" panose="030F0702030302020204" pitchFamily="66" charset="0"/>
                  </a:rPr>
                  <a:t>a)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20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</m:d>
                  </m:oMath>
                </a14:m>
                <a:r>
                  <a:rPr lang="en-GB" sz="2000" dirty="0">
                    <a:latin typeface="Comic Sans MS" panose="030F0702030302020204" pitchFamily="66" charset="0"/>
                  </a:rPr>
                  <a:t>		b)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000" b="0" i="0" smtClean="0">
                        <a:latin typeface="Cambria Math" panose="02040503050406030204" pitchFamily="18" charset="0"/>
                      </a:rPr>
                      <m:t>arg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⁡(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𝑧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GB" sz="20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r>
                  <a:rPr lang="en-US" sz="2000" dirty="0">
                    <a:latin typeface="Comic Sans MS" panose="030F0702030302020204" pitchFamily="66" charset="0"/>
                  </a:rPr>
                  <a:t>c)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20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𝑧𝑤</m:t>
                        </m:r>
                      </m:e>
                    </m:d>
                  </m:oMath>
                </a14:m>
                <a:r>
                  <a:rPr lang="en-GB" sz="2000" dirty="0">
                    <a:latin typeface="Comic Sans MS" panose="030F0702030302020204" pitchFamily="66" charset="0"/>
                  </a:rPr>
                  <a:t>		d)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000" b="0" i="0" smtClean="0">
                        <a:latin typeface="Cambria Math" panose="02040503050406030204" pitchFamily="18" charset="0"/>
                      </a:rPr>
                      <m:t>arg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⁡(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𝑧𝑤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GB" sz="20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r>
                  <a:rPr lang="en-US" sz="2000" dirty="0">
                    <a:latin typeface="Comic Sans MS" panose="030F0702030302020204" pitchFamily="66" charset="0"/>
                  </a:rPr>
                  <a:t>e)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20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200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𝑧</m:t>
                            </m:r>
                          </m:num>
                          <m:den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𝑤</m:t>
                            </m:r>
                          </m:den>
                        </m:f>
                      </m:e>
                    </m:d>
                  </m:oMath>
                </a14:m>
                <a:r>
                  <a:rPr lang="en-GB" sz="2000" dirty="0">
                    <a:latin typeface="Comic Sans MS" panose="030F0702030302020204" pitchFamily="66" charset="0"/>
                  </a:rPr>
                  <a:t>		f)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𝑎𝑟𝑔</m:t>
                    </m:r>
                    <m:d>
                      <m:d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𝑧</m:t>
                            </m:r>
                          </m:num>
                          <m:den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𝑤</m:t>
                            </m:r>
                          </m:den>
                        </m:f>
                      </m:e>
                    </m:d>
                  </m:oMath>
                </a14:m>
                <a:endParaRPr lang="en-GB" sz="20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endParaRPr lang="en-US" sz="20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r>
                  <a:rPr lang="en-US" sz="2000" dirty="0">
                    <a:latin typeface="Comic Sans MS" panose="030F0702030302020204" pitchFamily="66" charset="0"/>
                  </a:rPr>
                  <a:t>2)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</m:d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p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sup>
                    </m:sSup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+4</m:t>
                    </m:r>
                    <m:sSup>
                      <m:sSup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p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+9</m:t>
                    </m:r>
                    <m:sSup>
                      <m:sSup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p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+4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𝑧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+8</m:t>
                    </m:r>
                  </m:oMath>
                </a14:m>
                <a:endParaRPr lang="en-GB" sz="20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endParaRPr lang="en-US" sz="20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r>
                  <a:rPr lang="en-US" sz="2000" dirty="0">
                    <a:latin typeface="Comic Sans MS" panose="030F0702030302020204" pitchFamily="66" charset="0"/>
                  </a:rPr>
                  <a:t>Given that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𝑖</m:t>
                    </m:r>
                  </m:oMath>
                </a14:m>
                <a:r>
                  <a:rPr lang="en-GB" sz="2000" dirty="0">
                    <a:latin typeface="Comic Sans MS" panose="030F0702030302020204" pitchFamily="66" charset="0"/>
                  </a:rPr>
                  <a:t> is a root of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</m:d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GB" sz="2000" dirty="0">
                    <a:latin typeface="Comic Sans MS" panose="030F0702030302020204" pitchFamily="66" charset="0"/>
                  </a:rPr>
                  <a:t>, show all the roots of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</m:d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GB" sz="2000" dirty="0">
                    <a:latin typeface="Comic Sans MS" panose="030F0702030302020204" pitchFamily="66" charset="0"/>
                  </a:rPr>
                  <a:t> on an argand diagram.</a:t>
                </a: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61258" y="1550126"/>
                <a:ext cx="4310742" cy="4626837"/>
              </a:xfrm>
              <a:blipFill>
                <a:blip r:embed="rId2"/>
                <a:stretch>
                  <a:fillRect l="-2122" t="-250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4644008" y="1556792"/>
                <a:ext cx="4310742" cy="4626837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US" sz="2000" dirty="0">
                    <a:latin typeface="Comic Sans MS" panose="030F0702030302020204" pitchFamily="66" charset="0"/>
                  </a:rPr>
                  <a:t>3) Use the binomial expansion to find the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p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sup>
                    </m:sSup>
                  </m:oMath>
                </a14:m>
                <a:r>
                  <a:rPr lang="en-GB" sz="2000" dirty="0">
                    <a:latin typeface="Comic Sans MS" panose="030F0702030302020204" pitchFamily="66" charset="0"/>
                  </a:rPr>
                  <a:t> term in the expansion of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20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GB" sz="200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2+</m:t>
                            </m:r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</m:d>
                      </m:e>
                      <m:sup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9</m:t>
                        </m:r>
                      </m:sup>
                    </m:sSup>
                  </m:oMath>
                </a14:m>
                <a:endParaRPr lang="en-GB" sz="20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4008" y="1556792"/>
                <a:ext cx="4310742" cy="4626837"/>
              </a:xfrm>
              <a:prstGeom prst="rect">
                <a:avLst/>
              </a:prstGeom>
              <a:blipFill>
                <a:blip r:embed="rId3"/>
                <a:stretch>
                  <a:fillRect l="-1556" t="-131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Box 4"/>
          <p:cNvSpPr txBox="1"/>
          <p:nvPr/>
        </p:nvSpPr>
        <p:spPr>
          <a:xfrm>
            <a:off x="992523" y="2654496"/>
            <a:ext cx="34176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latin typeface="Comic Sans MS" panose="030F0702030302020204" pitchFamily="66" charset="0"/>
              </a:rPr>
              <a:t>8</a:t>
            </a:r>
            <a:endParaRPr lang="en-GB" sz="2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3275856" y="2492896"/>
                <a:ext cx="394787" cy="56477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75856" y="2492896"/>
                <a:ext cx="394787" cy="56477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/>
          <p:cNvSpPr txBox="1"/>
          <p:nvPr/>
        </p:nvSpPr>
        <p:spPr>
          <a:xfrm>
            <a:off x="1187624" y="2996952"/>
            <a:ext cx="45717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latin typeface="Comic Sans MS" panose="030F0702030302020204" pitchFamily="66" charset="0"/>
              </a:rPr>
              <a:t>16</a:t>
            </a:r>
            <a:endParaRPr lang="en-GB" sz="2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3635896" y="2852936"/>
                <a:ext cx="419410" cy="61734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0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20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35896" y="2852936"/>
                <a:ext cx="419410" cy="617348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3347864" y="3429000"/>
                <a:ext cx="419410" cy="61734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0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20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47864" y="3429000"/>
                <a:ext cx="419410" cy="617348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TextBox 11"/>
          <p:cNvSpPr txBox="1"/>
          <p:nvPr/>
        </p:nvSpPr>
        <p:spPr>
          <a:xfrm>
            <a:off x="1187624" y="3429000"/>
            <a:ext cx="34176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latin typeface="Comic Sans MS" panose="030F0702030302020204" pitchFamily="66" charset="0"/>
              </a:rPr>
              <a:t>4</a:t>
            </a:r>
            <a:endParaRPr lang="en-GB" sz="2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15" name="Straight Arrow Connector 14"/>
          <p:cNvCxnSpPr/>
          <p:nvPr/>
        </p:nvCxnSpPr>
        <p:spPr>
          <a:xfrm flipV="1">
            <a:off x="6660232" y="3356992"/>
            <a:ext cx="0" cy="2736304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rot="5400000" flipV="1">
            <a:off x="6660232" y="3501008"/>
            <a:ext cx="0" cy="2736304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1" name="Group 20"/>
          <p:cNvGrpSpPr/>
          <p:nvPr/>
        </p:nvGrpSpPr>
        <p:grpSpPr>
          <a:xfrm>
            <a:off x="5652120" y="5805264"/>
            <a:ext cx="144016" cy="144016"/>
            <a:chOff x="7452320" y="3068960"/>
            <a:chExt cx="144016" cy="144016"/>
          </a:xfrm>
        </p:grpSpPr>
        <p:cxnSp>
          <p:nvCxnSpPr>
            <p:cNvPr id="22" name="Straight Connector 21"/>
            <p:cNvCxnSpPr/>
            <p:nvPr/>
          </p:nvCxnSpPr>
          <p:spPr>
            <a:xfrm>
              <a:off x="7452320" y="3068960"/>
              <a:ext cx="144016" cy="14401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flipV="1">
              <a:off x="7452320" y="3068960"/>
              <a:ext cx="144016" cy="14401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4" name="Group 23"/>
          <p:cNvGrpSpPr/>
          <p:nvPr/>
        </p:nvGrpSpPr>
        <p:grpSpPr>
          <a:xfrm>
            <a:off x="5652120" y="3789040"/>
            <a:ext cx="144016" cy="144016"/>
            <a:chOff x="7452320" y="3068960"/>
            <a:chExt cx="144016" cy="144016"/>
          </a:xfrm>
        </p:grpSpPr>
        <p:cxnSp>
          <p:nvCxnSpPr>
            <p:cNvPr id="25" name="Straight Connector 24"/>
            <p:cNvCxnSpPr/>
            <p:nvPr/>
          </p:nvCxnSpPr>
          <p:spPr>
            <a:xfrm>
              <a:off x="7452320" y="3068960"/>
              <a:ext cx="144016" cy="14401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flipV="1">
              <a:off x="7452320" y="3068960"/>
              <a:ext cx="144016" cy="14401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7" name="Group 26"/>
          <p:cNvGrpSpPr/>
          <p:nvPr/>
        </p:nvGrpSpPr>
        <p:grpSpPr>
          <a:xfrm>
            <a:off x="6588224" y="5301208"/>
            <a:ext cx="144016" cy="144016"/>
            <a:chOff x="7452320" y="3068960"/>
            <a:chExt cx="144016" cy="144016"/>
          </a:xfrm>
        </p:grpSpPr>
        <p:cxnSp>
          <p:nvCxnSpPr>
            <p:cNvPr id="28" name="Straight Connector 27"/>
            <p:cNvCxnSpPr/>
            <p:nvPr/>
          </p:nvCxnSpPr>
          <p:spPr>
            <a:xfrm>
              <a:off x="7452320" y="3068960"/>
              <a:ext cx="144016" cy="14401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flipV="1">
              <a:off x="7452320" y="3068960"/>
              <a:ext cx="144016" cy="14401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0" name="Group 29"/>
          <p:cNvGrpSpPr/>
          <p:nvPr/>
        </p:nvGrpSpPr>
        <p:grpSpPr>
          <a:xfrm>
            <a:off x="6588224" y="4293096"/>
            <a:ext cx="144016" cy="144016"/>
            <a:chOff x="7452320" y="3068960"/>
            <a:chExt cx="144016" cy="144016"/>
          </a:xfrm>
        </p:grpSpPr>
        <p:cxnSp>
          <p:nvCxnSpPr>
            <p:cNvPr id="31" name="Straight Connector 30"/>
            <p:cNvCxnSpPr/>
            <p:nvPr/>
          </p:nvCxnSpPr>
          <p:spPr>
            <a:xfrm>
              <a:off x="7452320" y="3068960"/>
              <a:ext cx="144016" cy="14401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flipV="1">
              <a:off x="7452320" y="3068960"/>
              <a:ext cx="144016" cy="14401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3" name="TextBox 32"/>
          <p:cNvSpPr txBox="1"/>
          <p:nvPr/>
        </p:nvSpPr>
        <p:spPr>
          <a:xfrm>
            <a:off x="8028384" y="4725144"/>
            <a:ext cx="4210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Re</a:t>
            </a:r>
            <a:endParaRPr lang="en-GB" dirty="0"/>
          </a:p>
        </p:txBody>
      </p:sp>
      <p:sp>
        <p:nvSpPr>
          <p:cNvPr id="34" name="TextBox 33"/>
          <p:cNvSpPr txBox="1"/>
          <p:nvPr/>
        </p:nvSpPr>
        <p:spPr>
          <a:xfrm>
            <a:off x="6444208" y="3068960"/>
            <a:ext cx="4267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Im</a:t>
            </a:r>
            <a:endParaRPr lang="en-GB" dirty="0"/>
          </a:p>
        </p:txBody>
      </p:sp>
      <p:sp>
        <p:nvSpPr>
          <p:cNvPr id="35" name="TextBox 34"/>
          <p:cNvSpPr txBox="1"/>
          <p:nvPr/>
        </p:nvSpPr>
        <p:spPr>
          <a:xfrm>
            <a:off x="6732240" y="414908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  <a:endParaRPr lang="en-GB" dirty="0"/>
          </a:p>
        </p:txBody>
      </p:sp>
      <p:sp>
        <p:nvSpPr>
          <p:cNvPr id="36" name="TextBox 35"/>
          <p:cNvSpPr txBox="1"/>
          <p:nvPr/>
        </p:nvSpPr>
        <p:spPr>
          <a:xfrm>
            <a:off x="6732240" y="5157192"/>
            <a:ext cx="3722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-1</a:t>
            </a:r>
            <a:endParaRPr lang="en-GB" dirty="0"/>
          </a:p>
        </p:txBody>
      </p:sp>
      <p:sp>
        <p:nvSpPr>
          <p:cNvPr id="37" name="TextBox 36"/>
          <p:cNvSpPr txBox="1"/>
          <p:nvPr/>
        </p:nvSpPr>
        <p:spPr>
          <a:xfrm>
            <a:off x="6732240" y="364502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</a:t>
            </a:r>
            <a:endParaRPr lang="en-GB" dirty="0"/>
          </a:p>
        </p:txBody>
      </p:sp>
      <p:sp>
        <p:nvSpPr>
          <p:cNvPr id="38" name="TextBox 37"/>
          <p:cNvSpPr txBox="1"/>
          <p:nvPr/>
        </p:nvSpPr>
        <p:spPr>
          <a:xfrm>
            <a:off x="6732240" y="5661248"/>
            <a:ext cx="3722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-2</a:t>
            </a:r>
            <a:endParaRPr lang="en-GB" dirty="0"/>
          </a:p>
        </p:txBody>
      </p:sp>
      <p:sp>
        <p:nvSpPr>
          <p:cNvPr id="39" name="TextBox 38"/>
          <p:cNvSpPr txBox="1"/>
          <p:nvPr/>
        </p:nvSpPr>
        <p:spPr>
          <a:xfrm>
            <a:off x="5508104" y="4797152"/>
            <a:ext cx="3722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-2</a:t>
            </a:r>
            <a:endParaRPr lang="en-GB" dirty="0"/>
          </a:p>
        </p:txBody>
      </p:sp>
      <p:sp>
        <p:nvSpPr>
          <p:cNvPr id="40" name="TextBox 39"/>
          <p:cNvSpPr txBox="1"/>
          <p:nvPr/>
        </p:nvSpPr>
        <p:spPr>
          <a:xfrm>
            <a:off x="6012160" y="4797152"/>
            <a:ext cx="3722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-1</a:t>
            </a:r>
            <a:endParaRPr lang="en-GB" dirty="0"/>
          </a:p>
        </p:txBody>
      </p:sp>
      <p:sp>
        <p:nvSpPr>
          <p:cNvPr id="41" name="TextBox 40"/>
          <p:cNvSpPr txBox="1"/>
          <p:nvPr/>
        </p:nvSpPr>
        <p:spPr>
          <a:xfrm>
            <a:off x="6948264" y="479715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  <a:endParaRPr lang="en-GB" dirty="0"/>
          </a:p>
        </p:txBody>
      </p:sp>
      <p:sp>
        <p:nvSpPr>
          <p:cNvPr id="42" name="TextBox 41"/>
          <p:cNvSpPr txBox="1"/>
          <p:nvPr/>
        </p:nvSpPr>
        <p:spPr>
          <a:xfrm>
            <a:off x="7452320" y="479715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6156176" y="2276872"/>
                <a:ext cx="1102225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032</m:t>
                      </m:r>
                      <m:sSup>
                        <m:sSupPr>
                          <m:ctrlP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  <m:sup>
                          <m: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</m:oMath>
                  </m:oMathPara>
                </a14:m>
                <a:endParaRPr lang="en-GB" sz="20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56176" y="2276872"/>
                <a:ext cx="1102225" cy="40011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895938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10" grpId="0"/>
      <p:bldP spid="11" grpId="0"/>
      <p:bldP spid="12" grpId="0"/>
      <p:bldP spid="33" grpId="0"/>
      <p:bldP spid="34" grpId="0"/>
      <p:bldP spid="35" grpId="0"/>
      <p:bldP spid="36" grpId="0"/>
      <p:bldP spid="37" grpId="0"/>
      <p:bldP spid="38" grpId="0"/>
      <p:bldP spid="39" grpId="0"/>
      <p:bldP spid="40" grpId="0"/>
      <p:bldP spid="41" grpId="0"/>
      <p:bldP spid="42" grpId="0"/>
      <p:bldP spid="4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F7B95DA0-1F8D-4700-93D6-C0A20ED569A6}"/>
              </a:ext>
            </a:extLst>
          </p:cNvPr>
          <p:cNvSpPr/>
          <p:nvPr/>
        </p:nvSpPr>
        <p:spPr>
          <a:xfrm>
            <a:off x="1705440" y="1973042"/>
            <a:ext cx="5697714" cy="2777683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altLang="ja-JP" sz="8800" b="1" dirty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Monotype Corsiva" panose="03010101010201010101" pitchFamily="66" charset="0"/>
                <a:ea typeface="HGGyoshotai" panose="03000609000000000000" pitchFamily="65" charset="-128"/>
                <a:cs typeface="Segoe UI Black" panose="020B0A02040204020203" pitchFamily="34" charset="0"/>
              </a:rPr>
              <a:t>Teachings for </a:t>
            </a:r>
          </a:p>
          <a:p>
            <a:pPr algn="ctr"/>
            <a:r>
              <a:rPr lang="en-US" altLang="ja-JP" sz="8800" b="1" dirty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Monotype Corsiva" panose="03010101010201010101" pitchFamily="66" charset="0"/>
                <a:ea typeface="HGGyoshotai" panose="03000609000000000000" pitchFamily="65" charset="-128"/>
                <a:cs typeface="Segoe UI Black" panose="020B0A02040204020203" pitchFamily="34" charset="0"/>
              </a:rPr>
              <a:t>Exercise 1A</a:t>
            </a:r>
            <a:endParaRPr lang="ja-JP" altLang="en-US" sz="8800" b="1" dirty="0">
              <a:ln w="12700">
                <a:solidFill>
                  <a:schemeClr val="tx1"/>
                </a:solidFill>
                <a:prstDash val="solid"/>
              </a:ln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Monotype Corsiva" panose="03010101010201010101" pitchFamily="66" charset="0"/>
              <a:ea typeface="HGGyoshotai" panose="03000609000000000000" pitchFamily="65" charset="-128"/>
              <a:cs typeface="Segoe UI Black" panose="020B0A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24815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TextBox 121"/>
          <p:cNvSpPr txBox="1"/>
          <p:nvPr/>
        </p:nvSpPr>
        <p:spPr>
          <a:xfrm>
            <a:off x="5715000" y="3124200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l-GR" sz="1400" b="1" dirty="0">
                <a:solidFill>
                  <a:srgbClr val="FF0000"/>
                </a:solidFill>
                <a:latin typeface="Comic Sans MS" pitchFamily="66" charset="0"/>
              </a:rPr>
              <a:t>θ</a:t>
            </a:r>
            <a:endParaRPr lang="en-GB" sz="14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23" name="TextBox 122"/>
          <p:cNvSpPr txBox="1"/>
          <p:nvPr/>
        </p:nvSpPr>
        <p:spPr>
          <a:xfrm>
            <a:off x="6248400" y="2895600"/>
            <a:ext cx="381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1200" b="1" dirty="0">
                <a:solidFill>
                  <a:srgbClr val="FF0000"/>
                </a:solidFill>
                <a:latin typeface="Comic Sans MS" pitchFamily="66" charset="0"/>
              </a:rPr>
              <a:t>θ</a:t>
            </a:r>
            <a:endParaRPr lang="en-GB" sz="12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3581400" cy="48006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A reminder of the modulus-argument form…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Express the numbers following numbers in the modulus argument form: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1295400" y="2895600"/>
                <a:ext cx="1363514" cy="36760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𝑧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600" b="0" i="1" smtClean="0">
                          <a:latin typeface="Cambria Math"/>
                        </a:rPr>
                        <m:t>=1+</m:t>
                      </m:r>
                      <m:r>
                        <a:rPr lang="en-GB" sz="1600" b="0" i="1" smtClean="0">
                          <a:latin typeface="Cambria Math"/>
                        </a:rPr>
                        <m:t>𝑖</m:t>
                      </m:r>
                      <m:rad>
                        <m:radPr>
                          <m:degHide m:val="on"/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3</m:t>
                          </m:r>
                        </m:e>
                      </m:ra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95400" y="2895600"/>
                <a:ext cx="1363514" cy="367601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3" name="TextBox 62"/>
              <p:cNvSpPr txBox="1"/>
              <p:nvPr/>
            </p:nvSpPr>
            <p:spPr>
              <a:xfrm>
                <a:off x="1295400" y="3352800"/>
                <a:ext cx="1387367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𝑧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GB" sz="1600" b="0" i="1" smtClean="0">
                          <a:latin typeface="Cambria Math"/>
                        </a:rPr>
                        <m:t>=−3−3</m:t>
                      </m:r>
                      <m:r>
                        <a:rPr lang="en-GB" sz="1600" b="0" i="1" smtClean="0">
                          <a:latin typeface="Cambria Math"/>
                        </a:rPr>
                        <m:t>𝑖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3" name="TextBox 6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95400" y="3352800"/>
                <a:ext cx="1387367" cy="338554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4" name="Straight Connector 63"/>
          <p:cNvCxnSpPr/>
          <p:nvPr/>
        </p:nvCxnSpPr>
        <p:spPr>
          <a:xfrm flipV="1">
            <a:off x="5638800" y="16002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/>
          <p:nvPr/>
        </p:nvCxnSpPr>
        <p:spPr>
          <a:xfrm flipV="1">
            <a:off x="5943600" y="16002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/>
          <p:nvPr/>
        </p:nvCxnSpPr>
        <p:spPr>
          <a:xfrm flipV="1">
            <a:off x="6248400" y="1600200"/>
            <a:ext cx="0" cy="3048000"/>
          </a:xfrm>
          <a:prstGeom prst="line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/>
          <p:cNvCxnSpPr/>
          <p:nvPr/>
        </p:nvCxnSpPr>
        <p:spPr>
          <a:xfrm flipV="1">
            <a:off x="6553200" y="16002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/>
          <p:nvPr/>
        </p:nvCxnSpPr>
        <p:spPr>
          <a:xfrm flipV="1">
            <a:off x="6858000" y="16002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/>
          <p:cNvCxnSpPr/>
          <p:nvPr/>
        </p:nvCxnSpPr>
        <p:spPr>
          <a:xfrm flipV="1">
            <a:off x="7162800" y="16002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/>
          <p:cNvCxnSpPr/>
          <p:nvPr/>
        </p:nvCxnSpPr>
        <p:spPr>
          <a:xfrm flipV="1">
            <a:off x="7467600" y="16002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/>
          <p:nvPr/>
        </p:nvCxnSpPr>
        <p:spPr>
          <a:xfrm flipV="1">
            <a:off x="5029200" y="16002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/>
          <p:nvPr/>
        </p:nvCxnSpPr>
        <p:spPr>
          <a:xfrm flipV="1">
            <a:off x="5334000" y="16002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/>
          <p:cNvCxnSpPr/>
          <p:nvPr/>
        </p:nvCxnSpPr>
        <p:spPr>
          <a:xfrm rot="16200000" flipV="1">
            <a:off x="6248400" y="28194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/>
          <p:nvPr/>
        </p:nvCxnSpPr>
        <p:spPr>
          <a:xfrm rot="16200000" flipV="1">
            <a:off x="6248400" y="25146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/>
          <p:cNvCxnSpPr/>
          <p:nvPr/>
        </p:nvCxnSpPr>
        <p:spPr>
          <a:xfrm rot="16200000" flipV="1">
            <a:off x="6248400" y="22098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/>
          <p:nvPr/>
        </p:nvCxnSpPr>
        <p:spPr>
          <a:xfrm rot="16200000" flipV="1">
            <a:off x="6248400" y="19050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/>
          <p:nvPr/>
        </p:nvCxnSpPr>
        <p:spPr>
          <a:xfrm rot="5400000" flipH="1" flipV="1">
            <a:off x="6248400" y="1600200"/>
            <a:ext cx="0" cy="3048000"/>
          </a:xfrm>
          <a:prstGeom prst="line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/>
          <p:cNvCxnSpPr/>
          <p:nvPr/>
        </p:nvCxnSpPr>
        <p:spPr>
          <a:xfrm rot="16200000" flipV="1">
            <a:off x="6248400" y="12954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/>
          <p:cNvCxnSpPr/>
          <p:nvPr/>
        </p:nvCxnSpPr>
        <p:spPr>
          <a:xfrm rot="16200000" flipV="1">
            <a:off x="6248400" y="9906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/>
          <p:cNvCxnSpPr/>
          <p:nvPr/>
        </p:nvCxnSpPr>
        <p:spPr>
          <a:xfrm rot="16200000" flipV="1">
            <a:off x="6248400" y="6858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/>
          <p:cNvCxnSpPr/>
          <p:nvPr/>
        </p:nvCxnSpPr>
        <p:spPr>
          <a:xfrm rot="16200000" flipV="1">
            <a:off x="6248400" y="3810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TextBox 81"/>
          <p:cNvSpPr txBox="1"/>
          <p:nvPr/>
        </p:nvSpPr>
        <p:spPr>
          <a:xfrm>
            <a:off x="7772400" y="2971800"/>
            <a:ext cx="39466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itchFamily="66" charset="0"/>
              </a:rPr>
              <a:t>Re</a:t>
            </a:r>
            <a:endParaRPr lang="en-GB" sz="1400" dirty="0">
              <a:latin typeface="Comic Sans MS" pitchFamily="66" charset="0"/>
            </a:endParaRPr>
          </a:p>
        </p:txBody>
      </p:sp>
      <p:sp>
        <p:nvSpPr>
          <p:cNvPr id="83" name="TextBox 82"/>
          <p:cNvSpPr txBox="1"/>
          <p:nvPr/>
        </p:nvSpPr>
        <p:spPr>
          <a:xfrm>
            <a:off x="6084168" y="1268760"/>
            <a:ext cx="42191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err="1">
                <a:latin typeface="Comic Sans MS" pitchFamily="66" charset="0"/>
              </a:rPr>
              <a:t>Im</a:t>
            </a:r>
            <a:endParaRPr lang="en-GB" sz="1400" dirty="0">
              <a:latin typeface="Comic Sans MS" pitchFamily="66" charset="0"/>
            </a:endParaRPr>
          </a:p>
        </p:txBody>
      </p:sp>
      <p:grpSp>
        <p:nvGrpSpPr>
          <p:cNvPr id="99" name="Group 98"/>
          <p:cNvGrpSpPr/>
          <p:nvPr/>
        </p:nvGrpSpPr>
        <p:grpSpPr>
          <a:xfrm>
            <a:off x="6484917" y="2559132"/>
            <a:ext cx="152400" cy="152400"/>
            <a:chOff x="5791200" y="5334000"/>
            <a:chExt cx="152400" cy="152400"/>
          </a:xfrm>
        </p:grpSpPr>
        <p:cxnSp>
          <p:nvCxnSpPr>
            <p:cNvPr id="100" name="Straight Connector 99"/>
            <p:cNvCxnSpPr/>
            <p:nvPr/>
          </p:nvCxnSpPr>
          <p:spPr>
            <a:xfrm>
              <a:off x="5791200" y="53340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Straight Connector 100"/>
            <p:cNvCxnSpPr/>
            <p:nvPr/>
          </p:nvCxnSpPr>
          <p:spPr>
            <a:xfrm flipH="1">
              <a:off x="5791200" y="53340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2" name="Group 101"/>
          <p:cNvGrpSpPr/>
          <p:nvPr/>
        </p:nvGrpSpPr>
        <p:grpSpPr>
          <a:xfrm>
            <a:off x="5259780" y="3970316"/>
            <a:ext cx="152400" cy="152400"/>
            <a:chOff x="5791200" y="5334000"/>
            <a:chExt cx="152400" cy="152400"/>
          </a:xfrm>
        </p:grpSpPr>
        <p:cxnSp>
          <p:nvCxnSpPr>
            <p:cNvPr id="103" name="Straight Connector 102"/>
            <p:cNvCxnSpPr/>
            <p:nvPr/>
          </p:nvCxnSpPr>
          <p:spPr>
            <a:xfrm>
              <a:off x="5791200" y="53340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Straight Connector 103"/>
            <p:cNvCxnSpPr/>
            <p:nvPr/>
          </p:nvCxnSpPr>
          <p:spPr>
            <a:xfrm flipH="1">
              <a:off x="5791200" y="53340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05" name="Straight Connector 104"/>
          <p:cNvCxnSpPr/>
          <p:nvPr/>
        </p:nvCxnSpPr>
        <p:spPr>
          <a:xfrm flipV="1">
            <a:off x="5320145" y="3118263"/>
            <a:ext cx="938151" cy="950025"/>
          </a:xfrm>
          <a:prstGeom prst="line">
            <a:avLst/>
          </a:prstGeom>
          <a:ln w="38100">
            <a:solidFill>
              <a:srgbClr val="FF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Connector 105"/>
          <p:cNvCxnSpPr/>
          <p:nvPr/>
        </p:nvCxnSpPr>
        <p:spPr>
          <a:xfrm flipV="1">
            <a:off x="6246421" y="2605646"/>
            <a:ext cx="318654" cy="536367"/>
          </a:xfrm>
          <a:prstGeom prst="line">
            <a:avLst/>
          </a:prstGeom>
          <a:ln w="38100">
            <a:solidFill>
              <a:srgbClr val="FF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Connector 107"/>
          <p:cNvCxnSpPr/>
          <p:nvPr/>
        </p:nvCxnSpPr>
        <p:spPr>
          <a:xfrm>
            <a:off x="5334000" y="3124200"/>
            <a:ext cx="914400" cy="0"/>
          </a:xfrm>
          <a:prstGeom prst="line">
            <a:avLst/>
          </a:prstGeom>
          <a:ln w="381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Connector 108"/>
          <p:cNvCxnSpPr/>
          <p:nvPr/>
        </p:nvCxnSpPr>
        <p:spPr>
          <a:xfrm>
            <a:off x="5334000" y="3124200"/>
            <a:ext cx="0" cy="914400"/>
          </a:xfrm>
          <a:prstGeom prst="line">
            <a:avLst/>
          </a:prstGeom>
          <a:ln w="381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Connector 111"/>
          <p:cNvCxnSpPr/>
          <p:nvPr/>
        </p:nvCxnSpPr>
        <p:spPr>
          <a:xfrm>
            <a:off x="6248400" y="3124200"/>
            <a:ext cx="304800" cy="0"/>
          </a:xfrm>
          <a:prstGeom prst="line">
            <a:avLst/>
          </a:prstGeom>
          <a:ln w="381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Straight Connector 113"/>
          <p:cNvCxnSpPr/>
          <p:nvPr/>
        </p:nvCxnSpPr>
        <p:spPr>
          <a:xfrm flipV="1">
            <a:off x="6553200" y="2590800"/>
            <a:ext cx="0" cy="457200"/>
          </a:xfrm>
          <a:prstGeom prst="line">
            <a:avLst/>
          </a:prstGeom>
          <a:ln w="381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6" name="Arc 115"/>
          <p:cNvSpPr/>
          <p:nvPr/>
        </p:nvSpPr>
        <p:spPr>
          <a:xfrm>
            <a:off x="5486400" y="2819400"/>
            <a:ext cx="914400" cy="914400"/>
          </a:xfrm>
          <a:prstGeom prst="arc">
            <a:avLst>
              <a:gd name="adj1" fmla="val 19507598"/>
              <a:gd name="adj2" fmla="val 20515468"/>
            </a:avLst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7" name="Arc 116"/>
          <p:cNvSpPr/>
          <p:nvPr/>
        </p:nvSpPr>
        <p:spPr>
          <a:xfrm>
            <a:off x="5943600" y="2743200"/>
            <a:ext cx="914400" cy="914400"/>
          </a:xfrm>
          <a:prstGeom prst="arc">
            <a:avLst>
              <a:gd name="adj1" fmla="val 9291940"/>
              <a:gd name="adj2" fmla="val 11432033"/>
            </a:avLst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8" name="TextBox 117"/>
          <p:cNvSpPr txBox="1"/>
          <p:nvPr/>
        </p:nvSpPr>
        <p:spPr>
          <a:xfrm>
            <a:off x="5562600" y="2819400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b="1" dirty="0">
                <a:solidFill>
                  <a:srgbClr val="FF0000"/>
                </a:solidFill>
                <a:latin typeface="Comic Sans MS" pitchFamily="66" charset="0"/>
              </a:rPr>
              <a:t>3</a:t>
            </a:r>
          </a:p>
        </p:txBody>
      </p:sp>
      <p:sp>
        <p:nvSpPr>
          <p:cNvPr id="119" name="TextBox 118"/>
          <p:cNvSpPr txBox="1"/>
          <p:nvPr/>
        </p:nvSpPr>
        <p:spPr>
          <a:xfrm>
            <a:off x="5029200" y="3429000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b="1" dirty="0">
                <a:solidFill>
                  <a:srgbClr val="FF0000"/>
                </a:solidFill>
                <a:latin typeface="Comic Sans MS" pitchFamily="66" charset="0"/>
              </a:rPr>
              <a:t>3</a:t>
            </a:r>
          </a:p>
        </p:txBody>
      </p:sp>
      <p:sp>
        <p:nvSpPr>
          <p:cNvPr id="120" name="TextBox 119"/>
          <p:cNvSpPr txBox="1"/>
          <p:nvPr/>
        </p:nvSpPr>
        <p:spPr>
          <a:xfrm>
            <a:off x="6248400" y="3124200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b="1" dirty="0">
                <a:solidFill>
                  <a:srgbClr val="FF0000"/>
                </a:solidFill>
                <a:latin typeface="Comic Sans MS" pitchFamily="66" charset="0"/>
              </a:rPr>
              <a:t>1</a:t>
            </a:r>
          </a:p>
        </p:txBody>
      </p:sp>
      <p:sp>
        <p:nvSpPr>
          <p:cNvPr id="121" name="TextBox 120"/>
          <p:cNvSpPr txBox="1"/>
          <p:nvPr/>
        </p:nvSpPr>
        <p:spPr>
          <a:xfrm>
            <a:off x="6477000" y="2743200"/>
            <a:ext cx="40267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b="1" dirty="0">
                <a:solidFill>
                  <a:srgbClr val="FF0000"/>
                </a:solidFill>
                <a:latin typeface="Comic Sans MS"/>
              </a:rPr>
              <a:t>√3</a:t>
            </a:r>
            <a:endParaRPr lang="en-GB" sz="14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24" name="TextBox 123"/>
          <p:cNvSpPr txBox="1"/>
          <p:nvPr/>
        </p:nvSpPr>
        <p:spPr>
          <a:xfrm>
            <a:off x="6553200" y="2209800"/>
            <a:ext cx="35458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b="1" dirty="0">
                <a:solidFill>
                  <a:srgbClr val="FF0000"/>
                </a:solidFill>
                <a:latin typeface="Comic Sans MS" pitchFamily="66" charset="0"/>
              </a:rPr>
              <a:t>z</a:t>
            </a:r>
            <a:r>
              <a:rPr lang="en-GB" sz="1400" b="1" baseline="-25000" dirty="0">
                <a:solidFill>
                  <a:srgbClr val="FF0000"/>
                </a:solidFill>
                <a:latin typeface="Comic Sans MS" pitchFamily="66" charset="0"/>
              </a:rPr>
              <a:t>1</a:t>
            </a:r>
          </a:p>
        </p:txBody>
      </p:sp>
      <p:sp>
        <p:nvSpPr>
          <p:cNvPr id="125" name="TextBox 124"/>
          <p:cNvSpPr txBox="1"/>
          <p:nvPr/>
        </p:nvSpPr>
        <p:spPr>
          <a:xfrm>
            <a:off x="5029200" y="4038600"/>
            <a:ext cx="35458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b="1" dirty="0">
                <a:solidFill>
                  <a:srgbClr val="FF0000"/>
                </a:solidFill>
                <a:latin typeface="Comic Sans MS" pitchFamily="66" charset="0"/>
              </a:rPr>
              <a:t>z</a:t>
            </a:r>
            <a:r>
              <a:rPr lang="en-GB" sz="1400" b="1" baseline="-25000" dirty="0">
                <a:solidFill>
                  <a:srgbClr val="FF0000"/>
                </a:solidFill>
                <a:latin typeface="Comic Sans MS" pitchFamily="66" charset="0"/>
              </a:rPr>
              <a:t>2</a:t>
            </a:r>
          </a:p>
        </p:txBody>
      </p:sp>
      <p:sp>
        <p:nvSpPr>
          <p:cNvPr id="126" name="TextBox 125"/>
          <p:cNvSpPr txBox="1"/>
          <p:nvPr/>
        </p:nvSpPr>
        <p:spPr>
          <a:xfrm>
            <a:off x="4572000" y="4724400"/>
            <a:ext cx="139653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u="sng" dirty="0">
                <a:latin typeface="Comic Sans MS" pitchFamily="66" charset="0"/>
              </a:rPr>
              <a:t>Modulus for z</a:t>
            </a:r>
            <a:r>
              <a:rPr lang="en-GB" sz="1400" baseline="-25000" dirty="0">
                <a:latin typeface="Comic Sans MS" pitchFamily="66" charset="0"/>
              </a:rPr>
              <a:t>1</a:t>
            </a:r>
          </a:p>
        </p:txBody>
      </p:sp>
      <p:sp>
        <p:nvSpPr>
          <p:cNvPr id="127" name="TextBox 126"/>
          <p:cNvSpPr txBox="1"/>
          <p:nvPr/>
        </p:nvSpPr>
        <p:spPr>
          <a:xfrm>
            <a:off x="6477000" y="4724400"/>
            <a:ext cx="153599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u="sng" dirty="0">
                <a:latin typeface="Comic Sans MS" pitchFamily="66" charset="0"/>
              </a:rPr>
              <a:t>Argument for z</a:t>
            </a:r>
            <a:r>
              <a:rPr lang="en-GB" sz="1400" baseline="-25000" dirty="0">
                <a:latin typeface="Comic Sans MS" pitchFamily="66" charset="0"/>
              </a:rPr>
              <a:t>1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8" name="TextBox 127"/>
              <p:cNvSpPr txBox="1"/>
              <p:nvPr/>
            </p:nvSpPr>
            <p:spPr>
              <a:xfrm>
                <a:off x="4572000" y="5029200"/>
                <a:ext cx="1056122" cy="53072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1</m:t>
                              </m:r>
                            </m:e>
                            <m:sup>
                              <m:r>
                                <a:rPr lang="en-GB" sz="1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1400" b="0" i="1" smtClean="0">
                              <a:latin typeface="Cambria Math"/>
                            </a:rPr>
                            <m:t>+</m:t>
                          </m:r>
                          <m:sSup>
                            <m:sSup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ad>
                                <m:radPr>
                                  <m:degHide m:val="on"/>
                                  <m:ctrlPr>
                                    <a:rPr lang="en-GB" sz="1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1400" b="0" i="1" smtClean="0">
                                      <a:latin typeface="Cambria Math"/>
                                    </a:rPr>
                                    <m:t>3</m:t>
                                  </m:r>
                                </m:e>
                              </m:rad>
                            </m:e>
                            <m:sup>
                              <m:r>
                                <a:rPr lang="en-GB" sz="1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28" name="TextBox 1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5029200"/>
                <a:ext cx="1056122" cy="530723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9" name="TextBox 128"/>
              <p:cNvSpPr txBox="1"/>
              <p:nvPr/>
            </p:nvSpPr>
            <p:spPr>
              <a:xfrm>
                <a:off x="4876800" y="5715000"/>
                <a:ext cx="50866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2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29" name="TextBox 1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76800" y="5715000"/>
                <a:ext cx="508664" cy="307777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0" name="TextBox 129"/>
              <p:cNvSpPr txBox="1"/>
              <p:nvPr/>
            </p:nvSpPr>
            <p:spPr>
              <a:xfrm>
                <a:off x="6629400" y="5029200"/>
                <a:ext cx="1172116" cy="60164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𝑇𝑎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𝑛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−1</m:t>
                          </m:r>
                        </m:sup>
                      </m:sSup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ad>
                                <m:radPr>
                                  <m:degHide m:val="on"/>
                                  <m:ctrlPr>
                                    <a:rPr lang="en-GB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1400" b="0" i="1" smtClean="0">
                                      <a:latin typeface="Cambria Math"/>
                                    </a:rPr>
                                    <m:t>3</m:t>
                                  </m:r>
                                </m:e>
                              </m:rad>
                            </m:num>
                            <m:den>
                              <m:r>
                                <a:rPr lang="en-GB" sz="1400" b="0" i="1" smtClean="0">
                                  <a:latin typeface="Cambria Math"/>
                                </a:rPr>
                                <m:t>1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30" name="TextBox 1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29400" y="5029200"/>
                <a:ext cx="1172116" cy="601640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1" name="TextBox 130"/>
              <p:cNvSpPr txBox="1"/>
              <p:nvPr/>
            </p:nvSpPr>
            <p:spPr>
              <a:xfrm>
                <a:off x="6934200" y="5638800"/>
                <a:ext cx="518924" cy="45980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𝜋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31" name="TextBox 1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34200" y="5638800"/>
                <a:ext cx="518924" cy="459806"/>
              </a:xfrm>
              <a:prstGeom prst="rect">
                <a:avLst/>
              </a:prstGeom>
              <a:blipFill rotWithShape="1">
                <a:blip r:embed="rId10"/>
                <a:stretch>
                  <a:fillRect b="-1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2" name="TextBox 131"/>
              <p:cNvSpPr txBox="1"/>
              <p:nvPr/>
            </p:nvSpPr>
            <p:spPr>
              <a:xfrm>
                <a:off x="5334000" y="6096000"/>
                <a:ext cx="189776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𝑧</m:t>
                          </m:r>
                        </m:e>
                        <m:sub>
                          <m:r>
                            <a:rPr lang="en-GB" sz="14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𝑟</m:t>
                      </m:r>
                      <m:r>
                        <a:rPr lang="en-GB" sz="1400" b="0" i="1" smtClean="0">
                          <a:latin typeface="Cambria Math"/>
                        </a:rPr>
                        <m:t>(</m:t>
                      </m:r>
                      <m:r>
                        <a:rPr lang="en-GB" sz="1400" b="0" i="1" smtClean="0">
                          <a:latin typeface="Cambria Math"/>
                        </a:rPr>
                        <m:t>𝑐𝑜𝑠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+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𝑖𝑠𝑖𝑛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32" name="TextBox 1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000" y="6096000"/>
                <a:ext cx="1897764" cy="307777"/>
              </a:xfrm>
              <a:prstGeom prst="rect">
                <a:avLst/>
              </a:prstGeom>
              <a:blipFill rotWithShape="1">
                <a:blip r:embed="rId11"/>
                <a:stretch>
                  <a:fillRect b="-8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3" name="TextBox 132"/>
              <p:cNvSpPr txBox="1"/>
              <p:nvPr/>
            </p:nvSpPr>
            <p:spPr>
              <a:xfrm>
                <a:off x="5334000" y="6398194"/>
                <a:ext cx="2057400" cy="45980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𝑧</m:t>
                          </m:r>
                        </m:e>
                        <m:sub>
                          <m:r>
                            <a:rPr lang="en-GB" sz="14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400" b="0" i="1" smtClean="0">
                          <a:latin typeface="Cambria Math"/>
                        </a:rPr>
                        <m:t>=2</m:t>
                      </m:r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i="1">
                              <a:latin typeface="Cambria Math"/>
                            </a:rPr>
                            <m:t>𝑐𝑜𝑠</m:t>
                          </m:r>
                          <m:f>
                            <m:f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400" i="1">
                                  <a:latin typeface="Cambria Math"/>
                                  <a:ea typeface="Cambria Math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GB" sz="1400" i="1">
                                  <a:latin typeface="Cambria Math"/>
                                </a:rPr>
                                <m:t>3</m:t>
                              </m:r>
                            </m:den>
                          </m:f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+</m:t>
                          </m:r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𝑖𝑠𝑖𝑛</m:t>
                          </m:r>
                          <m:f>
                            <m:fPr>
                              <m:ctrlPr>
                                <a:rPr lang="en-GB" sz="1400" i="1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fPr>
                            <m:num>
                              <m:r>
                                <a:rPr lang="en-GB" sz="1400" i="1">
                                  <a:latin typeface="Cambria Math"/>
                                  <a:ea typeface="Cambria Math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GB" sz="1400" i="1">
                                  <a:latin typeface="Cambria Math"/>
                                  <a:ea typeface="Cambria Math"/>
                                </a:rPr>
                                <m:t>3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33" name="TextBox 1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000" y="6398194"/>
                <a:ext cx="2057400" cy="459806"/>
              </a:xfrm>
              <a:prstGeom prst="rect">
                <a:avLst/>
              </a:prstGeom>
              <a:blipFill rotWithShape="1">
                <a:blip r:embed="rId12"/>
                <a:stretch>
                  <a:fillRect b="-1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4" name="TextBox 133"/>
              <p:cNvSpPr txBox="1"/>
              <p:nvPr/>
            </p:nvSpPr>
            <p:spPr>
              <a:xfrm>
                <a:off x="990600" y="3886200"/>
                <a:ext cx="2057400" cy="45980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𝑧</m:t>
                          </m:r>
                        </m:e>
                        <m:sub>
                          <m:r>
                            <a:rPr lang="en-GB" sz="14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400" b="0" i="1" smtClean="0">
                          <a:latin typeface="Cambria Math"/>
                        </a:rPr>
                        <m:t>=2</m:t>
                      </m:r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i="1">
                              <a:latin typeface="Cambria Math"/>
                            </a:rPr>
                            <m:t>𝑐𝑜𝑠</m:t>
                          </m:r>
                          <m:f>
                            <m:f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400" i="1">
                                  <a:latin typeface="Cambria Math"/>
                                  <a:ea typeface="Cambria Math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GB" sz="1400" i="1">
                                  <a:latin typeface="Cambria Math"/>
                                </a:rPr>
                                <m:t>3</m:t>
                              </m:r>
                            </m:den>
                          </m:f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+</m:t>
                          </m:r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𝑖𝑠𝑖𝑛</m:t>
                          </m:r>
                          <m:f>
                            <m:fPr>
                              <m:ctrlPr>
                                <a:rPr lang="en-GB" sz="1400" i="1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fPr>
                            <m:num>
                              <m:r>
                                <a:rPr lang="en-GB" sz="1400" i="1">
                                  <a:latin typeface="Cambria Math"/>
                                  <a:ea typeface="Cambria Math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GB" sz="1400" i="1">
                                  <a:latin typeface="Cambria Math"/>
                                  <a:ea typeface="Cambria Math"/>
                                </a:rPr>
                                <m:t>3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34" name="TextBox 1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0600" y="3886200"/>
                <a:ext cx="2057400" cy="459806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0" name="Title 1"/>
          <p:cNvSpPr>
            <a:spLocks noGrp="1"/>
          </p:cNvSpPr>
          <p:nvPr>
            <p:ph type="title"/>
          </p:nvPr>
        </p:nvSpPr>
        <p:spPr>
          <a:xfrm>
            <a:off x="611560" y="116632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Complex Numbers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8710343" y="6519446"/>
            <a:ext cx="42832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dirty="0">
                <a:latin typeface="Comic Sans MS" pitchFamily="66" charset="0"/>
              </a:rPr>
              <a:t>1A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3275885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8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1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4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5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0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5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8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1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4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7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0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5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0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5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0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5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>
                      <p:stCondLst>
                        <p:cond delay="indefinite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0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5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>
                      <p:stCondLst>
                        <p:cond delay="indefinite"/>
                      </p:stCondLst>
                      <p:childTnLst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0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>
                      <p:stCondLst>
                        <p:cond delay="indefinite"/>
                      </p:stCondLst>
                      <p:childTnLst>
                        <p:par>
                          <p:cTn id="182" fill="hold">
                            <p:stCondLst>
                              <p:cond delay="0"/>
                            </p:stCondLst>
                            <p:childTnLst>
                              <p:par>
                                <p:cTn id="18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5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" grpId="0"/>
      <p:bldP spid="123" grpId="0"/>
      <p:bldP spid="6" grpId="0"/>
      <p:bldP spid="63" grpId="0"/>
      <p:bldP spid="82" grpId="0"/>
      <p:bldP spid="83" grpId="0"/>
      <p:bldP spid="116" grpId="0" animBg="1"/>
      <p:bldP spid="117" grpId="0" animBg="1"/>
      <p:bldP spid="118" grpId="0"/>
      <p:bldP spid="119" grpId="0"/>
      <p:bldP spid="120" grpId="0"/>
      <p:bldP spid="121" grpId="0"/>
      <p:bldP spid="124" grpId="0"/>
      <p:bldP spid="125" grpId="0"/>
      <p:bldP spid="126" grpId="0"/>
      <p:bldP spid="127" grpId="0"/>
      <p:bldP spid="128" grpId="0"/>
      <p:bldP spid="129" grpId="0"/>
      <p:bldP spid="130" grpId="0"/>
      <p:bldP spid="131" grpId="0"/>
      <p:bldP spid="132" grpId="0"/>
      <p:bldP spid="133" grpId="0"/>
      <p:bldP spid="13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TextBox 121"/>
          <p:cNvSpPr txBox="1"/>
          <p:nvPr/>
        </p:nvSpPr>
        <p:spPr>
          <a:xfrm>
            <a:off x="5715000" y="3124200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l-GR" sz="1400" b="1" dirty="0">
                <a:solidFill>
                  <a:srgbClr val="FF0000"/>
                </a:solidFill>
                <a:latin typeface="Comic Sans MS" pitchFamily="66" charset="0"/>
              </a:rPr>
              <a:t>θ</a:t>
            </a:r>
            <a:endParaRPr lang="en-GB" sz="14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23" name="TextBox 122"/>
          <p:cNvSpPr txBox="1"/>
          <p:nvPr/>
        </p:nvSpPr>
        <p:spPr>
          <a:xfrm>
            <a:off x="6248400" y="2895600"/>
            <a:ext cx="381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1200" b="1" dirty="0">
                <a:solidFill>
                  <a:srgbClr val="FF0000"/>
                </a:solidFill>
                <a:latin typeface="Comic Sans MS" pitchFamily="66" charset="0"/>
              </a:rPr>
              <a:t>θ</a:t>
            </a:r>
            <a:endParaRPr lang="en-GB" sz="12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3581400" cy="48006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A reminder of the modulus-argument form…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Express the numbers following numbers in the modulus argument form: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1295400" y="2895600"/>
                <a:ext cx="1363514" cy="36760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𝑧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600" b="0" i="1" smtClean="0">
                          <a:latin typeface="Cambria Math"/>
                        </a:rPr>
                        <m:t>=1+</m:t>
                      </m:r>
                      <m:r>
                        <a:rPr lang="en-GB" sz="1600" b="0" i="1" smtClean="0">
                          <a:latin typeface="Cambria Math"/>
                        </a:rPr>
                        <m:t>𝑖</m:t>
                      </m:r>
                      <m:rad>
                        <m:radPr>
                          <m:degHide m:val="on"/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3</m:t>
                          </m:r>
                        </m:e>
                      </m:ra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95400" y="2895600"/>
                <a:ext cx="1363514" cy="367601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3" name="TextBox 62"/>
              <p:cNvSpPr txBox="1"/>
              <p:nvPr/>
            </p:nvSpPr>
            <p:spPr>
              <a:xfrm>
                <a:off x="1295400" y="3352800"/>
                <a:ext cx="1387367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𝑧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GB" sz="1600" b="0" i="1" smtClean="0">
                          <a:latin typeface="Cambria Math"/>
                        </a:rPr>
                        <m:t>=−3−3</m:t>
                      </m:r>
                      <m:r>
                        <a:rPr lang="en-GB" sz="1600" b="0" i="1" smtClean="0">
                          <a:latin typeface="Cambria Math"/>
                        </a:rPr>
                        <m:t>𝑖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3" name="TextBox 6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95400" y="3352800"/>
                <a:ext cx="1387367" cy="338554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4" name="Straight Connector 63"/>
          <p:cNvCxnSpPr/>
          <p:nvPr/>
        </p:nvCxnSpPr>
        <p:spPr>
          <a:xfrm flipV="1">
            <a:off x="5638800" y="16002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/>
          <p:nvPr/>
        </p:nvCxnSpPr>
        <p:spPr>
          <a:xfrm flipV="1">
            <a:off x="5943600" y="16002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/>
          <p:nvPr/>
        </p:nvCxnSpPr>
        <p:spPr>
          <a:xfrm flipV="1">
            <a:off x="6248400" y="1600200"/>
            <a:ext cx="0" cy="3048000"/>
          </a:xfrm>
          <a:prstGeom prst="line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/>
          <p:cNvCxnSpPr/>
          <p:nvPr/>
        </p:nvCxnSpPr>
        <p:spPr>
          <a:xfrm flipV="1">
            <a:off x="6553200" y="16002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/>
          <p:nvPr/>
        </p:nvCxnSpPr>
        <p:spPr>
          <a:xfrm flipV="1">
            <a:off x="6858000" y="16002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/>
          <p:cNvCxnSpPr/>
          <p:nvPr/>
        </p:nvCxnSpPr>
        <p:spPr>
          <a:xfrm flipV="1">
            <a:off x="7162800" y="16002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/>
          <p:cNvCxnSpPr/>
          <p:nvPr/>
        </p:nvCxnSpPr>
        <p:spPr>
          <a:xfrm flipV="1">
            <a:off x="7467600" y="16002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/>
          <p:nvPr/>
        </p:nvCxnSpPr>
        <p:spPr>
          <a:xfrm flipV="1">
            <a:off x="5029200" y="16002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/>
          <p:nvPr/>
        </p:nvCxnSpPr>
        <p:spPr>
          <a:xfrm flipV="1">
            <a:off x="5334000" y="16002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/>
          <p:cNvCxnSpPr/>
          <p:nvPr/>
        </p:nvCxnSpPr>
        <p:spPr>
          <a:xfrm rot="16200000" flipV="1">
            <a:off x="6248400" y="28194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/>
          <p:nvPr/>
        </p:nvCxnSpPr>
        <p:spPr>
          <a:xfrm rot="16200000" flipV="1">
            <a:off x="6248400" y="25146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/>
          <p:cNvCxnSpPr/>
          <p:nvPr/>
        </p:nvCxnSpPr>
        <p:spPr>
          <a:xfrm rot="16200000" flipV="1">
            <a:off x="6248400" y="22098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/>
          <p:nvPr/>
        </p:nvCxnSpPr>
        <p:spPr>
          <a:xfrm rot="16200000" flipV="1">
            <a:off x="6248400" y="19050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/>
          <p:nvPr/>
        </p:nvCxnSpPr>
        <p:spPr>
          <a:xfrm rot="5400000" flipH="1" flipV="1">
            <a:off x="6248400" y="1600200"/>
            <a:ext cx="0" cy="3048000"/>
          </a:xfrm>
          <a:prstGeom prst="line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/>
          <p:cNvCxnSpPr/>
          <p:nvPr/>
        </p:nvCxnSpPr>
        <p:spPr>
          <a:xfrm rot="16200000" flipV="1">
            <a:off x="6248400" y="12954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/>
          <p:cNvCxnSpPr/>
          <p:nvPr/>
        </p:nvCxnSpPr>
        <p:spPr>
          <a:xfrm rot="16200000" flipV="1">
            <a:off x="6248400" y="9906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/>
          <p:cNvCxnSpPr/>
          <p:nvPr/>
        </p:nvCxnSpPr>
        <p:spPr>
          <a:xfrm rot="16200000" flipV="1">
            <a:off x="6248400" y="6858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/>
          <p:cNvCxnSpPr/>
          <p:nvPr/>
        </p:nvCxnSpPr>
        <p:spPr>
          <a:xfrm rot="16200000" flipV="1">
            <a:off x="6248400" y="3810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TextBox 81"/>
          <p:cNvSpPr txBox="1"/>
          <p:nvPr/>
        </p:nvSpPr>
        <p:spPr>
          <a:xfrm>
            <a:off x="7772400" y="2971800"/>
            <a:ext cx="39466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Re</a:t>
            </a:r>
          </a:p>
        </p:txBody>
      </p:sp>
      <p:grpSp>
        <p:nvGrpSpPr>
          <p:cNvPr id="99" name="Group 98"/>
          <p:cNvGrpSpPr/>
          <p:nvPr/>
        </p:nvGrpSpPr>
        <p:grpSpPr>
          <a:xfrm>
            <a:off x="6484917" y="2559132"/>
            <a:ext cx="152400" cy="152400"/>
            <a:chOff x="5791200" y="5334000"/>
            <a:chExt cx="152400" cy="152400"/>
          </a:xfrm>
        </p:grpSpPr>
        <p:cxnSp>
          <p:nvCxnSpPr>
            <p:cNvPr id="100" name="Straight Connector 99"/>
            <p:cNvCxnSpPr/>
            <p:nvPr/>
          </p:nvCxnSpPr>
          <p:spPr>
            <a:xfrm>
              <a:off x="5791200" y="53340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Straight Connector 100"/>
            <p:cNvCxnSpPr/>
            <p:nvPr/>
          </p:nvCxnSpPr>
          <p:spPr>
            <a:xfrm flipH="1">
              <a:off x="5791200" y="53340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2" name="Group 101"/>
          <p:cNvGrpSpPr/>
          <p:nvPr/>
        </p:nvGrpSpPr>
        <p:grpSpPr>
          <a:xfrm>
            <a:off x="5259780" y="3970316"/>
            <a:ext cx="152400" cy="152400"/>
            <a:chOff x="5791200" y="5334000"/>
            <a:chExt cx="152400" cy="152400"/>
          </a:xfrm>
        </p:grpSpPr>
        <p:cxnSp>
          <p:nvCxnSpPr>
            <p:cNvPr id="103" name="Straight Connector 102"/>
            <p:cNvCxnSpPr/>
            <p:nvPr/>
          </p:nvCxnSpPr>
          <p:spPr>
            <a:xfrm>
              <a:off x="5791200" y="53340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Straight Connector 103"/>
            <p:cNvCxnSpPr/>
            <p:nvPr/>
          </p:nvCxnSpPr>
          <p:spPr>
            <a:xfrm flipH="1">
              <a:off x="5791200" y="53340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05" name="Straight Connector 104"/>
          <p:cNvCxnSpPr/>
          <p:nvPr/>
        </p:nvCxnSpPr>
        <p:spPr>
          <a:xfrm flipV="1">
            <a:off x="5320145" y="3118263"/>
            <a:ext cx="938151" cy="950025"/>
          </a:xfrm>
          <a:prstGeom prst="line">
            <a:avLst/>
          </a:prstGeom>
          <a:ln w="38100">
            <a:solidFill>
              <a:srgbClr val="FF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Connector 105"/>
          <p:cNvCxnSpPr/>
          <p:nvPr/>
        </p:nvCxnSpPr>
        <p:spPr>
          <a:xfrm flipV="1">
            <a:off x="6246421" y="2605646"/>
            <a:ext cx="318654" cy="536367"/>
          </a:xfrm>
          <a:prstGeom prst="line">
            <a:avLst/>
          </a:prstGeom>
          <a:ln w="38100">
            <a:solidFill>
              <a:srgbClr val="FF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Connector 107"/>
          <p:cNvCxnSpPr/>
          <p:nvPr/>
        </p:nvCxnSpPr>
        <p:spPr>
          <a:xfrm>
            <a:off x="5334000" y="3124200"/>
            <a:ext cx="914400" cy="0"/>
          </a:xfrm>
          <a:prstGeom prst="line">
            <a:avLst/>
          </a:prstGeom>
          <a:ln w="381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Connector 108"/>
          <p:cNvCxnSpPr/>
          <p:nvPr/>
        </p:nvCxnSpPr>
        <p:spPr>
          <a:xfrm>
            <a:off x="5334000" y="3124200"/>
            <a:ext cx="0" cy="914400"/>
          </a:xfrm>
          <a:prstGeom prst="line">
            <a:avLst/>
          </a:prstGeom>
          <a:ln w="381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Connector 111"/>
          <p:cNvCxnSpPr/>
          <p:nvPr/>
        </p:nvCxnSpPr>
        <p:spPr>
          <a:xfrm>
            <a:off x="6248400" y="3124200"/>
            <a:ext cx="304800" cy="0"/>
          </a:xfrm>
          <a:prstGeom prst="line">
            <a:avLst/>
          </a:prstGeom>
          <a:ln w="381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Straight Connector 113"/>
          <p:cNvCxnSpPr/>
          <p:nvPr/>
        </p:nvCxnSpPr>
        <p:spPr>
          <a:xfrm flipV="1">
            <a:off x="6553200" y="2590800"/>
            <a:ext cx="0" cy="457200"/>
          </a:xfrm>
          <a:prstGeom prst="line">
            <a:avLst/>
          </a:prstGeom>
          <a:ln w="381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6" name="Arc 115"/>
          <p:cNvSpPr/>
          <p:nvPr/>
        </p:nvSpPr>
        <p:spPr>
          <a:xfrm>
            <a:off x="5486400" y="2819400"/>
            <a:ext cx="914400" cy="914400"/>
          </a:xfrm>
          <a:prstGeom prst="arc">
            <a:avLst>
              <a:gd name="adj1" fmla="val 19507598"/>
              <a:gd name="adj2" fmla="val 20515468"/>
            </a:avLst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7" name="Arc 116"/>
          <p:cNvSpPr/>
          <p:nvPr/>
        </p:nvSpPr>
        <p:spPr>
          <a:xfrm>
            <a:off x="5943600" y="2743200"/>
            <a:ext cx="914400" cy="914400"/>
          </a:xfrm>
          <a:prstGeom prst="arc">
            <a:avLst>
              <a:gd name="adj1" fmla="val 9291940"/>
              <a:gd name="adj2" fmla="val 11432033"/>
            </a:avLst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8" name="TextBox 117"/>
          <p:cNvSpPr txBox="1"/>
          <p:nvPr/>
        </p:nvSpPr>
        <p:spPr>
          <a:xfrm>
            <a:off x="5562600" y="2819400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b="1" dirty="0">
                <a:solidFill>
                  <a:srgbClr val="FF0000"/>
                </a:solidFill>
                <a:latin typeface="Comic Sans MS" pitchFamily="66" charset="0"/>
              </a:rPr>
              <a:t>3</a:t>
            </a:r>
          </a:p>
        </p:txBody>
      </p:sp>
      <p:sp>
        <p:nvSpPr>
          <p:cNvPr id="119" name="TextBox 118"/>
          <p:cNvSpPr txBox="1"/>
          <p:nvPr/>
        </p:nvSpPr>
        <p:spPr>
          <a:xfrm>
            <a:off x="5029200" y="3429000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b="1" dirty="0">
                <a:solidFill>
                  <a:srgbClr val="FF0000"/>
                </a:solidFill>
                <a:latin typeface="Comic Sans MS" pitchFamily="66" charset="0"/>
              </a:rPr>
              <a:t>3</a:t>
            </a:r>
          </a:p>
        </p:txBody>
      </p:sp>
      <p:sp>
        <p:nvSpPr>
          <p:cNvPr id="120" name="TextBox 119"/>
          <p:cNvSpPr txBox="1"/>
          <p:nvPr/>
        </p:nvSpPr>
        <p:spPr>
          <a:xfrm>
            <a:off x="6248400" y="3124200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b="1" dirty="0">
                <a:solidFill>
                  <a:srgbClr val="FF0000"/>
                </a:solidFill>
                <a:latin typeface="Comic Sans MS" pitchFamily="66" charset="0"/>
              </a:rPr>
              <a:t>1</a:t>
            </a:r>
          </a:p>
        </p:txBody>
      </p:sp>
      <p:sp>
        <p:nvSpPr>
          <p:cNvPr id="121" name="TextBox 120"/>
          <p:cNvSpPr txBox="1"/>
          <p:nvPr/>
        </p:nvSpPr>
        <p:spPr>
          <a:xfrm>
            <a:off x="6477000" y="2743200"/>
            <a:ext cx="40267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b="1" dirty="0">
                <a:solidFill>
                  <a:srgbClr val="FF0000"/>
                </a:solidFill>
                <a:latin typeface="Comic Sans MS"/>
              </a:rPr>
              <a:t>√3</a:t>
            </a:r>
            <a:endParaRPr lang="en-GB" sz="14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24" name="TextBox 123"/>
          <p:cNvSpPr txBox="1"/>
          <p:nvPr/>
        </p:nvSpPr>
        <p:spPr>
          <a:xfrm>
            <a:off x="6553200" y="2209800"/>
            <a:ext cx="35458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b="1" dirty="0">
                <a:solidFill>
                  <a:srgbClr val="FF0000"/>
                </a:solidFill>
                <a:latin typeface="Comic Sans MS" pitchFamily="66" charset="0"/>
              </a:rPr>
              <a:t>z</a:t>
            </a:r>
            <a:r>
              <a:rPr lang="en-GB" sz="1400" b="1" baseline="-25000" dirty="0">
                <a:solidFill>
                  <a:srgbClr val="FF0000"/>
                </a:solidFill>
                <a:latin typeface="Comic Sans MS" pitchFamily="66" charset="0"/>
              </a:rPr>
              <a:t>1</a:t>
            </a:r>
          </a:p>
        </p:txBody>
      </p:sp>
      <p:sp>
        <p:nvSpPr>
          <p:cNvPr id="125" name="TextBox 124"/>
          <p:cNvSpPr txBox="1"/>
          <p:nvPr/>
        </p:nvSpPr>
        <p:spPr>
          <a:xfrm>
            <a:off x="5029200" y="4038600"/>
            <a:ext cx="35458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b="1" dirty="0">
                <a:solidFill>
                  <a:srgbClr val="FF0000"/>
                </a:solidFill>
                <a:latin typeface="Comic Sans MS" pitchFamily="66" charset="0"/>
              </a:rPr>
              <a:t>z</a:t>
            </a:r>
            <a:r>
              <a:rPr lang="en-GB" sz="1400" b="1" baseline="-25000" dirty="0">
                <a:solidFill>
                  <a:srgbClr val="FF0000"/>
                </a:solidFill>
                <a:latin typeface="Comic Sans MS" pitchFamily="66" charset="0"/>
              </a:rPr>
              <a:t>2</a:t>
            </a:r>
          </a:p>
        </p:txBody>
      </p:sp>
      <p:sp>
        <p:nvSpPr>
          <p:cNvPr id="126" name="TextBox 125"/>
          <p:cNvSpPr txBox="1"/>
          <p:nvPr/>
        </p:nvSpPr>
        <p:spPr>
          <a:xfrm>
            <a:off x="4572000" y="4648200"/>
            <a:ext cx="141577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u="sng" dirty="0">
                <a:latin typeface="Comic Sans MS" pitchFamily="66" charset="0"/>
              </a:rPr>
              <a:t>Modulus for z</a:t>
            </a:r>
            <a:r>
              <a:rPr lang="en-GB" sz="1400" baseline="-25000" dirty="0">
                <a:latin typeface="Comic Sans MS" pitchFamily="66" charset="0"/>
              </a:rPr>
              <a:t>2</a:t>
            </a:r>
          </a:p>
        </p:txBody>
      </p:sp>
      <p:sp>
        <p:nvSpPr>
          <p:cNvPr id="127" name="TextBox 126"/>
          <p:cNvSpPr txBox="1"/>
          <p:nvPr/>
        </p:nvSpPr>
        <p:spPr>
          <a:xfrm>
            <a:off x="6477000" y="4648200"/>
            <a:ext cx="15552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u="sng" dirty="0">
                <a:latin typeface="Comic Sans MS" pitchFamily="66" charset="0"/>
              </a:rPr>
              <a:t>Argument for z</a:t>
            </a:r>
            <a:r>
              <a:rPr lang="en-GB" sz="1400" baseline="-25000" dirty="0">
                <a:latin typeface="Comic Sans MS" pitchFamily="66" charset="0"/>
              </a:rPr>
              <a:t>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8" name="TextBox 127"/>
              <p:cNvSpPr txBox="1"/>
              <p:nvPr/>
            </p:nvSpPr>
            <p:spPr>
              <a:xfrm>
                <a:off x="4724400" y="4953000"/>
                <a:ext cx="936795" cy="35920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3</m:t>
                              </m:r>
                            </m:e>
                            <m:sup>
                              <m:r>
                                <a:rPr lang="en-GB" sz="1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1400" b="0" i="1" smtClean="0">
                              <a:latin typeface="Cambria Math"/>
                            </a:rPr>
                            <m:t>+</m:t>
                          </m:r>
                          <m:sSup>
                            <m:sSup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400" i="1" smtClean="0">
                                  <a:latin typeface="Cambria Math"/>
                                </a:rPr>
                                <m:t>3</m:t>
                              </m:r>
                            </m:e>
                            <m:sup>
                              <m:r>
                                <a:rPr lang="en-GB" sz="1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28" name="TextBox 1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24400" y="4953000"/>
                <a:ext cx="936795" cy="359201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9" name="TextBox 128"/>
              <p:cNvSpPr txBox="1"/>
              <p:nvPr/>
            </p:nvSpPr>
            <p:spPr>
              <a:xfrm>
                <a:off x="4876800" y="5334000"/>
                <a:ext cx="725968" cy="33316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 smtClean="0">
                          <a:latin typeface="Cambria Math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18</m:t>
                          </m:r>
                        </m:e>
                      </m:ra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29" name="TextBox 1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76800" y="5334000"/>
                <a:ext cx="725968" cy="333168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0" name="TextBox 129"/>
              <p:cNvSpPr txBox="1"/>
              <p:nvPr/>
            </p:nvSpPr>
            <p:spPr>
              <a:xfrm>
                <a:off x="6629400" y="4953000"/>
                <a:ext cx="1054199" cy="57637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𝑇𝑎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𝑛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−1</m:t>
                          </m:r>
                        </m:sup>
                      </m:sSup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400" b="0" i="1" smtClean="0">
                                  <a:latin typeface="Cambria Math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en-GB" sz="1400" b="0" i="1" smtClean="0">
                                  <a:latin typeface="Cambria Math"/>
                                </a:rPr>
                                <m:t>3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30" name="TextBox 1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29400" y="4953000"/>
                <a:ext cx="1054199" cy="576376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1" name="TextBox 130"/>
              <p:cNvSpPr txBox="1"/>
              <p:nvPr/>
            </p:nvSpPr>
            <p:spPr>
              <a:xfrm>
                <a:off x="6705600" y="5562600"/>
                <a:ext cx="518924" cy="45980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𝜋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31" name="TextBox 1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05600" y="5562600"/>
                <a:ext cx="518924" cy="459806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2" name="TextBox 131"/>
              <p:cNvSpPr txBox="1"/>
              <p:nvPr/>
            </p:nvSpPr>
            <p:spPr>
              <a:xfrm>
                <a:off x="5334000" y="6019800"/>
                <a:ext cx="189776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𝑧</m:t>
                          </m:r>
                        </m:e>
                        <m:sub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𝑟</m:t>
                      </m:r>
                      <m:r>
                        <a:rPr lang="en-GB" sz="1400" b="0" i="1" smtClean="0">
                          <a:latin typeface="Cambria Math"/>
                        </a:rPr>
                        <m:t>(</m:t>
                      </m:r>
                      <m:r>
                        <a:rPr lang="en-GB" sz="1400" b="0" i="1" smtClean="0">
                          <a:latin typeface="Cambria Math"/>
                        </a:rPr>
                        <m:t>𝑐𝑜𝑠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+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𝑖𝑠𝑖𝑛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32" name="TextBox 1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000" y="6019800"/>
                <a:ext cx="1897764" cy="307777"/>
              </a:xfrm>
              <a:prstGeom prst="rect">
                <a:avLst/>
              </a:prstGeom>
              <a:blipFill rotWithShape="1">
                <a:blip r:embed="rId11"/>
                <a:stretch>
                  <a:fillRect b="-6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3" name="TextBox 132"/>
              <p:cNvSpPr txBox="1"/>
              <p:nvPr/>
            </p:nvSpPr>
            <p:spPr>
              <a:xfrm>
                <a:off x="5181600" y="6281624"/>
                <a:ext cx="3124200" cy="64915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𝑧</m:t>
                          </m:r>
                        </m:e>
                        <m:sub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GB" sz="1400" b="0" i="1" smtClean="0">
                          <a:latin typeface="Cambria Math"/>
                        </a:rPr>
                        <m:t>=3</m:t>
                      </m:r>
                      <m:rad>
                        <m:radPr>
                          <m:degHide m:val="on"/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e>
                      </m:rad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i="1">
                              <a:latin typeface="Cambria Math"/>
                            </a:rPr>
                            <m:t>𝑐𝑜𝑠</m:t>
                          </m:r>
                          <m:d>
                            <m:d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400" i="1">
                                  <a:latin typeface="Cambria Math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GB" sz="14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400" i="1">
                                      <a:latin typeface="Cambria Math"/>
                                    </a:rPr>
                                    <m:t>3</m:t>
                                  </m:r>
                                  <m:r>
                                    <a:rPr lang="en-GB" sz="1400" i="1">
                                      <a:latin typeface="Cambria Math"/>
                                      <a:ea typeface="Cambria Math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GB" sz="1400" i="1">
                                      <a:latin typeface="Cambria Math"/>
                                    </a:rPr>
                                    <m:t>4</m:t>
                                  </m:r>
                                </m:den>
                              </m:f>
                            </m:e>
                          </m:d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+</m:t>
                          </m:r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𝑖𝑠𝑖𝑛</m:t>
                          </m:r>
                          <m:d>
                            <m:d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400" i="1">
                                  <a:latin typeface="Cambria Math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GB" sz="14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400" i="1">
                                      <a:latin typeface="Cambria Math"/>
                                    </a:rPr>
                                    <m:t>3</m:t>
                                  </m:r>
                                  <m:r>
                                    <a:rPr lang="en-GB" sz="1400" i="1">
                                      <a:latin typeface="Cambria Math"/>
                                      <a:ea typeface="Cambria Math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GB" sz="1400" i="1">
                                      <a:latin typeface="Cambria Math"/>
                                    </a:rPr>
                                    <m:t>4</m:t>
                                  </m:r>
                                </m:den>
                              </m:f>
                            </m:e>
                          </m:d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33" name="TextBox 1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81600" y="6281624"/>
                <a:ext cx="3124200" cy="649152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4" name="TextBox 133"/>
              <p:cNvSpPr txBox="1"/>
              <p:nvPr/>
            </p:nvSpPr>
            <p:spPr>
              <a:xfrm>
                <a:off x="990600" y="3886200"/>
                <a:ext cx="2057400" cy="45980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𝑧</m:t>
                          </m:r>
                        </m:e>
                        <m:sub>
                          <m:r>
                            <a:rPr lang="en-GB" sz="14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400" b="0" i="1" smtClean="0">
                          <a:latin typeface="Cambria Math"/>
                        </a:rPr>
                        <m:t>=2</m:t>
                      </m:r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i="1">
                              <a:latin typeface="Cambria Math"/>
                            </a:rPr>
                            <m:t>𝑐𝑜𝑠</m:t>
                          </m:r>
                          <m:f>
                            <m:f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400" i="1">
                                  <a:latin typeface="Cambria Math"/>
                                  <a:ea typeface="Cambria Math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GB" sz="1400" i="1">
                                  <a:latin typeface="Cambria Math"/>
                                </a:rPr>
                                <m:t>3</m:t>
                              </m:r>
                            </m:den>
                          </m:f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+</m:t>
                          </m:r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𝑖𝑠𝑖𝑛</m:t>
                          </m:r>
                          <m:f>
                            <m:fPr>
                              <m:ctrlPr>
                                <a:rPr lang="en-GB" sz="1400" i="1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fPr>
                            <m:num>
                              <m:r>
                                <a:rPr lang="en-GB" sz="1400" i="1">
                                  <a:latin typeface="Cambria Math"/>
                                  <a:ea typeface="Cambria Math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GB" sz="1400" i="1">
                                  <a:latin typeface="Cambria Math"/>
                                  <a:ea typeface="Cambria Math"/>
                                </a:rPr>
                                <m:t>3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34" name="TextBox 1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0600" y="3886200"/>
                <a:ext cx="2057400" cy="459806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0" name="TextBox 59"/>
              <p:cNvSpPr txBox="1"/>
              <p:nvPr/>
            </p:nvSpPr>
            <p:spPr>
              <a:xfrm>
                <a:off x="4876800" y="5715000"/>
                <a:ext cx="725968" cy="33316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3</m:t>
                      </m:r>
                      <m:rad>
                        <m:radPr>
                          <m:degHide m:val="on"/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e>
                      </m:ra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0" name="TextBox 5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76800" y="5715000"/>
                <a:ext cx="725968" cy="333168"/>
              </a:xfrm>
              <a:prstGeom prst="rect">
                <a:avLst/>
              </a:prstGeom>
              <a:blipFill rotWithShape="1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1" name="TextBox 60"/>
              <p:cNvSpPr txBox="1"/>
              <p:nvPr/>
            </p:nvSpPr>
            <p:spPr>
              <a:xfrm>
                <a:off x="457200" y="4419600"/>
                <a:ext cx="3276600" cy="64915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𝑧</m:t>
                          </m:r>
                        </m:e>
                        <m:sub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GB" sz="1400" b="0" i="1" smtClean="0">
                          <a:latin typeface="Cambria Math"/>
                        </a:rPr>
                        <m:t>=3</m:t>
                      </m:r>
                      <m:rad>
                        <m:radPr>
                          <m:degHide m:val="on"/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e>
                      </m:rad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i="1">
                              <a:latin typeface="Cambria Math"/>
                            </a:rPr>
                            <m:t>𝑐𝑜𝑠</m:t>
                          </m:r>
                          <m:d>
                            <m:d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400" i="1">
                                  <a:latin typeface="Cambria Math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GB" sz="14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400" i="1">
                                      <a:latin typeface="Cambria Math"/>
                                    </a:rPr>
                                    <m:t>3</m:t>
                                  </m:r>
                                  <m:r>
                                    <a:rPr lang="en-GB" sz="1400" i="1">
                                      <a:latin typeface="Cambria Math"/>
                                      <a:ea typeface="Cambria Math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GB" sz="1400" i="1">
                                      <a:latin typeface="Cambria Math"/>
                                    </a:rPr>
                                    <m:t>4</m:t>
                                  </m:r>
                                </m:den>
                              </m:f>
                            </m:e>
                          </m:d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+</m:t>
                          </m:r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𝑖𝑠𝑖𝑛</m:t>
                          </m:r>
                          <m:d>
                            <m:d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dPr>
                            <m:e>
                              <m:r>
                                <a:rPr lang="en-GB" sz="1400" i="1">
                                  <a:latin typeface="Cambria Math"/>
                                  <a:ea typeface="Cambria Math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GB" sz="1400" i="1"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GB" sz="1400" i="1">
                                      <a:latin typeface="Cambria Math"/>
                                      <a:ea typeface="Cambria Math"/>
                                    </a:rPr>
                                    <m:t>3</m:t>
                                  </m:r>
                                  <m:r>
                                    <a:rPr lang="en-GB" sz="1400" i="1">
                                      <a:latin typeface="Cambria Math"/>
                                      <a:ea typeface="Cambria Math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GB" sz="1400" i="1">
                                      <a:latin typeface="Cambria Math"/>
                                      <a:ea typeface="Cambria Math"/>
                                    </a:rPr>
                                    <m:t>4</m:t>
                                  </m:r>
                                </m:den>
                              </m:f>
                            </m:e>
                          </m:d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1" name="TextBox 6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4419600"/>
                <a:ext cx="3276600" cy="649152"/>
              </a:xfrm>
              <a:prstGeom prst="rect">
                <a:avLst/>
              </a:prstGeom>
              <a:blipFill rotWithShape="1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2" name="TextBox 61"/>
              <p:cNvSpPr txBox="1"/>
              <p:nvPr/>
            </p:nvSpPr>
            <p:spPr>
              <a:xfrm>
                <a:off x="7924800" y="5562600"/>
                <a:ext cx="782907" cy="49564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=−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3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𝜋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2" name="TextBox 6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24800" y="5562600"/>
                <a:ext cx="782907" cy="495649"/>
              </a:xfrm>
              <a:prstGeom prst="rect">
                <a:avLst/>
              </a:prstGeom>
              <a:blipFill rotWithShape="1"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4" name="Straight Connector 83"/>
          <p:cNvCxnSpPr/>
          <p:nvPr/>
        </p:nvCxnSpPr>
        <p:spPr>
          <a:xfrm>
            <a:off x="7239000" y="5791200"/>
            <a:ext cx="685800" cy="0"/>
          </a:xfrm>
          <a:prstGeom prst="line">
            <a:avLst/>
          </a:prstGeom>
          <a:ln w="38100">
            <a:solidFill>
              <a:srgbClr val="FF0000"/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7620000" y="4953000"/>
            <a:ext cx="152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Remember the angle you actually want!</a:t>
            </a:r>
          </a:p>
        </p:txBody>
      </p:sp>
      <p:sp>
        <p:nvSpPr>
          <p:cNvPr id="86" name="Title 1"/>
          <p:cNvSpPr>
            <a:spLocks noGrp="1"/>
          </p:cNvSpPr>
          <p:nvPr>
            <p:ph type="title"/>
          </p:nvPr>
        </p:nvSpPr>
        <p:spPr>
          <a:xfrm>
            <a:off x="611560" y="116632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Complex Numbers</a:t>
            </a:r>
          </a:p>
        </p:txBody>
      </p:sp>
      <p:sp>
        <p:nvSpPr>
          <p:cNvPr id="87" name="TextBox 86"/>
          <p:cNvSpPr txBox="1"/>
          <p:nvPr/>
        </p:nvSpPr>
        <p:spPr>
          <a:xfrm>
            <a:off x="8710343" y="6519446"/>
            <a:ext cx="42832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dirty="0">
                <a:latin typeface="Comic Sans MS" pitchFamily="66" charset="0"/>
              </a:rPr>
              <a:t>1A</a:t>
            </a:r>
          </a:p>
        </p:txBody>
      </p:sp>
      <p:sp>
        <p:nvSpPr>
          <p:cNvPr id="88" name="TextBox 87"/>
          <p:cNvSpPr txBox="1"/>
          <p:nvPr/>
        </p:nvSpPr>
        <p:spPr>
          <a:xfrm>
            <a:off x="6084168" y="1268760"/>
            <a:ext cx="42191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err="1">
                <a:latin typeface="Comic Sans MS" pitchFamily="66" charset="0"/>
              </a:rPr>
              <a:t>Im</a:t>
            </a:r>
            <a:endParaRPr lang="en-GB" sz="1400" dirty="0">
              <a:latin typeface="Comic Sans MS" pitchFamily="66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813541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42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6" grpId="0"/>
      <p:bldP spid="127" grpId="0"/>
      <p:bldP spid="128" grpId="0"/>
      <p:bldP spid="129" grpId="0"/>
      <p:bldP spid="130" grpId="0"/>
      <p:bldP spid="131" grpId="0"/>
      <p:bldP spid="132" grpId="0"/>
      <p:bldP spid="133" grpId="0"/>
      <p:bldP spid="60" grpId="0"/>
      <p:bldP spid="61" grpId="0"/>
      <p:bldP spid="62" grpId="0"/>
      <p:bldP spid="1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304800" y="1600200"/>
                <a:ext cx="3352800" cy="4724400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r>
                  <a:rPr lang="en-GB" sz="1400" b="1" dirty="0">
                    <a:latin typeface="Comic Sans MS" panose="030F0702030302020204" pitchFamily="66" charset="0"/>
                  </a:rPr>
                  <a:t>You can also express a complex number in the form </a:t>
                </a:r>
                <a14:m>
                  <m:oMath xmlns:m="http://schemas.openxmlformats.org/officeDocument/2006/math">
                    <m:r>
                      <a:rPr lang="en-GB" sz="1400" b="1" i="1" dirty="0">
                        <a:latin typeface="Cambria Math" panose="02040503050406030204" pitchFamily="18" charset="0"/>
                      </a:rPr>
                      <m:t>𝒛</m:t>
                    </m:r>
                    <m:r>
                      <a:rPr lang="en-GB" sz="1400" b="1" i="1" dirty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400" b="1" i="1" dirty="0">
                        <a:latin typeface="Cambria Math" panose="02040503050406030204" pitchFamily="18" charset="0"/>
                      </a:rPr>
                      <m:t>𝒓𝒆𝒊</m:t>
                    </m:r>
                    <m:r>
                      <a:rPr lang="el-GR" sz="1400" b="1" i="1" baseline="30000" dirty="0">
                        <a:latin typeface="Cambria Math" panose="02040503050406030204" pitchFamily="18" charset="0"/>
                      </a:rPr>
                      <m:t>𝜽</m:t>
                    </m:r>
                  </m:oMath>
                </a14:m>
                <a:endParaRPr lang="en-US" sz="1400" b="1" dirty="0">
                  <a:latin typeface="Comic Sans MS" panose="030F0702030302020204" pitchFamily="66" charset="0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r>
                  <a:rPr lang="en-US" sz="1400" dirty="0">
                    <a:latin typeface="Comic Sans MS" panose="030F0702030302020204" pitchFamily="66" charset="0"/>
                  </a:rPr>
                  <a:t>Note: The result below can be proven using Maclaurin and Taylor Series (which is next chapter – we will prove it then…)</a:t>
                </a: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r>
                  <a:rPr lang="en-US" sz="1400" dirty="0">
                    <a:latin typeface="Comic Sans MS" panose="030F0702030302020204" pitchFamily="66" charset="0"/>
                  </a:rPr>
                  <a:t>If a complex number is written as  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𝑧</m:t>
                    </m:r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400" i="1">
                        <a:latin typeface="Cambria Math"/>
                      </a:rPr>
                      <m:t>𝑟</m:t>
                    </m:r>
                    <m:r>
                      <a:rPr lang="en-US" sz="1400" i="1">
                        <a:latin typeface="Cambria Math"/>
                      </a:rPr>
                      <m:t>(</m:t>
                    </m:r>
                    <m:r>
                      <a:rPr lang="en-US" sz="1400" i="1">
                        <a:latin typeface="Cambria Math"/>
                      </a:rPr>
                      <m:t>𝑐𝑜𝑠</m:t>
                    </m:r>
                    <m:r>
                      <a:rPr lang="en-US" sz="1400" i="1">
                        <a:latin typeface="Cambria Math"/>
                        <a:ea typeface="Cambria Math"/>
                      </a:rPr>
                      <m:t>𝜃</m:t>
                    </m:r>
                    <m:r>
                      <a:rPr lang="en-US" sz="1400" i="1">
                        <a:latin typeface="Cambria Math"/>
                        <a:ea typeface="Cambria Math"/>
                      </a:rPr>
                      <m:t>+</m:t>
                    </m:r>
                    <m:r>
                      <a:rPr lang="en-US" sz="1400" i="1">
                        <a:latin typeface="Cambria Math"/>
                        <a:ea typeface="Cambria Math"/>
                      </a:rPr>
                      <m:t>𝑖𝑠𝑖𝑛</m:t>
                    </m:r>
                    <m:r>
                      <a:rPr lang="en-US" sz="1400" i="1">
                        <a:latin typeface="Cambria Math"/>
                        <a:ea typeface="Cambria Math"/>
                      </a:rPr>
                      <m:t>𝜃</m:t>
                    </m:r>
                    <m:r>
                      <a:rPr lang="en-US" sz="1400" i="1">
                        <a:latin typeface="Cambria Math"/>
                        <a:ea typeface="Cambria Math"/>
                      </a:rPr>
                      <m:t>)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 then it can also be written in this way:</a:t>
                </a: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/>
                        </a:rPr>
                        <m:t>𝑧</m:t>
                      </m:r>
                      <m:r>
                        <a:rPr lang="en-US" sz="1400" i="1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𝑟𝑒</m:t>
                          </m:r>
                        </m:e>
                        <m:sup>
                          <m:r>
                            <a:rPr lang="en-US" sz="1400" i="1">
                              <a:latin typeface="Cambria Math"/>
                            </a:rPr>
                            <m:t>𝑖</m:t>
                          </m:r>
                          <m:r>
                            <a:rPr lang="en-US" sz="1400" i="1">
                              <a:latin typeface="Cambria Math"/>
                              <a:ea typeface="Cambria Math"/>
                            </a:rPr>
                            <m:t>𝜃</m:t>
                          </m:r>
                        </m:sup>
                      </m:sSup>
                    </m:oMath>
                  </m:oMathPara>
                </a14:m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r>
                  <a:rPr lang="en-US" sz="1400" dirty="0">
                    <a:latin typeface="Comic Sans MS" panose="030F0702030302020204" pitchFamily="66" charset="0"/>
                  </a:rPr>
                  <a:t>As before,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𝑟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 is the modulus of the complex number and </a:t>
                </a:r>
                <a14:m>
                  <m:oMath xmlns:m="http://schemas.openxmlformats.org/officeDocument/2006/math">
                    <m:r>
                      <a:rPr lang="el-GR" sz="1400" i="1" dirty="0" smtClean="0">
                        <a:latin typeface="Cambria Math" panose="02040503050406030204" pitchFamily="18" charset="0"/>
                      </a:rPr>
                      <m:t>𝜃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 is the argument</a:t>
                </a: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r>
                  <a:rPr lang="en-US" sz="1400" dirty="0">
                    <a:latin typeface="Comic Sans MS" panose="030F0702030302020204" pitchFamily="66" charset="0"/>
                    <a:sym typeface="Wingdings" pitchFamily="2" charset="2"/>
                  </a:rPr>
                  <a:t> This is known as the ‘exponential form’</a:t>
                </a:r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04800" y="1600200"/>
                <a:ext cx="3352800" cy="4724400"/>
              </a:xfrm>
              <a:blipFill>
                <a:blip r:embed="rId2"/>
                <a:stretch>
                  <a:fillRect t="-258" r="-109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76200" y="76200"/>
                <a:ext cx="1773178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𝑧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𝑟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(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𝑐𝑜𝑠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+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𝑖𝑠𝑖𝑛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)</m:t>
                      </m:r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00" y="76200"/>
                <a:ext cx="1773178" cy="307777"/>
              </a:xfrm>
              <a:prstGeom prst="rect">
                <a:avLst/>
              </a:prstGeom>
              <a:blipFill rotWithShape="1">
                <a:blip r:embed="rId3"/>
                <a:stretch>
                  <a:fillRect b="-1852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119418" y="542498"/>
                <a:ext cx="874342" cy="317203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𝑧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𝑟𝑒</m:t>
                          </m:r>
                        </m:e>
                        <m:sup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𝑖</m:t>
                          </m:r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𝜃</m:t>
                          </m:r>
                        </m:sup>
                      </m:sSup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9418" y="542498"/>
                <a:ext cx="874342" cy="317203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611560" y="116632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Complex Numbers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8710343" y="6519446"/>
            <a:ext cx="42832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dirty="0">
                <a:latin typeface="Comic Sans MS" pitchFamily="66" charset="0"/>
              </a:rPr>
              <a:t>1A</a:t>
            </a:r>
          </a:p>
        </p:txBody>
      </p:sp>
    </p:spTree>
    <p:extLst>
      <p:ext uri="{BB962C8B-B14F-4D97-AF65-F5344CB8AC3E}">
        <p14:creationId xmlns:p14="http://schemas.microsoft.com/office/powerpoint/2010/main" val="4808942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304800" y="1600200"/>
                <a:ext cx="3352800" cy="4525963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r>
                  <a:rPr lang="en-GB" sz="1400" b="1" dirty="0">
                    <a:latin typeface="Comic Sans MS" panose="030F0702030302020204" pitchFamily="66" charset="0"/>
                  </a:rPr>
                  <a:t>You can express a complex number in the form </a:t>
                </a:r>
                <a14:m>
                  <m:oMath xmlns:m="http://schemas.openxmlformats.org/officeDocument/2006/math">
                    <m:r>
                      <a:rPr lang="en-GB" sz="1400" b="1" i="1" dirty="0">
                        <a:latin typeface="Cambria Math" panose="02040503050406030204" pitchFamily="18" charset="0"/>
                      </a:rPr>
                      <m:t>𝒛</m:t>
                    </m:r>
                    <m:r>
                      <a:rPr lang="en-GB" sz="1400" b="1" i="1" dirty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400" b="1" i="1" dirty="0">
                        <a:latin typeface="Cambria Math" panose="02040503050406030204" pitchFamily="18" charset="0"/>
                      </a:rPr>
                      <m:t>𝒓𝒆𝒊</m:t>
                    </m:r>
                    <m:r>
                      <a:rPr lang="el-GR" sz="1400" b="1" i="1" baseline="30000" dirty="0">
                        <a:latin typeface="Cambria Math" panose="02040503050406030204" pitchFamily="18" charset="0"/>
                      </a:rPr>
                      <m:t>𝜽</m:t>
                    </m:r>
                  </m:oMath>
                </a14:m>
                <a:endParaRPr lang="en-US" sz="1400" b="1" dirty="0">
                  <a:latin typeface="Comic Sans MS" panose="030F0702030302020204" pitchFamily="66" charset="0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r>
                  <a:rPr lang="en-US" sz="1400" dirty="0">
                    <a:latin typeface="Comic Sans MS" panose="030F0702030302020204" pitchFamily="66" charset="0"/>
                  </a:rPr>
                  <a:t>Express the complex number          </a:t>
                </a:r>
                <a14:m>
                  <m:oMath xmlns:m="http://schemas.openxmlformats.org/officeDocument/2006/math">
                    <m:r>
                      <a:rPr lang="en-US" sz="1400" i="1" dirty="0">
                        <a:latin typeface="Cambria Math" panose="02040503050406030204" pitchFamily="18" charset="0"/>
                      </a:rPr>
                      <m:t>𝑧</m:t>
                    </m:r>
                    <m:r>
                      <a:rPr lang="en-US" sz="1400" i="1" dirty="0">
                        <a:latin typeface="Cambria Math" panose="02040503050406030204" pitchFamily="18" charset="0"/>
                      </a:rPr>
                      <m:t>=2 –3</m:t>
                    </m:r>
                    <m:r>
                      <a:rPr lang="en-US" sz="1400" i="1" dirty="0">
                        <a:latin typeface="Cambria Math" panose="02040503050406030204" pitchFamily="18" charset="0"/>
                      </a:rPr>
                      <m:t>𝑖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 in the form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i="1">
                            <a:latin typeface="Cambria Math"/>
                          </a:rPr>
                          <m:t>𝑟𝑒</m:t>
                        </m:r>
                      </m:e>
                      <m:sup>
                        <m:r>
                          <a:rPr lang="en-US" sz="1400" i="1">
                            <a:latin typeface="Cambria Math"/>
                          </a:rPr>
                          <m:t>𝑖</m:t>
                        </m:r>
                        <m:r>
                          <a:rPr lang="en-US" sz="1400" i="1">
                            <a:latin typeface="Cambria Math"/>
                            <a:ea typeface="Cambria Math"/>
                          </a:rPr>
                          <m:t>𝜃</m:t>
                        </m:r>
                      </m:sup>
                    </m:sSup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, where </a:t>
                </a: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dirty="0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l-GR" sz="1400" i="1" dirty="0">
                          <a:latin typeface="Cambria Math" panose="02040503050406030204" pitchFamily="18" charset="0"/>
                        </a:rPr>
                        <m:t>𝜋</m:t>
                      </m:r>
                      <m:r>
                        <a:rPr lang="en-US" sz="1400" i="1" dirty="0" smtClean="0">
                          <a:latin typeface="Cambria Math" panose="02040503050406030204" pitchFamily="18" charset="0"/>
                        </a:rPr>
                        <m:t>&lt;</m:t>
                      </m:r>
                      <m:r>
                        <a:rPr lang="el-GR" sz="1400" i="1" dirty="0" smtClean="0">
                          <a:latin typeface="Cambria Math" panose="02040503050406030204" pitchFamily="18" charset="0"/>
                        </a:rPr>
                        <m:t>𝜃</m:t>
                      </m:r>
                      <m:r>
                        <a:rPr lang="en-US" sz="1400" i="1" dirty="0" smtClean="0">
                          <a:latin typeface="Cambria Math" panose="02040503050406030204" pitchFamily="18" charset="0"/>
                        </a:rPr>
                        <m:t>≤ </m:t>
                      </m:r>
                      <m:r>
                        <a:rPr lang="el-GR" sz="1400" i="1" dirty="0" smtClean="0">
                          <a:latin typeface="Cambria Math" panose="02040503050406030204" pitchFamily="18" charset="0"/>
                        </a:rPr>
                        <m:t>𝜋</m:t>
                      </m:r>
                    </m:oMath>
                  </m:oMathPara>
                </a14:m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r>
                  <a:rPr lang="en-US" sz="1400" dirty="0">
                    <a:latin typeface="Comic Sans MS" panose="030F0702030302020204" pitchFamily="66" charset="0"/>
                  </a:rPr>
                  <a:t>As with the modulus-argument form, you should start by sketching an </a:t>
                </a:r>
                <a:r>
                  <a:rPr lang="en-US" sz="1400" dirty="0" err="1">
                    <a:latin typeface="Comic Sans MS" panose="030F0702030302020204" pitchFamily="66" charset="0"/>
                  </a:rPr>
                  <a:t>Argand</a:t>
                </a:r>
                <a:r>
                  <a:rPr lang="en-US" sz="1400" dirty="0">
                    <a:latin typeface="Comic Sans MS" panose="030F0702030302020204" pitchFamily="66" charset="0"/>
                  </a:rPr>
                  <a:t> diagram and use it to find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𝑟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l-GR" sz="1400" i="1" dirty="0" smtClean="0">
                        <a:latin typeface="Cambria Math" panose="02040503050406030204" pitchFamily="18" charset="0"/>
                      </a:rPr>
                      <m:t>𝜃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 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04800" y="1600200"/>
                <a:ext cx="3352800" cy="4525963"/>
              </a:xfrm>
              <a:blipFill>
                <a:blip r:embed="rId2"/>
                <a:stretch>
                  <a:fillRect t="-270" r="-454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76200" y="76200"/>
                <a:ext cx="1773178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𝑧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𝑟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(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𝑐𝑜𝑠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+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𝑖𝑠𝑖𝑛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)</m:t>
                      </m:r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00" y="76200"/>
                <a:ext cx="1773178" cy="307777"/>
              </a:xfrm>
              <a:prstGeom prst="rect">
                <a:avLst/>
              </a:prstGeom>
              <a:blipFill rotWithShape="1">
                <a:blip r:embed="rId3"/>
                <a:stretch>
                  <a:fillRect b="-1852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119418" y="542498"/>
                <a:ext cx="874342" cy="317203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𝑧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𝑟𝑒</m:t>
                          </m:r>
                        </m:e>
                        <m:sup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𝑖</m:t>
                          </m:r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𝜃</m:t>
                          </m:r>
                        </m:sup>
                      </m:sSup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9418" y="542498"/>
                <a:ext cx="874342" cy="317203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Rectangle 7"/>
          <p:cNvSpPr/>
          <p:nvPr/>
        </p:nvSpPr>
        <p:spPr>
          <a:xfrm>
            <a:off x="8229600" y="2819400"/>
            <a:ext cx="76200" cy="762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9" name="Straight Arrow Connector 8"/>
          <p:cNvCxnSpPr/>
          <p:nvPr/>
        </p:nvCxnSpPr>
        <p:spPr>
          <a:xfrm flipV="1">
            <a:off x="7696200" y="1600200"/>
            <a:ext cx="0" cy="22098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rot="5400000" flipV="1">
            <a:off x="7734300" y="1714500"/>
            <a:ext cx="0" cy="22098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7696200" y="2819400"/>
            <a:ext cx="609600" cy="8382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7772400" y="3200400"/>
            <a:ext cx="25840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itchFamily="66" charset="0"/>
              </a:rPr>
              <a:t>r</a:t>
            </a:r>
            <a:endParaRPr lang="en-GB" sz="1200" dirty="0">
              <a:latin typeface="Comic Sans MS" pitchFamily="66" charset="0"/>
            </a:endParaRPr>
          </a:p>
        </p:txBody>
      </p:sp>
      <p:cxnSp>
        <p:nvCxnSpPr>
          <p:cNvPr id="13" name="Straight Arrow Connector 12"/>
          <p:cNvCxnSpPr/>
          <p:nvPr/>
        </p:nvCxnSpPr>
        <p:spPr>
          <a:xfrm flipV="1">
            <a:off x="8305800" y="2819400"/>
            <a:ext cx="0" cy="838200"/>
          </a:xfrm>
          <a:prstGeom prst="straightConnector1">
            <a:avLst/>
          </a:prstGeom>
          <a:ln w="25400">
            <a:solidFill>
              <a:srgbClr val="FF0000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7848600" y="2590800"/>
            <a:ext cx="2792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b="1" dirty="0">
                <a:solidFill>
                  <a:srgbClr val="FF0000"/>
                </a:solidFill>
                <a:latin typeface="Comic Sans MS" pitchFamily="66" charset="0"/>
              </a:rPr>
              <a:t>2</a:t>
            </a:r>
            <a:endParaRPr lang="en-GB" sz="12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5" name="Arc 14"/>
          <p:cNvSpPr/>
          <p:nvPr/>
        </p:nvSpPr>
        <p:spPr>
          <a:xfrm>
            <a:off x="7010400" y="2209800"/>
            <a:ext cx="914400" cy="914400"/>
          </a:xfrm>
          <a:prstGeom prst="arc">
            <a:avLst>
              <a:gd name="adj1" fmla="val 1153769"/>
              <a:gd name="adj2" fmla="val 2451633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TextBox 15"/>
          <p:cNvSpPr txBox="1"/>
          <p:nvPr/>
        </p:nvSpPr>
        <p:spPr>
          <a:xfrm>
            <a:off x="7848600" y="2819400"/>
            <a:ext cx="2792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l-GR" sz="1200" dirty="0">
                <a:latin typeface="Comic Sans MS" pitchFamily="66" charset="0"/>
              </a:rPr>
              <a:t>θ</a:t>
            </a:r>
            <a:endParaRPr lang="en-GB" sz="1200" dirty="0">
              <a:latin typeface="Comic Sans MS" pitchFamily="66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8763000" y="2667000"/>
            <a:ext cx="2760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itchFamily="66" charset="0"/>
              </a:rPr>
              <a:t>x</a:t>
            </a:r>
            <a:endParaRPr lang="en-GB" sz="1200" dirty="0">
              <a:latin typeface="Comic Sans MS" pitchFamily="66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7543800" y="1371600"/>
            <a:ext cx="26481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itchFamily="66" charset="0"/>
              </a:rPr>
              <a:t>y</a:t>
            </a:r>
            <a:endParaRPr lang="en-GB" sz="1200" dirty="0">
              <a:latin typeface="Comic Sans MS" pitchFamily="66" charset="0"/>
            </a:endParaRPr>
          </a:p>
        </p:txBody>
      </p:sp>
      <p:cxnSp>
        <p:nvCxnSpPr>
          <p:cNvPr id="19" name="Straight Arrow Connector 18"/>
          <p:cNvCxnSpPr/>
          <p:nvPr/>
        </p:nvCxnSpPr>
        <p:spPr>
          <a:xfrm flipH="1">
            <a:off x="7696200" y="2819400"/>
            <a:ext cx="609600" cy="0"/>
          </a:xfrm>
          <a:prstGeom prst="straightConnector1">
            <a:avLst/>
          </a:prstGeom>
          <a:ln w="254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8305800" y="3124200"/>
            <a:ext cx="2792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b="1" dirty="0">
                <a:solidFill>
                  <a:srgbClr val="FF0000"/>
                </a:solidFill>
                <a:latin typeface="Comic Sans MS" pitchFamily="66" charset="0"/>
              </a:rPr>
              <a:t>3</a:t>
            </a:r>
            <a:endParaRPr lang="en-GB" sz="12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733800" y="1981200"/>
            <a:ext cx="2895600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Pay attention to the directions</a:t>
            </a:r>
          </a:p>
          <a:p>
            <a:pPr marL="285750" indent="-285750">
              <a:buFont typeface="Wingdings"/>
              <a:buChar char="à"/>
            </a:pPr>
            <a:r>
              <a:rPr lang="en-US" sz="14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The ‘x’ part is positive so will go in the positive direction horizontally</a:t>
            </a:r>
          </a:p>
          <a:p>
            <a:pPr marL="285750" indent="-285750">
              <a:buFont typeface="Wingdings"/>
              <a:buChar char="à"/>
            </a:pPr>
            <a:endParaRPr lang="en-US" sz="1400" dirty="0">
              <a:solidFill>
                <a:srgbClr val="FF0000"/>
              </a:solidFill>
              <a:latin typeface="Comic Sans MS" pitchFamily="66" charset="0"/>
              <a:sym typeface="Wingdings" pitchFamily="2" charset="2"/>
            </a:endParaRPr>
          </a:p>
          <a:p>
            <a:pPr marL="285750" indent="-285750">
              <a:buFont typeface="Wingdings"/>
              <a:buChar char="à"/>
            </a:pPr>
            <a:r>
              <a:rPr lang="en-US" sz="14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The ‘y’ part is negative so will go downwards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3733800" y="3886200"/>
            <a:ext cx="533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 Once sketched you can then find the modulus and argument using GCSE Pythagoras and Trigonometry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3886200" y="4419600"/>
                <a:ext cx="1756828" cy="39049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/>
                        </a:rPr>
                        <m:t>𝑟</m:t>
                      </m:r>
                      <m:r>
                        <a:rPr lang="en-US" sz="1600" b="0" i="1" smtClean="0">
                          <a:latin typeface="Cambria Math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600" b="0" i="1" smtClean="0">
                                      <a:latin typeface="Cambria Math"/>
                                    </a:rPr>
                                    <m:t>2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16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600" b="0" i="1" smtClean="0">
                              <a:latin typeface="Cambria Math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/>
                                </a:rPr>
                                <m:t>(3)</m:t>
                              </m:r>
                            </m:e>
                            <m:sup>
                              <m:r>
                                <a:rPr lang="en-US" sz="16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6200" y="4419600"/>
                <a:ext cx="1756828" cy="390492"/>
              </a:xfrm>
              <a:prstGeom prst="rect">
                <a:avLst/>
              </a:prstGeom>
              <a:blipFill rotWithShape="1">
                <a:blip r:embed="rId5"/>
                <a:stretch>
                  <a:fillRect b="-937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3886200" y="5105400"/>
                <a:ext cx="990600" cy="36760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/>
                        </a:rPr>
                        <m:t>𝑟</m:t>
                      </m:r>
                      <m:r>
                        <a:rPr lang="en-US" sz="1600" b="0" i="1" smtClean="0">
                          <a:latin typeface="Cambria Math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13</m:t>
                          </m:r>
                        </m:e>
                      </m:ra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6200" y="5105400"/>
                <a:ext cx="990600" cy="367601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6781800" y="4495800"/>
                <a:ext cx="974177" cy="49564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𝑇𝑎𝑛</m:t>
                      </m:r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3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81800" y="4495800"/>
                <a:ext cx="974177" cy="495649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6934200" y="5257800"/>
                <a:ext cx="900439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=0.98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34200" y="5257800"/>
                <a:ext cx="900439" cy="307777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Arc 26"/>
          <p:cNvSpPr/>
          <p:nvPr/>
        </p:nvSpPr>
        <p:spPr>
          <a:xfrm>
            <a:off x="5562600" y="4800600"/>
            <a:ext cx="381000" cy="381000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TextBox 27"/>
          <p:cNvSpPr txBox="1"/>
          <p:nvPr/>
        </p:nvSpPr>
        <p:spPr>
          <a:xfrm>
            <a:off x="5894695" y="4855191"/>
            <a:ext cx="838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Calculate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9" name="Arc 28"/>
          <p:cNvSpPr/>
          <p:nvPr/>
        </p:nvSpPr>
        <p:spPr>
          <a:xfrm>
            <a:off x="7696200" y="4800600"/>
            <a:ext cx="381000" cy="609600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TextBox 29"/>
          <p:cNvSpPr txBox="1"/>
          <p:nvPr/>
        </p:nvSpPr>
        <p:spPr>
          <a:xfrm>
            <a:off x="8001000" y="4876800"/>
            <a:ext cx="83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Inverse Tan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1" name="Arc 30"/>
          <p:cNvSpPr/>
          <p:nvPr/>
        </p:nvSpPr>
        <p:spPr>
          <a:xfrm>
            <a:off x="7696200" y="5486400"/>
            <a:ext cx="381000" cy="609600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TextBox 31"/>
          <p:cNvSpPr txBox="1"/>
          <p:nvPr/>
        </p:nvSpPr>
        <p:spPr>
          <a:xfrm>
            <a:off x="8001000" y="5486400"/>
            <a:ext cx="1066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Negative as below the x-axis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6629400" y="5943600"/>
                <a:ext cx="1298497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1400" b="0" i="0" smtClean="0">
                              <a:latin typeface="Cambria Math"/>
                              <a:ea typeface="Cambria Math"/>
                            </a:rPr>
                            <m:t>arg</m:t>
                          </m:r>
                        </m:fName>
                        <m:e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𝑧</m:t>
                          </m:r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=−0.98</m:t>
                          </m:r>
                        </m:e>
                      </m:func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29400" y="5943600"/>
                <a:ext cx="1298497" cy="307777"/>
              </a:xfrm>
              <a:prstGeom prst="rect">
                <a:avLst/>
              </a:prstGeom>
              <a:blipFill rotWithShape="1">
                <a:blip r:embed="rId9"/>
                <a:stretch>
                  <a:fillRect b="-2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680120" y="4496544"/>
                <a:ext cx="874342" cy="317203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𝑧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𝑟𝑒</m:t>
                          </m:r>
                        </m:e>
                        <m:sup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𝑖</m:t>
                          </m:r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𝜃</m:t>
                          </m:r>
                        </m:sup>
                      </m:sSup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0120" y="4496544"/>
                <a:ext cx="874342" cy="317203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680120" y="4953744"/>
                <a:ext cx="1368003" cy="333168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𝑧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ad>
                            <m:radPr>
                              <m:degHide m:val="on"/>
                              <m:ctrlPr>
                                <a:rPr lang="en-US" sz="1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4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13</m:t>
                              </m:r>
                            </m:e>
                          </m:rad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−0.98</m:t>
                          </m:r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𝑖</m:t>
                          </m:r>
                        </m:sup>
                      </m:sSup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0120" y="4953744"/>
                <a:ext cx="1368003" cy="333168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5" name="Arc 44"/>
          <p:cNvSpPr/>
          <p:nvPr/>
        </p:nvSpPr>
        <p:spPr>
          <a:xfrm>
            <a:off x="1851695" y="4677519"/>
            <a:ext cx="304800" cy="533400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" name="TextBox 45"/>
          <p:cNvSpPr txBox="1"/>
          <p:nvPr/>
        </p:nvSpPr>
        <p:spPr>
          <a:xfrm>
            <a:off x="2051720" y="4725144"/>
            <a:ext cx="1066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Replace r and </a:t>
            </a:r>
            <a:r>
              <a:rPr lang="el-GR" sz="1200" dirty="0">
                <a:solidFill>
                  <a:srgbClr val="FF0000"/>
                </a:solidFill>
                <a:latin typeface="Comic Sans MS" pitchFamily="66" charset="0"/>
              </a:rPr>
              <a:t>θ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1" name="Title 1"/>
          <p:cNvSpPr>
            <a:spLocks noGrp="1"/>
          </p:cNvSpPr>
          <p:nvPr>
            <p:ph type="title"/>
          </p:nvPr>
        </p:nvSpPr>
        <p:spPr>
          <a:xfrm>
            <a:off x="611560" y="116632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Complex Numbers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8710343" y="6519446"/>
            <a:ext cx="42832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dirty="0">
                <a:latin typeface="Comic Sans MS" pitchFamily="66" charset="0"/>
              </a:rPr>
              <a:t>1A</a:t>
            </a:r>
          </a:p>
        </p:txBody>
      </p:sp>
    </p:spTree>
    <p:extLst>
      <p:ext uri="{BB962C8B-B14F-4D97-AF65-F5344CB8AC3E}">
        <p14:creationId xmlns:p14="http://schemas.microsoft.com/office/powerpoint/2010/main" val="7230328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3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6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2" grpId="0"/>
      <p:bldP spid="14" grpId="0"/>
      <p:bldP spid="15" grpId="0" animBg="1"/>
      <p:bldP spid="16" grpId="0"/>
      <p:bldP spid="17" grpId="0"/>
      <p:bldP spid="18" grpId="0"/>
      <p:bldP spid="20" grpId="0"/>
      <p:bldP spid="23" grpId="0"/>
      <p:bldP spid="24" grpId="0"/>
      <p:bldP spid="25" grpId="0"/>
      <p:bldP spid="26" grpId="0"/>
      <p:bldP spid="27" grpId="0" animBg="1"/>
      <p:bldP spid="28" grpId="0"/>
      <p:bldP spid="29" grpId="0" animBg="1"/>
      <p:bldP spid="30" grpId="0"/>
      <p:bldP spid="31" grpId="0" animBg="1"/>
      <p:bldP spid="32" grpId="0"/>
      <p:bldP spid="33" grpId="0"/>
      <p:bldP spid="43" grpId="0"/>
      <p:bldP spid="44" grpId="0"/>
      <p:bldP spid="45" grpId="0" animBg="1"/>
      <p:bldP spid="4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304800" y="1600200"/>
                <a:ext cx="3352800" cy="4525963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r>
                  <a:rPr lang="en-GB" sz="1400" b="1" dirty="0">
                    <a:latin typeface="Comic Sans MS" panose="030F0702030302020204" pitchFamily="66" charset="0"/>
                  </a:rPr>
                  <a:t>You can express a complex number in the form </a:t>
                </a:r>
                <a14:m>
                  <m:oMath xmlns:m="http://schemas.openxmlformats.org/officeDocument/2006/math">
                    <m:r>
                      <a:rPr lang="en-GB" sz="1400" b="1" i="1" dirty="0">
                        <a:latin typeface="Cambria Math" panose="02040503050406030204" pitchFamily="18" charset="0"/>
                      </a:rPr>
                      <m:t>𝒛</m:t>
                    </m:r>
                    <m:r>
                      <a:rPr lang="en-GB" sz="1400" b="1" i="1" dirty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400" b="1" i="1" dirty="0">
                        <a:latin typeface="Cambria Math" panose="02040503050406030204" pitchFamily="18" charset="0"/>
                      </a:rPr>
                      <m:t>𝒓𝒆𝒊</m:t>
                    </m:r>
                    <m:r>
                      <a:rPr lang="el-GR" sz="1400" b="1" i="1" baseline="30000" dirty="0">
                        <a:latin typeface="Cambria Math" panose="02040503050406030204" pitchFamily="18" charset="0"/>
                      </a:rPr>
                      <m:t>𝜽</m:t>
                    </m:r>
                  </m:oMath>
                </a14:m>
                <a:endParaRPr lang="en-US" sz="1400" b="1" dirty="0">
                  <a:latin typeface="Comic Sans MS" panose="030F0702030302020204" pitchFamily="66" charset="0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r>
                  <a:rPr lang="en-US" sz="1400" dirty="0">
                    <a:latin typeface="Comic Sans MS" panose="030F0702030302020204" pitchFamily="66" charset="0"/>
                  </a:rPr>
                  <a:t>In the regular </a:t>
                </a:r>
                <a:r>
                  <a:rPr lang="en-US" sz="1400" dirty="0" err="1">
                    <a:latin typeface="Comic Sans MS" panose="030F0702030302020204" pitchFamily="66" charset="0"/>
                  </a:rPr>
                  <a:t>Maths</a:t>
                </a:r>
                <a:r>
                  <a:rPr lang="en-US" sz="1400" dirty="0">
                    <a:latin typeface="Comic Sans MS" panose="030F0702030302020204" pitchFamily="66" charset="0"/>
                  </a:rPr>
                  <a:t> course, you will have encountered the following:</a:t>
                </a: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dirty="0" smtClean="0">
                          <a:latin typeface="Cambria Math" panose="02040503050406030204" pitchFamily="18" charset="0"/>
                        </a:rPr>
                        <m:t>𝑐𝑜𝑠</m:t>
                      </m:r>
                      <m:r>
                        <a:rPr lang="en-US" sz="1400" i="1" dirty="0" smtClean="0">
                          <a:latin typeface="Cambria Math" panose="02040503050406030204" pitchFamily="18" charset="0"/>
                        </a:rPr>
                        <m:t>⁡(−</m:t>
                      </m:r>
                      <m:r>
                        <a:rPr lang="el-GR" sz="1400" i="1" dirty="0" smtClean="0">
                          <a:latin typeface="Cambria Math" panose="02040503050406030204" pitchFamily="18" charset="0"/>
                        </a:rPr>
                        <m:t>𝜃</m:t>
                      </m:r>
                      <m:r>
                        <a:rPr lang="en-US" sz="1400" i="1" dirty="0" smtClean="0">
                          <a:latin typeface="Cambria Math" panose="02040503050406030204" pitchFamily="18" charset="0"/>
                        </a:rPr>
                        <m:t>)=</m:t>
                      </m:r>
                      <m:r>
                        <a:rPr lang="en-US" sz="1400" i="1" dirty="0" err="1" smtClean="0">
                          <a:latin typeface="Cambria Math" panose="02040503050406030204" pitchFamily="18" charset="0"/>
                        </a:rPr>
                        <m:t>𝑐𝑜𝑠</m:t>
                      </m:r>
                      <m:r>
                        <a:rPr lang="el-GR" sz="1400" i="1" dirty="0" smtClean="0">
                          <a:latin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en-US" sz="1400" i="1" dirty="0">
                  <a:latin typeface="Comic Sans MS" panose="030F0702030302020204" pitchFamily="66" charset="0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dirty="0" smtClean="0">
                          <a:latin typeface="Cambria Math" panose="02040503050406030204" pitchFamily="18" charset="0"/>
                        </a:rPr>
                        <m:t>𝑠𝑖𝑛</m:t>
                      </m:r>
                      <m:r>
                        <a:rPr lang="en-US" sz="1400" i="1" dirty="0" smtClean="0">
                          <a:latin typeface="Cambria Math" panose="02040503050406030204" pitchFamily="18" charset="0"/>
                        </a:rPr>
                        <m:t>⁡(−</m:t>
                      </m:r>
                      <m:r>
                        <a:rPr lang="el-GR" sz="1400" i="1" dirty="0" smtClean="0">
                          <a:latin typeface="Cambria Math" panose="02040503050406030204" pitchFamily="18" charset="0"/>
                        </a:rPr>
                        <m:t>𝜃</m:t>
                      </m:r>
                      <m:r>
                        <a:rPr lang="en-US" sz="1400" i="1" dirty="0" smtClean="0">
                          <a:latin typeface="Cambria Math" panose="02040503050406030204" pitchFamily="18" charset="0"/>
                        </a:rPr>
                        <m:t>)=−</m:t>
                      </m:r>
                      <m:r>
                        <a:rPr lang="en-US" sz="1400" i="1" dirty="0" smtClean="0">
                          <a:latin typeface="Cambria Math" panose="02040503050406030204" pitchFamily="18" charset="0"/>
                        </a:rPr>
                        <m:t>𝑠𝑖𝑛</m:t>
                      </m:r>
                      <m:r>
                        <a:rPr lang="el-GR" sz="1400" i="1" dirty="0" smtClean="0">
                          <a:latin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en-US" sz="1400" i="1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04800" y="1600200"/>
                <a:ext cx="3352800" cy="4525963"/>
              </a:xfrm>
              <a:blipFill>
                <a:blip r:embed="rId2"/>
                <a:stretch>
                  <a:fillRect t="-270" r="-72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76200" y="76200"/>
                <a:ext cx="1773178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𝑧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𝑟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(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𝑐𝑜𝑠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+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𝑖𝑠𝑖𝑛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)</m:t>
                      </m:r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00" y="76200"/>
                <a:ext cx="1773178" cy="307777"/>
              </a:xfrm>
              <a:prstGeom prst="rect">
                <a:avLst/>
              </a:prstGeom>
              <a:blipFill rotWithShape="1">
                <a:blip r:embed="rId3"/>
                <a:stretch>
                  <a:fillRect b="-1852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119418" y="542498"/>
                <a:ext cx="874342" cy="317203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𝑧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𝑟𝑒</m:t>
                          </m:r>
                        </m:e>
                        <m:sup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𝑖</m:t>
                          </m:r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𝜃</m:t>
                          </m:r>
                        </m:sup>
                      </m:sSup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9418" y="542498"/>
                <a:ext cx="874342" cy="317203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1" name="Rectangle 62"/>
          <p:cNvSpPr>
            <a:spLocks noChangeArrowheads="1"/>
          </p:cNvSpPr>
          <p:nvPr/>
        </p:nvSpPr>
        <p:spPr bwMode="auto">
          <a:xfrm>
            <a:off x="6296162" y="4985419"/>
            <a:ext cx="309562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spcBef>
                <a:spcPct val="20000"/>
              </a:spcBef>
            </a:pPr>
            <a:endParaRPr lang="en-US" altLang="en-US" sz="800"/>
          </a:p>
        </p:txBody>
      </p:sp>
      <p:sp>
        <p:nvSpPr>
          <p:cNvPr id="52" name="Rectangle 48"/>
          <p:cNvSpPr>
            <a:spLocks noChangeArrowheads="1"/>
          </p:cNvSpPr>
          <p:nvPr/>
        </p:nvSpPr>
        <p:spPr bwMode="auto">
          <a:xfrm>
            <a:off x="6296162" y="4772694"/>
            <a:ext cx="309562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spcBef>
                <a:spcPct val="20000"/>
              </a:spcBef>
            </a:pPr>
            <a:endParaRPr lang="en-US" altLang="en-US" sz="800"/>
          </a:p>
        </p:txBody>
      </p:sp>
      <p:sp>
        <p:nvSpPr>
          <p:cNvPr id="53" name="Rectangle 34"/>
          <p:cNvSpPr>
            <a:spLocks noChangeArrowheads="1"/>
          </p:cNvSpPr>
          <p:nvPr/>
        </p:nvSpPr>
        <p:spPr bwMode="auto">
          <a:xfrm>
            <a:off x="6296162" y="4559969"/>
            <a:ext cx="309562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spcBef>
                <a:spcPct val="20000"/>
              </a:spcBef>
            </a:pPr>
            <a:endParaRPr lang="en-US" altLang="en-US" sz="800"/>
          </a:p>
        </p:txBody>
      </p:sp>
      <p:sp>
        <p:nvSpPr>
          <p:cNvPr id="54" name="Rectangle 20"/>
          <p:cNvSpPr>
            <a:spLocks noChangeArrowheads="1"/>
          </p:cNvSpPr>
          <p:nvPr/>
        </p:nvSpPr>
        <p:spPr bwMode="auto">
          <a:xfrm>
            <a:off x="6296162" y="4347244"/>
            <a:ext cx="309562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spcBef>
                <a:spcPct val="20000"/>
              </a:spcBef>
            </a:pPr>
            <a:endParaRPr lang="en-US" altLang="en-US" sz="800"/>
          </a:p>
        </p:txBody>
      </p:sp>
      <p:sp>
        <p:nvSpPr>
          <p:cNvPr id="62" name="Line 79"/>
          <p:cNvSpPr>
            <a:spLocks noChangeShapeType="1"/>
          </p:cNvSpPr>
          <p:nvPr/>
        </p:nvSpPr>
        <p:spPr bwMode="auto">
          <a:xfrm>
            <a:off x="6296162" y="4772694"/>
            <a:ext cx="2481262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63" name="Line 82"/>
          <p:cNvSpPr>
            <a:spLocks noChangeShapeType="1"/>
          </p:cNvSpPr>
          <p:nvPr/>
        </p:nvSpPr>
        <p:spPr bwMode="auto">
          <a:xfrm>
            <a:off x="6296162" y="4134519"/>
            <a:ext cx="0" cy="1276350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64" name="Text Box 201"/>
          <p:cNvSpPr txBox="1">
            <a:spLocks noChangeArrowheads="1"/>
          </p:cNvSpPr>
          <p:nvPr/>
        </p:nvSpPr>
        <p:spPr bwMode="auto">
          <a:xfrm>
            <a:off x="6045337" y="4188494"/>
            <a:ext cx="3143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GB" altLang="en-US" sz="1400">
                <a:latin typeface="Comic Sans MS" pitchFamily="66" charset="0"/>
              </a:rPr>
              <a:t>1</a:t>
            </a:r>
          </a:p>
        </p:txBody>
      </p:sp>
      <p:sp>
        <p:nvSpPr>
          <p:cNvPr id="65" name="Text Box 203"/>
          <p:cNvSpPr txBox="1">
            <a:spLocks noChangeArrowheads="1"/>
          </p:cNvSpPr>
          <p:nvPr/>
        </p:nvSpPr>
        <p:spPr bwMode="auto">
          <a:xfrm>
            <a:off x="5991362" y="5039394"/>
            <a:ext cx="3778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GB" altLang="en-US" sz="1400">
                <a:latin typeface="Comic Sans MS" pitchFamily="66" charset="0"/>
              </a:rPr>
              <a:t>-1</a:t>
            </a:r>
          </a:p>
        </p:txBody>
      </p:sp>
      <p:sp>
        <p:nvSpPr>
          <p:cNvPr id="66" name="Text Box 204"/>
          <p:cNvSpPr txBox="1">
            <a:spLocks noChangeArrowheads="1"/>
          </p:cNvSpPr>
          <p:nvPr/>
        </p:nvSpPr>
        <p:spPr bwMode="auto">
          <a:xfrm>
            <a:off x="6734312" y="4755232"/>
            <a:ext cx="449262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GB" altLang="en-US" sz="1200">
                <a:latin typeface="Comic Sans MS" pitchFamily="66" charset="0"/>
              </a:rPr>
              <a:t>90º</a:t>
            </a:r>
          </a:p>
        </p:txBody>
      </p:sp>
      <p:sp>
        <p:nvSpPr>
          <p:cNvPr id="67" name="Text Box 205"/>
          <p:cNvSpPr txBox="1">
            <a:spLocks noChangeArrowheads="1"/>
          </p:cNvSpPr>
          <p:nvPr/>
        </p:nvSpPr>
        <p:spPr bwMode="auto">
          <a:xfrm>
            <a:off x="7316924" y="4755232"/>
            <a:ext cx="511175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GB" altLang="en-US" sz="1200">
                <a:latin typeface="Comic Sans MS" pitchFamily="66" charset="0"/>
              </a:rPr>
              <a:t>180º</a:t>
            </a:r>
          </a:p>
        </p:txBody>
      </p:sp>
      <p:sp>
        <p:nvSpPr>
          <p:cNvPr id="68" name="Text Box 206"/>
          <p:cNvSpPr txBox="1">
            <a:spLocks noChangeArrowheads="1"/>
          </p:cNvSpPr>
          <p:nvPr/>
        </p:nvSpPr>
        <p:spPr bwMode="auto">
          <a:xfrm>
            <a:off x="7932874" y="4755232"/>
            <a:ext cx="619125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GB" altLang="en-US" sz="1200">
                <a:latin typeface="Comic Sans MS" pitchFamily="66" charset="0"/>
              </a:rPr>
              <a:t>270º</a:t>
            </a:r>
          </a:p>
        </p:txBody>
      </p:sp>
      <p:sp>
        <p:nvSpPr>
          <p:cNvPr id="69" name="Text Box 208"/>
          <p:cNvSpPr txBox="1">
            <a:spLocks noChangeArrowheads="1"/>
          </p:cNvSpPr>
          <p:nvPr/>
        </p:nvSpPr>
        <p:spPr bwMode="auto">
          <a:xfrm>
            <a:off x="6153287" y="3829719"/>
            <a:ext cx="287337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GB" altLang="en-US" sz="1400">
                <a:latin typeface="Comic Sans MS" pitchFamily="66" charset="0"/>
              </a:rPr>
              <a:t>y</a:t>
            </a:r>
          </a:p>
        </p:txBody>
      </p:sp>
      <p:sp>
        <p:nvSpPr>
          <p:cNvPr id="70" name="Text Box 209"/>
          <p:cNvSpPr txBox="1">
            <a:spLocks noChangeArrowheads="1"/>
          </p:cNvSpPr>
          <p:nvPr/>
        </p:nvSpPr>
        <p:spPr bwMode="auto">
          <a:xfrm>
            <a:off x="8690112" y="4590132"/>
            <a:ext cx="287337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1400">
                <a:latin typeface="Comic Sans MS" pitchFamily="66" charset="0"/>
              </a:rPr>
              <a:t>θ</a:t>
            </a:r>
          </a:p>
        </p:txBody>
      </p:sp>
      <p:sp>
        <p:nvSpPr>
          <p:cNvPr id="71" name="Text Box 280"/>
          <p:cNvSpPr txBox="1">
            <a:spLocks noChangeArrowheads="1"/>
          </p:cNvSpPr>
          <p:nvPr/>
        </p:nvSpPr>
        <p:spPr bwMode="auto">
          <a:xfrm>
            <a:off x="6167437" y="1252538"/>
            <a:ext cx="2873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GB" altLang="en-US" sz="1400">
                <a:latin typeface="Comic Sans MS" pitchFamily="66" charset="0"/>
              </a:rPr>
              <a:t>y</a:t>
            </a:r>
          </a:p>
        </p:txBody>
      </p:sp>
      <p:sp>
        <p:nvSpPr>
          <p:cNvPr id="80" name="Rectangle 223"/>
          <p:cNvSpPr>
            <a:spLocks noChangeArrowheads="1"/>
          </p:cNvSpPr>
          <p:nvPr/>
        </p:nvSpPr>
        <p:spPr bwMode="auto">
          <a:xfrm>
            <a:off x="3806825" y="2392363"/>
            <a:ext cx="309562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spcBef>
                <a:spcPct val="20000"/>
              </a:spcBef>
            </a:pPr>
            <a:endParaRPr lang="en-US" altLang="en-US" sz="800"/>
          </a:p>
        </p:txBody>
      </p:sp>
      <p:sp>
        <p:nvSpPr>
          <p:cNvPr id="81" name="Rectangle 224"/>
          <p:cNvSpPr>
            <a:spLocks noChangeArrowheads="1"/>
          </p:cNvSpPr>
          <p:nvPr/>
        </p:nvSpPr>
        <p:spPr bwMode="auto">
          <a:xfrm>
            <a:off x="3806825" y="2179638"/>
            <a:ext cx="309562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spcBef>
                <a:spcPct val="20000"/>
              </a:spcBef>
            </a:pPr>
            <a:endParaRPr lang="en-US" altLang="en-US" sz="800"/>
          </a:p>
        </p:txBody>
      </p:sp>
      <p:sp>
        <p:nvSpPr>
          <p:cNvPr id="82" name="Rectangle 225"/>
          <p:cNvSpPr>
            <a:spLocks noChangeArrowheads="1"/>
          </p:cNvSpPr>
          <p:nvPr/>
        </p:nvSpPr>
        <p:spPr bwMode="auto">
          <a:xfrm>
            <a:off x="3806825" y="1966913"/>
            <a:ext cx="309562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spcBef>
                <a:spcPct val="20000"/>
              </a:spcBef>
            </a:pPr>
            <a:endParaRPr lang="en-US" altLang="en-US" sz="800"/>
          </a:p>
        </p:txBody>
      </p:sp>
      <p:sp>
        <p:nvSpPr>
          <p:cNvPr id="83" name="Rectangle 226"/>
          <p:cNvSpPr>
            <a:spLocks noChangeArrowheads="1"/>
          </p:cNvSpPr>
          <p:nvPr/>
        </p:nvSpPr>
        <p:spPr bwMode="auto">
          <a:xfrm>
            <a:off x="3806825" y="1754188"/>
            <a:ext cx="309562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spcBef>
                <a:spcPct val="20000"/>
              </a:spcBef>
            </a:pPr>
            <a:endParaRPr lang="en-US" altLang="en-US" sz="800"/>
          </a:p>
        </p:txBody>
      </p:sp>
      <p:sp>
        <p:nvSpPr>
          <p:cNvPr id="84" name="Rectangle 227"/>
          <p:cNvSpPr>
            <a:spLocks noChangeArrowheads="1"/>
          </p:cNvSpPr>
          <p:nvPr/>
        </p:nvSpPr>
        <p:spPr bwMode="auto">
          <a:xfrm>
            <a:off x="3806825" y="1541463"/>
            <a:ext cx="309562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spcBef>
                <a:spcPct val="20000"/>
              </a:spcBef>
            </a:pPr>
            <a:endParaRPr lang="en-US" altLang="en-US" sz="800"/>
          </a:p>
        </p:txBody>
      </p:sp>
      <p:sp>
        <p:nvSpPr>
          <p:cNvPr id="94" name="Rectangle 247"/>
          <p:cNvSpPr>
            <a:spLocks noChangeArrowheads="1"/>
          </p:cNvSpPr>
          <p:nvPr/>
        </p:nvSpPr>
        <p:spPr bwMode="auto">
          <a:xfrm>
            <a:off x="5668962" y="2393950"/>
            <a:ext cx="309563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spcBef>
                <a:spcPct val="20000"/>
              </a:spcBef>
            </a:pPr>
            <a:endParaRPr lang="en-US" altLang="en-US" sz="800"/>
          </a:p>
        </p:txBody>
      </p:sp>
      <p:sp>
        <p:nvSpPr>
          <p:cNvPr id="95" name="Rectangle 248"/>
          <p:cNvSpPr>
            <a:spLocks noChangeArrowheads="1"/>
          </p:cNvSpPr>
          <p:nvPr/>
        </p:nvSpPr>
        <p:spPr bwMode="auto">
          <a:xfrm>
            <a:off x="5668962" y="2181225"/>
            <a:ext cx="309563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spcBef>
                <a:spcPct val="20000"/>
              </a:spcBef>
            </a:pPr>
            <a:endParaRPr lang="en-US" altLang="en-US" sz="800"/>
          </a:p>
        </p:txBody>
      </p:sp>
      <p:sp>
        <p:nvSpPr>
          <p:cNvPr id="96" name="Rectangle 249"/>
          <p:cNvSpPr>
            <a:spLocks noChangeArrowheads="1"/>
          </p:cNvSpPr>
          <p:nvPr/>
        </p:nvSpPr>
        <p:spPr bwMode="auto">
          <a:xfrm>
            <a:off x="5668962" y="1968500"/>
            <a:ext cx="309563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spcBef>
                <a:spcPct val="20000"/>
              </a:spcBef>
            </a:pPr>
            <a:endParaRPr lang="en-US" altLang="en-US" sz="800"/>
          </a:p>
        </p:txBody>
      </p:sp>
      <p:sp>
        <p:nvSpPr>
          <p:cNvPr id="97" name="Rectangle 250"/>
          <p:cNvSpPr>
            <a:spLocks noChangeArrowheads="1"/>
          </p:cNvSpPr>
          <p:nvPr/>
        </p:nvSpPr>
        <p:spPr bwMode="auto">
          <a:xfrm>
            <a:off x="5668962" y="1755775"/>
            <a:ext cx="309563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spcBef>
                <a:spcPct val="20000"/>
              </a:spcBef>
            </a:pPr>
            <a:endParaRPr lang="en-US" altLang="en-US" sz="800"/>
          </a:p>
        </p:txBody>
      </p:sp>
      <p:sp>
        <p:nvSpPr>
          <p:cNvPr id="99" name="Line 260"/>
          <p:cNvSpPr>
            <a:spLocks noChangeShapeType="1"/>
          </p:cNvSpPr>
          <p:nvPr/>
        </p:nvSpPr>
        <p:spPr bwMode="auto">
          <a:xfrm>
            <a:off x="6292850" y="1543050"/>
            <a:ext cx="0" cy="127635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2" name="Text Box 269"/>
          <p:cNvSpPr txBox="1">
            <a:spLocks noChangeArrowheads="1"/>
          </p:cNvSpPr>
          <p:nvPr/>
        </p:nvSpPr>
        <p:spPr bwMode="auto">
          <a:xfrm>
            <a:off x="6738937" y="2168525"/>
            <a:ext cx="449263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GB" altLang="en-US" sz="1200" dirty="0">
                <a:latin typeface="Comic Sans MS" pitchFamily="66" charset="0"/>
              </a:rPr>
              <a:t>90º</a:t>
            </a:r>
          </a:p>
        </p:txBody>
      </p:sp>
      <p:sp>
        <p:nvSpPr>
          <p:cNvPr id="103" name="Text Box 270"/>
          <p:cNvSpPr txBox="1">
            <a:spLocks noChangeArrowheads="1"/>
          </p:cNvSpPr>
          <p:nvPr/>
        </p:nvSpPr>
        <p:spPr bwMode="auto">
          <a:xfrm>
            <a:off x="7313612" y="2168525"/>
            <a:ext cx="511175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GB" altLang="en-US" sz="1200">
                <a:latin typeface="Comic Sans MS" pitchFamily="66" charset="0"/>
              </a:rPr>
              <a:t>180º</a:t>
            </a:r>
          </a:p>
        </p:txBody>
      </p:sp>
      <p:sp>
        <p:nvSpPr>
          <p:cNvPr id="104" name="Text Box 271"/>
          <p:cNvSpPr txBox="1">
            <a:spLocks noChangeArrowheads="1"/>
          </p:cNvSpPr>
          <p:nvPr/>
        </p:nvSpPr>
        <p:spPr bwMode="auto">
          <a:xfrm>
            <a:off x="7937500" y="2168525"/>
            <a:ext cx="619125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GB" altLang="en-US" sz="1200">
                <a:latin typeface="Comic Sans MS" pitchFamily="66" charset="0"/>
              </a:rPr>
              <a:t>270º</a:t>
            </a:r>
          </a:p>
        </p:txBody>
      </p:sp>
      <p:sp>
        <p:nvSpPr>
          <p:cNvPr id="105" name="Text Box 273"/>
          <p:cNvSpPr txBox="1">
            <a:spLocks noChangeArrowheads="1"/>
          </p:cNvSpPr>
          <p:nvPr/>
        </p:nvSpPr>
        <p:spPr bwMode="auto">
          <a:xfrm>
            <a:off x="5419725" y="2159000"/>
            <a:ext cx="511175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GB" altLang="en-US" sz="1200">
                <a:latin typeface="Comic Sans MS" pitchFamily="66" charset="0"/>
              </a:rPr>
              <a:t>-90º</a:t>
            </a:r>
          </a:p>
        </p:txBody>
      </p:sp>
      <p:sp>
        <p:nvSpPr>
          <p:cNvPr id="106" name="Text Box 274"/>
          <p:cNvSpPr txBox="1">
            <a:spLocks noChangeArrowheads="1"/>
          </p:cNvSpPr>
          <p:nvPr/>
        </p:nvSpPr>
        <p:spPr bwMode="auto">
          <a:xfrm>
            <a:off x="4768850" y="2159000"/>
            <a:ext cx="601662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GB" altLang="en-US" sz="1200">
                <a:latin typeface="Comic Sans MS" pitchFamily="66" charset="0"/>
              </a:rPr>
              <a:t>-180º</a:t>
            </a:r>
          </a:p>
        </p:txBody>
      </p:sp>
      <p:sp>
        <p:nvSpPr>
          <p:cNvPr id="107" name="Text Box 276"/>
          <p:cNvSpPr txBox="1">
            <a:spLocks noChangeArrowheads="1"/>
          </p:cNvSpPr>
          <p:nvPr/>
        </p:nvSpPr>
        <p:spPr bwMode="auto">
          <a:xfrm>
            <a:off x="3511550" y="2166938"/>
            <a:ext cx="619125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GB" altLang="en-US" sz="1200">
                <a:latin typeface="Comic Sans MS" pitchFamily="66" charset="0"/>
              </a:rPr>
              <a:t>-360º</a:t>
            </a:r>
          </a:p>
        </p:txBody>
      </p:sp>
      <p:sp>
        <p:nvSpPr>
          <p:cNvPr id="108" name="Text Box 277"/>
          <p:cNvSpPr txBox="1">
            <a:spLocks noChangeArrowheads="1"/>
          </p:cNvSpPr>
          <p:nvPr/>
        </p:nvSpPr>
        <p:spPr bwMode="auto">
          <a:xfrm>
            <a:off x="6059487" y="1611313"/>
            <a:ext cx="3143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GB" altLang="en-US" sz="1400">
                <a:latin typeface="Comic Sans MS" pitchFamily="66" charset="0"/>
              </a:rPr>
              <a:t>1</a:t>
            </a:r>
          </a:p>
        </p:txBody>
      </p:sp>
      <p:sp>
        <p:nvSpPr>
          <p:cNvPr id="109" name="Text Box 278"/>
          <p:cNvSpPr txBox="1">
            <a:spLocks noChangeArrowheads="1"/>
          </p:cNvSpPr>
          <p:nvPr/>
        </p:nvSpPr>
        <p:spPr bwMode="auto">
          <a:xfrm>
            <a:off x="6059487" y="2032000"/>
            <a:ext cx="3143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GB" altLang="en-US" sz="1400" dirty="0">
                <a:latin typeface="Comic Sans MS" pitchFamily="66" charset="0"/>
              </a:rPr>
              <a:t>0</a:t>
            </a:r>
          </a:p>
        </p:txBody>
      </p:sp>
      <p:sp>
        <p:nvSpPr>
          <p:cNvPr id="110" name="Text Box 279"/>
          <p:cNvSpPr txBox="1">
            <a:spLocks noChangeArrowheads="1"/>
          </p:cNvSpPr>
          <p:nvPr/>
        </p:nvSpPr>
        <p:spPr bwMode="auto">
          <a:xfrm>
            <a:off x="6005512" y="2462213"/>
            <a:ext cx="3778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GB" altLang="en-US" sz="1400">
                <a:latin typeface="Comic Sans MS" pitchFamily="66" charset="0"/>
              </a:rPr>
              <a:t>-1</a:t>
            </a:r>
          </a:p>
        </p:txBody>
      </p:sp>
      <p:sp>
        <p:nvSpPr>
          <p:cNvPr id="111" name="Text Box 275"/>
          <p:cNvSpPr txBox="1">
            <a:spLocks noChangeArrowheads="1"/>
          </p:cNvSpPr>
          <p:nvPr/>
        </p:nvSpPr>
        <p:spPr bwMode="auto">
          <a:xfrm>
            <a:off x="4137025" y="2166938"/>
            <a:ext cx="619125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GB" altLang="en-US" sz="1200">
                <a:latin typeface="Comic Sans MS" pitchFamily="66" charset="0"/>
              </a:rPr>
              <a:t>-270º</a:t>
            </a:r>
          </a:p>
        </p:txBody>
      </p:sp>
      <p:sp>
        <p:nvSpPr>
          <p:cNvPr id="112" name="Text Box 283"/>
          <p:cNvSpPr txBox="1">
            <a:spLocks noChangeArrowheads="1"/>
          </p:cNvSpPr>
          <p:nvPr/>
        </p:nvSpPr>
        <p:spPr bwMode="auto">
          <a:xfrm>
            <a:off x="8686800" y="1966913"/>
            <a:ext cx="287337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1400">
                <a:latin typeface="Comic Sans MS" pitchFamily="66" charset="0"/>
              </a:rPr>
              <a:t>θ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3" name="Text Box 284"/>
              <p:cNvSpPr txBox="1">
                <a:spLocks noChangeArrowheads="1"/>
              </p:cNvSpPr>
              <p:nvPr/>
            </p:nvSpPr>
            <p:spPr bwMode="auto">
              <a:xfrm>
                <a:off x="8096547" y="4149080"/>
                <a:ext cx="1045901" cy="3385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>
                  <a:defRPr sz="32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>
                  <a:defRPr sz="28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eaLnBrk="0" hangingPunct="0"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eaLnBrk="0" hangingPunct="0"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eaLnBrk="0" hangingPunct="0"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eaLnBrk="0" hangingPunct="0"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altLang="en-US" sz="1600" i="1" dirty="0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altLang="en-US" sz="1600" i="1" dirty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altLang="en-US" sz="1600" i="1" dirty="0" smtClean="0">
                          <a:latin typeface="Cambria Math" panose="02040503050406030204" pitchFamily="18" charset="0"/>
                        </a:rPr>
                        <m:t>𝑠𝑖𝑛</m:t>
                      </m:r>
                      <m:r>
                        <a:rPr lang="el-GR" altLang="en-US" sz="1600" i="1" dirty="0">
                          <a:latin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el-GR" altLang="en-US" sz="1600" i="1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113" name="Text Box 28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8096547" y="4149080"/>
                <a:ext cx="1045901" cy="338554"/>
              </a:xfrm>
              <a:prstGeom prst="rect">
                <a:avLst/>
              </a:prstGeom>
              <a:blipFill>
                <a:blip r:embed="rId5"/>
                <a:stretch>
                  <a:fillRect b="-5455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4" name="Text Box 285"/>
              <p:cNvSpPr txBox="1">
                <a:spLocks noChangeArrowheads="1"/>
              </p:cNvSpPr>
              <p:nvPr/>
            </p:nvSpPr>
            <p:spPr bwMode="auto">
              <a:xfrm>
                <a:off x="7884368" y="1268760"/>
                <a:ext cx="1135360" cy="3385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>
                  <a:defRPr sz="32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>
                  <a:defRPr sz="28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eaLnBrk="0" hangingPunct="0"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eaLnBrk="0" hangingPunct="0"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eaLnBrk="0" hangingPunct="0"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eaLnBrk="0" hangingPunct="0"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altLang="en-US" sz="1600" i="1" dirty="0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altLang="en-US" sz="1600" i="1" dirty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altLang="en-US" sz="1600" i="1" dirty="0" smtClean="0">
                          <a:latin typeface="Cambria Math" panose="02040503050406030204" pitchFamily="18" charset="0"/>
                        </a:rPr>
                        <m:t>𝑐𝑜𝑠</m:t>
                      </m:r>
                      <m:r>
                        <a:rPr lang="el-GR" altLang="en-US" sz="1600" i="1" dirty="0">
                          <a:latin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el-GR" altLang="en-US" sz="1600" i="1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114" name="Text Box 28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884368" y="1268760"/>
                <a:ext cx="1135360" cy="338554"/>
              </a:xfrm>
              <a:prstGeom prst="rect">
                <a:avLst/>
              </a:prstGeom>
              <a:blipFill>
                <a:blip r:embed="rId6"/>
                <a:stretch>
                  <a:fillRect b="-5357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5" name="Text Box 202"/>
          <p:cNvSpPr txBox="1">
            <a:spLocks noChangeArrowheads="1"/>
          </p:cNvSpPr>
          <p:nvPr/>
        </p:nvSpPr>
        <p:spPr bwMode="auto">
          <a:xfrm>
            <a:off x="6045337" y="4609182"/>
            <a:ext cx="3143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GB" altLang="en-US" sz="1400">
                <a:latin typeface="Comic Sans MS" pitchFamily="66" charset="0"/>
              </a:rPr>
              <a:t>0</a:t>
            </a:r>
          </a:p>
        </p:txBody>
      </p:sp>
      <p:cxnSp>
        <p:nvCxnSpPr>
          <p:cNvPr id="12" name="Straight Connector 11"/>
          <p:cNvCxnSpPr/>
          <p:nvPr/>
        </p:nvCxnSpPr>
        <p:spPr>
          <a:xfrm>
            <a:off x="5985164" y="1900052"/>
            <a:ext cx="593766" cy="0"/>
          </a:xfrm>
          <a:prstGeom prst="line">
            <a:avLst/>
          </a:prstGeom>
          <a:ln w="381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Straight Connector 137"/>
          <p:cNvCxnSpPr/>
          <p:nvPr/>
        </p:nvCxnSpPr>
        <p:spPr>
          <a:xfrm>
            <a:off x="6576950" y="1881250"/>
            <a:ext cx="0" cy="304800"/>
          </a:xfrm>
          <a:prstGeom prst="line">
            <a:avLst/>
          </a:prstGeom>
          <a:ln w="38100">
            <a:solidFill>
              <a:srgbClr val="0000FF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Line 229"/>
          <p:cNvSpPr>
            <a:spLocks noChangeShapeType="1"/>
          </p:cNvSpPr>
          <p:nvPr/>
        </p:nvSpPr>
        <p:spPr bwMode="auto">
          <a:xfrm>
            <a:off x="3806825" y="2179638"/>
            <a:ext cx="2481262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8" name="Line 253"/>
          <p:cNvSpPr>
            <a:spLocks noChangeShapeType="1"/>
          </p:cNvSpPr>
          <p:nvPr/>
        </p:nvSpPr>
        <p:spPr bwMode="auto">
          <a:xfrm>
            <a:off x="6296025" y="2181225"/>
            <a:ext cx="2481262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3635896" y="2924944"/>
                <a:ext cx="5184575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itchFamily="66" charset="0"/>
                  </a:rPr>
                  <a:t>You can see that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sz="140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a:rPr lang="en-US" sz="1400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𝑐𝑜𝑠</m:t>
                        </m:r>
                      </m:fName>
                      <m:e>
                        <m:d>
                          <m:dPr>
                            <m:ctrlPr>
                              <a:rPr lang="en-US" sz="1400" i="1" dirty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1400" i="1" dirty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l-GR" sz="1400" i="1" dirty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𝜃</m:t>
                            </m:r>
                          </m:e>
                        </m:d>
                      </m:e>
                    </m:func>
                    <m:r>
                      <a:rPr lang="en-US" sz="1400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400" i="1" dirty="0" err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𝑐𝑜𝑠</m:t>
                    </m:r>
                    <m:r>
                      <a:rPr lang="el-GR" sz="1400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𝜃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itchFamily="66" charset="0"/>
                  </a:rPr>
                  <a:t> anywhere on the graph</a:t>
                </a:r>
                <a:endParaRPr lang="en-GB" sz="14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35896" y="2924944"/>
                <a:ext cx="5184575" cy="307777"/>
              </a:xfrm>
              <a:prstGeom prst="rect">
                <a:avLst/>
              </a:prstGeom>
              <a:blipFill>
                <a:blip r:embed="rId7"/>
                <a:stretch>
                  <a:fillRect t="-4000" b="-2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40" name="Straight Connector 139"/>
          <p:cNvCxnSpPr/>
          <p:nvPr/>
        </p:nvCxnSpPr>
        <p:spPr>
          <a:xfrm flipV="1">
            <a:off x="5201899" y="2528328"/>
            <a:ext cx="2134566" cy="369"/>
          </a:xfrm>
          <a:prstGeom prst="line">
            <a:avLst/>
          </a:prstGeom>
          <a:ln w="381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1" name="Straight Connector 140"/>
          <p:cNvCxnSpPr/>
          <p:nvPr/>
        </p:nvCxnSpPr>
        <p:spPr>
          <a:xfrm flipH="1">
            <a:off x="7315200" y="2169042"/>
            <a:ext cx="1" cy="362618"/>
          </a:xfrm>
          <a:prstGeom prst="line">
            <a:avLst/>
          </a:prstGeom>
          <a:ln w="38100">
            <a:solidFill>
              <a:srgbClr val="0000FF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2" name="Straight Connector 141"/>
          <p:cNvCxnSpPr/>
          <p:nvPr/>
        </p:nvCxnSpPr>
        <p:spPr>
          <a:xfrm flipH="1">
            <a:off x="5213445" y="2183219"/>
            <a:ext cx="54" cy="375736"/>
          </a:xfrm>
          <a:prstGeom prst="line">
            <a:avLst/>
          </a:prstGeom>
          <a:ln w="38100">
            <a:solidFill>
              <a:srgbClr val="0000FF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" name="Straight Connector 142"/>
          <p:cNvCxnSpPr/>
          <p:nvPr/>
        </p:nvCxnSpPr>
        <p:spPr>
          <a:xfrm>
            <a:off x="6004731" y="1878374"/>
            <a:ext cx="0" cy="304800"/>
          </a:xfrm>
          <a:prstGeom prst="line">
            <a:avLst/>
          </a:prstGeom>
          <a:ln w="38100">
            <a:solidFill>
              <a:srgbClr val="0000FF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Straight Connector 144"/>
          <p:cNvCxnSpPr/>
          <p:nvPr/>
        </p:nvCxnSpPr>
        <p:spPr>
          <a:xfrm>
            <a:off x="6305910" y="4442603"/>
            <a:ext cx="379562" cy="0"/>
          </a:xfrm>
          <a:prstGeom prst="line">
            <a:avLst/>
          </a:prstGeom>
          <a:ln w="381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6" name="Straight Connector 145"/>
          <p:cNvCxnSpPr/>
          <p:nvPr/>
        </p:nvCxnSpPr>
        <p:spPr>
          <a:xfrm>
            <a:off x="5923472" y="5112588"/>
            <a:ext cx="379562" cy="0"/>
          </a:xfrm>
          <a:prstGeom prst="line">
            <a:avLst/>
          </a:prstGeom>
          <a:ln w="381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7" name="Straight Connector 146"/>
          <p:cNvCxnSpPr/>
          <p:nvPr/>
        </p:nvCxnSpPr>
        <p:spPr>
          <a:xfrm flipV="1">
            <a:off x="5926348" y="4787660"/>
            <a:ext cx="0" cy="345057"/>
          </a:xfrm>
          <a:prstGeom prst="line">
            <a:avLst/>
          </a:prstGeom>
          <a:ln w="381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Straight Connector 147"/>
          <p:cNvCxnSpPr/>
          <p:nvPr/>
        </p:nvCxnSpPr>
        <p:spPr>
          <a:xfrm flipV="1">
            <a:off x="6665344" y="4439728"/>
            <a:ext cx="0" cy="345057"/>
          </a:xfrm>
          <a:prstGeom prst="line">
            <a:avLst/>
          </a:prstGeom>
          <a:ln w="381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6426679" y="2139351"/>
            <a:ext cx="2792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1200" dirty="0">
                <a:solidFill>
                  <a:srgbClr val="0000FF"/>
                </a:solidFill>
                <a:latin typeface="Comic Sans MS" pitchFamily="66" charset="0"/>
              </a:rPr>
              <a:t>θ</a:t>
            </a:r>
            <a:endParaRPr lang="en-GB" sz="1200" dirty="0">
              <a:solidFill>
                <a:srgbClr val="0000FF"/>
              </a:solidFill>
              <a:latin typeface="Comic Sans MS" pitchFamily="66" charset="0"/>
            </a:endParaRPr>
          </a:p>
        </p:txBody>
      </p:sp>
      <p:sp>
        <p:nvSpPr>
          <p:cNvPr id="149" name="TextBox 148"/>
          <p:cNvSpPr txBox="1"/>
          <p:nvPr/>
        </p:nvSpPr>
        <p:spPr>
          <a:xfrm>
            <a:off x="5828580" y="2136476"/>
            <a:ext cx="34336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0000FF"/>
                </a:solidFill>
                <a:latin typeface="Comic Sans MS" pitchFamily="66" charset="0"/>
              </a:rPr>
              <a:t>-</a:t>
            </a:r>
            <a:r>
              <a:rPr lang="el-GR" sz="1200" dirty="0">
                <a:solidFill>
                  <a:srgbClr val="0000FF"/>
                </a:solidFill>
                <a:latin typeface="Comic Sans MS" pitchFamily="66" charset="0"/>
              </a:rPr>
              <a:t>θ</a:t>
            </a:r>
            <a:endParaRPr lang="en-GB" sz="1200" dirty="0">
              <a:solidFill>
                <a:srgbClr val="0000FF"/>
              </a:solidFill>
              <a:latin typeface="Comic Sans MS" pitchFamily="66" charset="0"/>
            </a:endParaRPr>
          </a:p>
        </p:txBody>
      </p:sp>
      <p:sp>
        <p:nvSpPr>
          <p:cNvPr id="150" name="TextBox 149"/>
          <p:cNvSpPr txBox="1"/>
          <p:nvPr/>
        </p:nvSpPr>
        <p:spPr>
          <a:xfrm>
            <a:off x="7182928" y="1938068"/>
            <a:ext cx="2792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1200" dirty="0">
                <a:solidFill>
                  <a:srgbClr val="0000FF"/>
                </a:solidFill>
                <a:latin typeface="Comic Sans MS" pitchFamily="66" charset="0"/>
              </a:rPr>
              <a:t>θ</a:t>
            </a:r>
            <a:endParaRPr lang="en-GB" sz="1200" dirty="0">
              <a:solidFill>
                <a:srgbClr val="0000FF"/>
              </a:solidFill>
              <a:latin typeface="Comic Sans MS" pitchFamily="66" charset="0"/>
            </a:endParaRPr>
          </a:p>
        </p:txBody>
      </p:sp>
      <p:sp>
        <p:nvSpPr>
          <p:cNvPr id="151" name="TextBox 150"/>
          <p:cNvSpPr txBox="1"/>
          <p:nvPr/>
        </p:nvSpPr>
        <p:spPr>
          <a:xfrm>
            <a:off x="5040701" y="1943819"/>
            <a:ext cx="34336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0000FF"/>
                </a:solidFill>
                <a:latin typeface="Comic Sans MS" pitchFamily="66" charset="0"/>
              </a:rPr>
              <a:t>-</a:t>
            </a:r>
            <a:r>
              <a:rPr lang="el-GR" sz="1200" dirty="0">
                <a:solidFill>
                  <a:srgbClr val="0000FF"/>
                </a:solidFill>
                <a:latin typeface="Comic Sans MS" pitchFamily="66" charset="0"/>
              </a:rPr>
              <a:t>θ</a:t>
            </a:r>
            <a:endParaRPr lang="en-GB" sz="1200" dirty="0">
              <a:solidFill>
                <a:srgbClr val="0000FF"/>
              </a:solidFill>
              <a:latin typeface="Comic Sans MS" pitchFamily="66" charset="0"/>
            </a:endParaRPr>
          </a:p>
        </p:txBody>
      </p:sp>
      <p:sp>
        <p:nvSpPr>
          <p:cNvPr id="152" name="TextBox 151"/>
          <p:cNvSpPr txBox="1"/>
          <p:nvPr/>
        </p:nvSpPr>
        <p:spPr>
          <a:xfrm>
            <a:off x="6527321" y="4750278"/>
            <a:ext cx="2792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1200" dirty="0">
                <a:solidFill>
                  <a:srgbClr val="0000FF"/>
                </a:solidFill>
                <a:latin typeface="Comic Sans MS" pitchFamily="66" charset="0"/>
              </a:rPr>
              <a:t>θ</a:t>
            </a:r>
            <a:endParaRPr lang="en-GB" sz="1200" dirty="0">
              <a:solidFill>
                <a:srgbClr val="0000FF"/>
              </a:solidFill>
              <a:latin typeface="Comic Sans MS" pitchFamily="66" charset="0"/>
            </a:endParaRPr>
          </a:p>
        </p:txBody>
      </p:sp>
      <p:sp>
        <p:nvSpPr>
          <p:cNvPr id="153" name="TextBox 152"/>
          <p:cNvSpPr txBox="1"/>
          <p:nvPr/>
        </p:nvSpPr>
        <p:spPr>
          <a:xfrm>
            <a:off x="5739441" y="4514489"/>
            <a:ext cx="34336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0000FF"/>
                </a:solidFill>
                <a:latin typeface="Comic Sans MS" pitchFamily="66" charset="0"/>
              </a:rPr>
              <a:t>-</a:t>
            </a:r>
            <a:r>
              <a:rPr lang="el-GR" sz="1200" dirty="0">
                <a:solidFill>
                  <a:srgbClr val="0000FF"/>
                </a:solidFill>
                <a:latin typeface="Comic Sans MS" pitchFamily="66" charset="0"/>
              </a:rPr>
              <a:t>θ</a:t>
            </a:r>
            <a:endParaRPr lang="en-GB" sz="1200" dirty="0">
              <a:solidFill>
                <a:srgbClr val="0000FF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4" name="TextBox 153"/>
              <p:cNvSpPr txBox="1"/>
              <p:nvPr/>
            </p:nvSpPr>
            <p:spPr>
              <a:xfrm>
                <a:off x="3793197" y="5563617"/>
                <a:ext cx="492743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itchFamily="66" charset="0"/>
                  </a:rPr>
                  <a:t>You can see that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sz="1400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a:rPr lang="en-US" sz="1400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𝑠𝑖𝑛</m:t>
                        </m:r>
                      </m:fName>
                      <m:e>
                        <m:d>
                          <m:dPr>
                            <m:ctrlPr>
                              <a:rPr lang="en-US" sz="1400" i="1" dirty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1400" i="1" dirty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l-GR" sz="1400" i="1" dirty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𝜃</m:t>
                            </m:r>
                          </m:e>
                        </m:d>
                      </m:e>
                    </m:func>
                    <m:r>
                      <a:rPr lang="en-US" sz="1400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400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1400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𝑠𝑖𝑛</m:t>
                    </m:r>
                    <m:r>
                      <a:rPr lang="el-GR" sz="1400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𝜃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itchFamily="66" charset="0"/>
                  </a:rPr>
                  <a:t> anywhere on the graph</a:t>
                </a:r>
                <a:endParaRPr lang="en-GB" sz="14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154" name="TextBox 1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93197" y="5563617"/>
                <a:ext cx="4927438" cy="307777"/>
              </a:xfrm>
              <a:prstGeom prst="rect">
                <a:avLst/>
              </a:prstGeom>
              <a:blipFill>
                <a:blip r:embed="rId8"/>
                <a:stretch>
                  <a:fillRect t="-4000" b="-2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5" name="TextBox 154"/>
              <p:cNvSpPr txBox="1"/>
              <p:nvPr/>
            </p:nvSpPr>
            <p:spPr>
              <a:xfrm>
                <a:off x="1946239" y="77379"/>
                <a:ext cx="1484765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𝑐𝑜𝑠</m:t>
                      </m:r>
                      <m:d>
                        <m:dPr>
                          <m:ctrlP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−</m:t>
                          </m:r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𝜃</m:t>
                          </m:r>
                        </m:e>
                      </m:d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𝑐𝑜𝑠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55" name="TextBox 1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46239" y="77379"/>
                <a:ext cx="1484765" cy="307777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6" name="TextBox 155"/>
              <p:cNvSpPr txBox="1"/>
              <p:nvPr/>
            </p:nvSpPr>
            <p:spPr>
              <a:xfrm>
                <a:off x="3541493" y="75401"/>
                <a:ext cx="1577163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𝑠𝑖𝑛</m:t>
                      </m:r>
                      <m:d>
                        <m:dPr>
                          <m:ctrlP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−</m:t>
                          </m:r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𝜃</m:t>
                          </m:r>
                        </m:e>
                      </m:d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=−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𝑠𝑖𝑛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56" name="TextBox 1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41493" y="75401"/>
                <a:ext cx="1577163" cy="307777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0" name="Arc 265"/>
          <p:cNvSpPr>
            <a:spLocks/>
          </p:cNvSpPr>
          <p:nvPr/>
        </p:nvSpPr>
        <p:spPr bwMode="auto">
          <a:xfrm>
            <a:off x="3379787" y="1755775"/>
            <a:ext cx="1049338" cy="1090613"/>
          </a:xfrm>
          <a:custGeom>
            <a:avLst/>
            <a:gdLst>
              <a:gd name="T0" fmla="*/ 1412685443 w 17674"/>
              <a:gd name="T1" fmla="*/ 0 h 20518"/>
              <a:gd name="T2" fmla="*/ 2147483647 w 17674"/>
              <a:gd name="T3" fmla="*/ 1216592994 h 20518"/>
              <a:gd name="T4" fmla="*/ 0 w 17674"/>
              <a:gd name="T5" fmla="*/ 2147483647 h 20518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7674" h="20518" fill="none" extrusionOk="0">
                <a:moveTo>
                  <a:pt x="6750" y="-1"/>
                </a:moveTo>
                <a:cubicBezTo>
                  <a:pt x="11168" y="1453"/>
                  <a:pt x="15000" y="4294"/>
                  <a:pt x="17674" y="8100"/>
                </a:cubicBezTo>
              </a:path>
              <a:path w="17674" h="20518" stroke="0" extrusionOk="0">
                <a:moveTo>
                  <a:pt x="6750" y="-1"/>
                </a:moveTo>
                <a:cubicBezTo>
                  <a:pt x="11168" y="1453"/>
                  <a:pt x="15000" y="4294"/>
                  <a:pt x="17674" y="8100"/>
                </a:cubicBezTo>
                <a:lnTo>
                  <a:pt x="0" y="20518"/>
                </a:lnTo>
                <a:lnTo>
                  <a:pt x="6750" y="-1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1" name="Freeform 266"/>
          <p:cNvSpPr>
            <a:spLocks/>
          </p:cNvSpPr>
          <p:nvPr/>
        </p:nvSpPr>
        <p:spPr bwMode="auto">
          <a:xfrm>
            <a:off x="4419600" y="1752600"/>
            <a:ext cx="3729037" cy="852488"/>
          </a:xfrm>
          <a:custGeom>
            <a:avLst/>
            <a:gdLst>
              <a:gd name="T0" fmla="*/ 0 w 2349"/>
              <a:gd name="T1" fmla="*/ 2147483647 h 537"/>
              <a:gd name="T2" fmla="*/ 2147483647 w 2349"/>
              <a:gd name="T3" fmla="*/ 2147483647 h 537"/>
              <a:gd name="T4" fmla="*/ 2147483647 w 2349"/>
              <a:gd name="T5" fmla="*/ 2147483647 h 537"/>
              <a:gd name="T6" fmla="*/ 2147483647 w 2349"/>
              <a:gd name="T7" fmla="*/ 0 h 537"/>
              <a:gd name="T8" fmla="*/ 2147483647 w 2349"/>
              <a:gd name="T9" fmla="*/ 2147483647 h 537"/>
              <a:gd name="T10" fmla="*/ 2147483647 w 2349"/>
              <a:gd name="T11" fmla="*/ 2147483647 h 537"/>
              <a:gd name="T12" fmla="*/ 2147483647 w 2349"/>
              <a:gd name="T13" fmla="*/ 2147483647 h 537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2349" h="537">
                <a:moveTo>
                  <a:pt x="0" y="266"/>
                </a:moveTo>
                <a:cubicBezTo>
                  <a:pt x="132" y="401"/>
                  <a:pt x="265" y="537"/>
                  <a:pt x="396" y="537"/>
                </a:cubicBezTo>
                <a:cubicBezTo>
                  <a:pt x="527" y="537"/>
                  <a:pt x="655" y="355"/>
                  <a:pt x="785" y="266"/>
                </a:cubicBezTo>
                <a:cubicBezTo>
                  <a:pt x="915" y="177"/>
                  <a:pt x="1044" y="0"/>
                  <a:pt x="1175" y="0"/>
                </a:cubicBezTo>
                <a:cubicBezTo>
                  <a:pt x="1306" y="0"/>
                  <a:pt x="1440" y="177"/>
                  <a:pt x="1570" y="266"/>
                </a:cubicBezTo>
                <a:cubicBezTo>
                  <a:pt x="1700" y="355"/>
                  <a:pt x="1824" y="537"/>
                  <a:pt x="1954" y="537"/>
                </a:cubicBezTo>
                <a:cubicBezTo>
                  <a:pt x="2084" y="537"/>
                  <a:pt x="2216" y="401"/>
                  <a:pt x="2349" y="266"/>
                </a:cubicBezTo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grpSp>
        <p:nvGrpSpPr>
          <p:cNvPr id="116" name="Group 281"/>
          <p:cNvGrpSpPr>
            <a:grpSpLocks/>
          </p:cNvGrpSpPr>
          <p:nvPr/>
        </p:nvGrpSpPr>
        <p:grpSpPr bwMode="auto">
          <a:xfrm>
            <a:off x="3560899" y="4128169"/>
            <a:ext cx="2755900" cy="1276350"/>
            <a:chOff x="2212" y="860"/>
            <a:chExt cx="1736" cy="804"/>
          </a:xfrm>
        </p:grpSpPr>
        <p:sp>
          <p:nvSpPr>
            <p:cNvPr id="117" name="Text Box 210"/>
            <p:cNvSpPr txBox="1">
              <a:spLocks noChangeArrowheads="1"/>
            </p:cNvSpPr>
            <p:nvPr/>
          </p:nvSpPr>
          <p:spPr bwMode="auto">
            <a:xfrm>
              <a:off x="3410" y="1249"/>
              <a:ext cx="322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GB" altLang="en-US" sz="1200">
                  <a:latin typeface="Comic Sans MS" pitchFamily="66" charset="0"/>
                </a:rPr>
                <a:t>-90º</a:t>
              </a:r>
            </a:p>
          </p:txBody>
        </p:sp>
        <p:sp>
          <p:nvSpPr>
            <p:cNvPr id="118" name="Text Box 212"/>
            <p:cNvSpPr txBox="1">
              <a:spLocks noChangeArrowheads="1"/>
            </p:cNvSpPr>
            <p:nvPr/>
          </p:nvSpPr>
          <p:spPr bwMode="auto">
            <a:xfrm>
              <a:off x="2596" y="1259"/>
              <a:ext cx="390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GB" altLang="en-US" sz="1200">
                  <a:latin typeface="Comic Sans MS" pitchFamily="66" charset="0"/>
                </a:rPr>
                <a:t>-270º</a:t>
              </a:r>
            </a:p>
          </p:txBody>
        </p:sp>
        <p:sp>
          <p:nvSpPr>
            <p:cNvPr id="119" name="Text Box 213"/>
            <p:cNvSpPr txBox="1">
              <a:spLocks noChangeArrowheads="1"/>
            </p:cNvSpPr>
            <p:nvPr/>
          </p:nvSpPr>
          <p:spPr bwMode="auto">
            <a:xfrm>
              <a:off x="2212" y="1253"/>
              <a:ext cx="390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GB" altLang="en-US" sz="1200">
                  <a:latin typeface="Comic Sans MS" pitchFamily="66" charset="0"/>
                </a:rPr>
                <a:t>-360º</a:t>
              </a:r>
            </a:p>
          </p:txBody>
        </p:sp>
        <p:sp>
          <p:nvSpPr>
            <p:cNvPr id="120" name="Rectangle 142"/>
            <p:cNvSpPr>
              <a:spLocks noChangeArrowheads="1"/>
            </p:cNvSpPr>
            <p:nvPr/>
          </p:nvSpPr>
          <p:spPr bwMode="auto">
            <a:xfrm>
              <a:off x="3749" y="1530"/>
              <a:ext cx="195" cy="13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altLang="en-US" sz="800"/>
            </a:p>
          </p:txBody>
        </p:sp>
        <p:sp>
          <p:nvSpPr>
            <p:cNvPr id="121" name="Rectangle 143"/>
            <p:cNvSpPr>
              <a:spLocks noChangeArrowheads="1"/>
            </p:cNvSpPr>
            <p:nvPr/>
          </p:nvSpPr>
          <p:spPr bwMode="auto">
            <a:xfrm>
              <a:off x="3358" y="1530"/>
              <a:ext cx="196" cy="13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altLang="en-US" sz="800"/>
            </a:p>
          </p:txBody>
        </p:sp>
        <p:sp>
          <p:nvSpPr>
            <p:cNvPr id="122" name="Rectangle 147"/>
            <p:cNvSpPr>
              <a:spLocks noChangeArrowheads="1"/>
            </p:cNvSpPr>
            <p:nvPr/>
          </p:nvSpPr>
          <p:spPr bwMode="auto">
            <a:xfrm>
              <a:off x="2576" y="1530"/>
              <a:ext cx="196" cy="13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altLang="en-US" sz="800"/>
            </a:p>
          </p:txBody>
        </p:sp>
        <p:sp>
          <p:nvSpPr>
            <p:cNvPr id="123" name="Rectangle 148"/>
            <p:cNvSpPr>
              <a:spLocks noChangeArrowheads="1"/>
            </p:cNvSpPr>
            <p:nvPr/>
          </p:nvSpPr>
          <p:spPr bwMode="auto">
            <a:xfrm>
              <a:off x="2381" y="1530"/>
              <a:ext cx="195" cy="13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altLang="en-US" sz="800"/>
            </a:p>
          </p:txBody>
        </p:sp>
        <p:sp>
          <p:nvSpPr>
            <p:cNvPr id="124" name="Rectangle 155"/>
            <p:cNvSpPr>
              <a:spLocks noChangeArrowheads="1"/>
            </p:cNvSpPr>
            <p:nvPr/>
          </p:nvSpPr>
          <p:spPr bwMode="auto">
            <a:xfrm>
              <a:off x="2381" y="1396"/>
              <a:ext cx="195" cy="13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altLang="en-US" sz="800"/>
            </a:p>
          </p:txBody>
        </p:sp>
        <p:sp>
          <p:nvSpPr>
            <p:cNvPr id="125" name="Rectangle 162"/>
            <p:cNvSpPr>
              <a:spLocks noChangeArrowheads="1"/>
            </p:cNvSpPr>
            <p:nvPr/>
          </p:nvSpPr>
          <p:spPr bwMode="auto">
            <a:xfrm>
              <a:off x="2381" y="1262"/>
              <a:ext cx="195" cy="13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altLang="en-US" sz="800"/>
            </a:p>
          </p:txBody>
        </p:sp>
        <p:sp>
          <p:nvSpPr>
            <p:cNvPr id="126" name="Rectangle 169"/>
            <p:cNvSpPr>
              <a:spLocks noChangeArrowheads="1"/>
            </p:cNvSpPr>
            <p:nvPr/>
          </p:nvSpPr>
          <p:spPr bwMode="auto">
            <a:xfrm>
              <a:off x="2381" y="1128"/>
              <a:ext cx="195" cy="13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altLang="en-US" sz="800"/>
            </a:p>
          </p:txBody>
        </p:sp>
        <p:sp>
          <p:nvSpPr>
            <p:cNvPr id="127" name="Rectangle 176"/>
            <p:cNvSpPr>
              <a:spLocks noChangeArrowheads="1"/>
            </p:cNvSpPr>
            <p:nvPr/>
          </p:nvSpPr>
          <p:spPr bwMode="auto">
            <a:xfrm>
              <a:off x="2381" y="994"/>
              <a:ext cx="195" cy="13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altLang="en-US" sz="800"/>
            </a:p>
          </p:txBody>
        </p:sp>
        <p:sp>
          <p:nvSpPr>
            <p:cNvPr id="128" name="Rectangle 183"/>
            <p:cNvSpPr>
              <a:spLocks noChangeArrowheads="1"/>
            </p:cNvSpPr>
            <p:nvPr/>
          </p:nvSpPr>
          <p:spPr bwMode="auto">
            <a:xfrm>
              <a:off x="2381" y="860"/>
              <a:ext cx="195" cy="13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altLang="en-US" sz="800"/>
            </a:p>
          </p:txBody>
        </p:sp>
        <p:sp>
          <p:nvSpPr>
            <p:cNvPr id="129" name="Freeform 214"/>
            <p:cNvSpPr>
              <a:spLocks/>
            </p:cNvSpPr>
            <p:nvPr/>
          </p:nvSpPr>
          <p:spPr bwMode="auto">
            <a:xfrm>
              <a:off x="2383" y="987"/>
              <a:ext cx="1565" cy="537"/>
            </a:xfrm>
            <a:custGeom>
              <a:avLst/>
              <a:gdLst>
                <a:gd name="T0" fmla="*/ 0 w 1565"/>
                <a:gd name="T1" fmla="*/ 278 h 537"/>
                <a:gd name="T2" fmla="*/ 396 w 1565"/>
                <a:gd name="T3" fmla="*/ 1 h 537"/>
                <a:gd name="T4" fmla="*/ 785 w 1565"/>
                <a:gd name="T5" fmla="*/ 272 h 537"/>
                <a:gd name="T6" fmla="*/ 1175 w 1565"/>
                <a:gd name="T7" fmla="*/ 537 h 537"/>
                <a:gd name="T8" fmla="*/ 1565 w 1565"/>
                <a:gd name="T9" fmla="*/ 272 h 53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565" h="537">
                  <a:moveTo>
                    <a:pt x="0" y="278"/>
                  </a:moveTo>
                  <a:cubicBezTo>
                    <a:pt x="132" y="140"/>
                    <a:pt x="265" y="2"/>
                    <a:pt x="396" y="1"/>
                  </a:cubicBezTo>
                  <a:cubicBezTo>
                    <a:pt x="527" y="0"/>
                    <a:pt x="655" y="183"/>
                    <a:pt x="785" y="272"/>
                  </a:cubicBezTo>
                  <a:cubicBezTo>
                    <a:pt x="915" y="361"/>
                    <a:pt x="1045" y="537"/>
                    <a:pt x="1175" y="537"/>
                  </a:cubicBezTo>
                  <a:cubicBezTo>
                    <a:pt x="1305" y="537"/>
                    <a:pt x="1435" y="404"/>
                    <a:pt x="1565" y="272"/>
                  </a:cubicBezTo>
                </a:path>
              </a:pathLst>
            </a:cu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0" name="Line 236"/>
            <p:cNvSpPr>
              <a:spLocks noChangeShapeType="1"/>
            </p:cNvSpPr>
            <p:nvPr/>
          </p:nvSpPr>
          <p:spPr bwMode="auto">
            <a:xfrm>
              <a:off x="2382" y="1266"/>
              <a:ext cx="1563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1" name="Text Box 211"/>
            <p:cNvSpPr txBox="1">
              <a:spLocks noChangeArrowheads="1"/>
            </p:cNvSpPr>
            <p:nvPr/>
          </p:nvSpPr>
          <p:spPr bwMode="auto">
            <a:xfrm>
              <a:off x="3004" y="1255"/>
              <a:ext cx="379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GB" altLang="en-US" sz="1200">
                  <a:latin typeface="Comic Sans MS" pitchFamily="66" charset="0"/>
                </a:rPr>
                <a:t>-180º</a:t>
              </a:r>
            </a:p>
          </p:txBody>
        </p:sp>
      </p:grpSp>
      <p:sp>
        <p:nvSpPr>
          <p:cNvPr id="132" name="Freeform 200"/>
          <p:cNvSpPr>
            <a:spLocks/>
          </p:cNvSpPr>
          <p:nvPr/>
        </p:nvSpPr>
        <p:spPr bwMode="auto">
          <a:xfrm>
            <a:off x="6286637" y="4339307"/>
            <a:ext cx="2484437" cy="852487"/>
          </a:xfrm>
          <a:custGeom>
            <a:avLst/>
            <a:gdLst>
              <a:gd name="T0" fmla="*/ 0 w 1565"/>
              <a:gd name="T1" fmla="*/ 2147483647 h 537"/>
              <a:gd name="T2" fmla="*/ 2147483647 w 1565"/>
              <a:gd name="T3" fmla="*/ 2147483647 h 537"/>
              <a:gd name="T4" fmla="*/ 2147483647 w 1565"/>
              <a:gd name="T5" fmla="*/ 2147483647 h 537"/>
              <a:gd name="T6" fmla="*/ 2147483647 w 1565"/>
              <a:gd name="T7" fmla="*/ 2147483647 h 537"/>
              <a:gd name="T8" fmla="*/ 2147483647 w 1565"/>
              <a:gd name="T9" fmla="*/ 2147483647 h 53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565" h="537">
                <a:moveTo>
                  <a:pt x="0" y="278"/>
                </a:moveTo>
                <a:cubicBezTo>
                  <a:pt x="132" y="140"/>
                  <a:pt x="265" y="2"/>
                  <a:pt x="396" y="1"/>
                </a:cubicBezTo>
                <a:cubicBezTo>
                  <a:pt x="527" y="0"/>
                  <a:pt x="655" y="183"/>
                  <a:pt x="785" y="272"/>
                </a:cubicBezTo>
                <a:cubicBezTo>
                  <a:pt x="915" y="361"/>
                  <a:pt x="1045" y="537"/>
                  <a:pt x="1175" y="537"/>
                </a:cubicBezTo>
                <a:cubicBezTo>
                  <a:pt x="1305" y="537"/>
                  <a:pt x="1435" y="404"/>
                  <a:pt x="1565" y="272"/>
                </a:cubicBezTo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33" name="Arc 267"/>
          <p:cNvSpPr>
            <a:spLocks/>
          </p:cNvSpPr>
          <p:nvPr/>
        </p:nvSpPr>
        <p:spPr bwMode="auto">
          <a:xfrm flipH="1">
            <a:off x="8094662" y="1776351"/>
            <a:ext cx="1049338" cy="1090613"/>
          </a:xfrm>
          <a:custGeom>
            <a:avLst/>
            <a:gdLst>
              <a:gd name="T0" fmla="*/ 1412685443 w 17674"/>
              <a:gd name="T1" fmla="*/ 0 h 20518"/>
              <a:gd name="T2" fmla="*/ 2147483647 w 17674"/>
              <a:gd name="T3" fmla="*/ 1216592994 h 20518"/>
              <a:gd name="T4" fmla="*/ 0 w 17674"/>
              <a:gd name="T5" fmla="*/ 2147483647 h 20518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7674" h="20518" fill="none" extrusionOk="0">
                <a:moveTo>
                  <a:pt x="6750" y="-1"/>
                </a:moveTo>
                <a:cubicBezTo>
                  <a:pt x="11168" y="1453"/>
                  <a:pt x="15000" y="4294"/>
                  <a:pt x="17674" y="8100"/>
                </a:cubicBezTo>
              </a:path>
              <a:path w="17674" h="20518" stroke="0" extrusionOk="0">
                <a:moveTo>
                  <a:pt x="6750" y="-1"/>
                </a:moveTo>
                <a:cubicBezTo>
                  <a:pt x="11168" y="1453"/>
                  <a:pt x="15000" y="4294"/>
                  <a:pt x="17674" y="8100"/>
                </a:cubicBezTo>
                <a:lnTo>
                  <a:pt x="0" y="20518"/>
                </a:lnTo>
                <a:lnTo>
                  <a:pt x="6750" y="-1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92" name="Title 1"/>
          <p:cNvSpPr>
            <a:spLocks noGrp="1"/>
          </p:cNvSpPr>
          <p:nvPr>
            <p:ph type="title"/>
          </p:nvPr>
        </p:nvSpPr>
        <p:spPr>
          <a:xfrm>
            <a:off x="611560" y="116632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Complex Numbers</a:t>
            </a:r>
          </a:p>
        </p:txBody>
      </p:sp>
      <p:sp>
        <p:nvSpPr>
          <p:cNvPr id="93" name="TextBox 92"/>
          <p:cNvSpPr txBox="1"/>
          <p:nvPr/>
        </p:nvSpPr>
        <p:spPr>
          <a:xfrm>
            <a:off x="8710343" y="6519446"/>
            <a:ext cx="42832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dirty="0">
                <a:latin typeface="Comic Sans MS" pitchFamily="66" charset="0"/>
              </a:rPr>
              <a:t>1A</a:t>
            </a:r>
          </a:p>
        </p:txBody>
      </p:sp>
    </p:spTree>
    <p:extLst>
      <p:ext uri="{BB962C8B-B14F-4D97-AF65-F5344CB8AC3E}">
        <p14:creationId xmlns:p14="http://schemas.microsoft.com/office/powerpoint/2010/main" val="22639620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3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6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4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7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1" dur="5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4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0" dur="5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5" dur="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8" dur="5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1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4" dur="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3" presetClass="entr" presetSubtype="1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4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3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43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5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6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46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8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9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4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1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4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0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3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6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9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2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5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8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1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4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7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0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5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8"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1" dur="5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4" dur="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7" dur="5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0" dur="5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1" fill="hold">
                      <p:stCondLst>
                        <p:cond delay="indefinite"/>
                      </p:stCondLst>
                      <p:childTnLst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5" dur="5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6" fill="hold">
                      <p:stCondLst>
                        <p:cond delay="indefinite"/>
                      </p:stCondLst>
                      <p:childTnLst>
                        <p:par>
                          <p:cTn id="217" fill="hold">
                            <p:stCondLst>
                              <p:cond delay="0"/>
                            </p:stCondLst>
                            <p:childTnLst>
                              <p:par>
                                <p:cTn id="2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0" dur="5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1" fill="hold">
                      <p:stCondLst>
                        <p:cond delay="indefinite"/>
                      </p:stCondLst>
                      <p:childTnLst>
                        <p:par>
                          <p:cTn id="222" fill="hold">
                            <p:stCondLst>
                              <p:cond delay="0"/>
                            </p:stCondLst>
                            <p:childTnLst>
                              <p:par>
                                <p:cTn id="2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5" dur="5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" grpId="0"/>
      <p:bldP spid="52" grpId="0"/>
      <p:bldP spid="53" grpId="0"/>
      <p:bldP spid="54" grpId="0"/>
      <p:bldP spid="62" grpId="0" animBg="1"/>
      <p:bldP spid="63" grpId="0" animBg="1"/>
      <p:bldP spid="64" grpId="0"/>
      <p:bldP spid="65" grpId="0"/>
      <p:bldP spid="66" grpId="0"/>
      <p:bldP spid="67" grpId="0"/>
      <p:bldP spid="68" grpId="0"/>
      <p:bldP spid="69" grpId="0"/>
      <p:bldP spid="70" grpId="0"/>
      <p:bldP spid="71" grpId="0"/>
      <p:bldP spid="80" grpId="0"/>
      <p:bldP spid="81" grpId="0"/>
      <p:bldP spid="82" grpId="0"/>
      <p:bldP spid="83" grpId="0"/>
      <p:bldP spid="84" grpId="0"/>
      <p:bldP spid="94" grpId="0"/>
      <p:bldP spid="95" grpId="0"/>
      <p:bldP spid="96" grpId="0"/>
      <p:bldP spid="97" grpId="0"/>
      <p:bldP spid="99" grpId="0" animBg="1"/>
      <p:bldP spid="102" grpId="0"/>
      <p:bldP spid="103" grpId="0"/>
      <p:bldP spid="104" grpId="0"/>
      <p:bldP spid="105" grpId="0"/>
      <p:bldP spid="106" grpId="0"/>
      <p:bldP spid="107" grpId="0"/>
      <p:bldP spid="108" grpId="0"/>
      <p:bldP spid="109" grpId="0"/>
      <p:bldP spid="110" grpId="0"/>
      <p:bldP spid="111" grpId="0"/>
      <p:bldP spid="112" grpId="0"/>
      <p:bldP spid="113" grpId="0"/>
      <p:bldP spid="114" grpId="0"/>
      <p:bldP spid="115" grpId="0"/>
      <p:bldP spid="85" grpId="0" animBg="1"/>
      <p:bldP spid="98" grpId="0" animBg="1"/>
      <p:bldP spid="26" grpId="0"/>
      <p:bldP spid="37" grpId="0"/>
      <p:bldP spid="149" grpId="0"/>
      <p:bldP spid="150" grpId="0"/>
      <p:bldP spid="151" grpId="0"/>
      <p:bldP spid="152" grpId="0"/>
      <p:bldP spid="153" grpId="0"/>
      <p:bldP spid="154" grpId="0"/>
      <p:bldP spid="155" grpId="0" animBg="1"/>
      <p:bldP spid="156" grpId="0" animBg="1"/>
      <p:bldP spid="100" grpId="0" animBg="1"/>
      <p:bldP spid="101" grpId="0" animBg="1"/>
      <p:bldP spid="132" grpId="0" animBg="1"/>
      <p:bldP spid="13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304800" y="1600200"/>
                <a:ext cx="3352800" cy="4525963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r>
                  <a:rPr lang="en-GB" sz="1400" b="1" dirty="0">
                    <a:latin typeface="Comic Sans MS" panose="030F0702030302020204" pitchFamily="66" charset="0"/>
                  </a:rPr>
                  <a:t>You can express a complex number in the form </a:t>
                </a:r>
                <a14:m>
                  <m:oMath xmlns:m="http://schemas.openxmlformats.org/officeDocument/2006/math">
                    <m:r>
                      <a:rPr lang="en-GB" sz="1400" b="1" i="1" dirty="0">
                        <a:latin typeface="Cambria Math" panose="02040503050406030204" pitchFamily="18" charset="0"/>
                      </a:rPr>
                      <m:t>𝒛</m:t>
                    </m:r>
                    <m:r>
                      <a:rPr lang="en-GB" sz="1400" b="1" i="1" dirty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400" b="1" i="1" dirty="0">
                        <a:latin typeface="Cambria Math" panose="02040503050406030204" pitchFamily="18" charset="0"/>
                      </a:rPr>
                      <m:t>𝒓𝒆𝒊</m:t>
                    </m:r>
                    <m:r>
                      <a:rPr lang="el-GR" sz="1400" b="1" i="1" baseline="30000" dirty="0">
                        <a:latin typeface="Cambria Math" panose="02040503050406030204" pitchFamily="18" charset="0"/>
                      </a:rPr>
                      <m:t>𝜽</m:t>
                    </m:r>
                  </m:oMath>
                </a14:m>
                <a:endParaRPr lang="en-US" sz="1400" b="1" dirty="0">
                  <a:latin typeface="Comic Sans MS" panose="030F0702030302020204" pitchFamily="66" charset="0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r>
                  <a:rPr lang="en-US" sz="1400" dirty="0">
                    <a:latin typeface="Comic Sans MS" panose="030F0702030302020204" pitchFamily="66" charset="0"/>
                  </a:rPr>
                  <a:t>Express the following in the form </a:t>
                </a: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14:m>
                  <m:oMath xmlns:m="http://schemas.openxmlformats.org/officeDocument/2006/math">
                    <m:r>
                      <a:rPr lang="en-US" sz="1400" i="1">
                        <a:latin typeface="Cambria Math"/>
                      </a:rPr>
                      <m:t>𝑧</m:t>
                    </m:r>
                    <m:r>
                      <a:rPr lang="en-US" sz="1400" i="1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en-US" sz="1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i="1">
                            <a:latin typeface="Cambria Math"/>
                          </a:rPr>
                          <m:t>𝑟𝑒</m:t>
                        </m:r>
                      </m:e>
                      <m:sup>
                        <m:r>
                          <a:rPr lang="en-US" sz="1400" i="1">
                            <a:latin typeface="Cambria Math"/>
                          </a:rPr>
                          <m:t>𝑖</m:t>
                        </m:r>
                        <m:r>
                          <a:rPr lang="en-US" sz="1400" i="1">
                            <a:latin typeface="Cambria Math"/>
                            <a:ea typeface="Cambria Math"/>
                          </a:rPr>
                          <m:t>𝜃</m:t>
                        </m:r>
                      </m:sup>
                    </m:sSup>
                  </m:oMath>
                </a14:m>
                <a:r>
                  <a:rPr lang="en-US" sz="1400" baseline="30000" dirty="0">
                    <a:latin typeface="Comic Sans MS" panose="030F0702030302020204" pitchFamily="66" charset="0"/>
                  </a:rPr>
                  <a:t> </a:t>
                </a:r>
                <a:r>
                  <a:rPr lang="en-US" sz="1400" dirty="0">
                    <a:latin typeface="Comic Sans MS" panose="030F0702030302020204" pitchFamily="66" charset="0"/>
                  </a:rPr>
                  <a:t>where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–</m:t>
                    </m:r>
                    <m:r>
                      <a:rPr lang="el-GR" sz="1400" i="1" dirty="0" smtClean="0">
                        <a:latin typeface="Cambria Math" panose="02040503050406030204" pitchFamily="18" charset="0"/>
                      </a:rPr>
                      <m:t>𝜋</m:t>
                    </m:r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&lt;</m:t>
                    </m:r>
                    <m:r>
                      <a:rPr lang="el-GR" sz="1400" i="1" dirty="0">
                        <a:latin typeface="Cambria Math" panose="02040503050406030204" pitchFamily="18" charset="0"/>
                      </a:rPr>
                      <m:t>𝜃</m:t>
                    </m:r>
                    <m:r>
                      <a:rPr lang="el-GR" sz="1400" i="1" dirty="0" smtClean="0">
                        <a:latin typeface="Cambria Math" panose="02040503050406030204" pitchFamily="18" charset="0"/>
                      </a:rPr>
                      <m:t>≤</m:t>
                    </m:r>
                    <m:r>
                      <a:rPr lang="el-GR" sz="1400" i="1" dirty="0" smtClean="0">
                        <a:latin typeface="Cambria Math" panose="02040503050406030204" pitchFamily="18" charset="0"/>
                      </a:rPr>
                      <m:t>𝜋</m:t>
                    </m:r>
                  </m:oMath>
                </a14:m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04800" y="1600200"/>
                <a:ext cx="3352800" cy="4525963"/>
              </a:xfrm>
              <a:blipFill>
                <a:blip r:embed="rId2"/>
                <a:stretch>
                  <a:fillRect t="-270" r="-72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76200" y="76200"/>
                <a:ext cx="1773178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𝑧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𝑟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(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𝑐𝑜𝑠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+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𝑖𝑠𝑖𝑛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)</m:t>
                      </m:r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00" y="76200"/>
                <a:ext cx="1773178" cy="307777"/>
              </a:xfrm>
              <a:prstGeom prst="rect">
                <a:avLst/>
              </a:prstGeom>
              <a:blipFill rotWithShape="1">
                <a:blip r:embed="rId3"/>
                <a:stretch>
                  <a:fillRect b="-1852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119418" y="542498"/>
                <a:ext cx="874342" cy="317203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𝑧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𝑟𝑒</m:t>
                          </m:r>
                        </m:e>
                        <m:sup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𝑖</m:t>
                          </m:r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𝜃</m:t>
                          </m:r>
                        </m:sup>
                      </m:sSup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9418" y="542498"/>
                <a:ext cx="874342" cy="317203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5" name="TextBox 154"/>
              <p:cNvSpPr txBox="1"/>
              <p:nvPr/>
            </p:nvSpPr>
            <p:spPr>
              <a:xfrm>
                <a:off x="1946239" y="77379"/>
                <a:ext cx="1484765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𝑐𝑜𝑠</m:t>
                      </m:r>
                      <m:d>
                        <m:dPr>
                          <m:ctrlP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−</m:t>
                          </m:r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𝜃</m:t>
                          </m:r>
                        </m:e>
                      </m:d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𝑐𝑜𝑠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55" name="TextBox 1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46239" y="77379"/>
                <a:ext cx="1484765" cy="307777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6" name="TextBox 155"/>
              <p:cNvSpPr txBox="1"/>
              <p:nvPr/>
            </p:nvSpPr>
            <p:spPr>
              <a:xfrm>
                <a:off x="3541493" y="75401"/>
                <a:ext cx="1577163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𝑠𝑖𝑛</m:t>
                      </m:r>
                      <m:d>
                        <m:dPr>
                          <m:ctrlP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−</m:t>
                          </m:r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𝜃</m:t>
                          </m:r>
                        </m:e>
                      </m:d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=−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𝑠𝑖𝑛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56" name="TextBox 1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41493" y="75401"/>
                <a:ext cx="1577163" cy="307777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685800" y="3048000"/>
                <a:ext cx="2593787" cy="57637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𝑧</m:t>
                      </m:r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2</m:t>
                          </m:r>
                        </m:e>
                      </m:rad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𝑐𝑜𝑠</m:t>
                          </m:r>
                          <m:d>
                            <m:d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400" b="0" i="1" smtClean="0">
                                      <a:latin typeface="Cambria Math"/>
                                      <a:ea typeface="Cambria Math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US" sz="1400" b="0" i="1" smtClean="0">
                                      <a:latin typeface="Cambria Math"/>
                                    </a:rPr>
                                    <m:t>10</m:t>
                                  </m:r>
                                </m:den>
                              </m:f>
                            </m:e>
                          </m:d>
                          <m:r>
                            <a:rPr lang="en-US" sz="1400" b="0" i="1" smtClean="0">
                              <a:latin typeface="Cambria Math"/>
                            </a:rPr>
                            <m:t>+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𝑖𝑠𝑖𝑛</m:t>
                          </m:r>
                          <m:d>
                            <m:d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400" b="0" i="1" smtClean="0">
                                      <a:latin typeface="Cambria Math"/>
                                      <a:ea typeface="Cambria Math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US" sz="1400" b="0" i="1" smtClean="0">
                                      <a:latin typeface="Cambria Math"/>
                                    </a:rPr>
                                    <m:t>10</m:t>
                                  </m:r>
                                </m:den>
                              </m:f>
                            </m:e>
                          </m:d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800" y="3048000"/>
                <a:ext cx="2593787" cy="576376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9" name="TextBox 88"/>
              <p:cNvSpPr txBox="1"/>
              <p:nvPr/>
            </p:nvSpPr>
            <p:spPr>
              <a:xfrm>
                <a:off x="5029200" y="1524000"/>
                <a:ext cx="2593787" cy="57637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𝑧</m:t>
                      </m:r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2</m:t>
                          </m:r>
                        </m:e>
                      </m:rad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𝑐𝑜𝑠</m:t>
                          </m:r>
                          <m:d>
                            <m:d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400" b="0" i="1" smtClean="0">
                                      <a:latin typeface="Cambria Math"/>
                                      <a:ea typeface="Cambria Math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US" sz="1400" b="0" i="1" smtClean="0">
                                      <a:latin typeface="Cambria Math"/>
                                    </a:rPr>
                                    <m:t>10</m:t>
                                  </m:r>
                                </m:den>
                              </m:f>
                            </m:e>
                          </m:d>
                          <m:r>
                            <a:rPr lang="en-US" sz="1400" b="0" i="1" smtClean="0">
                              <a:latin typeface="Cambria Math"/>
                            </a:rPr>
                            <m:t>+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𝑖𝑠𝑖𝑛</m:t>
                          </m:r>
                          <m:d>
                            <m:d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400" b="0" i="1" smtClean="0">
                                      <a:latin typeface="Cambria Math"/>
                                      <a:ea typeface="Cambria Math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US" sz="1400" b="0" i="1" smtClean="0">
                                      <a:latin typeface="Cambria Math"/>
                                    </a:rPr>
                                    <m:t>10</m:t>
                                  </m:r>
                                </m:den>
                              </m:f>
                            </m:e>
                          </m:d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89" name="TextBox 8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29200" y="1524000"/>
                <a:ext cx="2593787" cy="576376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2" name="Straight Arrow Connector 91"/>
          <p:cNvCxnSpPr/>
          <p:nvPr/>
        </p:nvCxnSpPr>
        <p:spPr>
          <a:xfrm flipH="1" flipV="1">
            <a:off x="6324600" y="2133600"/>
            <a:ext cx="381000" cy="6096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Straight Arrow Connector 133"/>
          <p:cNvCxnSpPr/>
          <p:nvPr/>
        </p:nvCxnSpPr>
        <p:spPr>
          <a:xfrm flipV="1">
            <a:off x="6781800" y="2133600"/>
            <a:ext cx="381000" cy="6096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5" name="Straight Arrow Connector 134"/>
          <p:cNvCxnSpPr/>
          <p:nvPr/>
        </p:nvCxnSpPr>
        <p:spPr>
          <a:xfrm flipV="1">
            <a:off x="5486400" y="2133600"/>
            <a:ext cx="76200" cy="6096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4724400" y="2819400"/>
            <a:ext cx="14478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You can see from the form that r = √2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36" name="TextBox 135"/>
          <p:cNvSpPr txBox="1"/>
          <p:nvPr/>
        </p:nvSpPr>
        <p:spPr>
          <a:xfrm>
            <a:off x="6172200" y="2819400"/>
            <a:ext cx="14478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You can see from the form that </a:t>
            </a:r>
            <a:r>
              <a:rPr lang="el-GR" sz="1400" dirty="0">
                <a:solidFill>
                  <a:srgbClr val="FF0000"/>
                </a:solidFill>
                <a:latin typeface="Comic Sans MS" pitchFamily="66" charset="0"/>
              </a:rPr>
              <a:t>θ</a:t>
            </a:r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 = </a:t>
            </a:r>
            <a:r>
              <a:rPr lang="el-GR" sz="1400" baseline="30000" dirty="0">
                <a:solidFill>
                  <a:srgbClr val="FF0000"/>
                </a:solidFill>
                <a:latin typeface="Comic Sans MS" pitchFamily="66" charset="0"/>
              </a:rPr>
              <a:t>π</a:t>
            </a:r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/</a:t>
            </a:r>
            <a:r>
              <a:rPr lang="en-US" sz="1400" baseline="-25000" dirty="0">
                <a:solidFill>
                  <a:srgbClr val="FF0000"/>
                </a:solidFill>
                <a:latin typeface="Comic Sans MS" pitchFamily="66" charset="0"/>
              </a:rPr>
              <a:t>10</a:t>
            </a:r>
            <a:endParaRPr lang="en-GB" sz="1400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7" name="TextBox 136"/>
              <p:cNvSpPr txBox="1"/>
              <p:nvPr/>
            </p:nvSpPr>
            <p:spPr>
              <a:xfrm>
                <a:off x="5715000" y="4419600"/>
                <a:ext cx="973728" cy="349391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𝑧</m:t>
                      </m:r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𝑟𝑒</m:t>
                          </m:r>
                        </m:e>
                        <m:sup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𝑖</m:t>
                          </m:r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𝜃</m:t>
                          </m:r>
                        </m:sup>
                      </m:sSup>
                    </m:oMath>
                  </m:oMathPara>
                </a14:m>
                <a:endParaRPr lang="en-GB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37" name="TextBox 1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15000" y="4419600"/>
                <a:ext cx="973728" cy="349391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9" name="TextBox 138"/>
              <p:cNvSpPr txBox="1"/>
              <p:nvPr/>
            </p:nvSpPr>
            <p:spPr>
              <a:xfrm>
                <a:off x="5715000" y="4953000"/>
                <a:ext cx="1203856" cy="429285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𝑧</m:t>
                      </m:r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ad>
                            <m:radPr>
                              <m:degHide m:val="on"/>
                              <m:ctrlPr>
                                <a:rPr lang="en-US" sz="16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6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2</m:t>
                              </m:r>
                            </m:e>
                          </m:rad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𝑒</m:t>
                          </m:r>
                        </m:e>
                        <m:sup>
                          <m:f>
                            <m:fPr>
                              <m:ctrlPr>
                                <a:rPr lang="en-US" sz="16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  <a:ea typeface="Cambria Math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US" sz="16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10</m:t>
                              </m:r>
                            </m:den>
                          </m:f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𝑖</m:t>
                          </m:r>
                        </m:sup>
                      </m:sSup>
                    </m:oMath>
                  </m:oMathPara>
                </a14:m>
                <a:endParaRPr lang="en-GB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39" name="TextBox 1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15000" y="4953000"/>
                <a:ext cx="1203856" cy="429285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4" name="Arc 143"/>
          <p:cNvSpPr/>
          <p:nvPr/>
        </p:nvSpPr>
        <p:spPr>
          <a:xfrm>
            <a:off x="6781800" y="4648200"/>
            <a:ext cx="304800" cy="533400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7" name="TextBox 156"/>
          <p:cNvSpPr txBox="1"/>
          <p:nvPr/>
        </p:nvSpPr>
        <p:spPr>
          <a:xfrm>
            <a:off x="7086600" y="4724400"/>
            <a:ext cx="152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Replace r and </a:t>
            </a:r>
            <a:r>
              <a:rPr lang="el-GR" sz="1400" dirty="0">
                <a:solidFill>
                  <a:srgbClr val="FF0000"/>
                </a:solidFill>
                <a:latin typeface="Comic Sans MS" pitchFamily="66" charset="0"/>
              </a:rPr>
              <a:t>θ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5029200" y="3581400"/>
                <a:ext cx="849912" cy="36760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/>
                        </a:rPr>
                        <m:t>𝑟</m:t>
                      </m:r>
                      <m:r>
                        <a:rPr lang="en-US" sz="1600" b="0" i="1" smtClean="0">
                          <a:latin typeface="Cambria Math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2</m:t>
                          </m:r>
                        </m:e>
                      </m:ra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29200" y="3581400"/>
                <a:ext cx="849912" cy="367601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8" name="TextBox 157"/>
              <p:cNvSpPr txBox="1"/>
              <p:nvPr/>
            </p:nvSpPr>
            <p:spPr>
              <a:xfrm>
                <a:off x="6477000" y="3505200"/>
                <a:ext cx="848117" cy="5123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US" sz="16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/>
                              <a:ea typeface="Cambria Math"/>
                            </a:rPr>
                            <m:t>𝜋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/>
                            </a:rPr>
                            <m:t>10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58" name="TextBox 15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77000" y="3505200"/>
                <a:ext cx="848117" cy="512384"/>
              </a:xfrm>
              <a:prstGeom prst="rect">
                <a:avLst/>
              </a:prstGeom>
              <a:blipFill rotWithShape="1">
                <a:blip r:embed="rId12"/>
                <a:stretch>
                  <a:fillRect b="-357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Title 1"/>
          <p:cNvSpPr>
            <a:spLocks noGrp="1"/>
          </p:cNvSpPr>
          <p:nvPr>
            <p:ph type="title"/>
          </p:nvPr>
        </p:nvSpPr>
        <p:spPr>
          <a:xfrm>
            <a:off x="611560" y="116632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Complex Numbers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710343" y="6519446"/>
            <a:ext cx="42832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dirty="0">
                <a:latin typeface="Comic Sans MS" pitchFamily="66" charset="0"/>
              </a:rPr>
              <a:t>1A</a:t>
            </a:r>
          </a:p>
        </p:txBody>
      </p:sp>
    </p:spTree>
    <p:extLst>
      <p:ext uri="{BB962C8B-B14F-4D97-AF65-F5344CB8AC3E}">
        <p14:creationId xmlns:p14="http://schemas.microsoft.com/office/powerpoint/2010/main" val="18689878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89" grpId="0"/>
      <p:bldP spid="16" grpId="0"/>
      <p:bldP spid="136" grpId="0"/>
      <p:bldP spid="137" grpId="0"/>
      <p:bldP spid="139" grpId="0"/>
      <p:bldP spid="144" grpId="0" animBg="1"/>
      <p:bldP spid="157" grpId="0"/>
      <p:bldP spid="17" grpId="0"/>
      <p:bldP spid="158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1526</TotalTime>
  <Words>1480</Words>
  <Application>Microsoft Office PowerPoint</Application>
  <PresentationFormat>On-screen Show (4:3)</PresentationFormat>
  <Paragraphs>340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15</vt:i4>
      </vt:variant>
    </vt:vector>
  </HeadingPairs>
  <TitlesOfParts>
    <vt:vector size="29" baseType="lpstr">
      <vt:lpstr>游ゴシック</vt:lpstr>
      <vt:lpstr>游ゴシック Light</vt:lpstr>
      <vt:lpstr>Arial</vt:lpstr>
      <vt:lpstr>Arial Black</vt:lpstr>
      <vt:lpstr>Calibri</vt:lpstr>
      <vt:lpstr>Calibri Light</vt:lpstr>
      <vt:lpstr>Cambria Math</vt:lpstr>
      <vt:lpstr>Comic Sans MS</vt:lpstr>
      <vt:lpstr>HGGyoshotai</vt:lpstr>
      <vt:lpstr>Monotype Corsiva</vt:lpstr>
      <vt:lpstr>Segoe UI Black</vt:lpstr>
      <vt:lpstr>Wingdings</vt:lpstr>
      <vt:lpstr>Office テーマ</vt:lpstr>
      <vt:lpstr>Office Theme</vt:lpstr>
      <vt:lpstr>PowerPoint Presentation</vt:lpstr>
      <vt:lpstr>Prior Knowledge Check</vt:lpstr>
      <vt:lpstr>PowerPoint Presentation</vt:lpstr>
      <vt:lpstr>Complex Numbers</vt:lpstr>
      <vt:lpstr>Complex Numbers</vt:lpstr>
      <vt:lpstr>Complex Numbers</vt:lpstr>
      <vt:lpstr>Complex Numbers</vt:lpstr>
      <vt:lpstr>Complex Numbers</vt:lpstr>
      <vt:lpstr>Complex Numbers</vt:lpstr>
      <vt:lpstr>Complex Numbers</vt:lpstr>
      <vt:lpstr>Complex Numbers</vt:lpstr>
      <vt:lpstr>Complex Numbers</vt:lpstr>
      <vt:lpstr>Complex Numbers</vt:lpstr>
      <vt:lpstr>Complex Numbers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Mike Pye</dc:creator>
  <cp:lastModifiedBy>Richard Lawton</cp:lastModifiedBy>
  <cp:revision>323</cp:revision>
  <dcterms:created xsi:type="dcterms:W3CDTF">2017-08-14T15:35:38Z</dcterms:created>
  <dcterms:modified xsi:type="dcterms:W3CDTF">2021-06-21T10:27:57Z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2c1703a4-cc6f-4025-8438-815d9f7bd05c_Enabled">
    <vt:lpwstr>True</vt:lpwstr>
  </property>
  <property fmtid="{D5CDD505-2E9C-101B-9397-08002B2CF9AE}" pid="3" name="MSIP_Label_2c1703a4-cc6f-4025-8438-815d9f7bd05c_SiteId">
    <vt:lpwstr>d2b3a7dc-d57e-417f-90ad-149b872e9aa1</vt:lpwstr>
  </property>
  <property fmtid="{D5CDD505-2E9C-101B-9397-08002B2CF9AE}" pid="4" name="MSIP_Label_2c1703a4-cc6f-4025-8438-815d9f7bd05c_Owner">
    <vt:lpwstr>r.lawton_jcd@gemsedu.com</vt:lpwstr>
  </property>
  <property fmtid="{D5CDD505-2E9C-101B-9397-08002B2CF9AE}" pid="5" name="MSIP_Label_2c1703a4-cc6f-4025-8438-815d9f7bd05c_SetDate">
    <vt:lpwstr>2021-06-21T10:27:55.1793296Z</vt:lpwstr>
  </property>
  <property fmtid="{D5CDD505-2E9C-101B-9397-08002B2CF9AE}" pid="6" name="MSIP_Label_2c1703a4-cc6f-4025-8438-815d9f7bd05c_Name">
    <vt:lpwstr>Internal</vt:lpwstr>
  </property>
  <property fmtid="{D5CDD505-2E9C-101B-9397-08002B2CF9AE}" pid="7" name="MSIP_Label_2c1703a4-cc6f-4025-8438-815d9f7bd05c_Application">
    <vt:lpwstr>Microsoft Azure Information Protection</vt:lpwstr>
  </property>
  <property fmtid="{D5CDD505-2E9C-101B-9397-08002B2CF9AE}" pid="8" name="MSIP_Label_2c1703a4-cc6f-4025-8438-815d9f7bd05c_ActionId">
    <vt:lpwstr>e851c8a3-f719-4b0a-9b85-7a90239caa26</vt:lpwstr>
  </property>
  <property fmtid="{D5CDD505-2E9C-101B-9397-08002B2CF9AE}" pid="9" name="MSIP_Label_2c1703a4-cc6f-4025-8438-815d9f7bd05c_Extended_MSFT_Method">
    <vt:lpwstr>Automatic</vt:lpwstr>
  </property>
  <property fmtid="{D5CDD505-2E9C-101B-9397-08002B2CF9AE}" pid="10" name="Sensitivity">
    <vt:lpwstr>Internal</vt:lpwstr>
  </property>
</Properties>
</file>