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36" r:id="rId2"/>
    <p:sldId id="627" r:id="rId3"/>
    <p:sldId id="629" r:id="rId4"/>
    <p:sldId id="611" r:id="rId5"/>
    <p:sldId id="635" r:id="rId6"/>
    <p:sldId id="633" r:id="rId7"/>
    <p:sldId id="634" r:id="rId8"/>
    <p:sldId id="632" r:id="rId9"/>
    <p:sldId id="616" r:id="rId10"/>
    <p:sldId id="631" r:id="rId11"/>
    <p:sldId id="63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3515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980728"/>
            <a:ext cx="9142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Representation of Data</a:t>
            </a:r>
          </a:p>
          <a:p>
            <a:pPr algn="ctr"/>
            <a:r>
              <a:rPr lang="en-GB" sz="8000" b="1" dirty="0" smtClean="0"/>
              <a:t>– </a:t>
            </a:r>
            <a:r>
              <a:rPr lang="en-GB" sz="8800" dirty="0" smtClean="0"/>
              <a:t>Histograms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8000" dirty="0" smtClean="0"/>
              <a:t>Chapter 3 </a:t>
            </a:r>
          </a:p>
          <a:p>
            <a:pPr algn="ctr"/>
            <a:r>
              <a:rPr lang="en-GB" sz="8000" dirty="0" smtClean="0"/>
              <a:t>(Part 3 of 3)</a:t>
            </a:r>
          </a:p>
        </p:txBody>
      </p:sp>
    </p:spTree>
    <p:extLst>
      <p:ext uri="{BB962C8B-B14F-4D97-AF65-F5344CB8AC3E}">
        <p14:creationId xmlns:p14="http://schemas.microsoft.com/office/powerpoint/2010/main" val="87959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 Frequency </a:t>
              </a:r>
              <a:r>
                <a:rPr lang="en-GB" sz="3200" dirty="0"/>
                <a:t>P</a:t>
              </a:r>
              <a:r>
                <a:rPr lang="en-GB" sz="3200" dirty="0" smtClean="0"/>
                <a:t>olygon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640" y="61604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</a:t>
            </a:r>
            <a:r>
              <a:rPr lang="en-GB" sz="2400" dirty="0" smtClean="0"/>
              <a:t>requency </a:t>
            </a:r>
            <a:r>
              <a:rPr lang="en-GB" sz="2400" dirty="0"/>
              <a:t>polygon can be drawn </a:t>
            </a:r>
            <a:r>
              <a:rPr lang="en-GB" sz="2400" dirty="0" smtClean="0"/>
              <a:t>from a histogram </a:t>
            </a:r>
          </a:p>
          <a:p>
            <a:pPr algn="ctr"/>
            <a:r>
              <a:rPr lang="en-GB" sz="2400" dirty="0" smtClean="0"/>
              <a:t>by </a:t>
            </a:r>
            <a:r>
              <a:rPr lang="en-GB" sz="2400" dirty="0"/>
              <a:t>using the midpoint of each </a:t>
            </a:r>
            <a:r>
              <a:rPr lang="en-GB" sz="2400" dirty="0" smtClean="0"/>
              <a:t>interval</a:t>
            </a:r>
            <a:r>
              <a:rPr lang="en-GB" sz="2400" dirty="0"/>
              <a:t> </a:t>
            </a:r>
            <a:endParaRPr lang="en-GB" sz="2400" dirty="0" smtClean="0"/>
          </a:p>
          <a:p>
            <a:pPr algn="ctr"/>
            <a:r>
              <a:rPr lang="en-GB" sz="2400" dirty="0" smtClean="0"/>
              <a:t>and joining them with a straight line.</a:t>
            </a:r>
            <a:endParaRPr lang="en-GB" sz="2400" dirty="0"/>
          </a:p>
        </p:txBody>
      </p:sp>
      <p:pic>
        <p:nvPicPr>
          <p:cNvPr id="12" name="Picture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16373"/>
            <a:ext cx="5564235" cy="42143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1" name="Group 30"/>
          <p:cNvGrpSpPr/>
          <p:nvPr/>
        </p:nvGrpSpPr>
        <p:grpSpPr>
          <a:xfrm>
            <a:off x="3491880" y="2805305"/>
            <a:ext cx="2617440" cy="2621280"/>
            <a:chOff x="2411760" y="2827020"/>
            <a:chExt cx="2617440" cy="262128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411760" y="4797152"/>
              <a:ext cx="459031" cy="64671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880361" y="2827020"/>
              <a:ext cx="640079" cy="26212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20441" y="2827020"/>
              <a:ext cx="646747" cy="64008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167188" y="3471863"/>
              <a:ext cx="428625" cy="130968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4591050" y="4133850"/>
              <a:ext cx="438150" cy="64770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357490" y="6193555"/>
            <a:ext cx="6950814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Note that the frequency in this interval is 0. </a:t>
            </a:r>
            <a:endParaRPr lang="en-GB" sz="2800" dirty="0" smtClean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491880" y="5479071"/>
            <a:ext cx="381504" cy="6041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70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47-48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06169" y="22913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is a supplementary exercise (available as a separate file for printing) with solutions on the next slides…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27584" y="3356992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Q5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Q6-7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266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7245796" y="5250603"/>
            <a:ext cx="786619" cy="61206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660232" y="3855740"/>
            <a:ext cx="585564" cy="201622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731962" y="1839515"/>
            <a:ext cx="0" cy="4032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75978" y="4071763"/>
            <a:ext cx="504056" cy="1800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96058" y="2919635"/>
            <a:ext cx="504056" cy="295232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316138" y="3423691"/>
            <a:ext cx="504056" cy="24482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036218" y="4647827"/>
            <a:ext cx="504056" cy="122413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31962" y="5871963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75978" y="5943971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6           7            8            9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77961" y="6232004"/>
            <a:ext cx="1675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 Shoe Size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438915" y="3444888"/>
            <a:ext cx="1587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 Frequency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56176" y="623200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 Height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34018" y="5862672"/>
            <a:ext cx="378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1.0m    1.2m     1.4m    1.6m    1.8m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3265241" y="3444887"/>
            <a:ext cx="2658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 Frequency Density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32040" y="4791844"/>
            <a:ext cx="1152128" cy="108011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084168" y="2991644"/>
            <a:ext cx="576064" cy="286758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932040" y="5871964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932040" y="1839516"/>
            <a:ext cx="0" cy="4032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10703" y="792201"/>
            <a:ext cx="29204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Bar Charts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For discrete data.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/>
              <a:t>Frequency given by height of bars.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07414" y="778881"/>
            <a:ext cx="4024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Histograms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For continuous data.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Bars can be uneven intervals</a:t>
            </a:r>
            <a:r>
              <a:rPr lang="en-GB" sz="20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Frequency </a:t>
            </a:r>
            <a:r>
              <a:rPr lang="en-GB" sz="2000" dirty="0"/>
              <a:t>given by area of bars</a:t>
            </a:r>
            <a:r>
              <a:rPr lang="en-GB" sz="2000" dirty="0" smtClean="0"/>
              <a:t>.</a:t>
            </a: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No gaps between bars.</a:t>
            </a:r>
          </a:p>
        </p:txBody>
      </p:sp>
      <p:grpSp>
        <p:nvGrpSpPr>
          <p:cNvPr id="29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0" name="TextBox 29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Bar Charts </a:t>
              </a:r>
              <a:r>
                <a:rPr lang="en-GB" sz="3200" dirty="0" err="1"/>
                <a:t>vs</a:t>
              </a:r>
              <a:r>
                <a:rPr lang="en-GB" sz="3200" dirty="0"/>
                <a:t> Histograms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91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 flipV="1">
            <a:off x="1295636" y="2040466"/>
            <a:ext cx="0" cy="4032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79612" y="607291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10                       20                       30                       40                        50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9972" y="625758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1580" y="2400506"/>
            <a:ext cx="504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2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15716" y="2544522"/>
            <a:ext cx="144016" cy="3528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159732" y="2544522"/>
            <a:ext cx="144016" cy="3528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303748" y="2544522"/>
            <a:ext cx="144016" cy="3528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447764" y="2544522"/>
            <a:ext cx="144016" cy="3528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591780" y="2544522"/>
            <a:ext cx="144016" cy="35283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735796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879812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023828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167844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311860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455876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599892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43908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887924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031940" y="5352834"/>
            <a:ext cx="144016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42"/>
          <p:cNvGrpSpPr/>
          <p:nvPr/>
        </p:nvGrpSpPr>
        <p:grpSpPr>
          <a:xfrm>
            <a:off x="4175956" y="5352834"/>
            <a:ext cx="1440160" cy="720080"/>
            <a:chOff x="4211960" y="5085184"/>
            <a:chExt cx="1440160" cy="720080"/>
          </a:xfrm>
        </p:grpSpPr>
        <p:sp>
          <p:nvSpPr>
            <p:cNvPr id="32" name="Rectangle 31"/>
            <p:cNvSpPr/>
            <p:nvPr/>
          </p:nvSpPr>
          <p:spPr>
            <a:xfrm>
              <a:off x="4211960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355976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99992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644008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788024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932040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76056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20072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364088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508104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616116" y="5352834"/>
            <a:ext cx="1440160" cy="720080"/>
            <a:chOff x="4211960" y="5085184"/>
            <a:chExt cx="1440160" cy="720080"/>
          </a:xfrm>
        </p:grpSpPr>
        <p:sp>
          <p:nvSpPr>
            <p:cNvPr id="45" name="Rectangle 44"/>
            <p:cNvSpPr/>
            <p:nvPr/>
          </p:nvSpPr>
          <p:spPr>
            <a:xfrm>
              <a:off x="4211960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355976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499992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644008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788024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932040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76056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220072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364088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508104" y="5085184"/>
              <a:ext cx="144016" cy="72008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7" name="Rectangle 56"/>
          <p:cNvSpPr/>
          <p:nvPr/>
        </p:nvSpPr>
        <p:spPr>
          <a:xfrm>
            <a:off x="2015716" y="2544522"/>
            <a:ext cx="720080" cy="352839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2735796" y="5352834"/>
            <a:ext cx="4320480" cy="72008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 rot="16200000">
            <a:off x="-1090628" y="3867088"/>
            <a:ext cx="3168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Frequency Density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95636" y="6072914"/>
            <a:ext cx="69127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0" name="Table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1105176"/>
                  </p:ext>
                </p:extLst>
              </p:nvPr>
            </p:nvGraphicFramePr>
            <p:xfrm>
              <a:off x="1979712" y="841667"/>
              <a:ext cx="4680520" cy="13716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3850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420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Age (years)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Frequency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15≤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&lt;20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20≤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0" name="Table 5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21105176"/>
                  </p:ext>
                </p:extLst>
              </p:nvPr>
            </p:nvGraphicFramePr>
            <p:xfrm>
              <a:off x="1979712" y="841667"/>
              <a:ext cx="4680520" cy="13716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3850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420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Age (years)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Frequency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72" t="-109211" r="-109511" b="-1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72" t="-212000" r="-109511" b="-2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5" name="Isosceles Triangle 54"/>
          <p:cNvSpPr/>
          <p:nvPr/>
        </p:nvSpPr>
        <p:spPr>
          <a:xfrm>
            <a:off x="6935309" y="894124"/>
            <a:ext cx="1728192" cy="158417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151333" y="20462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F.D.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11373" y="13981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Freq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727397" y="20462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Width</a:t>
            </a:r>
          </a:p>
        </p:txBody>
      </p:sp>
      <p:grpSp>
        <p:nvGrpSpPr>
          <p:cNvPr id="68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69" name="TextBox 68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Histograms</a:t>
              </a:r>
              <a:endParaRPr lang="en-GB" sz="3200" dirty="0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239852" y="3144863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Frequency is represented by the area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14334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087724" y="5229200"/>
            <a:ext cx="2160426" cy="1005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Isosceles Triangle 1"/>
          <p:cNvSpPr/>
          <p:nvPr/>
        </p:nvSpPr>
        <p:spPr>
          <a:xfrm>
            <a:off x="6812549" y="1216132"/>
            <a:ext cx="1728192" cy="158417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028573" y="23682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F.D.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88613" y="17201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Freq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04637" y="23682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Width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40598"/>
              </p:ext>
            </p:extLst>
          </p:nvPr>
        </p:nvGraphicFramePr>
        <p:xfrm>
          <a:off x="395536" y="946108"/>
          <a:ext cx="5688632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Weight (w kg)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Frequency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Density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 </a:t>
                      </a:r>
                      <a:r>
                        <a:rPr lang="en-GB" dirty="0"/>
                        <a:t>&lt; w ≤ </a:t>
                      </a:r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15 </a:t>
                      </a:r>
                      <a:r>
                        <a:rPr lang="en-GB" dirty="0"/>
                        <a:t>&lt; w ≤ </a:t>
                      </a:r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30 </a:t>
                      </a:r>
                      <a:r>
                        <a:rPr lang="en-GB" dirty="0"/>
                        <a:t>&lt; w ≤ </a:t>
                      </a:r>
                      <a:r>
                        <a:rPr lang="en-GB" dirty="0" smtClean="0"/>
                        <a:t>40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51620" y="6234375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10                       20                       30                       40                        50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95936" y="6472500"/>
            <a:ext cx="1404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Height (m)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176" y="3395010"/>
            <a:ext cx="504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4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3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67644" y="4687671"/>
            <a:ext cx="720080" cy="15467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324918" y="4558455"/>
            <a:ext cx="2304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Frequency Density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367644" y="3284984"/>
            <a:ext cx="0" cy="29493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229075" y="4124326"/>
            <a:ext cx="1447825" cy="21069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676900" y="3501009"/>
            <a:ext cx="695299" cy="27302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67644" y="6234375"/>
            <a:ext cx="69127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7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8" name="TextBox 37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Histograms</a:t>
              </a:r>
              <a:endParaRPr lang="en-GB" sz="32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4203989" y="132260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93948" y="17100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2425104" y="203370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418976" y="2441680"/>
            <a:ext cx="126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40 </a:t>
            </a:r>
            <a:r>
              <a:rPr lang="en-GB" dirty="0"/>
              <a:t>&lt; w ≤ </a:t>
            </a:r>
            <a:r>
              <a:rPr lang="en-GB" dirty="0" smtClean="0"/>
              <a:t>44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53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/>
      <p:bldP spid="15" grpId="0" animBg="1"/>
      <p:bldP spid="23" grpId="0" animBg="1"/>
      <p:bldP spid="24" grpId="0" animBg="1"/>
      <p:bldP spid="21" grpId="0"/>
      <p:bldP spid="22" grpId="0"/>
      <p:bldP spid="26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795234" y="5215526"/>
            <a:ext cx="2136806" cy="1005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996823"/>
              </p:ext>
            </p:extLst>
          </p:nvPr>
        </p:nvGraphicFramePr>
        <p:xfrm>
          <a:off x="882176" y="1573272"/>
          <a:ext cx="7506248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5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Height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(to the nearest cm)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Frequency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Frequency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Density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10 - 15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16</a:t>
                      </a:r>
                      <a:r>
                        <a:rPr lang="en-GB" baseline="0" dirty="0" smtClean="0"/>
                        <a:t> - 30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31 - 40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33116" y="6372036"/>
            <a:ext cx="4855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         </a:t>
            </a:r>
            <a:r>
              <a:rPr lang="en-GB" dirty="0" smtClean="0"/>
              <a:t>15         </a:t>
            </a:r>
            <a:r>
              <a:rPr lang="en-GB" dirty="0"/>
              <a:t>20                       </a:t>
            </a:r>
            <a:r>
              <a:rPr lang="en-GB" dirty="0" smtClean="0"/>
              <a:t>30                       40                       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200291" y="6325854"/>
            <a:ext cx="1404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Height (m)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176" y="3395010"/>
            <a:ext cx="504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4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3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71700" y="4660678"/>
            <a:ext cx="924695" cy="15467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324918" y="4558455"/>
            <a:ext cx="2304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Frequency Density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367644" y="3284984"/>
            <a:ext cx="0" cy="29493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936830" y="4128896"/>
            <a:ext cx="1422800" cy="21069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67644" y="6234375"/>
            <a:ext cx="69127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7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8" name="TextBox 37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Histograms</a:t>
              </a:r>
              <a:endParaRPr lang="en-GB" sz="32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-4232" y="582115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Watch out for when the data has been rounded to </a:t>
            </a:r>
          </a:p>
          <a:p>
            <a:pPr algn="ctr"/>
            <a:r>
              <a:rPr lang="en-GB" sz="2800" dirty="0" smtClean="0"/>
              <a:t>the nearest whole number.</a:t>
            </a:r>
            <a:endParaRPr lang="en-GB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979712" y="6237312"/>
            <a:ext cx="0" cy="146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47864" y="6237312"/>
            <a:ext cx="0" cy="146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813263" y="6231671"/>
            <a:ext cx="0" cy="146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28184" y="6237312"/>
            <a:ext cx="0" cy="146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99792" y="6237312"/>
            <a:ext cx="0" cy="146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60670" y="1962477"/>
            <a:ext cx="11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 x 3 = 18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4160670" y="2328184"/>
            <a:ext cx="127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 x 2 = 30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4103948" y="2710994"/>
            <a:ext cx="144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 x 4 =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81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/>
      <p:bldP spid="15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087724" y="5085184"/>
            <a:ext cx="2160426" cy="10051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151620" y="6090359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10                       20                       30                       40                        50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95936" y="632848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Height (m)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176" y="3250994"/>
            <a:ext cx="504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4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3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2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67644" y="4543655"/>
            <a:ext cx="720080" cy="154670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686459" y="4312822"/>
            <a:ext cx="2769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Frequency Density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367644" y="3140968"/>
            <a:ext cx="0" cy="29493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229075" y="3980310"/>
            <a:ext cx="1447825" cy="21069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676900" y="3356993"/>
            <a:ext cx="695299" cy="27302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67644" y="6090359"/>
            <a:ext cx="69127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7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8" name="TextBox 37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Histograms - Scalers</a:t>
              </a:r>
              <a:endParaRPr lang="en-GB" sz="32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0" y="60583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Unlike at GCSE, </a:t>
            </a:r>
            <a:endParaRPr lang="en-GB" sz="2800" dirty="0" smtClean="0"/>
          </a:p>
          <a:p>
            <a:pPr algn="ctr"/>
            <a:r>
              <a:rPr lang="en-GB" sz="2800" dirty="0" smtClean="0"/>
              <a:t>the </a:t>
            </a:r>
            <a:r>
              <a:rPr lang="en-GB" sz="2800" dirty="0"/>
              <a:t>area of a bar is not </a:t>
            </a:r>
            <a:r>
              <a:rPr lang="en-GB" sz="2800" dirty="0" smtClean="0"/>
              <a:t>necessarily equal to the </a:t>
            </a:r>
            <a:r>
              <a:rPr lang="en-GB" sz="2800" dirty="0"/>
              <a:t>frequency; </a:t>
            </a:r>
            <a:endParaRPr lang="en-GB" sz="2800" dirty="0" smtClean="0"/>
          </a:p>
          <a:p>
            <a:pPr algn="ctr"/>
            <a:r>
              <a:rPr lang="en-GB" sz="2800" dirty="0" smtClean="0"/>
              <a:t>there </a:t>
            </a:r>
            <a:r>
              <a:rPr lang="en-GB" sz="2800" dirty="0"/>
              <a:t>are just </a:t>
            </a:r>
            <a:r>
              <a:rPr lang="en-GB" sz="2800" b="1" dirty="0"/>
              <a:t>proportional</a:t>
            </a:r>
            <a:r>
              <a:rPr lang="en-GB" sz="28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093947"/>
            <a:ext cx="9108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So when you are given predawn histogram you need to check to see if the </a:t>
            </a:r>
            <a:r>
              <a:rPr lang="en-GB" sz="2400" b="1" dirty="0" smtClean="0"/>
              <a:t>TOTAL AREA </a:t>
            </a:r>
            <a:r>
              <a:rPr lang="en-GB" sz="2400" dirty="0" smtClean="0"/>
              <a:t>is equal to the </a:t>
            </a:r>
            <a:r>
              <a:rPr lang="en-GB" sz="2400" b="1" dirty="0" smtClean="0"/>
              <a:t>TOTAL FREQUENCY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565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8" name="TextBox 37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Histograms - Scalers</a:t>
              </a:r>
              <a:endParaRPr lang="en-GB" sz="32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059832" y="1880984"/>
            <a:ext cx="2916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Total Area =</a:t>
            </a:r>
            <a:endParaRPr lang="en-GB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11560" y="760554"/>
            <a:ext cx="7968347" cy="95410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65 plants heights were measured. </a:t>
            </a:r>
          </a:p>
          <a:p>
            <a:pPr algn="ctr"/>
            <a:r>
              <a:rPr lang="en-GB" sz="2800" dirty="0" smtClean="0"/>
              <a:t>The </a:t>
            </a:r>
            <a:r>
              <a:rPr lang="en-GB" sz="2800" dirty="0"/>
              <a:t>following histogram represents their </a:t>
            </a:r>
            <a:r>
              <a:rPr lang="en-GB" sz="2800" dirty="0" smtClean="0"/>
              <a:t>heights.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59832" y="245803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Total Frequency =</a:t>
            </a:r>
            <a:endParaRPr lang="en-GB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80112" y="3667090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Therefore a scaler has been used.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591953"/>
            <a:ext cx="7238259" cy="34647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6896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/>
              <a:t>Total Area does not </a:t>
            </a:r>
            <a:r>
              <a:rPr lang="en-GB" sz="3200" dirty="0" smtClean="0"/>
              <a:t>equal </a:t>
            </a:r>
            <a:r>
              <a:rPr lang="en-GB" sz="3200" dirty="0"/>
              <a:t>the total frequency.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82969" y="4744171"/>
            <a:ext cx="19375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Scaler</a:t>
            </a:r>
            <a:r>
              <a:rPr lang="en-GB" sz="3200" dirty="0" smtClean="0"/>
              <a:t> </a:t>
            </a:r>
          </a:p>
          <a:p>
            <a:r>
              <a:rPr lang="en-GB" sz="3200" dirty="0" smtClean="0"/>
              <a:t>= 130 ÷ 65 </a:t>
            </a:r>
          </a:p>
          <a:p>
            <a:r>
              <a:rPr lang="en-GB" sz="3200" dirty="0" smtClean="0"/>
              <a:t>= </a:t>
            </a:r>
            <a:r>
              <a:rPr lang="en-GB" sz="3200" b="1" dirty="0" smtClean="0"/>
              <a:t>2</a:t>
            </a:r>
            <a:endParaRPr lang="en-GB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5130315" y="1880984"/>
            <a:ext cx="809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200" dirty="0">
                <a:solidFill>
                  <a:prstClr val="black"/>
                </a:solidFill>
              </a:rPr>
              <a:t>130</a:t>
            </a:r>
          </a:p>
        </p:txBody>
      </p:sp>
      <p:sp>
        <p:nvSpPr>
          <p:cNvPr id="7" name="Rectangle 6"/>
          <p:cNvSpPr/>
          <p:nvPr/>
        </p:nvSpPr>
        <p:spPr>
          <a:xfrm>
            <a:off x="6140460" y="2437237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200" dirty="0">
                <a:solidFill>
                  <a:prstClr val="black"/>
                </a:solidFill>
              </a:rPr>
              <a:t>65</a:t>
            </a:r>
          </a:p>
        </p:txBody>
      </p:sp>
    </p:spTree>
    <p:extLst>
      <p:ext uri="{BB962C8B-B14F-4D97-AF65-F5344CB8AC3E}">
        <p14:creationId xmlns:p14="http://schemas.microsoft.com/office/powerpoint/2010/main" val="343164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" grpId="0"/>
      <p:bldP spid="26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Histograms - Scalers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/>
          <p:cNvCxnSpPr/>
          <p:nvPr/>
        </p:nvCxnSpPr>
        <p:spPr>
          <a:xfrm flipV="1">
            <a:off x="926697" y="2563988"/>
            <a:ext cx="0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26697" y="5516316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74769" y="2768369"/>
            <a:ext cx="864096" cy="27479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38665" y="2563988"/>
            <a:ext cx="4320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  <a:p>
            <a:endParaRPr lang="en-GB" dirty="0"/>
          </a:p>
          <a:p>
            <a:r>
              <a:rPr lang="en-GB" dirty="0"/>
              <a:t>4</a:t>
            </a:r>
          </a:p>
          <a:p>
            <a:endParaRPr lang="en-GB" dirty="0"/>
          </a:p>
          <a:p>
            <a:r>
              <a:rPr lang="en-GB" dirty="0"/>
              <a:t>3</a:t>
            </a:r>
          </a:p>
          <a:p>
            <a:endParaRPr lang="en-GB" dirty="0"/>
          </a:p>
          <a:p>
            <a:r>
              <a:rPr lang="en-GB" dirty="0"/>
              <a:t>2</a:t>
            </a:r>
          </a:p>
          <a:p>
            <a:endParaRPr lang="en-GB" dirty="0"/>
          </a:p>
          <a:p>
            <a:r>
              <a:rPr lang="en-GB" dirty="0"/>
              <a:t>1</a:t>
            </a:r>
          </a:p>
          <a:p>
            <a:endParaRPr lang="en-GB" dirty="0"/>
          </a:p>
          <a:p>
            <a:r>
              <a:rPr lang="en-GB" dirty="0"/>
              <a:t>0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926697" y="4940252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26697" y="4364188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26697" y="3860132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26697" y="3284068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6697" y="2780012"/>
            <a:ext cx="4032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-590117" y="3855789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Frequency Density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4505" y="792943"/>
            <a:ext cx="8454850" cy="138499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were </a:t>
            </a:r>
            <a:r>
              <a:rPr lang="en-GB" sz="2800" dirty="0" smtClean="0"/>
              <a:t>84 </a:t>
            </a:r>
            <a:r>
              <a:rPr lang="en-GB" sz="2800" dirty="0"/>
              <a:t>runners in a 100m race. </a:t>
            </a:r>
            <a:endParaRPr lang="en-GB" sz="2800" dirty="0" smtClean="0"/>
          </a:p>
          <a:p>
            <a:pPr algn="ctr"/>
            <a:r>
              <a:rPr lang="en-GB" sz="2800" dirty="0" smtClean="0"/>
              <a:t>The </a:t>
            </a:r>
            <a:r>
              <a:rPr lang="en-GB" sz="2800" dirty="0"/>
              <a:t>following histogram represents their times. </a:t>
            </a:r>
            <a:endParaRPr lang="en-GB" sz="2800" dirty="0" smtClean="0"/>
          </a:p>
          <a:p>
            <a:pPr algn="ctr"/>
            <a:r>
              <a:rPr lang="en-GB" sz="2800" dirty="0" smtClean="0"/>
              <a:t>Determine </a:t>
            </a:r>
            <a:r>
              <a:rPr lang="en-GB" sz="2800" dirty="0"/>
              <a:t>the number of runners with times above </a:t>
            </a:r>
            <a:r>
              <a:rPr lang="en-GB" sz="2800" dirty="0" smtClean="0"/>
              <a:t>12s</a:t>
            </a:r>
            <a:r>
              <a:rPr lang="en-GB" sz="2800" dirty="0"/>
              <a:t>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30753" y="55163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22841" y="55163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67057" y="55163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02861" y="58531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(s)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04455" y="2313726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Step 1: </a:t>
            </a:r>
          </a:p>
          <a:p>
            <a:pPr algn="ctr"/>
            <a:r>
              <a:rPr lang="en-GB" sz="2800" b="1" dirty="0" smtClean="0"/>
              <a:t>Find the Scaler</a:t>
            </a:r>
            <a:endParaRPr lang="en-GB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301129" y="3267833"/>
            <a:ext cx="3616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Total </a:t>
            </a:r>
            <a:r>
              <a:rPr lang="en-GB" sz="2800" dirty="0" smtClean="0"/>
              <a:t>Area = 24</a:t>
            </a:r>
          </a:p>
          <a:p>
            <a:pPr algn="ctr"/>
            <a:r>
              <a:rPr lang="en-GB" sz="2800" dirty="0" smtClean="0"/>
              <a:t>Total Frequency = 84</a:t>
            </a:r>
          </a:p>
          <a:p>
            <a:pPr algn="ctr"/>
            <a:r>
              <a:rPr lang="en-GB" sz="2800" dirty="0" smtClean="0">
                <a:solidFill>
                  <a:srgbClr val="FF0000"/>
                </a:solidFill>
              </a:rPr>
              <a:t>Scaler = 84/24 = </a:t>
            </a:r>
            <a:r>
              <a:rPr lang="en-GB" sz="2800" dirty="0">
                <a:solidFill>
                  <a:srgbClr val="FF0000"/>
                </a:solidFill>
              </a:rPr>
              <a:t>3</a:t>
            </a:r>
            <a:r>
              <a:rPr lang="en-GB" sz="2800" dirty="0" smtClean="0">
                <a:solidFill>
                  <a:srgbClr val="FF0000"/>
                </a:solidFill>
              </a:rPr>
              <a:t>.5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51436" y="4732022"/>
            <a:ext cx="4066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Step 2: </a:t>
            </a:r>
          </a:p>
          <a:p>
            <a:pPr algn="ctr"/>
            <a:r>
              <a:rPr lang="en-GB" sz="2800" b="1" dirty="0" smtClean="0"/>
              <a:t>Find the Area</a:t>
            </a:r>
            <a:r>
              <a:rPr lang="en-GB" sz="2800" b="1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89169" y="5595511"/>
                <a:ext cx="435483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/>
                        </a:rPr>
                        <m:t>Area</m:t>
                      </m:r>
                      <m:r>
                        <a:rPr lang="en-GB" sz="2800" b="0" i="0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b="0" i="1" smtClean="0">
                          <a:latin typeface="Cambria Math"/>
                        </a:rPr>
                        <m:t>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b="0" i="1" smtClean="0">
                          <a:latin typeface="Cambria Math"/>
                        </a:rPr>
                        <m:t>.5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800" dirty="0"/>
              </a:p>
              <a:p>
                <a:pPr algn="ctr"/>
                <a:r>
                  <a:rPr lang="en-GB" sz="2800" dirty="0"/>
                  <a:t>Frequency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𝟏𝟓</m:t>
                    </m:r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169" y="5595511"/>
                <a:ext cx="4354831" cy="954107"/>
              </a:xfrm>
              <a:prstGeom prst="rect">
                <a:avLst/>
              </a:prstGeom>
              <a:blipFill>
                <a:blip r:embed="rId2"/>
                <a:stretch>
                  <a:fillRect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2438865" y="4652828"/>
            <a:ext cx="1944216" cy="8634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67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31640" y="3605912"/>
            <a:ext cx="136815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36096" y="4686032"/>
            <a:ext cx="2196604" cy="115212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57"/>
          <p:cNvGrpSpPr/>
          <p:nvPr/>
        </p:nvGrpSpPr>
        <p:grpSpPr>
          <a:xfrm>
            <a:off x="-1144" y="0"/>
            <a:ext cx="9145144" cy="585216"/>
            <a:chOff x="-1144" y="0"/>
            <a:chExt cx="9145144" cy="585216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 Histograms - Scalers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446256"/>
              </p:ext>
            </p:extLst>
          </p:nvPr>
        </p:nvGraphicFramePr>
        <p:xfrm>
          <a:off x="3347864" y="730518"/>
          <a:ext cx="5643820" cy="2194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838">
                  <a:extLst>
                    <a:ext uri="{9D8B030D-6E8A-4147-A177-3AD203B41FA5}">
                      <a16:colId xmlns:a16="http://schemas.microsoft.com/office/drawing/2014/main" val="60968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Weight</a:t>
                      </a:r>
                      <a:r>
                        <a:rPr lang="en-GB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2400" baseline="0" dirty="0">
                          <a:solidFill>
                            <a:schemeClr val="tx1"/>
                          </a:solidFill>
                        </a:rPr>
                        <a:t>(to nearest kg)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Area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Frequency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1-2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17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7-9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971600" y="2629158"/>
            <a:ext cx="0" cy="3209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971600" y="5838159"/>
            <a:ext cx="737916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699792" y="4974672"/>
            <a:ext cx="2736304" cy="8634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83568" y="2885832"/>
            <a:ext cx="4320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2</a:t>
            </a:r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/>
              <a:t>1</a:t>
            </a:r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0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71600" y="3101856"/>
            <a:ext cx="7200800" cy="2160240"/>
            <a:chOff x="1763688" y="3109610"/>
            <a:chExt cx="4032448" cy="216024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763688" y="5269850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763688" y="4693786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763688" y="4189730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763688" y="3613666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63688" y="3109610"/>
              <a:ext cx="403244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 rot="16200000">
            <a:off x="-751946" y="3873909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Frequency Density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75656" y="583816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1           2           3           4           5           6           7            8            9          10          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7356" y="620749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Weight</a:t>
            </a:r>
            <a:endParaRPr lang="en-GB" sz="2000" dirty="0"/>
          </a:p>
        </p:txBody>
      </p:sp>
      <p:sp>
        <p:nvSpPr>
          <p:cNvPr id="25" name="Rectangle 24"/>
          <p:cNvSpPr/>
          <p:nvPr/>
        </p:nvSpPr>
        <p:spPr>
          <a:xfrm>
            <a:off x="2699791" y="4201026"/>
            <a:ext cx="2736303" cy="16371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07504" y="888770"/>
            <a:ext cx="30243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The histograms show the weight of 39 babies. </a:t>
            </a:r>
            <a:endParaRPr lang="en-GB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300192" y="313482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Scaler = 39/13 = 3</a:t>
            </a:r>
            <a:endParaRPr lang="en-GB" sz="2400" dirty="0">
              <a:solidFill>
                <a:srgbClr val="FF0000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054058"/>
              </p:ext>
            </p:extLst>
          </p:nvPr>
        </p:nvGraphicFramePr>
        <p:xfrm>
          <a:off x="5462811" y="1553478"/>
          <a:ext cx="1494875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94875">
                  <a:extLst>
                    <a:ext uri="{9D8B030D-6E8A-4147-A177-3AD203B41FA5}">
                      <a16:colId xmlns:a16="http://schemas.microsoft.com/office/drawing/2014/main" val="3375187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 smtClean="0">
                          <a:solidFill>
                            <a:schemeClr val="tx1"/>
                          </a:solidFill>
                        </a:rPr>
                        <a:t>2 x 2 = </a:t>
                      </a:r>
                      <a:r>
                        <a:rPr lang="en-GB" sz="2400" b="1" baseline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GB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221126"/>
                  </a:ext>
                </a:extLst>
              </a:tr>
              <a:tr h="12217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 x 1.5 = </a:t>
                      </a:r>
                      <a:r>
                        <a:rPr lang="en-GB" sz="24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GB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499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 x 1 = </a:t>
                      </a:r>
                      <a:r>
                        <a:rPr lang="en-GB" sz="2400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en-GB" sz="2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189686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81663"/>
              </p:ext>
            </p:extLst>
          </p:nvPr>
        </p:nvGraphicFramePr>
        <p:xfrm>
          <a:off x="6957686" y="1547379"/>
          <a:ext cx="1934795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34795">
                  <a:extLst>
                    <a:ext uri="{9D8B030D-6E8A-4147-A177-3AD203B41FA5}">
                      <a16:colId xmlns:a16="http://schemas.microsoft.com/office/drawing/2014/main" val="2226282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 x 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= 12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258273"/>
                  </a:ext>
                </a:extLst>
              </a:tr>
              <a:tr h="12217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r>
                        <a:rPr lang="en-GB" sz="2400" b="1" dirty="0" smtClean="0"/>
                        <a:t> x 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GB" sz="2400" b="1" dirty="0" smtClean="0"/>
                        <a:t>= 18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428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r>
                        <a:rPr lang="en-GB" sz="2400" b="1" baseline="0" dirty="0" smtClean="0"/>
                        <a:t> x </a:t>
                      </a:r>
                      <a:r>
                        <a:rPr lang="en-GB" sz="2400" b="1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GB" sz="2400" b="1" baseline="0" dirty="0" smtClean="0"/>
                        <a:t> = 9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5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65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20549</TotalTime>
  <Words>575</Words>
  <Application>Microsoft Office PowerPoint</Application>
  <PresentationFormat>On-screen Show (4:3)</PresentationFormat>
  <Paragraphs>202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804</cp:revision>
  <dcterms:created xsi:type="dcterms:W3CDTF">2013-02-28T07:36:55Z</dcterms:created>
  <dcterms:modified xsi:type="dcterms:W3CDTF">2019-09-17T03:45:17Z</dcterms:modified>
</cp:coreProperties>
</file>