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662" r:id="rId2"/>
    <p:sldId id="643" r:id="rId3"/>
    <p:sldId id="663" r:id="rId4"/>
    <p:sldId id="645" r:id="rId5"/>
    <p:sldId id="644" r:id="rId6"/>
    <p:sldId id="664" r:id="rId7"/>
    <p:sldId id="651" r:id="rId8"/>
    <p:sldId id="652" r:id="rId9"/>
    <p:sldId id="656" r:id="rId10"/>
    <p:sldId id="665" r:id="rId11"/>
    <p:sldId id="661" r:id="rId12"/>
    <p:sldId id="666" r:id="rId13"/>
    <p:sldId id="667" r:id="rId14"/>
    <p:sldId id="668" r:id="rId15"/>
    <p:sldId id="669" r:id="rId16"/>
    <p:sldId id="6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7" autoAdjust="0"/>
    <p:restoredTop sz="88534" autoAdjust="0"/>
  </p:normalViewPr>
  <p:slideViewPr>
    <p:cSldViewPr>
      <p:cViewPr varScale="1">
        <p:scale>
          <a:sx n="67" d="100"/>
          <a:sy n="67" d="100"/>
        </p:scale>
        <p:origin x="1528" y="17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14/09/2019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9.png"/><Relationship Id="rId3" Type="http://schemas.openxmlformats.org/officeDocument/2006/relationships/image" Target="../media/image109.png"/><Relationship Id="rId7" Type="http://schemas.openxmlformats.org/officeDocument/2006/relationships/image" Target="../media/image270.png"/><Relationship Id="rId12" Type="http://schemas.openxmlformats.org/officeDocument/2006/relationships/image" Target="../media/image118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0.png"/><Relationship Id="rId11" Type="http://schemas.openxmlformats.org/officeDocument/2006/relationships/image" Target="../media/image280.png"/><Relationship Id="rId5" Type="http://schemas.openxmlformats.org/officeDocument/2006/relationships/image" Target="../media/image111.png"/><Relationship Id="rId10" Type="http://schemas.openxmlformats.org/officeDocument/2006/relationships/image" Target="../media/image116.png"/><Relationship Id="rId4" Type="http://schemas.openxmlformats.org/officeDocument/2006/relationships/image" Target="../media/image110.png"/><Relationship Id="rId9" Type="http://schemas.openxmlformats.org/officeDocument/2006/relationships/image" Target="../media/image1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10" Type="http://schemas.openxmlformats.org/officeDocument/2006/relationships/image" Target="../media/image41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2.png"/><Relationship Id="rId7" Type="http://schemas.openxmlformats.org/officeDocument/2006/relationships/image" Target="../media/image46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10" Type="http://schemas.openxmlformats.org/officeDocument/2006/relationships/image" Target="../media/image49.png"/><Relationship Id="rId4" Type="http://schemas.openxmlformats.org/officeDocument/2006/relationships/image" Target="../media/image3.png"/><Relationship Id="rId9" Type="http://schemas.openxmlformats.org/officeDocument/2006/relationships/image" Target="../media/image4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30.png"/><Relationship Id="rId7" Type="http://schemas.openxmlformats.org/officeDocument/2006/relationships/image" Target="../media/image460.png"/><Relationship Id="rId2" Type="http://schemas.openxmlformats.org/officeDocument/2006/relationships/image" Target="../media/image4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6.png"/><Relationship Id="rId5" Type="http://schemas.openxmlformats.org/officeDocument/2006/relationships/image" Target="../media/image450.png"/><Relationship Id="rId10" Type="http://schemas.openxmlformats.org/officeDocument/2006/relationships/image" Target="../media/image49.png"/><Relationship Id="rId4" Type="http://schemas.openxmlformats.org/officeDocument/2006/relationships/image" Target="../media/image440.png"/><Relationship Id="rId9" Type="http://schemas.openxmlformats.org/officeDocument/2006/relationships/image" Target="../media/image4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7" Type="http://schemas.openxmlformats.org/officeDocument/2006/relationships/image" Target="../media/image9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9.png"/><Relationship Id="rId3" Type="http://schemas.openxmlformats.org/officeDocument/2006/relationships/image" Target="../media/image109.png"/><Relationship Id="rId12" Type="http://schemas.openxmlformats.org/officeDocument/2006/relationships/image" Target="../media/image118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30.png"/><Relationship Id="rId5" Type="http://schemas.openxmlformats.org/officeDocument/2006/relationships/image" Target="../media/image111.png"/><Relationship Id="rId10" Type="http://schemas.openxmlformats.org/officeDocument/2006/relationships/image" Target="../media/image116.png"/><Relationship Id="rId4" Type="http://schemas.openxmlformats.org/officeDocument/2006/relationships/image" Target="../media/image110.png"/><Relationship Id="rId9" Type="http://schemas.openxmlformats.org/officeDocument/2006/relationships/image" Target="../media/image1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1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08720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Trigonometric Ratios</a:t>
            </a:r>
          </a:p>
          <a:p>
            <a:pPr algn="ctr"/>
            <a:r>
              <a:rPr lang="en-GB" sz="8000" dirty="0"/>
              <a:t>- </a:t>
            </a:r>
            <a:r>
              <a:rPr lang="en-GB" sz="7200" dirty="0"/>
              <a:t>Trigonometric Ratios</a:t>
            </a:r>
          </a:p>
          <a:p>
            <a:pPr algn="ctr"/>
            <a:endParaRPr lang="en-GB" sz="2400" dirty="0"/>
          </a:p>
          <a:p>
            <a:pPr algn="ctr"/>
            <a:r>
              <a:rPr lang="en-GB" sz="8000" dirty="0"/>
              <a:t>Chapter 9</a:t>
            </a:r>
            <a:endParaRPr lang="en-GB" sz="5400" dirty="0"/>
          </a:p>
          <a:p>
            <a:pPr algn="ctr"/>
            <a:r>
              <a:rPr lang="en-GB" sz="8000" dirty="0"/>
              <a:t>(Part 1 of 2)</a:t>
            </a:r>
          </a:p>
        </p:txBody>
      </p:sp>
    </p:spTree>
    <p:extLst>
      <p:ext uri="{BB962C8B-B14F-4D97-AF65-F5344CB8AC3E}">
        <p14:creationId xmlns:p14="http://schemas.microsoft.com/office/powerpoint/2010/main" val="63204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‘Special Case’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7" name="Straight Connector 6"/>
          <p:cNvCxnSpPr/>
          <p:nvPr/>
        </p:nvCxnSpPr>
        <p:spPr>
          <a:xfrm>
            <a:off x="410092" y="4079292"/>
            <a:ext cx="41764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10092" y="1198972"/>
            <a:ext cx="2412268" cy="2880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821885" y="3595522"/>
            <a:ext cx="227830" cy="508000"/>
          </a:xfrm>
          <a:custGeom>
            <a:avLst/>
            <a:gdLst>
              <a:gd name="connsiteX0" fmla="*/ 0 w 227830"/>
              <a:gd name="connsiteY0" fmla="*/ 0 h 508000"/>
              <a:gd name="connsiteX1" fmla="*/ 138546 w 227830"/>
              <a:gd name="connsiteY1" fmla="*/ 138545 h 508000"/>
              <a:gd name="connsiteX2" fmla="*/ 221673 w 227830"/>
              <a:gd name="connsiteY2" fmla="*/ 360218 h 508000"/>
              <a:gd name="connsiteX3" fmla="*/ 221673 w 227830"/>
              <a:gd name="connsiteY3" fmla="*/ 508000 h 5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830" h="508000">
                <a:moveTo>
                  <a:pt x="0" y="0"/>
                </a:moveTo>
                <a:cubicBezTo>
                  <a:pt x="50800" y="39254"/>
                  <a:pt x="101601" y="78509"/>
                  <a:pt x="138546" y="138545"/>
                </a:cubicBezTo>
                <a:cubicBezTo>
                  <a:pt x="175491" y="198581"/>
                  <a:pt x="207819" y="298642"/>
                  <a:pt x="221673" y="360218"/>
                </a:cubicBezTo>
                <a:cubicBezTo>
                  <a:pt x="235528" y="421794"/>
                  <a:pt x="221673" y="508000"/>
                  <a:pt x="221673" y="50800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4415" y="4103522"/>
                <a:ext cx="7513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5" y="4103522"/>
                <a:ext cx="751353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446683" y="829640"/>
                <a:ext cx="7513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683" y="829640"/>
                <a:ext cx="75135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 flipH="1" flipV="1">
            <a:off x="2822360" y="1198972"/>
            <a:ext cx="972108" cy="288032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1850252" y="1198972"/>
            <a:ext cx="972108" cy="288032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136249" y="2094966"/>
                <a:ext cx="7513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249" y="2094966"/>
                <a:ext cx="75135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9571" y="3712480"/>
                <a:ext cx="7513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44°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571" y="3712480"/>
                <a:ext cx="75135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620937" y="742583"/>
                <a:ext cx="523856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Suppose you are told that </a:t>
                </a:r>
                <a:endParaRPr lang="en-GB" sz="2400" b="0" i="1" dirty="0">
                  <a:latin typeface="Cambria Math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𝐴𝐵</m:t>
                    </m:r>
                    <m:r>
                      <a:rPr lang="en-GB" sz="2400" b="0" i="1" smtClean="0">
                        <a:latin typeface="Cambria Math"/>
                      </a:rPr>
                      <m:t>=4</m:t>
                    </m:r>
                  </m:oMath>
                </a14:m>
                <a:r>
                  <a:rPr lang="en-GB" sz="2400" dirty="0"/>
                  <a:t>,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𝐴𝐶</m:t>
                    </m:r>
                    <m:r>
                      <a:rPr lang="en-GB" sz="2400" b="0" i="1" smtClean="0">
                        <a:latin typeface="Cambria Math"/>
                      </a:rPr>
                      <m:t>=3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∠</m:t>
                    </m:r>
                    <m:r>
                      <a:rPr lang="en-GB" sz="2400" b="0" i="1" smtClean="0">
                        <a:latin typeface="Cambria Math"/>
                      </a:rPr>
                      <m:t>𝐴𝐵𝐶</m:t>
                    </m:r>
                    <m:r>
                      <a:rPr lang="en-GB" sz="2400" b="0" i="1" smtClean="0">
                        <a:latin typeface="Cambria Math"/>
                      </a:rPr>
                      <m:t>=44°</m:t>
                    </m:r>
                  </m:oMath>
                </a14:m>
                <a:r>
                  <a:rPr lang="en-GB" sz="2400" dirty="0"/>
                  <a:t>. </a:t>
                </a:r>
              </a:p>
              <a:p>
                <a:pPr algn="ctr"/>
                <a:r>
                  <a:rPr lang="en-GB" sz="2400" dirty="0"/>
                  <a:t>What are the possible values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∠</m:t>
                    </m:r>
                    <m:r>
                      <a:rPr lang="en-GB" sz="2400" b="0" i="1" smtClean="0">
                        <a:latin typeface="Cambria Math"/>
                      </a:rPr>
                      <m:t>𝐴𝐶𝐵</m:t>
                    </m:r>
                  </m:oMath>
                </a14:m>
                <a:r>
                  <a:rPr lang="en-GB" sz="2400" dirty="0"/>
                  <a:t>?</a:t>
                </a: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0937" y="742583"/>
                <a:ext cx="5238561" cy="1200329"/>
              </a:xfrm>
              <a:prstGeom prst="rect">
                <a:avLst/>
              </a:prstGeom>
              <a:blipFill>
                <a:blip r:embed="rId6"/>
                <a:stretch>
                  <a:fillRect l="-116" t="-4061" r="-116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878734" y="2272636"/>
                <a:ext cx="3836131" cy="201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3200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</m:func>
                        </m:num>
                        <m:den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3200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𝟒𝟒</m:t>
                              </m:r>
                            </m:e>
                          </m:func>
                        </m:num>
                        <m:den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3200" b="1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200" b="1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e>
                            <m:sup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p>
                          </m:sSup>
                        </m:fName>
                        <m:e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</m:e>
                      </m:func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𝟗𝟐𝟔𝟐</m:t>
                      </m:r>
                      <m:r>
                        <a:rPr lang="en-GB" sz="3200" b="1" i="1" smtClean="0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8734" y="2272636"/>
                <a:ext cx="3836131" cy="201555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60516" y="41394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0516" y="4139488"/>
                <a:ext cx="43204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578444" y="415130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8444" y="4151300"/>
                <a:ext cx="43204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51520" y="5105537"/>
                <a:ext cx="8454881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Your calculator will give the </a:t>
                </a:r>
                <a:r>
                  <a:rPr lang="en-GB" sz="2800" b="1" dirty="0"/>
                  <a:t>acute angle </a:t>
                </a:r>
                <a:r>
                  <a:rPr lang="en-GB" sz="2800" dirty="0"/>
                  <a:t>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67.9°</m:t>
                    </m:r>
                  </m:oMath>
                </a14:m>
                <a:r>
                  <a:rPr lang="en-GB" sz="2800" dirty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800" dirty="0"/>
                  <a:t>). However it could be the </a:t>
                </a:r>
                <a:r>
                  <a:rPr lang="en-GB" sz="2800" b="1" dirty="0"/>
                  <a:t>obtuse angle </a:t>
                </a:r>
                <a:r>
                  <a:rPr lang="en-GB" sz="28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2800" dirty="0"/>
                  <a:t>) needed.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=180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 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67.9°</m:t>
                    </m:r>
                  </m:oMath>
                </a14:m>
                <a:r>
                  <a:rPr lang="en-GB" sz="2800" dirty="0"/>
                  <a:t> = 112.1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105537"/>
                <a:ext cx="8454881" cy="1384995"/>
              </a:xfrm>
              <a:prstGeom prst="rect">
                <a:avLst/>
              </a:prstGeom>
              <a:blipFill>
                <a:blip r:embed="rId11"/>
                <a:stretch>
                  <a:fillRect l="-1442" t="-4405" b="-11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085121" y="2640716"/>
                <a:ext cx="7513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5121" y="2640716"/>
                <a:ext cx="75135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183922" y="2629300"/>
                <a:ext cx="7513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922" y="2629300"/>
                <a:ext cx="751353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reeform: Shape 4"/>
          <p:cNvSpPr/>
          <p:nvPr/>
        </p:nvSpPr>
        <p:spPr>
          <a:xfrm>
            <a:off x="1476056" y="3641489"/>
            <a:ext cx="510363" cy="414670"/>
          </a:xfrm>
          <a:custGeom>
            <a:avLst/>
            <a:gdLst>
              <a:gd name="connsiteX0" fmla="*/ 0 w 510363"/>
              <a:gd name="connsiteY0" fmla="*/ 414670 h 414670"/>
              <a:gd name="connsiteX1" fmla="*/ 148856 w 510363"/>
              <a:gd name="connsiteY1" fmla="*/ 116958 h 414670"/>
              <a:gd name="connsiteX2" fmla="*/ 510363 w 510363"/>
              <a:gd name="connsiteY2" fmla="*/ 0 h 414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363" h="414670">
                <a:moveTo>
                  <a:pt x="0" y="414670"/>
                </a:moveTo>
                <a:cubicBezTo>
                  <a:pt x="31898" y="300370"/>
                  <a:pt x="63796" y="186070"/>
                  <a:pt x="148856" y="116958"/>
                </a:cubicBezTo>
                <a:cubicBezTo>
                  <a:pt x="233916" y="47846"/>
                  <a:pt x="372139" y="23923"/>
                  <a:pt x="510363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: Shape 5"/>
          <p:cNvSpPr/>
          <p:nvPr/>
        </p:nvSpPr>
        <p:spPr>
          <a:xfrm>
            <a:off x="3368652" y="3641489"/>
            <a:ext cx="265814" cy="425302"/>
          </a:xfrm>
          <a:custGeom>
            <a:avLst/>
            <a:gdLst>
              <a:gd name="connsiteX0" fmla="*/ 0 w 265814"/>
              <a:gd name="connsiteY0" fmla="*/ 425302 h 425302"/>
              <a:gd name="connsiteX1" fmla="*/ 74428 w 265814"/>
              <a:gd name="connsiteY1" fmla="*/ 180753 h 425302"/>
              <a:gd name="connsiteX2" fmla="*/ 265814 w 265814"/>
              <a:gd name="connsiteY2" fmla="*/ 0 h 425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5814" h="425302">
                <a:moveTo>
                  <a:pt x="0" y="425302"/>
                </a:moveTo>
                <a:cubicBezTo>
                  <a:pt x="15063" y="338469"/>
                  <a:pt x="30126" y="251637"/>
                  <a:pt x="74428" y="180753"/>
                </a:cubicBezTo>
                <a:cubicBezTo>
                  <a:pt x="118730" y="109869"/>
                  <a:pt x="192272" y="54934"/>
                  <a:pt x="265814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362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  <p:bldP spid="27" grpId="0"/>
      <p:bldP spid="29" grpId="0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Area of Non Right-Angled Triangles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40769" y="801222"/>
                <a:ext cx="7056784" cy="1330877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>
                    <a:solidFill>
                      <a:schemeClr val="tx1"/>
                    </a:solidFill>
                  </a:rPr>
                  <a:t>Area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GB" sz="4000" b="0" i="1" smtClean="0">
                        <a:solidFill>
                          <a:schemeClr val="tx1"/>
                        </a:solidFill>
                        <a:latin typeface="Cambria Math"/>
                      </a:rPr>
                      <m:t>𝑎</m:t>
                    </m:r>
                    <m:r>
                      <a:rPr lang="en-GB" sz="4000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GB" sz="4000" b="0" i="1" smtClean="0">
                        <a:solidFill>
                          <a:schemeClr val="tx1"/>
                        </a:solidFill>
                        <a:latin typeface="Cambria Math"/>
                      </a:rPr>
                      <m:t>𝑏</m:t>
                    </m:r>
                    <m:func>
                      <m:funcPr>
                        <m:ctrlP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40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GB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func>
                  </m:oMath>
                </a14:m>
                <a:endParaRPr lang="en-GB" sz="40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2400" dirty="0">
                    <a:solidFill>
                      <a:schemeClr val="tx1"/>
                    </a:solidFill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is the angle between two sides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769" y="801222"/>
                <a:ext cx="7056784" cy="1330877"/>
              </a:xfrm>
              <a:prstGeom prst="rect">
                <a:avLst/>
              </a:prstGeom>
              <a:blipFill>
                <a:blip r:embed="rId2"/>
                <a:stretch>
                  <a:fillRect b="-80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Freeform 7"/>
          <p:cNvSpPr/>
          <p:nvPr/>
        </p:nvSpPr>
        <p:spPr>
          <a:xfrm>
            <a:off x="488154" y="2609172"/>
            <a:ext cx="4587902" cy="3339548"/>
          </a:xfrm>
          <a:custGeom>
            <a:avLst/>
            <a:gdLst>
              <a:gd name="connsiteX0" fmla="*/ 0 w 4587902"/>
              <a:gd name="connsiteY0" fmla="*/ 1693628 h 3339548"/>
              <a:gd name="connsiteX1" fmla="*/ 2417196 w 4587902"/>
              <a:gd name="connsiteY1" fmla="*/ 0 h 3339548"/>
              <a:gd name="connsiteX2" fmla="*/ 4587902 w 4587902"/>
              <a:gd name="connsiteY2" fmla="*/ 3339548 h 3339548"/>
              <a:gd name="connsiteX3" fmla="*/ 0 w 4587902"/>
              <a:gd name="connsiteY3" fmla="*/ 1693628 h 3339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87902" h="3339548">
                <a:moveTo>
                  <a:pt x="0" y="1693628"/>
                </a:moveTo>
                <a:lnTo>
                  <a:pt x="2417196" y="0"/>
                </a:lnTo>
                <a:lnTo>
                  <a:pt x="4587902" y="3339548"/>
                </a:lnTo>
                <a:lnTo>
                  <a:pt x="0" y="1693628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1021947" y="3924586"/>
            <a:ext cx="180229" cy="644056"/>
          </a:xfrm>
          <a:custGeom>
            <a:avLst/>
            <a:gdLst>
              <a:gd name="connsiteX0" fmla="*/ 151074 w 180229"/>
              <a:gd name="connsiteY0" fmla="*/ 644056 h 644056"/>
              <a:gd name="connsiteX1" fmla="*/ 174928 w 180229"/>
              <a:gd name="connsiteY1" fmla="*/ 429370 h 644056"/>
              <a:gd name="connsiteX2" fmla="*/ 119269 w 180229"/>
              <a:gd name="connsiteY2" fmla="*/ 214685 h 644056"/>
              <a:gd name="connsiteX3" fmla="*/ 0 w 180229"/>
              <a:gd name="connsiteY3" fmla="*/ 0 h 64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229" h="644056">
                <a:moveTo>
                  <a:pt x="151074" y="644056"/>
                </a:moveTo>
                <a:cubicBezTo>
                  <a:pt x="165651" y="572494"/>
                  <a:pt x="180229" y="500932"/>
                  <a:pt x="174928" y="429370"/>
                </a:cubicBezTo>
                <a:cubicBezTo>
                  <a:pt x="169627" y="357808"/>
                  <a:pt x="148424" y="286247"/>
                  <a:pt x="119269" y="214685"/>
                </a:cubicBezTo>
                <a:cubicBezTo>
                  <a:pt x="90114" y="143123"/>
                  <a:pt x="45057" y="71561"/>
                  <a:pt x="0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208234" y="397732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59°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36049" y="2877595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3cm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56306" y="512945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7cm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45538" y="2776995"/>
            <a:ext cx="5290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Area = 0.5 x 3 x 7 x sin(59)</a:t>
            </a:r>
          </a:p>
          <a:p>
            <a:r>
              <a:rPr lang="en-GB" sz="3600" dirty="0"/>
              <a:t>          = </a:t>
            </a:r>
            <a:r>
              <a:rPr lang="en-GB" sz="3600" b="1" dirty="0"/>
              <a:t>9.00cm</a:t>
            </a:r>
            <a:r>
              <a:rPr lang="en-GB" sz="3600" b="1" baseline="30000" dirty="0"/>
              <a:t>2</a:t>
            </a:r>
            <a:r>
              <a:rPr lang="en-GB" sz="3600" dirty="0"/>
              <a:t> 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88154" y="2636912"/>
            <a:ext cx="4587902" cy="3339548"/>
            <a:chOff x="1115616" y="2304612"/>
            <a:chExt cx="4587902" cy="3339548"/>
          </a:xfrm>
        </p:grpSpPr>
        <p:cxnSp>
          <p:nvCxnSpPr>
            <p:cNvPr id="18" name="Straight Connector 17"/>
            <p:cNvCxnSpPr>
              <a:cxnSpLocks/>
            </p:cNvCxnSpPr>
            <p:nvPr/>
          </p:nvCxnSpPr>
          <p:spPr>
            <a:xfrm flipV="1">
              <a:off x="1115616" y="2304612"/>
              <a:ext cx="2417196" cy="1693628"/>
            </a:xfrm>
            <a:prstGeom prst="line">
              <a:avLst/>
            </a:prstGeom>
            <a:ln w="762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cxnSpLocks/>
            </p:cNvCxnSpPr>
            <p:nvPr/>
          </p:nvCxnSpPr>
          <p:spPr>
            <a:xfrm>
              <a:off x="1115616" y="3998240"/>
              <a:ext cx="4587902" cy="1645920"/>
            </a:xfrm>
            <a:prstGeom prst="line">
              <a:avLst/>
            </a:prstGeom>
            <a:ln w="762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reeform 25"/>
            <p:cNvSpPr/>
            <p:nvPr/>
          </p:nvSpPr>
          <p:spPr>
            <a:xfrm>
              <a:off x="1649409" y="3600764"/>
              <a:ext cx="180229" cy="644056"/>
            </a:xfrm>
            <a:custGeom>
              <a:avLst/>
              <a:gdLst>
                <a:gd name="connsiteX0" fmla="*/ 151074 w 180229"/>
                <a:gd name="connsiteY0" fmla="*/ 644056 h 644056"/>
                <a:gd name="connsiteX1" fmla="*/ 174928 w 180229"/>
                <a:gd name="connsiteY1" fmla="*/ 429370 h 644056"/>
                <a:gd name="connsiteX2" fmla="*/ 119269 w 180229"/>
                <a:gd name="connsiteY2" fmla="*/ 214685 h 644056"/>
                <a:gd name="connsiteX3" fmla="*/ 0 w 180229"/>
                <a:gd name="connsiteY3" fmla="*/ 0 h 644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229" h="644056">
                  <a:moveTo>
                    <a:pt x="151074" y="644056"/>
                  </a:moveTo>
                  <a:cubicBezTo>
                    <a:pt x="165651" y="572494"/>
                    <a:pt x="180229" y="500932"/>
                    <a:pt x="174928" y="429370"/>
                  </a:cubicBezTo>
                  <a:cubicBezTo>
                    <a:pt x="169627" y="357808"/>
                    <a:pt x="148424" y="286247"/>
                    <a:pt x="119269" y="214685"/>
                  </a:cubicBezTo>
                  <a:cubicBezTo>
                    <a:pt x="90114" y="143123"/>
                    <a:pt x="45057" y="71561"/>
                    <a:pt x="0" y="0"/>
                  </a:cubicBezTo>
                </a:path>
              </a:pathLst>
            </a:custGeom>
            <a:ln w="76200"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75820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EEAC048-C0A6-F44B-BF5C-2805B93DBA3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B02FB60C-8E68-CD4E-B7CC-86E90FC545F8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9A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92D0067-0EE3-7A40-B871-A2FB8275CB4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33B127B-0F21-1740-9C5D-437DFF4936F4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</a:t>
            </a:r>
          </a:p>
          <a:p>
            <a:r>
              <a:rPr lang="en-GB" sz="2400" dirty="0"/>
              <a:t>Pages 177-179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2497DB4-61B7-3E48-B18D-78F1CEB6D829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A8C907E-60B8-B941-9ABA-B6929FEBC5F5}"/>
                  </a:ext>
                </a:extLst>
              </p:cNvPr>
              <p:cNvSpPr txBox="1"/>
              <p:nvPr/>
            </p:nvSpPr>
            <p:spPr>
              <a:xfrm>
                <a:off x="425252" y="1883172"/>
                <a:ext cx="4290764" cy="29931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Extension</a:t>
                </a:r>
              </a:p>
              <a:p>
                <a:endParaRPr lang="en-GB" sz="1050" i="1" dirty="0"/>
              </a:p>
              <a:p>
                <a:r>
                  <a:rPr lang="en-GB" sz="1600" i="1" dirty="0"/>
                  <a:t>[STEP I 2009 Q4i]</a:t>
                </a:r>
              </a:p>
              <a:p>
                <a:r>
                  <a:rPr lang="en-GB" sz="1600" dirty="0"/>
                  <a:t>The sides of a triangle have lengths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/>
                  <a:t>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1600" dirty="0"/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1600" dirty="0"/>
                  <a:t>. The largest and smallest angles of the triangle are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sz="1600" dirty="0"/>
                  <a:t> respectively. Show by means of the cosine rule that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e>
                      </m:d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func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endParaRPr lang="en-GB" sz="1600" dirty="0"/>
              </a:p>
              <a:p>
                <a:r>
                  <a:rPr lang="en-GB" sz="1600" b="1" dirty="0"/>
                  <a:t>Note that the longest side of a triangle is opposite the largest angle, and the shortest opposite the smallest angle. Thus: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A8C907E-60B8-B941-9ABA-B6929FEBC5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52" y="1883172"/>
                <a:ext cx="4290764" cy="2993127"/>
              </a:xfrm>
              <a:prstGeom prst="rect">
                <a:avLst/>
              </a:prstGeom>
              <a:blipFill>
                <a:blip r:embed="rId2"/>
                <a:stretch>
                  <a:fillRect l="-885" t="-844" r="-1475" b="-12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F62BE1FD-BB92-6445-A352-0A695E4FF34D}"/>
              </a:ext>
            </a:extLst>
          </p:cNvPr>
          <p:cNvSpPr/>
          <p:nvPr/>
        </p:nvSpPr>
        <p:spPr>
          <a:xfrm>
            <a:off x="153224" y="2439556"/>
            <a:ext cx="216024" cy="21591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9" name="Freeform: Shape 9">
            <a:extLst>
              <a:ext uri="{FF2B5EF4-FFF2-40B4-BE49-F238E27FC236}">
                <a16:creationId xmlns:a16="http://schemas.microsoft.com/office/drawing/2014/main" id="{14580C0B-8A84-5741-8CD6-C73964C35B14}"/>
              </a:ext>
            </a:extLst>
          </p:cNvPr>
          <p:cNvSpPr/>
          <p:nvPr/>
        </p:nvSpPr>
        <p:spPr>
          <a:xfrm>
            <a:off x="475343" y="5078186"/>
            <a:ext cx="1959428" cy="943428"/>
          </a:xfrm>
          <a:custGeom>
            <a:avLst/>
            <a:gdLst>
              <a:gd name="connsiteX0" fmla="*/ 0 w 1959428"/>
              <a:gd name="connsiteY0" fmla="*/ 943428 h 943428"/>
              <a:gd name="connsiteX1" fmla="*/ 290286 w 1959428"/>
              <a:gd name="connsiteY1" fmla="*/ 0 h 943428"/>
              <a:gd name="connsiteX2" fmla="*/ 1959428 w 1959428"/>
              <a:gd name="connsiteY2" fmla="*/ 420914 h 943428"/>
              <a:gd name="connsiteX3" fmla="*/ 0 w 1959428"/>
              <a:gd name="connsiteY3" fmla="*/ 943428 h 943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59428" h="943428">
                <a:moveTo>
                  <a:pt x="0" y="943428"/>
                </a:moveTo>
                <a:lnTo>
                  <a:pt x="290286" y="0"/>
                </a:lnTo>
                <a:lnTo>
                  <a:pt x="1959428" y="420914"/>
                </a:lnTo>
                <a:lnTo>
                  <a:pt x="0" y="943428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BB052E4-4CDD-C74D-BD1D-B27DA51B593E}"/>
                  </a:ext>
                </a:extLst>
              </p:cNvPr>
              <p:cNvSpPr txBox="1"/>
              <p:nvPr/>
            </p:nvSpPr>
            <p:spPr>
              <a:xfrm rot="20691149">
                <a:off x="669455" y="5809829"/>
                <a:ext cx="936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BB052E4-4CDD-C74D-BD1D-B27DA51B59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691149">
                <a:off x="669455" y="5809829"/>
                <a:ext cx="936104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A459154-B1AB-A44F-9517-9D8F4655F2EC}"/>
                  </a:ext>
                </a:extLst>
              </p:cNvPr>
              <p:cNvSpPr txBox="1"/>
              <p:nvPr/>
            </p:nvSpPr>
            <p:spPr>
              <a:xfrm rot="17353807">
                <a:off x="-37678" y="5314748"/>
                <a:ext cx="9361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A459154-B1AB-A44F-9517-9D8F4655F2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353807">
                <a:off x="-37678" y="5314748"/>
                <a:ext cx="93610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2F181C5-887B-7944-9E72-5D2F16882230}"/>
                  </a:ext>
                </a:extLst>
              </p:cNvPr>
              <p:cNvSpPr txBox="1"/>
              <p:nvPr/>
            </p:nvSpPr>
            <p:spPr>
              <a:xfrm>
                <a:off x="1300992" y="4953565"/>
                <a:ext cx="61988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2F181C5-887B-7944-9E72-5D2F168822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0992" y="4953565"/>
                <a:ext cx="619883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Freeform: Shape 13">
            <a:extLst>
              <a:ext uri="{FF2B5EF4-FFF2-40B4-BE49-F238E27FC236}">
                <a16:creationId xmlns:a16="http://schemas.microsoft.com/office/drawing/2014/main" id="{14D963ED-7036-764D-814C-89960A9CC7A7}"/>
              </a:ext>
            </a:extLst>
          </p:cNvPr>
          <p:cNvSpPr/>
          <p:nvPr/>
        </p:nvSpPr>
        <p:spPr>
          <a:xfrm>
            <a:off x="704850" y="5168900"/>
            <a:ext cx="368300" cy="140921"/>
          </a:xfrm>
          <a:custGeom>
            <a:avLst/>
            <a:gdLst>
              <a:gd name="connsiteX0" fmla="*/ 0 w 368300"/>
              <a:gd name="connsiteY0" fmla="*/ 139700 h 140921"/>
              <a:gd name="connsiteX1" fmla="*/ 215900 w 368300"/>
              <a:gd name="connsiteY1" fmla="*/ 120650 h 140921"/>
              <a:gd name="connsiteX2" fmla="*/ 368300 w 368300"/>
              <a:gd name="connsiteY2" fmla="*/ 0 h 14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8300" h="140921">
                <a:moveTo>
                  <a:pt x="0" y="139700"/>
                </a:moveTo>
                <a:cubicBezTo>
                  <a:pt x="77258" y="141816"/>
                  <a:pt x="154517" y="143933"/>
                  <a:pt x="215900" y="120650"/>
                </a:cubicBezTo>
                <a:cubicBezTo>
                  <a:pt x="277283" y="97367"/>
                  <a:pt x="322791" y="48683"/>
                  <a:pt x="36830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BD475FD-1905-9E49-8C49-BA68A1B53ECD}"/>
                  </a:ext>
                </a:extLst>
              </p:cNvPr>
              <p:cNvSpPr txBox="1"/>
              <p:nvPr/>
            </p:nvSpPr>
            <p:spPr>
              <a:xfrm>
                <a:off x="714276" y="5227271"/>
                <a:ext cx="4966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BD475FD-1905-9E49-8C49-BA68A1B53E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276" y="5227271"/>
                <a:ext cx="49666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56FF351-4E8F-A84A-A429-C44E3D352E2A}"/>
                  </a:ext>
                </a:extLst>
              </p:cNvPr>
              <p:cNvSpPr txBox="1"/>
              <p:nvPr/>
            </p:nvSpPr>
            <p:spPr>
              <a:xfrm>
                <a:off x="1610933" y="5343596"/>
                <a:ext cx="4966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56FF351-4E8F-A84A-A429-C44E3D352E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0933" y="5343596"/>
                <a:ext cx="496660" cy="307777"/>
              </a:xfrm>
              <a:prstGeom prst="rect">
                <a:avLst/>
              </a:prstGeom>
              <a:blipFill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Freeform: Shape 16">
            <a:extLst>
              <a:ext uri="{FF2B5EF4-FFF2-40B4-BE49-F238E27FC236}">
                <a16:creationId xmlns:a16="http://schemas.microsoft.com/office/drawing/2014/main" id="{CA25C155-EBA4-6C49-AE34-9BDDA35C27A6}"/>
              </a:ext>
            </a:extLst>
          </p:cNvPr>
          <p:cNvSpPr/>
          <p:nvPr/>
        </p:nvSpPr>
        <p:spPr>
          <a:xfrm>
            <a:off x="1962150" y="5403850"/>
            <a:ext cx="57150" cy="215900"/>
          </a:xfrm>
          <a:custGeom>
            <a:avLst/>
            <a:gdLst>
              <a:gd name="connsiteX0" fmla="*/ 0 w 57150"/>
              <a:gd name="connsiteY0" fmla="*/ 215900 h 215900"/>
              <a:gd name="connsiteX1" fmla="*/ 19050 w 57150"/>
              <a:gd name="connsiteY1" fmla="*/ 88900 h 215900"/>
              <a:gd name="connsiteX2" fmla="*/ 57150 w 57150"/>
              <a:gd name="connsiteY2" fmla="*/ 0 h 21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7150" h="215900">
                <a:moveTo>
                  <a:pt x="0" y="215900"/>
                </a:moveTo>
                <a:cubicBezTo>
                  <a:pt x="4762" y="170391"/>
                  <a:pt x="9525" y="124883"/>
                  <a:pt x="19050" y="88900"/>
                </a:cubicBezTo>
                <a:cubicBezTo>
                  <a:pt x="28575" y="52917"/>
                  <a:pt x="42862" y="26458"/>
                  <a:pt x="5715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D15B0D7-57BA-4C44-9000-A37B03E54888}"/>
                  </a:ext>
                </a:extLst>
              </p:cNvPr>
              <p:cNvSpPr txBox="1"/>
              <p:nvPr/>
            </p:nvSpPr>
            <p:spPr>
              <a:xfrm>
                <a:off x="1150516" y="5890986"/>
                <a:ext cx="4018136" cy="9637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</m:d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</m:d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𝒑</m:t>
                      </m:r>
                      <m:d>
                        <m:d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</m:d>
                      <m:func>
                        <m:func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1" i="0" smtClean="0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𝜷</m:t>
                          </m:r>
                        </m:e>
                      </m:func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</m:d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𝒑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𝒒</m:t>
                              </m:r>
                            </m:e>
                          </m:d>
                        </m:e>
                        <m:sup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𝒑</m:t>
                      </m:r>
                      <m:d>
                        <m:d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𝒒</m:t>
                          </m:r>
                        </m:e>
                      </m:d>
                      <m:func>
                        <m:func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1" i="0" smtClean="0"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</m:oMath>
                  </m:oMathPara>
                </a14:m>
                <a:endParaRPr lang="en-GB" sz="1400" b="1" dirty="0"/>
              </a:p>
              <a:p>
                <a:r>
                  <a:rPr lang="en-GB" sz="1400" b="1" dirty="0"/>
                  <a:t>We can manipulate and combine these two equations to get the desired equation above.</a:t>
                </a: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D15B0D7-57BA-4C44-9000-A37B03E548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0516" y="5890986"/>
                <a:ext cx="4018136" cy="963725"/>
              </a:xfrm>
              <a:prstGeom prst="rect">
                <a:avLst/>
              </a:prstGeom>
              <a:blipFill>
                <a:blip r:embed="rId8"/>
                <a:stretch>
                  <a:fillRect l="-315" b="-5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>
            <a:extLst>
              <a:ext uri="{FF2B5EF4-FFF2-40B4-BE49-F238E27FC236}">
                <a16:creationId xmlns:a16="http://schemas.microsoft.com/office/drawing/2014/main" id="{32BBB867-1FA6-C548-9AFE-AD899C727913}"/>
              </a:ext>
            </a:extLst>
          </p:cNvPr>
          <p:cNvSpPr/>
          <p:nvPr/>
        </p:nvSpPr>
        <p:spPr>
          <a:xfrm>
            <a:off x="4717365" y="1884498"/>
            <a:ext cx="216024" cy="21591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BC5BB85-21DC-CC48-8A04-81E8823D0C76}"/>
                  </a:ext>
                </a:extLst>
              </p:cNvPr>
              <p:cNvSpPr txBox="1"/>
              <p:nvPr/>
            </p:nvSpPr>
            <p:spPr>
              <a:xfrm>
                <a:off x="4962525" y="1781572"/>
                <a:ext cx="4180331" cy="33847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[STEP I 2007 Q5] Note: a regular octahedron is a polyhedron with eight faces each of which is an equilateral triangle.</a:t>
                </a:r>
              </a:p>
              <a:p>
                <a:pPr marL="400050" indent="-400050">
                  <a:buAutoNum type="romanLcParenBoth"/>
                </a:pPr>
                <a:r>
                  <a:rPr lang="en-GB" sz="1600" dirty="0"/>
                  <a:t>Show that the angle between any two faces of a regular octahedron 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arccos</m:t>
                        </m:r>
                      </m:fName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GB" sz="1600" dirty="0"/>
              </a:p>
              <a:p>
                <a:pPr marL="400050" indent="-400050">
                  <a:buAutoNum type="romanLcParenBoth"/>
                </a:pPr>
                <a:r>
                  <a:rPr lang="en-GB" sz="1600" dirty="0"/>
                  <a:t>Find the ratio of the volume of a regular octahedron to the volume of the cube whose vertices are the centres of the faces of the octahedron.</a:t>
                </a:r>
              </a:p>
              <a:p>
                <a:pPr marL="400050" indent="-400050">
                  <a:buAutoNum type="romanLcParenBoth"/>
                </a:pPr>
                <a:endParaRPr lang="en-GB" sz="1600" dirty="0"/>
              </a:p>
              <a:p>
                <a:r>
                  <a:rPr lang="en-GB" sz="1400" b="1" dirty="0"/>
                  <a:t>Solutions for Q2 on next slide.</a:t>
                </a:r>
                <a:endParaRPr lang="en-GB" sz="1600" b="1" dirty="0"/>
              </a:p>
              <a:p>
                <a:pPr marL="400050" indent="-400050">
                  <a:buAutoNum type="romanLcParenBoth"/>
                </a:pPr>
                <a:endParaRPr lang="en-GB" sz="16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BC5BB85-21DC-CC48-8A04-81E8823D0C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2525" y="1781572"/>
                <a:ext cx="4180331" cy="3384709"/>
              </a:xfrm>
              <a:prstGeom prst="rect">
                <a:avLst/>
              </a:prstGeom>
              <a:blipFill>
                <a:blip r:embed="rId9"/>
                <a:stretch>
                  <a:fillRect l="-909" t="-373" r="-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id="{9CC8915C-82AA-1949-B01B-CDF47C64721D}"/>
              </a:ext>
            </a:extLst>
          </p:cNvPr>
          <p:cNvSpPr/>
          <p:nvPr/>
        </p:nvSpPr>
        <p:spPr>
          <a:xfrm>
            <a:off x="262161" y="4018057"/>
            <a:ext cx="4665439" cy="27637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pic>
        <p:nvPicPr>
          <p:cNvPr id="21" name="Picture 2" descr="Image result for octahedron">
            <a:extLst>
              <a:ext uri="{FF2B5EF4-FFF2-40B4-BE49-F238E27FC236}">
                <a16:creationId xmlns:a16="http://schemas.microsoft.com/office/drawing/2014/main" id="{33940F4E-58B9-964D-AEB3-685C9D3D5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1767" y="4983635"/>
            <a:ext cx="1643623" cy="176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4979768-2ACB-EB4D-8474-F058012309BD}"/>
              </a:ext>
            </a:extLst>
          </p:cNvPr>
          <p:cNvCxnSpPr/>
          <p:nvPr/>
        </p:nvCxnSpPr>
        <p:spPr>
          <a:xfrm flipH="1" flipV="1">
            <a:off x="6715126" y="5676900"/>
            <a:ext cx="495299" cy="90488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075EFEB-B251-8E45-BD0E-66B00DFF65B2}"/>
              </a:ext>
            </a:extLst>
          </p:cNvPr>
          <p:cNvCxnSpPr/>
          <p:nvPr/>
        </p:nvCxnSpPr>
        <p:spPr>
          <a:xfrm flipH="1">
            <a:off x="6715126" y="5538788"/>
            <a:ext cx="180974" cy="142875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BE55DC6-C78E-E845-81FE-DD64CE227F84}"/>
              </a:ext>
            </a:extLst>
          </p:cNvPr>
          <p:cNvCxnSpPr/>
          <p:nvPr/>
        </p:nvCxnSpPr>
        <p:spPr>
          <a:xfrm>
            <a:off x="6896100" y="5543550"/>
            <a:ext cx="419100" cy="57150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21E5403-CF1F-1E40-8CE5-FD479932D3C2}"/>
              </a:ext>
            </a:extLst>
          </p:cNvPr>
          <p:cNvCxnSpPr/>
          <p:nvPr/>
        </p:nvCxnSpPr>
        <p:spPr>
          <a:xfrm flipV="1">
            <a:off x="7205663" y="5598320"/>
            <a:ext cx="107156" cy="169068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53E845F-F276-C04E-9124-A63944539134}"/>
              </a:ext>
            </a:extLst>
          </p:cNvPr>
          <p:cNvCxnSpPr/>
          <p:nvPr/>
        </p:nvCxnSpPr>
        <p:spPr>
          <a:xfrm flipV="1">
            <a:off x="7281863" y="5595939"/>
            <a:ext cx="30956" cy="502442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12EB392-37F5-D445-99AA-750F31BC7964}"/>
              </a:ext>
            </a:extLst>
          </p:cNvPr>
          <p:cNvCxnSpPr/>
          <p:nvPr/>
        </p:nvCxnSpPr>
        <p:spPr>
          <a:xfrm flipV="1">
            <a:off x="7155656" y="5767388"/>
            <a:ext cx="51198" cy="497681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DD59F99-39DD-F142-8EE7-D863CDEFF934}"/>
              </a:ext>
            </a:extLst>
          </p:cNvPr>
          <p:cNvCxnSpPr/>
          <p:nvPr/>
        </p:nvCxnSpPr>
        <p:spPr>
          <a:xfrm flipH="1" flipV="1">
            <a:off x="6724311" y="5674070"/>
            <a:ext cx="2720" cy="514799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72A181B-D037-D248-8B6D-BBE88675FA51}"/>
              </a:ext>
            </a:extLst>
          </p:cNvPr>
          <p:cNvCxnSpPr/>
          <p:nvPr/>
        </p:nvCxnSpPr>
        <p:spPr>
          <a:xfrm>
            <a:off x="6725671" y="6187851"/>
            <a:ext cx="429985" cy="74837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26C1125-9174-FF4D-8DAA-AA1F03C346C0}"/>
              </a:ext>
            </a:extLst>
          </p:cNvPr>
          <p:cNvCxnSpPr/>
          <p:nvPr/>
        </p:nvCxnSpPr>
        <p:spPr>
          <a:xfrm flipH="1">
            <a:off x="7160419" y="6086475"/>
            <a:ext cx="121444" cy="171450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B0E6AE0-C887-444B-ADFA-0A4E999D2F3D}"/>
              </a:ext>
            </a:extLst>
          </p:cNvPr>
          <p:cNvCxnSpPr/>
          <p:nvPr/>
        </p:nvCxnSpPr>
        <p:spPr>
          <a:xfrm flipH="1" flipV="1">
            <a:off x="6900863" y="6031706"/>
            <a:ext cx="383381" cy="61913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DD1DAF1-1C14-634B-995B-33F77B7FF24D}"/>
              </a:ext>
            </a:extLst>
          </p:cNvPr>
          <p:cNvCxnSpPr/>
          <p:nvPr/>
        </p:nvCxnSpPr>
        <p:spPr>
          <a:xfrm>
            <a:off x="6896100" y="5543550"/>
            <a:ext cx="11907" cy="490538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817C12E-AB46-CD43-B94C-32E0A573A4AB}"/>
              </a:ext>
            </a:extLst>
          </p:cNvPr>
          <p:cNvCxnSpPr/>
          <p:nvPr/>
        </p:nvCxnSpPr>
        <p:spPr>
          <a:xfrm flipV="1">
            <a:off x="6731794" y="6031706"/>
            <a:ext cx="176212" cy="154782"/>
          </a:xfrm>
          <a:prstGeom prst="line">
            <a:avLst/>
          </a:prstGeom>
          <a:ln w="28575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35F0B4D9-9FD7-7E42-8506-E81175D51A0B}"/>
              </a:ext>
            </a:extLst>
          </p:cNvPr>
          <p:cNvSpPr txBox="1"/>
          <p:nvPr/>
        </p:nvSpPr>
        <p:spPr>
          <a:xfrm>
            <a:off x="4633224" y="181861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Complete before the lesson Q1-2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Q3-6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Q7-13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		</a:t>
            </a:r>
            <a:r>
              <a:rPr lang="en-US" sz="2400" dirty="0"/>
              <a:t>Q14-17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4138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A58D545-286B-104F-A378-EF63AE6BFD1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DEDE5CC3-CADD-D449-A4A8-BDF23FD4827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9B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EB6551F9-7479-B941-B574-F48D7B65C52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E598F52-D735-4244-A354-DB8937410721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</a:t>
            </a:r>
          </a:p>
          <a:p>
            <a:r>
              <a:rPr lang="en-GB" sz="2400" dirty="0"/>
              <a:t>Pages 181-183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F4E1C2-6B2C-F94E-B723-46A957573A64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BD3A33C-181A-6F4A-BBBD-F07D8F1CE915}"/>
                  </a:ext>
                </a:extLst>
              </p:cNvPr>
              <p:cNvSpPr txBox="1"/>
              <p:nvPr/>
            </p:nvSpPr>
            <p:spPr>
              <a:xfrm>
                <a:off x="425252" y="1883172"/>
                <a:ext cx="4290764" cy="47166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/>
                  <a:t>Extension</a:t>
                </a:r>
              </a:p>
              <a:p>
                <a:endParaRPr lang="en-GB" sz="1050" i="1" dirty="0"/>
              </a:p>
              <a:p>
                <a:r>
                  <a:rPr lang="en-GB" sz="1600" i="1" dirty="0"/>
                  <a:t>[MAT 2011 1E]</a:t>
                </a:r>
              </a:p>
              <a:p>
                <a:r>
                  <a:rPr lang="en-GB" sz="1600" dirty="0"/>
                  <a:t>The circle in the diagram has centre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. Three angles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/>
                  <a:t> are also indicated.</a:t>
                </a:r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endParaRPr lang="en-GB" sz="1600" dirty="0"/>
              </a:p>
              <a:p>
                <a:r>
                  <a:rPr lang="en-GB" sz="1600" dirty="0"/>
                  <a:t>The angles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GB" sz="1600" dirty="0"/>
                  <a:t> are related by the equation:</a:t>
                </a:r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𝛽</m:t>
                    </m:r>
                    <m:d>
                      <m:d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endParaRPr lang="en-GB" sz="1600" dirty="0"/>
              </a:p>
              <a:p>
                <a:pPr marL="342900" indent="-342900">
                  <a:buAutoNum type="alphaUcParenR"/>
                </a:pPr>
                <a:r>
                  <a:rPr lang="en-GB" sz="1600" dirty="0"/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endParaRPr lang="en-GB" sz="16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BD3A33C-181A-6F4A-BBBD-F07D8F1CE9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52" y="1883172"/>
                <a:ext cx="4290764" cy="4716676"/>
              </a:xfrm>
              <a:prstGeom prst="rect">
                <a:avLst/>
              </a:prstGeom>
              <a:blipFill>
                <a:blip r:embed="rId2"/>
                <a:stretch>
                  <a:fillRect l="-885" t="-536" b="-5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6FE73322-56EE-F94D-9452-1CAC58A466B0}"/>
              </a:ext>
            </a:extLst>
          </p:cNvPr>
          <p:cNvSpPr/>
          <p:nvPr/>
        </p:nvSpPr>
        <p:spPr>
          <a:xfrm>
            <a:off x="179512" y="2348880"/>
            <a:ext cx="216024" cy="21591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0E9BC9D-34D5-EB40-86B7-FB31D09C01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806" y="3109913"/>
            <a:ext cx="2953894" cy="215184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098A9E5-49DC-2343-A8CE-FE35C0466E95}"/>
                  </a:ext>
                </a:extLst>
              </p:cNvPr>
              <p:cNvSpPr txBox="1"/>
              <p:nvPr/>
            </p:nvSpPr>
            <p:spPr>
              <a:xfrm>
                <a:off x="5076056" y="2132856"/>
                <a:ext cx="3816424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b="1" dirty="0"/>
                  <a:t>If we draw a vertical line down from </a:t>
                </a:r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GB" sz="1600" b="1" dirty="0"/>
                  <a:t>, we have two triangles with a common length. This common lengths allows us to relate the two triangles. Let the radius be 1. 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098A9E5-49DC-2343-A8CE-FE35C0466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2132856"/>
                <a:ext cx="3816424" cy="1077218"/>
              </a:xfrm>
              <a:prstGeom prst="rect">
                <a:avLst/>
              </a:prstGeom>
              <a:blipFill>
                <a:blip r:embed="rId4"/>
                <a:stretch>
                  <a:fillRect l="-997" t="-2353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17EE3164-2027-9248-A780-1F93DDFD2A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0823" y="3190244"/>
            <a:ext cx="2415480" cy="175962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5965E0A-7DDA-9D45-8CE8-721C1D74E71C}"/>
              </a:ext>
            </a:extLst>
          </p:cNvPr>
          <p:cNvSpPr txBox="1"/>
          <p:nvPr/>
        </p:nvSpPr>
        <p:spPr>
          <a:xfrm>
            <a:off x="7097995" y="359501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FF18AED-3E0F-5644-A3EA-FEF9B49BF69A}"/>
              </a:ext>
            </a:extLst>
          </p:cNvPr>
          <p:cNvSpPr txBox="1"/>
          <p:nvPr/>
        </p:nvSpPr>
        <p:spPr>
          <a:xfrm>
            <a:off x="7192863" y="429377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B7C146B-1025-4541-83CE-327867D01056}"/>
              </a:ext>
            </a:extLst>
          </p:cNvPr>
          <p:cNvCxnSpPr/>
          <p:nvPr/>
        </p:nvCxnSpPr>
        <p:spPr>
          <a:xfrm>
            <a:off x="7212806" y="4143984"/>
            <a:ext cx="0" cy="7048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26FCD17-4E05-124A-B9C3-5D1EBFED7C22}"/>
              </a:ext>
            </a:extLst>
          </p:cNvPr>
          <p:cNvCxnSpPr/>
          <p:nvPr/>
        </p:nvCxnSpPr>
        <p:spPr>
          <a:xfrm flipH="1">
            <a:off x="7108031" y="4748822"/>
            <a:ext cx="1047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28C0662-3C28-2C4B-9624-EC66E11B0989}"/>
              </a:ext>
            </a:extLst>
          </p:cNvPr>
          <p:cNvCxnSpPr/>
          <p:nvPr/>
        </p:nvCxnSpPr>
        <p:spPr>
          <a:xfrm flipV="1">
            <a:off x="7108031" y="4753584"/>
            <a:ext cx="1" cy="928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50A4082-342A-664E-806E-978C014F10EB}"/>
                  </a:ext>
                </a:extLst>
              </p:cNvPr>
              <p:cNvSpPr txBox="1"/>
              <p:nvPr/>
            </p:nvSpPr>
            <p:spPr>
              <a:xfrm>
                <a:off x="6446515" y="4125438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50A4082-342A-664E-806E-978C014F10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6515" y="4125438"/>
                <a:ext cx="432048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D5CAC0B-EC14-D544-BC37-8A1E085517A8}"/>
                  </a:ext>
                </a:extLst>
              </p:cNvPr>
              <p:cNvSpPr txBox="1"/>
              <p:nvPr/>
            </p:nvSpPr>
            <p:spPr>
              <a:xfrm>
                <a:off x="5097319" y="5004342"/>
                <a:ext cx="3674539" cy="1799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Using bottom triangle: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𝒙</m:t>
                      </m:r>
                      <m:func>
                        <m:func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𝜶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   →  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GB" sz="1400" b="1" i="0" smtClean="0">
                                      <a:latin typeface="Cambria Math" panose="02040503050406030204" pitchFamily="18" charset="0"/>
                                    </a:rPr>
                                    <m:t>𝐬𝐢𝐧</m:t>
                                  </m:r>
                                </m:fName>
                                <m:e>
                                  <m:r>
                                    <a:rPr lang="en-GB" sz="1400" b="1" i="1" smtClean="0">
                                      <a:latin typeface="Cambria Math" panose="02040503050406030204" pitchFamily="18" charset="0"/>
                                    </a:rPr>
                                    <m:t>𝜶</m:t>
                                  </m:r>
                                </m:e>
                              </m:func>
                            </m:den>
                          </m:f>
                        </m:e>
                      </m:func>
                    </m:oMath>
                  </m:oMathPara>
                </a14:m>
                <a:endParaRPr lang="en-GB" sz="1400" b="1" dirty="0"/>
              </a:p>
              <a:p>
                <a:r>
                  <a:rPr lang="en-GB" sz="1400" b="1" dirty="0"/>
                  <a:t>Using sine rule on top: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func>
                            <m:func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1400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𝜸</m:t>
                              </m:r>
                            </m:e>
                          </m:func>
                        </m:den>
                      </m:f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func>
                            <m:funcPr>
                              <m:ctrlP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1400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sz="1400" b="1" i="1" smtClean="0">
                                  <a:latin typeface="Cambria Math" panose="02040503050406030204" pitchFamily="18" charset="0"/>
                                </a:rPr>
                                <m:t>𝜷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1400" b="1" dirty="0"/>
              </a:p>
              <a:p>
                <a:r>
                  <a:rPr lang="en-GB" sz="1400" b="1" dirty="0"/>
                  <a:t>Substituting in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1400" b="1" dirty="0"/>
                  <a:t> from the first equation, and rearranging, we obtain (B).</a:t>
                </a: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D5CAC0B-EC14-D544-BC37-8A1E085517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7319" y="5004342"/>
                <a:ext cx="3674539" cy="1799852"/>
              </a:xfrm>
              <a:prstGeom prst="rect">
                <a:avLst/>
              </a:prstGeom>
              <a:blipFill>
                <a:blip r:embed="rId6"/>
                <a:stretch>
                  <a:fillRect l="-344" b="-2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65417248-BE82-F945-8214-AAC76C3F6BF6}"/>
              </a:ext>
            </a:extLst>
          </p:cNvPr>
          <p:cNvSpPr/>
          <p:nvPr/>
        </p:nvSpPr>
        <p:spPr>
          <a:xfrm>
            <a:off x="5076058" y="2083488"/>
            <a:ext cx="3816421" cy="472070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0B6B4E7-0C39-E44B-82E5-116ED693CC47}"/>
              </a:ext>
            </a:extLst>
          </p:cNvPr>
          <p:cNvSpPr txBox="1"/>
          <p:nvPr/>
        </p:nvSpPr>
        <p:spPr>
          <a:xfrm>
            <a:off x="4665380" y="181640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Complete before the lesson Q3-4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Q5-7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Q8-9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		</a:t>
            </a:r>
            <a:r>
              <a:rPr lang="en-US" sz="2400" dirty="0"/>
              <a:t>Q10-12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0929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076C29E-D288-C64F-AAA7-D7422E656B26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0A424153-55F7-DC44-827B-AE5D99A3530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9C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025D8AF-CB39-5F48-9305-8998C871B13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BCD54DA4-8FB5-CE43-A4F9-A9BC2929A185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184-185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78D822F-DAFA-5346-A1BD-87FD21500005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49A99F6-969C-D448-8C25-92A46BEAF768}"/>
              </a:ext>
            </a:extLst>
          </p:cNvPr>
          <p:cNvSpPr txBox="1"/>
          <p:nvPr/>
        </p:nvSpPr>
        <p:spPr>
          <a:xfrm>
            <a:off x="1331640" y="2854784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Q3-4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Q5-6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73970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8B6A11A-BCE9-B948-AA14-7E785F6215FF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482DC3C-6862-0549-8BC9-92A891964AE7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9D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6332DEE-A9C4-9144-B9A8-81F395FFF53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44C5EF3-C6C7-CD4E-B64A-09E36F11A50E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186-187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6871D00-A44A-8048-904D-410BC8DB0413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FAA051A-50F3-9848-9C1B-6982F97191F1}"/>
              </a:ext>
            </a:extLst>
          </p:cNvPr>
          <p:cNvSpPr txBox="1"/>
          <p:nvPr/>
        </p:nvSpPr>
        <p:spPr>
          <a:xfrm>
            <a:off x="1707337" y="2858976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Q1-2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Q3-4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Q5-6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7558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9C0DF56-F995-F546-AF8A-24C01554F2B9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D22F99F-4822-8044-94BF-13F94514FA96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7E8CE11-384A-3B42-A15D-71A75A84115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5EDCFCCC-4E13-5B4D-A887-EC3D78C2088A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189-191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2327096-5999-A84E-9010-BF592CDAF9E2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1EDF81A-A4E7-5949-AEF4-3BB3AB73D789}"/>
                  </a:ext>
                </a:extLst>
              </p:cNvPr>
              <p:cNvSpPr txBox="1"/>
              <p:nvPr/>
            </p:nvSpPr>
            <p:spPr>
              <a:xfrm>
                <a:off x="683120" y="1888008"/>
                <a:ext cx="3888308" cy="28484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[AEA 2009 Q5a] The sides of the triangle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GB" sz="1600" dirty="0"/>
                  <a:t> have lengths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/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/>
                  <a:t>. The sizes of the angles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form an arithmetic sequence.</a:t>
                </a:r>
              </a:p>
              <a:p>
                <a:pPr marL="400050" indent="-400050">
                  <a:buAutoNum type="romanLcParenBoth"/>
                </a:pPr>
                <a:r>
                  <a:rPr lang="en-GB" sz="1600" dirty="0"/>
                  <a:t>Show that the area of triangle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GB" sz="1600" dirty="0"/>
                  <a:t>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𝑎𝑐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Given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</m:e>
                        </m:rad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/>
                  <a:t>, find</a:t>
                </a:r>
              </a:p>
              <a:p>
                <a:r>
                  <a:rPr lang="en-GB" sz="1600" dirty="0"/>
                  <a:t>(ii) 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/>
                  <a:t>,</a:t>
                </a:r>
              </a:p>
              <a:p>
                <a:r>
                  <a:rPr lang="en-GB" sz="1600" dirty="0"/>
                  <a:t>(iii)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/>
                  <a:t>.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1EDF81A-A4E7-5949-AEF4-3BB3AB73D7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120" y="1888008"/>
                <a:ext cx="3888308" cy="2848472"/>
              </a:xfrm>
              <a:prstGeom prst="rect">
                <a:avLst/>
              </a:prstGeom>
              <a:blipFill>
                <a:blip r:embed="rId2"/>
                <a:stretch>
                  <a:fillRect l="-977" t="-444" b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C834D30-24AE-EF4A-9483-035DBF407B9B}"/>
                  </a:ext>
                </a:extLst>
              </p:cNvPr>
              <p:cNvSpPr txBox="1"/>
              <p:nvPr/>
            </p:nvSpPr>
            <p:spPr>
              <a:xfrm>
                <a:off x="4945991" y="1888555"/>
                <a:ext cx="3888432" cy="4702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sz="1600" dirty="0"/>
                  <a:t>[STEP I 2006 Q8] </a:t>
                </a:r>
                <a:r>
                  <a:rPr lang="en-GB" sz="1600" i="1" dirty="0"/>
                  <a:t>Note that the volume of a tetrahedron is equal to </a:t>
                </a:r>
                <a:br>
                  <a:rPr lang="en-GB" sz="160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𝑎𝑟𝑒𝑎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𝑏𝑎𝑠𝑒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h𝑒𝑖𝑔h𝑡</m:t>
                      </m:r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/>
                  <a:t> have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0,0,0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,0,0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(0,0,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/>
                  <a:t> respectively,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/>
                  <a:t> are positive.</a:t>
                </a:r>
              </a:p>
              <a:p>
                <a:pPr marL="400050" indent="-400050">
                  <a:buAutoNum type="romanLcParenBoth"/>
                </a:pPr>
                <a:r>
                  <a:rPr lang="en-GB" sz="1600" dirty="0"/>
                  <a:t>Find, in terms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/>
                  <a:t> the volume of the tetrahedron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𝑂𝐴𝐵𝐶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pPr marL="400050" indent="-400050">
                  <a:buAutoNum type="romanLcParenBoth"/>
                </a:pPr>
                <a:r>
                  <a:rPr lang="en-GB" sz="1600" dirty="0"/>
                  <a:t>Let angle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𝐴𝐶𝐵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/>
                  <a:t>. Show that</a:t>
                </a:r>
                <a:br>
                  <a:rPr lang="en-GB" sz="1600" dirty="0"/>
                </a:br>
                <a14:m>
                  <m:oMath xmlns:m="http://schemas.openxmlformats.org/officeDocument/2006/math"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d>
                                  <m:d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p>
                                        <m: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  <m:d>
                                  <m:dPr>
                                    <m:ctrlP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e>
                                      <m:sup>
                                        <m: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GB" sz="16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p>
                                        <m:r>
                                          <a:rPr lang="en-GB" sz="16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</m:rad>
                          </m:den>
                        </m:f>
                      </m:e>
                    </m:func>
                  </m:oMath>
                </a14:m>
                <a:br>
                  <a:rPr lang="en-GB" sz="1600" b="0" dirty="0"/>
                </a:br>
                <a:r>
                  <a:rPr lang="en-GB" sz="1600" b="0" dirty="0"/>
                  <a:t>and find, in terms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/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600" dirty="0"/>
                  <a:t>, the area of triangle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GB" sz="1600" dirty="0"/>
                  <a:t>.</a:t>
                </a:r>
                <a:br>
                  <a:rPr lang="en-GB" sz="1600" dirty="0"/>
                </a:br>
                <a:r>
                  <a:rPr lang="en-GB" sz="1600" dirty="0"/>
                  <a:t>Hence show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sz="1600" dirty="0"/>
                  <a:t>, the perpendicular distance of the origin from the triangle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GB" sz="1600" dirty="0"/>
                  <a:t>, satisfies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1600" dirty="0"/>
              </a:p>
              <a:p>
                <a:pPr marL="400050" indent="-400050">
                  <a:buAutoNum type="romanLcParenBoth"/>
                </a:pPr>
                <a:endParaRPr lang="en-GB" sz="16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C834D30-24AE-EF4A-9483-035DBF407B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5991" y="1888555"/>
                <a:ext cx="3888432" cy="4702185"/>
              </a:xfrm>
              <a:prstGeom prst="rect">
                <a:avLst/>
              </a:prstGeom>
              <a:blipFill>
                <a:blip r:embed="rId3"/>
                <a:stretch>
                  <a:fillRect l="-649" t="-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A7CF15B7-4157-6E4B-9391-EEAFD999FBB9}"/>
              </a:ext>
            </a:extLst>
          </p:cNvPr>
          <p:cNvSpPr/>
          <p:nvPr/>
        </p:nvSpPr>
        <p:spPr>
          <a:xfrm>
            <a:off x="4153975" y="6370245"/>
            <a:ext cx="4680448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GB" b="1" dirty="0"/>
              <a:t>Solutions to extension problems on next slides.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371E50-C8B2-AE40-B740-3292A5C0DDD5}"/>
              </a:ext>
            </a:extLst>
          </p:cNvPr>
          <p:cNvSpPr/>
          <p:nvPr/>
        </p:nvSpPr>
        <p:spPr>
          <a:xfrm>
            <a:off x="395536" y="1932098"/>
            <a:ext cx="287584" cy="2727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642DA8E-BAFB-E945-B347-1581B40EDB6B}"/>
              </a:ext>
            </a:extLst>
          </p:cNvPr>
          <p:cNvSpPr/>
          <p:nvPr/>
        </p:nvSpPr>
        <p:spPr>
          <a:xfrm>
            <a:off x="4630434" y="1945868"/>
            <a:ext cx="287584" cy="27276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8E3B0E-78A0-DD48-8F00-E376933C4EFE}"/>
              </a:ext>
            </a:extLst>
          </p:cNvPr>
          <p:cNvSpPr txBox="1"/>
          <p:nvPr/>
        </p:nvSpPr>
        <p:spPr>
          <a:xfrm>
            <a:off x="240671" y="5118283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Q3-5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Q6-9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		</a:t>
            </a:r>
            <a:r>
              <a:rPr lang="en-US" sz="2400" dirty="0"/>
              <a:t>Q10-15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95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Cosine Rule - Side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Freeform 5"/>
          <p:cNvSpPr/>
          <p:nvPr/>
        </p:nvSpPr>
        <p:spPr>
          <a:xfrm>
            <a:off x="3152203" y="2636912"/>
            <a:ext cx="2838450" cy="4019550"/>
          </a:xfrm>
          <a:custGeom>
            <a:avLst/>
            <a:gdLst>
              <a:gd name="connsiteX0" fmla="*/ 161925 w 2838450"/>
              <a:gd name="connsiteY0" fmla="*/ 4019550 h 4019550"/>
              <a:gd name="connsiteX1" fmla="*/ 0 w 2838450"/>
              <a:gd name="connsiteY1" fmla="*/ 1447800 h 4019550"/>
              <a:gd name="connsiteX2" fmla="*/ 2838450 w 2838450"/>
              <a:gd name="connsiteY2" fmla="*/ 0 h 4019550"/>
              <a:gd name="connsiteX3" fmla="*/ 161925 w 2838450"/>
              <a:gd name="connsiteY3" fmla="*/ 4019550 h 4019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8450" h="4019550">
                <a:moveTo>
                  <a:pt x="161925" y="4019550"/>
                </a:moveTo>
                <a:lnTo>
                  <a:pt x="0" y="1447800"/>
                </a:lnTo>
                <a:lnTo>
                  <a:pt x="2838450" y="0"/>
                </a:lnTo>
                <a:lnTo>
                  <a:pt x="161925" y="401955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3190303" y="3922787"/>
            <a:ext cx="334873" cy="628650"/>
          </a:xfrm>
          <a:custGeom>
            <a:avLst/>
            <a:gdLst>
              <a:gd name="connsiteX0" fmla="*/ 0 w 334873"/>
              <a:gd name="connsiteY0" fmla="*/ 628650 h 628650"/>
              <a:gd name="connsiteX1" fmla="*/ 190500 w 334873"/>
              <a:gd name="connsiteY1" fmla="*/ 523875 h 628650"/>
              <a:gd name="connsiteX2" fmla="*/ 323850 w 334873"/>
              <a:gd name="connsiteY2" fmla="*/ 314325 h 628650"/>
              <a:gd name="connsiteX3" fmla="*/ 323850 w 334873"/>
              <a:gd name="connsiteY3" fmla="*/ 171450 h 628650"/>
              <a:gd name="connsiteX4" fmla="*/ 295275 w 334873"/>
              <a:gd name="connsiteY4" fmla="*/ 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4873" h="628650">
                <a:moveTo>
                  <a:pt x="0" y="628650"/>
                </a:moveTo>
                <a:cubicBezTo>
                  <a:pt x="68262" y="602456"/>
                  <a:pt x="136525" y="576262"/>
                  <a:pt x="190500" y="523875"/>
                </a:cubicBezTo>
                <a:cubicBezTo>
                  <a:pt x="244475" y="471487"/>
                  <a:pt x="301625" y="373062"/>
                  <a:pt x="323850" y="314325"/>
                </a:cubicBezTo>
                <a:cubicBezTo>
                  <a:pt x="346075" y="255588"/>
                  <a:pt x="328612" y="223837"/>
                  <a:pt x="323850" y="171450"/>
                </a:cubicBezTo>
                <a:cubicBezTo>
                  <a:pt x="319088" y="119063"/>
                  <a:pt x="307181" y="59531"/>
                  <a:pt x="295275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20169" y="3005733"/>
                <a:ext cx="6480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15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0169" y="3005733"/>
                <a:ext cx="648072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42231" y="5165973"/>
                <a:ext cx="6480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12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2231" y="5165973"/>
                <a:ext cx="648072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78932" y="4704308"/>
                <a:ext cx="6480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8932" y="4704308"/>
                <a:ext cx="648072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144418" y="769896"/>
                <a:ext cx="4669027" cy="10772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1" dirty="0"/>
                  <a:t>Cosine Rule: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/>
                        </a:rPr>
                        <m:t>−2</m:t>
                      </m:r>
                      <m:r>
                        <a:rPr lang="en-GB" sz="3200" b="0" i="1" smtClean="0">
                          <a:latin typeface="Cambria Math"/>
                        </a:rPr>
                        <m:t>𝑏𝑐</m:t>
                      </m:r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4418" y="769896"/>
                <a:ext cx="4669027" cy="10772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2665945" y="2750686"/>
            <a:ext cx="2742939" cy="2369120"/>
            <a:chOff x="532917" y="2237849"/>
            <a:chExt cx="2742939" cy="236912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2843808" y="3803050"/>
                  <a:ext cx="432048" cy="369332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/>
                          </a:rPr>
                          <m:t>𝑎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3808" y="3803050"/>
                  <a:ext cx="432048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1558194" y="3293115"/>
                  <a:ext cx="432048" cy="369332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/>
                          </a:rPr>
                          <m:t>𝐴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8194" y="3293115"/>
                  <a:ext cx="432048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2411760" y="2237849"/>
                  <a:ext cx="432048" cy="369332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/>
                          </a:rPr>
                          <m:t>𝑏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760" y="2237849"/>
                  <a:ext cx="432048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532917" y="4237637"/>
                  <a:ext cx="432048" cy="369332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/>
                          </a:rPr>
                          <m:t>𝑐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2917" y="4237637"/>
                  <a:ext cx="432048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TextBox 12"/>
          <p:cNvSpPr txBox="1"/>
          <p:nvPr/>
        </p:nvSpPr>
        <p:spPr>
          <a:xfrm>
            <a:off x="1223056" y="1976909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You need two sides either side of an angle.</a:t>
            </a:r>
          </a:p>
        </p:txBody>
      </p:sp>
    </p:spTree>
    <p:extLst>
      <p:ext uri="{BB962C8B-B14F-4D97-AF65-F5344CB8AC3E}">
        <p14:creationId xmlns:p14="http://schemas.microsoft.com/office/powerpoint/2010/main" val="91898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Cosine Rule - Side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Freeform 5"/>
          <p:cNvSpPr/>
          <p:nvPr/>
        </p:nvSpPr>
        <p:spPr>
          <a:xfrm>
            <a:off x="1019175" y="2124075"/>
            <a:ext cx="2838450" cy="4019550"/>
          </a:xfrm>
          <a:custGeom>
            <a:avLst/>
            <a:gdLst>
              <a:gd name="connsiteX0" fmla="*/ 161925 w 2838450"/>
              <a:gd name="connsiteY0" fmla="*/ 4019550 h 4019550"/>
              <a:gd name="connsiteX1" fmla="*/ 0 w 2838450"/>
              <a:gd name="connsiteY1" fmla="*/ 1447800 h 4019550"/>
              <a:gd name="connsiteX2" fmla="*/ 2838450 w 2838450"/>
              <a:gd name="connsiteY2" fmla="*/ 0 h 4019550"/>
              <a:gd name="connsiteX3" fmla="*/ 161925 w 2838450"/>
              <a:gd name="connsiteY3" fmla="*/ 4019550 h 4019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8450" h="4019550">
                <a:moveTo>
                  <a:pt x="161925" y="4019550"/>
                </a:moveTo>
                <a:lnTo>
                  <a:pt x="0" y="1447800"/>
                </a:lnTo>
                <a:lnTo>
                  <a:pt x="2838450" y="0"/>
                </a:lnTo>
                <a:lnTo>
                  <a:pt x="161925" y="401955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1057275" y="3409950"/>
            <a:ext cx="334873" cy="628650"/>
          </a:xfrm>
          <a:custGeom>
            <a:avLst/>
            <a:gdLst>
              <a:gd name="connsiteX0" fmla="*/ 0 w 334873"/>
              <a:gd name="connsiteY0" fmla="*/ 628650 h 628650"/>
              <a:gd name="connsiteX1" fmla="*/ 190500 w 334873"/>
              <a:gd name="connsiteY1" fmla="*/ 523875 h 628650"/>
              <a:gd name="connsiteX2" fmla="*/ 323850 w 334873"/>
              <a:gd name="connsiteY2" fmla="*/ 314325 h 628650"/>
              <a:gd name="connsiteX3" fmla="*/ 323850 w 334873"/>
              <a:gd name="connsiteY3" fmla="*/ 171450 h 628650"/>
              <a:gd name="connsiteX4" fmla="*/ 295275 w 334873"/>
              <a:gd name="connsiteY4" fmla="*/ 0 h 62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4873" h="628650">
                <a:moveTo>
                  <a:pt x="0" y="628650"/>
                </a:moveTo>
                <a:cubicBezTo>
                  <a:pt x="68262" y="602456"/>
                  <a:pt x="136525" y="576262"/>
                  <a:pt x="190500" y="523875"/>
                </a:cubicBezTo>
                <a:cubicBezTo>
                  <a:pt x="244475" y="471487"/>
                  <a:pt x="301625" y="373062"/>
                  <a:pt x="323850" y="314325"/>
                </a:cubicBezTo>
                <a:cubicBezTo>
                  <a:pt x="346075" y="255588"/>
                  <a:pt x="328612" y="223837"/>
                  <a:pt x="323850" y="171450"/>
                </a:cubicBezTo>
                <a:cubicBezTo>
                  <a:pt x="319088" y="119063"/>
                  <a:pt x="307181" y="59531"/>
                  <a:pt x="295275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87141" y="2492896"/>
                <a:ext cx="6480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15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141" y="2492896"/>
                <a:ext cx="648072" cy="46166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09203" y="4653136"/>
                <a:ext cx="6480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12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203" y="4653136"/>
                <a:ext cx="648072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96771" y="3572218"/>
                <a:ext cx="83263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115°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771" y="3572218"/>
                <a:ext cx="832631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1471" r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345904" y="4191471"/>
                <a:ext cx="6480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5904" y="4191471"/>
                <a:ext cx="648072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129402" y="725187"/>
                <a:ext cx="4669027" cy="10772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1" dirty="0"/>
                  <a:t>Cosine Rule: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/>
                        </a:rPr>
                        <m:t>−2</m:t>
                      </m:r>
                      <m:r>
                        <a:rPr lang="en-GB" sz="3200" b="0" i="1" smtClean="0">
                          <a:latin typeface="Cambria Math"/>
                        </a:rPr>
                        <m:t>𝑏𝑐</m:t>
                      </m:r>
                      <m:func>
                        <m:func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3200" b="0" i="1" smtClean="0">
                              <a:latin typeface="Cambria Math"/>
                            </a:rPr>
                            <m:t>𝐴</m:t>
                          </m:r>
                        </m:e>
                      </m:func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402" y="725187"/>
                <a:ext cx="4669027" cy="10772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532917" y="2237849"/>
            <a:ext cx="2742939" cy="2369120"/>
            <a:chOff x="532917" y="2237849"/>
            <a:chExt cx="2742939" cy="236912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2843808" y="3803050"/>
                  <a:ext cx="432048" cy="369332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/>
                          </a:rPr>
                          <m:t>𝑎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3808" y="3803050"/>
                  <a:ext cx="432048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1558194" y="3293115"/>
                  <a:ext cx="432048" cy="369332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/>
                          </a:rPr>
                          <m:t>𝐴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8194" y="3293115"/>
                  <a:ext cx="432048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2411760" y="2237849"/>
                  <a:ext cx="432048" cy="369332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/>
                          </a:rPr>
                          <m:t>𝑏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760" y="2237849"/>
                  <a:ext cx="432048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532917" y="4237637"/>
                  <a:ext cx="432048" cy="369332"/>
                </a:xfrm>
                <a:prstGeom prst="rect">
                  <a:avLst/>
                </a:prstGeom>
              </p:spPr>
              <p:style>
                <a:lnRef idx="2">
                  <a:schemeClr val="accent4">
                    <a:shade val="50000"/>
                  </a:schemeClr>
                </a:lnRef>
                <a:fillRef idx="1">
                  <a:schemeClr val="accent4"/>
                </a:fillRef>
                <a:effectRef idx="0">
                  <a:schemeClr val="accent4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/>
                          </a:rPr>
                          <m:t>𝑐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2917" y="4237637"/>
                  <a:ext cx="432048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267744" y="5091334"/>
                <a:ext cx="6669258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2×15×12×</m:t>
                          </m:r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115</m:t>
                              </m:r>
                            </m:e>
                          </m:func>
                        </m:e>
                      </m:d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=521.14257…</m:t>
                      </m:r>
                    </m:oMath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𝟐𝟐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𝟖𝟑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5091334"/>
                <a:ext cx="6669258" cy="138499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654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Cosine Rule - Angle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Freeform 5"/>
          <p:cNvSpPr/>
          <p:nvPr/>
        </p:nvSpPr>
        <p:spPr>
          <a:xfrm>
            <a:off x="683568" y="2261113"/>
            <a:ext cx="2471057" cy="1796143"/>
          </a:xfrm>
          <a:custGeom>
            <a:avLst/>
            <a:gdLst>
              <a:gd name="connsiteX0" fmla="*/ 359228 w 2471057"/>
              <a:gd name="connsiteY0" fmla="*/ 76200 h 1796143"/>
              <a:gd name="connsiteX1" fmla="*/ 0 w 2471057"/>
              <a:gd name="connsiteY1" fmla="*/ 1796143 h 1796143"/>
              <a:gd name="connsiteX2" fmla="*/ 2471057 w 2471057"/>
              <a:gd name="connsiteY2" fmla="*/ 0 h 1796143"/>
              <a:gd name="connsiteX3" fmla="*/ 359228 w 2471057"/>
              <a:gd name="connsiteY3" fmla="*/ 76200 h 1796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71057" h="1796143">
                <a:moveTo>
                  <a:pt x="359228" y="76200"/>
                </a:moveTo>
                <a:lnTo>
                  <a:pt x="0" y="1796143"/>
                </a:lnTo>
                <a:lnTo>
                  <a:pt x="2471057" y="0"/>
                </a:lnTo>
                <a:lnTo>
                  <a:pt x="359228" y="7620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71039" y="1824230"/>
                <a:ext cx="5760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7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1039" y="1824230"/>
                <a:ext cx="576064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67884" y="2782448"/>
                <a:ext cx="5760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884" y="2782448"/>
                <a:ext cx="576064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24202" y="3176991"/>
                <a:ext cx="5760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4202" y="3176991"/>
                <a:ext cx="576064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911799" y="2348350"/>
                <a:ext cx="57606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1799" y="2348350"/>
                <a:ext cx="576064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eform 10"/>
          <p:cNvSpPr/>
          <p:nvPr/>
        </p:nvSpPr>
        <p:spPr>
          <a:xfrm>
            <a:off x="2359968" y="2271999"/>
            <a:ext cx="185057" cy="446314"/>
          </a:xfrm>
          <a:custGeom>
            <a:avLst/>
            <a:gdLst>
              <a:gd name="connsiteX0" fmla="*/ 0 w 185057"/>
              <a:gd name="connsiteY0" fmla="*/ 0 h 446314"/>
              <a:gd name="connsiteX1" fmla="*/ 32657 w 185057"/>
              <a:gd name="connsiteY1" fmla="*/ 206829 h 446314"/>
              <a:gd name="connsiteX2" fmla="*/ 97971 w 185057"/>
              <a:gd name="connsiteY2" fmla="*/ 359229 h 446314"/>
              <a:gd name="connsiteX3" fmla="*/ 185057 w 185057"/>
              <a:gd name="connsiteY3" fmla="*/ 446314 h 446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057" h="446314">
                <a:moveTo>
                  <a:pt x="0" y="0"/>
                </a:moveTo>
                <a:cubicBezTo>
                  <a:pt x="8164" y="73479"/>
                  <a:pt x="16329" y="146958"/>
                  <a:pt x="32657" y="206829"/>
                </a:cubicBezTo>
                <a:cubicBezTo>
                  <a:pt x="48985" y="266700"/>
                  <a:pt x="72571" y="319315"/>
                  <a:pt x="97971" y="359229"/>
                </a:cubicBezTo>
                <a:cubicBezTo>
                  <a:pt x="123371" y="399143"/>
                  <a:pt x="154214" y="422728"/>
                  <a:pt x="185057" y="446314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960265" y="1916832"/>
                <a:ext cx="5678376" cy="4761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800" b="0" i="1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GB" sz="2800" b="0" i="1">
                            <a:latin typeface="Cambria Math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GB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b="0" i="1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GB" sz="2800" b="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sSup>
                          <m:sSup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b="0" i="1"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GB" sz="2800" b="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 − </m:t>
                        </m:r>
                        <m:sSup>
                          <m:sSup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b="0" i="1">
                                <a:latin typeface="Cambria Math"/>
                              </a:rPr>
                              <m:t>𝑐</m:t>
                            </m:r>
                          </m:e>
                          <m:sup>
                            <m:r>
                              <a:rPr lang="en-GB" sz="2800" b="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2800" b="0" i="1">
                            <a:latin typeface="Cambria Math"/>
                          </a:rPr>
                          <m:t>−2</m:t>
                        </m:r>
                        <m:r>
                          <a:rPr lang="en-GB" sz="2800" b="0" i="1">
                            <a:latin typeface="Cambria Math"/>
                          </a:rPr>
                          <m:t>𝑏𝑐</m:t>
                        </m:r>
                      </m:den>
                    </m:f>
                  </m:oMath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pPr algn="ctr"/>
                <a:endParaRPr lang="en-GB" sz="28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800" b="0" i="1"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n-GB" sz="2800" b="0" i="1">
                            <a:latin typeface="Cambria Math"/>
                          </a:rPr>
                          <m:t>𝐴</m:t>
                        </m:r>
                      </m:e>
                    </m:func>
                  </m:oMath>
                </a14:m>
                <a:r>
                  <a:rPr lang="en-GB" sz="28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GB" sz="2800" b="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2800" b="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 9</m:t>
                            </m:r>
                          </m:e>
                          <m:sup>
                            <m:r>
                              <a:rPr lang="en-GB" sz="2800" b="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800" b="0" i="1">
                            <a:latin typeface="Cambria Math" panose="02040503050406030204" pitchFamily="18" charset="0"/>
                          </a:rPr>
                          <m:t>− </m:t>
                        </m:r>
                        <m:sSup>
                          <m:sSup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  <m:sup>
                            <m:r>
                              <a:rPr lang="en-GB" sz="2800" b="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2800" b="0" i="1">
                            <a:latin typeface="Cambria Math"/>
                          </a:rPr>
                          <m:t>−2</m:t>
                        </m:r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(9)(7)</m:t>
                        </m:r>
                      </m:den>
                    </m:f>
                  </m:oMath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pPr algn="ctr"/>
                <a:br>
                  <a:rPr lang="en-GB" sz="28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𝛼</m:t>
                          </m:r>
                        </m:e>
                      </m:func>
                      <m:r>
                        <a:rPr lang="en-GB" sz="2800" b="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latin typeface="Cambria Math"/>
                            </a:rPr>
                            <m:t>114</m:t>
                          </m:r>
                        </m:num>
                        <m:den>
                          <m:r>
                            <a:rPr lang="en-GB" sz="2800" b="0" i="1">
                              <a:latin typeface="Cambria Math"/>
                            </a:rPr>
                            <m:t>126</m:t>
                          </m:r>
                        </m:den>
                      </m:f>
                    </m:oMath>
                  </m:oMathPara>
                </a14:m>
                <a:endParaRPr lang="en-GB" sz="32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200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/>
                        </a:rPr>
                        <m:t>𝛼</m:t>
                      </m:r>
                      <m:r>
                        <a:rPr lang="en-GB" sz="32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200" b="0" i="1" smtClean="0">
                                      <a:latin typeface="Cambria Math"/>
                                    </a:rPr>
                                    <m:t>114</m:t>
                                  </m:r>
                                </m:num>
                                <m:den>
                                  <m:r>
                                    <a:rPr lang="en-GB" sz="3200" b="0" i="1" smtClean="0">
                                      <a:latin typeface="Cambria Math"/>
                                    </a:rPr>
                                    <m:t>126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3200" b="0" i="1">
                          <a:latin typeface="Cambria Math"/>
                        </a:rPr>
                        <m:t>=</m:t>
                      </m:r>
                      <m:r>
                        <a:rPr lang="en-GB" sz="3200" b="1" i="1">
                          <a:latin typeface="Cambria Math"/>
                        </a:rPr>
                        <m:t>𝟐𝟓</m:t>
                      </m:r>
                      <m:r>
                        <a:rPr lang="en-GB" sz="3200" b="1" i="1">
                          <a:latin typeface="Cambria Math"/>
                        </a:rPr>
                        <m:t>.</m:t>
                      </m:r>
                      <m:r>
                        <a:rPr lang="en-GB" sz="3200" b="1" i="1">
                          <a:latin typeface="Cambria Math"/>
                        </a:rPr>
                        <m:t>𝟐</m:t>
                      </m:r>
                      <m:r>
                        <a:rPr lang="en-GB" sz="3200" b="1" i="1">
                          <a:latin typeface="Cambria Math"/>
                        </a:rPr>
                        <m:t>°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0265" y="1916832"/>
                <a:ext cx="5678376" cy="47618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527349" y="861847"/>
                <a:ext cx="6088158" cy="72180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1" i="1" smtClean="0">
                              <a:latin typeface="Cambria Math"/>
                            </a:rPr>
                            <m:t>𝒂</m:t>
                          </m:r>
                        </m:e>
                        <m:sup>
                          <m:r>
                            <a:rPr lang="en-GB" sz="40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4000" b="1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1" i="1" smtClean="0">
                              <a:latin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GB" sz="40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4000" b="1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1" i="1" smtClean="0">
                              <a:latin typeface="Cambria Math"/>
                            </a:rPr>
                            <m:t>𝒄</m:t>
                          </m:r>
                        </m:e>
                        <m:sup>
                          <m:r>
                            <a:rPr lang="en-GB" sz="40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4000" b="1" i="1" smtClean="0">
                          <a:latin typeface="Cambria Math"/>
                        </a:rPr>
                        <m:t>−</m:t>
                      </m:r>
                      <m:r>
                        <a:rPr lang="en-GB" sz="4000" b="1" i="1" smtClean="0">
                          <a:latin typeface="Cambria Math"/>
                        </a:rPr>
                        <m:t>𝟐</m:t>
                      </m:r>
                      <m:r>
                        <a:rPr lang="en-GB" sz="4000" b="1" i="1" smtClean="0">
                          <a:latin typeface="Cambria Math"/>
                        </a:rPr>
                        <m:t>𝒃𝒄</m:t>
                      </m:r>
                      <m:func>
                        <m:funcPr>
                          <m:ctrlPr>
                            <a:rPr lang="en-GB" sz="4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b="1" i="0" smtClean="0"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r>
                            <a:rPr lang="en-GB" sz="4000" b="1" i="1" smtClean="0">
                              <a:latin typeface="Cambria Math"/>
                            </a:rPr>
                            <m:t>𝑨</m:t>
                          </m:r>
                        </m:e>
                      </m:func>
                    </m:oMath>
                  </m:oMathPara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349" y="861847"/>
                <a:ext cx="6088158" cy="7218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937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Cosine Rule – Angle (Bearing)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6" name="Straight Arrow Connector 15"/>
          <p:cNvCxnSpPr/>
          <p:nvPr/>
        </p:nvCxnSpPr>
        <p:spPr>
          <a:xfrm flipV="1">
            <a:off x="958900" y="2982441"/>
            <a:ext cx="0" cy="237626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958900" y="3380333"/>
            <a:ext cx="596908" cy="19783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971600" y="3916099"/>
            <a:ext cx="2471936" cy="14426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543109" y="3395548"/>
            <a:ext cx="1900427" cy="52055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976971" y="3273051"/>
                <a:ext cx="84967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971" y="3273051"/>
                <a:ext cx="84967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246722" y="3027398"/>
                <a:ext cx="5412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6722" y="3027398"/>
                <a:ext cx="541231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08651" y="3730250"/>
                <a:ext cx="5412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8651" y="3730250"/>
                <a:ext cx="54123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Freeform: Shape 27"/>
          <p:cNvSpPr/>
          <p:nvPr/>
        </p:nvSpPr>
        <p:spPr>
          <a:xfrm>
            <a:off x="958613" y="4876570"/>
            <a:ext cx="446567" cy="223284"/>
          </a:xfrm>
          <a:custGeom>
            <a:avLst/>
            <a:gdLst>
              <a:gd name="connsiteX0" fmla="*/ 0 w 446567"/>
              <a:gd name="connsiteY0" fmla="*/ 0 h 223284"/>
              <a:gd name="connsiteX1" fmla="*/ 255181 w 446567"/>
              <a:gd name="connsiteY1" fmla="*/ 85061 h 223284"/>
              <a:gd name="connsiteX2" fmla="*/ 446567 w 446567"/>
              <a:gd name="connsiteY2" fmla="*/ 223284 h 223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567" h="223284">
                <a:moveTo>
                  <a:pt x="0" y="0"/>
                </a:moveTo>
                <a:cubicBezTo>
                  <a:pt x="90376" y="23923"/>
                  <a:pt x="180753" y="47847"/>
                  <a:pt x="255181" y="85061"/>
                </a:cubicBezTo>
                <a:cubicBezTo>
                  <a:pt x="329609" y="122275"/>
                  <a:pt x="388088" y="172779"/>
                  <a:pt x="446567" y="223284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73797" y="4604492"/>
                <a:ext cx="660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60°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797" y="4604492"/>
                <a:ext cx="660096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02106" y="5387265"/>
                <a:ext cx="5412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106" y="5387265"/>
                <a:ext cx="54123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93433" y="2729194"/>
                <a:ext cx="54123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33" y="2729194"/>
                <a:ext cx="541231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Freeform: Shape 31"/>
          <p:cNvSpPr/>
          <p:nvPr/>
        </p:nvSpPr>
        <p:spPr>
          <a:xfrm>
            <a:off x="947980" y="4408738"/>
            <a:ext cx="276447" cy="74428"/>
          </a:xfrm>
          <a:custGeom>
            <a:avLst/>
            <a:gdLst>
              <a:gd name="connsiteX0" fmla="*/ 0 w 276447"/>
              <a:gd name="connsiteY0" fmla="*/ 0 h 74428"/>
              <a:gd name="connsiteX1" fmla="*/ 148856 w 276447"/>
              <a:gd name="connsiteY1" fmla="*/ 31897 h 74428"/>
              <a:gd name="connsiteX2" fmla="*/ 276447 w 276447"/>
              <a:gd name="connsiteY2" fmla="*/ 74428 h 74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6447" h="74428">
                <a:moveTo>
                  <a:pt x="0" y="0"/>
                </a:moveTo>
                <a:cubicBezTo>
                  <a:pt x="51391" y="9746"/>
                  <a:pt x="102782" y="19492"/>
                  <a:pt x="148856" y="31897"/>
                </a:cubicBezTo>
                <a:cubicBezTo>
                  <a:pt x="194930" y="44302"/>
                  <a:pt x="235688" y="59365"/>
                  <a:pt x="276447" y="74428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19559" y="4033468"/>
                <a:ext cx="660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18°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559" y="4033468"/>
                <a:ext cx="66009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1304665" y="3853248"/>
                <a:ext cx="660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4.8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4665" y="3853248"/>
                <a:ext cx="660096" cy="369332"/>
              </a:xfrm>
              <a:prstGeom prst="rect">
                <a:avLst/>
              </a:prstGeom>
              <a:blipFill>
                <a:blip r:embed="rId9"/>
                <a:stretch>
                  <a:fillRect r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022541" y="4715086"/>
                <a:ext cx="6600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8 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541" y="4715086"/>
                <a:ext cx="660096" cy="369332"/>
              </a:xfrm>
              <a:prstGeom prst="rect">
                <a:avLst/>
              </a:prstGeom>
              <a:blipFill>
                <a:blip r:embed="rId10"/>
                <a:stretch>
                  <a:fillRect r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855917" y="5020627"/>
                <a:ext cx="6088295" cy="157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4.8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2×4.8×8×</m:t>
                          </m:r>
                          <m:func>
                            <m:funcPr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42°</m:t>
                                  </m:r>
                                </m:e>
                              </m:d>
                            </m:e>
                          </m:func>
                        </m:e>
                      </m:d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=5.47   (3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𝑠𝑓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/>
              </a:p>
              <a:p>
                <a:endParaRPr lang="en-GB" sz="2400" dirty="0"/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 is </a:t>
                </a:r>
                <a:r>
                  <a:rPr lang="en-GB" sz="2400" b="1" dirty="0"/>
                  <a:t>5.47 km </a:t>
                </a:r>
                <a:r>
                  <a:rPr lang="en-GB" sz="2400" dirty="0"/>
                  <a:t>from coastguard station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5917" y="5020627"/>
                <a:ext cx="6088295" cy="1577996"/>
              </a:xfrm>
              <a:prstGeom prst="rect">
                <a:avLst/>
              </a:prstGeom>
              <a:blipFill>
                <a:blip r:embed="rId11"/>
                <a:stretch>
                  <a:fillRect l="-200" b="-7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38980" y="741419"/>
                <a:ext cx="8064896" cy="181588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Coastguard station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800" dirty="0"/>
                  <a:t> is 8 km, </a:t>
                </a:r>
              </a:p>
              <a:p>
                <a:pPr algn="ctr"/>
                <a:r>
                  <a:rPr lang="en-GB" sz="2800" dirty="0"/>
                  <a:t>on a bearing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060°</m:t>
                    </m:r>
                  </m:oMath>
                </a14:m>
                <a:r>
                  <a:rPr lang="en-GB" sz="2800" dirty="0"/>
                  <a:t>, from coastguard station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800" dirty="0"/>
                  <a:t>. </a:t>
                </a:r>
              </a:p>
              <a:p>
                <a:pPr algn="ctr"/>
                <a:r>
                  <a:rPr lang="en-GB" sz="2800" dirty="0"/>
                  <a:t>A ship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800" dirty="0"/>
                  <a:t> is 4.8 km on a bearing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018°</m:t>
                    </m:r>
                  </m:oMath>
                </a14:m>
                <a:r>
                  <a:rPr lang="en-GB" sz="2800" dirty="0"/>
                  <a:t>, away from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800" dirty="0"/>
                  <a:t>. </a:t>
                </a:r>
              </a:p>
              <a:p>
                <a:pPr algn="ctr"/>
                <a:r>
                  <a:rPr lang="en-GB" sz="2800" dirty="0"/>
                  <a:t>Calculate how far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800" dirty="0"/>
                  <a:t> is from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980" y="741419"/>
                <a:ext cx="8064896" cy="1815882"/>
              </a:xfrm>
              <a:prstGeom prst="rect">
                <a:avLst/>
              </a:prstGeom>
              <a:blipFill>
                <a:blip r:embed="rId12"/>
                <a:stretch>
                  <a:fillRect b="-368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871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Sine Rule - Side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Freeform 4"/>
          <p:cNvSpPr/>
          <p:nvPr/>
        </p:nvSpPr>
        <p:spPr>
          <a:xfrm>
            <a:off x="3088509" y="3429000"/>
            <a:ext cx="2965837" cy="2011680"/>
          </a:xfrm>
          <a:custGeom>
            <a:avLst/>
            <a:gdLst>
              <a:gd name="connsiteX0" fmla="*/ 0 w 2965837"/>
              <a:gd name="connsiteY0" fmla="*/ 2011680 h 2011680"/>
              <a:gd name="connsiteX1" fmla="*/ 2965837 w 2965837"/>
              <a:gd name="connsiteY1" fmla="*/ 1192696 h 2011680"/>
              <a:gd name="connsiteX2" fmla="*/ 1431235 w 2965837"/>
              <a:gd name="connsiteY2" fmla="*/ 0 h 2011680"/>
              <a:gd name="connsiteX3" fmla="*/ 0 w 2965837"/>
              <a:gd name="connsiteY3" fmla="*/ 201168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5837" h="2011680">
                <a:moveTo>
                  <a:pt x="0" y="2011680"/>
                </a:moveTo>
                <a:lnTo>
                  <a:pt x="2965837" y="1192696"/>
                </a:lnTo>
                <a:lnTo>
                  <a:pt x="1431235" y="0"/>
                </a:lnTo>
                <a:lnTo>
                  <a:pt x="0" y="201168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3454269" y="4939748"/>
            <a:ext cx="278296" cy="333955"/>
          </a:xfrm>
          <a:custGeom>
            <a:avLst/>
            <a:gdLst>
              <a:gd name="connsiteX0" fmla="*/ 278296 w 278296"/>
              <a:gd name="connsiteY0" fmla="*/ 333955 h 333955"/>
              <a:gd name="connsiteX1" fmla="*/ 238539 w 278296"/>
              <a:gd name="connsiteY1" fmla="*/ 222637 h 333955"/>
              <a:gd name="connsiteX2" fmla="*/ 95416 w 278296"/>
              <a:gd name="connsiteY2" fmla="*/ 55659 h 333955"/>
              <a:gd name="connsiteX3" fmla="*/ 0 w 278296"/>
              <a:gd name="connsiteY3" fmla="*/ 0 h 333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296" h="333955">
                <a:moveTo>
                  <a:pt x="278296" y="333955"/>
                </a:moveTo>
                <a:cubicBezTo>
                  <a:pt x="273657" y="301487"/>
                  <a:pt x="269019" y="269019"/>
                  <a:pt x="238539" y="222637"/>
                </a:cubicBezTo>
                <a:cubicBezTo>
                  <a:pt x="208059" y="176255"/>
                  <a:pt x="135172" y="92765"/>
                  <a:pt x="95416" y="55659"/>
                </a:cubicBezTo>
                <a:cubicBezTo>
                  <a:pt x="55660" y="18553"/>
                  <a:pt x="27830" y="9276"/>
                  <a:pt x="0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511023" y="4696503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45</a:t>
            </a:r>
            <a:r>
              <a:rPr lang="en-GB" sz="2400" dirty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167207" y="3472367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32453" y="4867047"/>
            <a:ext cx="4945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0" name="Freeform 9"/>
          <p:cNvSpPr/>
          <p:nvPr/>
        </p:nvSpPr>
        <p:spPr>
          <a:xfrm>
            <a:off x="4305059" y="3715247"/>
            <a:ext cx="572494" cy="106018"/>
          </a:xfrm>
          <a:custGeom>
            <a:avLst/>
            <a:gdLst>
              <a:gd name="connsiteX0" fmla="*/ 0 w 572494"/>
              <a:gd name="connsiteY0" fmla="*/ 23854 h 106018"/>
              <a:gd name="connsiteX1" fmla="*/ 166977 w 572494"/>
              <a:gd name="connsiteY1" fmla="*/ 95416 h 106018"/>
              <a:gd name="connsiteX2" fmla="*/ 405516 w 572494"/>
              <a:gd name="connsiteY2" fmla="*/ 87465 h 106018"/>
              <a:gd name="connsiteX3" fmla="*/ 572494 w 572494"/>
              <a:gd name="connsiteY3" fmla="*/ 0 h 106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494" h="106018">
                <a:moveTo>
                  <a:pt x="0" y="23854"/>
                </a:moveTo>
                <a:cubicBezTo>
                  <a:pt x="49695" y="54334"/>
                  <a:pt x="99391" y="84814"/>
                  <a:pt x="166977" y="95416"/>
                </a:cubicBezTo>
                <a:cubicBezTo>
                  <a:pt x="234563" y="106018"/>
                  <a:pt x="337930" y="103368"/>
                  <a:pt x="405516" y="87465"/>
                </a:cubicBezTo>
                <a:cubicBezTo>
                  <a:pt x="473102" y="71562"/>
                  <a:pt x="522798" y="35781"/>
                  <a:pt x="572494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4231103" y="3832407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85</a:t>
            </a:r>
            <a:r>
              <a:rPr lang="en-GB" sz="2400" dirty="0">
                <a:latin typeface="Calibri"/>
              </a:rPr>
              <a:t>°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0DA0EC1-10B8-4A69-9BA7-6F15AD3F4181}"/>
                  </a:ext>
                </a:extLst>
              </p:cNvPr>
              <p:cNvSpPr txBox="1"/>
              <p:nvPr/>
            </p:nvSpPr>
            <p:spPr>
              <a:xfrm>
                <a:off x="2483768" y="830984"/>
                <a:ext cx="4669027" cy="13270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1" dirty="0"/>
                  <a:t>Sine Rule: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𝑺𝒊𝒏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den>
                    </m:f>
                    <m:r>
                      <a:rPr lang="en-GB" sz="32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𝑺𝒊𝒏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den>
                    </m:f>
                  </m:oMath>
                </a14:m>
                <a:r>
                  <a:rPr lang="en-GB" sz="3200" b="1" dirty="0"/>
                  <a:t> </a:t>
                </a:r>
                <a14:m>
                  <m:oMath xmlns:m="http://schemas.openxmlformats.org/officeDocument/2006/math">
                    <m:r>
                      <a:rPr lang="en-GB" sz="32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𝒔𝒊𝒏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den>
                    </m:f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0DA0EC1-10B8-4A69-9BA7-6F15AD3F41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830984"/>
                <a:ext cx="4669027" cy="13270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827584" y="2276872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You need two pairs sides and angles.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004048" y="5256014"/>
                <a:ext cx="432048" cy="400110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5256014"/>
                <a:ext cx="432048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75119" y="2959546"/>
                <a:ext cx="432048" cy="400110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5119" y="2959546"/>
                <a:ext cx="432048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527247" y="3244334"/>
                <a:ext cx="432048" cy="40011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7247" y="3244334"/>
                <a:ext cx="432048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563364" y="5433368"/>
                <a:ext cx="432048" cy="40011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3364" y="5433368"/>
                <a:ext cx="432048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2335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Sine Rule - Side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Freeform 4"/>
          <p:cNvSpPr/>
          <p:nvPr/>
        </p:nvSpPr>
        <p:spPr>
          <a:xfrm>
            <a:off x="683568" y="2060848"/>
            <a:ext cx="2965837" cy="2011680"/>
          </a:xfrm>
          <a:custGeom>
            <a:avLst/>
            <a:gdLst>
              <a:gd name="connsiteX0" fmla="*/ 0 w 2965837"/>
              <a:gd name="connsiteY0" fmla="*/ 2011680 h 2011680"/>
              <a:gd name="connsiteX1" fmla="*/ 2965837 w 2965837"/>
              <a:gd name="connsiteY1" fmla="*/ 1192696 h 2011680"/>
              <a:gd name="connsiteX2" fmla="*/ 1431235 w 2965837"/>
              <a:gd name="connsiteY2" fmla="*/ 0 h 2011680"/>
              <a:gd name="connsiteX3" fmla="*/ 0 w 2965837"/>
              <a:gd name="connsiteY3" fmla="*/ 201168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5837" h="2011680">
                <a:moveTo>
                  <a:pt x="0" y="2011680"/>
                </a:moveTo>
                <a:lnTo>
                  <a:pt x="2965837" y="1192696"/>
                </a:lnTo>
                <a:lnTo>
                  <a:pt x="1431235" y="0"/>
                </a:lnTo>
                <a:lnTo>
                  <a:pt x="0" y="2011680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1049328" y="3571596"/>
            <a:ext cx="278296" cy="333955"/>
          </a:xfrm>
          <a:custGeom>
            <a:avLst/>
            <a:gdLst>
              <a:gd name="connsiteX0" fmla="*/ 278296 w 278296"/>
              <a:gd name="connsiteY0" fmla="*/ 333955 h 333955"/>
              <a:gd name="connsiteX1" fmla="*/ 238539 w 278296"/>
              <a:gd name="connsiteY1" fmla="*/ 222637 h 333955"/>
              <a:gd name="connsiteX2" fmla="*/ 95416 w 278296"/>
              <a:gd name="connsiteY2" fmla="*/ 55659 h 333955"/>
              <a:gd name="connsiteX3" fmla="*/ 0 w 278296"/>
              <a:gd name="connsiteY3" fmla="*/ 0 h 333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8296" h="333955">
                <a:moveTo>
                  <a:pt x="278296" y="333955"/>
                </a:moveTo>
                <a:cubicBezTo>
                  <a:pt x="273657" y="301487"/>
                  <a:pt x="269019" y="269019"/>
                  <a:pt x="238539" y="222637"/>
                </a:cubicBezTo>
                <a:cubicBezTo>
                  <a:pt x="208059" y="176255"/>
                  <a:pt x="135172" y="92765"/>
                  <a:pt x="95416" y="55659"/>
                </a:cubicBezTo>
                <a:cubicBezTo>
                  <a:pt x="55660" y="18553"/>
                  <a:pt x="27830" y="9276"/>
                  <a:pt x="0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106082" y="3328351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45</a:t>
            </a:r>
            <a:r>
              <a:rPr lang="en-GB" sz="2400" dirty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762266" y="2104215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27512" y="3498895"/>
            <a:ext cx="4945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0" name="Freeform 9"/>
          <p:cNvSpPr/>
          <p:nvPr/>
        </p:nvSpPr>
        <p:spPr>
          <a:xfrm>
            <a:off x="1900118" y="2347095"/>
            <a:ext cx="572494" cy="106018"/>
          </a:xfrm>
          <a:custGeom>
            <a:avLst/>
            <a:gdLst>
              <a:gd name="connsiteX0" fmla="*/ 0 w 572494"/>
              <a:gd name="connsiteY0" fmla="*/ 23854 h 106018"/>
              <a:gd name="connsiteX1" fmla="*/ 166977 w 572494"/>
              <a:gd name="connsiteY1" fmla="*/ 95416 h 106018"/>
              <a:gd name="connsiteX2" fmla="*/ 405516 w 572494"/>
              <a:gd name="connsiteY2" fmla="*/ 87465 h 106018"/>
              <a:gd name="connsiteX3" fmla="*/ 572494 w 572494"/>
              <a:gd name="connsiteY3" fmla="*/ 0 h 106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494" h="106018">
                <a:moveTo>
                  <a:pt x="0" y="23854"/>
                </a:moveTo>
                <a:cubicBezTo>
                  <a:pt x="49695" y="54334"/>
                  <a:pt x="99391" y="84814"/>
                  <a:pt x="166977" y="95416"/>
                </a:cubicBezTo>
                <a:cubicBezTo>
                  <a:pt x="234563" y="106018"/>
                  <a:pt x="337930" y="103368"/>
                  <a:pt x="405516" y="87465"/>
                </a:cubicBezTo>
                <a:cubicBezTo>
                  <a:pt x="473102" y="71562"/>
                  <a:pt x="522798" y="35781"/>
                  <a:pt x="572494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826162" y="246425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85</a:t>
            </a:r>
            <a:r>
              <a:rPr lang="en-GB" sz="2400" dirty="0">
                <a:latin typeface="Calibri"/>
              </a:rPr>
              <a:t>°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865429" y="3140968"/>
                <a:ext cx="4340968" cy="24453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func>
                            <m:func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85</m:t>
                              </m:r>
                            </m:e>
                          </m:func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func>
                            <m:func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br>
                  <a:rPr lang="en-GB" sz="3200" dirty="0"/>
                </a:br>
                <a:endParaRPr lang="en-GB" sz="3200" dirty="0"/>
              </a:p>
              <a:p>
                <a:endParaRPr lang="en-GB" sz="32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func>
                            <m:func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85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</m:e>
                          </m:func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=11.27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5429" y="3140968"/>
                <a:ext cx="4340968" cy="244534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0DA0EC1-10B8-4A69-9BA7-6F15AD3F4181}"/>
                  </a:ext>
                </a:extLst>
              </p:cNvPr>
              <p:cNvSpPr txBox="1"/>
              <p:nvPr/>
            </p:nvSpPr>
            <p:spPr>
              <a:xfrm>
                <a:off x="3865429" y="908720"/>
                <a:ext cx="4669027" cy="13270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1" dirty="0"/>
                  <a:t>Sine Rule: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𝑺𝒊𝒏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den>
                    </m:f>
                    <m:r>
                      <a:rPr lang="en-GB" sz="32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𝑺𝒊𝒏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den>
                    </m:f>
                  </m:oMath>
                </a14:m>
                <a:r>
                  <a:rPr lang="en-GB" sz="3200" b="1" dirty="0"/>
                  <a:t> </a:t>
                </a:r>
                <a14:m>
                  <m:oMath xmlns:m="http://schemas.openxmlformats.org/officeDocument/2006/math">
                    <m:r>
                      <a:rPr lang="en-GB" sz="32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𝒔𝒊𝒏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den>
                    </m:f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0DA0EC1-10B8-4A69-9BA7-6F15AD3F41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5429" y="908720"/>
                <a:ext cx="4669027" cy="13270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476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211960" y="2204864"/>
                <a:ext cx="3816424" cy="4420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85</m:t>
                              </m:r>
                            </m:e>
                          </m:func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func>
                            <m:func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85</m:t>
                              </m:r>
                            </m:e>
                          </m:func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func>
                                    <m:funcPr>
                                      <m:ctrlP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80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2800" i="1">
                                          <a:latin typeface="Cambria Math" panose="02040503050406030204" pitchFamily="18" charset="0"/>
                                        </a:rPr>
                                        <m:t>85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8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𝟓𝟔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𝟏𝟏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204864"/>
                <a:ext cx="3816424" cy="44205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Sine Rule - Angle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5" name="Freeform 14"/>
          <p:cNvSpPr/>
          <p:nvPr/>
        </p:nvSpPr>
        <p:spPr>
          <a:xfrm>
            <a:off x="1187624" y="2920201"/>
            <a:ext cx="2355273" cy="2170546"/>
          </a:xfrm>
          <a:custGeom>
            <a:avLst/>
            <a:gdLst>
              <a:gd name="connsiteX0" fmla="*/ 683491 w 2355273"/>
              <a:gd name="connsiteY0" fmla="*/ 2170546 h 2170546"/>
              <a:gd name="connsiteX1" fmla="*/ 0 w 2355273"/>
              <a:gd name="connsiteY1" fmla="*/ 332509 h 2170546"/>
              <a:gd name="connsiteX2" fmla="*/ 2355273 w 2355273"/>
              <a:gd name="connsiteY2" fmla="*/ 0 h 2170546"/>
              <a:gd name="connsiteX3" fmla="*/ 683491 w 2355273"/>
              <a:gd name="connsiteY3" fmla="*/ 2170546 h 2170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5273" h="2170546">
                <a:moveTo>
                  <a:pt x="683491" y="2170546"/>
                </a:moveTo>
                <a:lnTo>
                  <a:pt x="0" y="332509"/>
                </a:lnTo>
                <a:lnTo>
                  <a:pt x="2355273" y="0"/>
                </a:lnTo>
                <a:lnTo>
                  <a:pt x="683491" y="2170546"/>
                </a:lnTo>
                <a:close/>
              </a:path>
            </a:pathLst>
          </a:cu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1529070" y="3340950"/>
            <a:ext cx="7085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85</a:t>
            </a:r>
            <a:r>
              <a:rPr lang="en-GB" sz="2400" dirty="0">
                <a:latin typeface="Calibri"/>
              </a:rPr>
              <a:t>°</a:t>
            </a:r>
            <a:endParaRPr lang="en-GB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2445932" y="3987987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08462" y="2540733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5</a:t>
            </a:r>
          </a:p>
        </p:txBody>
      </p:sp>
      <p:sp>
        <p:nvSpPr>
          <p:cNvPr id="19" name="Freeform 18"/>
          <p:cNvSpPr/>
          <p:nvPr/>
        </p:nvSpPr>
        <p:spPr>
          <a:xfrm>
            <a:off x="1701451" y="4558282"/>
            <a:ext cx="489527" cy="103934"/>
          </a:xfrm>
          <a:custGeom>
            <a:avLst/>
            <a:gdLst>
              <a:gd name="connsiteX0" fmla="*/ 0 w 489527"/>
              <a:gd name="connsiteY0" fmla="*/ 85462 h 103934"/>
              <a:gd name="connsiteX1" fmla="*/ 166255 w 489527"/>
              <a:gd name="connsiteY1" fmla="*/ 2334 h 103934"/>
              <a:gd name="connsiteX2" fmla="*/ 378691 w 489527"/>
              <a:gd name="connsiteY2" fmla="*/ 30043 h 103934"/>
              <a:gd name="connsiteX3" fmla="*/ 489527 w 489527"/>
              <a:gd name="connsiteY3" fmla="*/ 103934 h 103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9527" h="103934">
                <a:moveTo>
                  <a:pt x="0" y="85462"/>
                </a:moveTo>
                <a:cubicBezTo>
                  <a:pt x="51570" y="48516"/>
                  <a:pt x="103140" y="11570"/>
                  <a:pt x="166255" y="2334"/>
                </a:cubicBezTo>
                <a:cubicBezTo>
                  <a:pt x="229370" y="-6902"/>
                  <a:pt x="324812" y="13110"/>
                  <a:pt x="378691" y="30043"/>
                </a:cubicBezTo>
                <a:cubicBezTo>
                  <a:pt x="432570" y="46976"/>
                  <a:pt x="461048" y="75455"/>
                  <a:pt x="489527" y="103934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1368942" y="3193634"/>
            <a:ext cx="320257" cy="526473"/>
          </a:xfrm>
          <a:custGeom>
            <a:avLst/>
            <a:gdLst>
              <a:gd name="connsiteX0" fmla="*/ 0 w 320257"/>
              <a:gd name="connsiteY0" fmla="*/ 526473 h 526473"/>
              <a:gd name="connsiteX1" fmla="*/ 120073 w 320257"/>
              <a:gd name="connsiteY1" fmla="*/ 461819 h 526473"/>
              <a:gd name="connsiteX2" fmla="*/ 249382 w 320257"/>
              <a:gd name="connsiteY2" fmla="*/ 295564 h 526473"/>
              <a:gd name="connsiteX3" fmla="*/ 314036 w 320257"/>
              <a:gd name="connsiteY3" fmla="*/ 55419 h 526473"/>
              <a:gd name="connsiteX4" fmla="*/ 314036 w 320257"/>
              <a:gd name="connsiteY4" fmla="*/ 0 h 526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257" h="526473">
                <a:moveTo>
                  <a:pt x="0" y="526473"/>
                </a:moveTo>
                <a:cubicBezTo>
                  <a:pt x="39254" y="513388"/>
                  <a:pt x="78509" y="500304"/>
                  <a:pt x="120073" y="461819"/>
                </a:cubicBezTo>
                <a:cubicBezTo>
                  <a:pt x="161637" y="423334"/>
                  <a:pt x="217055" y="363297"/>
                  <a:pt x="249382" y="295564"/>
                </a:cubicBezTo>
                <a:cubicBezTo>
                  <a:pt x="281709" y="227831"/>
                  <a:pt x="303260" y="104680"/>
                  <a:pt x="314036" y="55419"/>
                </a:cubicBezTo>
                <a:cubicBezTo>
                  <a:pt x="324812" y="6158"/>
                  <a:pt x="319424" y="3079"/>
                  <a:pt x="314036" y="0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499646" y="4127398"/>
                <a:ext cx="10801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9646" y="4127398"/>
                <a:ext cx="1080120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0F334FD-02BD-4ACC-9205-203833FAA77B}"/>
                  </a:ext>
                </a:extLst>
              </p:cNvPr>
              <p:cNvSpPr txBox="1"/>
              <p:nvPr/>
            </p:nvSpPr>
            <p:spPr>
              <a:xfrm>
                <a:off x="2190978" y="697632"/>
                <a:ext cx="4669027" cy="13270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1" dirty="0"/>
                  <a:t>Sine Rule: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𝑺𝒊𝒏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num>
                      <m:den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  <m:r>
                      <a:rPr lang="en-GB" sz="32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𝑺𝒊𝒏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num>
                      <m:den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GB" sz="3200" b="1" dirty="0"/>
                  <a:t> </a:t>
                </a:r>
                <a14:m>
                  <m:oMath xmlns:m="http://schemas.openxmlformats.org/officeDocument/2006/math">
                    <m:r>
                      <a:rPr lang="en-GB" sz="32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𝑺𝒊𝒏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num>
                      <m:den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0F334FD-02BD-4ACC-9205-203833FAA7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0978" y="697632"/>
                <a:ext cx="4669027" cy="13270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0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The ‘Special Case’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7" name="Straight Connector 6"/>
          <p:cNvCxnSpPr/>
          <p:nvPr/>
        </p:nvCxnSpPr>
        <p:spPr>
          <a:xfrm>
            <a:off x="410092" y="4079292"/>
            <a:ext cx="41764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10092" y="1198972"/>
            <a:ext cx="2412268" cy="28803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821885" y="3595522"/>
            <a:ext cx="227830" cy="508000"/>
          </a:xfrm>
          <a:custGeom>
            <a:avLst/>
            <a:gdLst>
              <a:gd name="connsiteX0" fmla="*/ 0 w 227830"/>
              <a:gd name="connsiteY0" fmla="*/ 0 h 508000"/>
              <a:gd name="connsiteX1" fmla="*/ 138546 w 227830"/>
              <a:gd name="connsiteY1" fmla="*/ 138545 h 508000"/>
              <a:gd name="connsiteX2" fmla="*/ 221673 w 227830"/>
              <a:gd name="connsiteY2" fmla="*/ 360218 h 508000"/>
              <a:gd name="connsiteX3" fmla="*/ 221673 w 227830"/>
              <a:gd name="connsiteY3" fmla="*/ 508000 h 50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830" h="508000">
                <a:moveTo>
                  <a:pt x="0" y="0"/>
                </a:moveTo>
                <a:cubicBezTo>
                  <a:pt x="50800" y="39254"/>
                  <a:pt x="101601" y="78509"/>
                  <a:pt x="138546" y="138545"/>
                </a:cubicBezTo>
                <a:cubicBezTo>
                  <a:pt x="175491" y="198581"/>
                  <a:pt x="207819" y="298642"/>
                  <a:pt x="221673" y="360218"/>
                </a:cubicBezTo>
                <a:cubicBezTo>
                  <a:pt x="235528" y="421794"/>
                  <a:pt x="221673" y="508000"/>
                  <a:pt x="221673" y="50800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4415" y="4103522"/>
                <a:ext cx="7513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15" y="4103522"/>
                <a:ext cx="751353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446683" y="829640"/>
                <a:ext cx="7513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683" y="829640"/>
                <a:ext cx="75135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 flipH="1" flipV="1">
            <a:off x="2822360" y="1198972"/>
            <a:ext cx="972108" cy="288032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1850252" y="1198972"/>
            <a:ext cx="972108" cy="288032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136249" y="2094966"/>
                <a:ext cx="7513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249" y="2094966"/>
                <a:ext cx="75135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9571" y="3712480"/>
                <a:ext cx="7513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44°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571" y="3712480"/>
                <a:ext cx="75135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60516" y="4139488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0516" y="4139488"/>
                <a:ext cx="43204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578444" y="4151300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8444" y="4151300"/>
                <a:ext cx="43204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07504" y="5081590"/>
                <a:ext cx="878497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Your calculator will give the </a:t>
                </a:r>
                <a:r>
                  <a:rPr lang="en-GB" sz="3200" b="1" dirty="0"/>
                  <a:t>acute angle </a:t>
                </a:r>
                <a:r>
                  <a:rPr lang="en-GB" sz="32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3200" dirty="0"/>
                  <a:t>). </a:t>
                </a:r>
              </a:p>
              <a:p>
                <a:pPr algn="ctr"/>
                <a:r>
                  <a:rPr lang="en-GB" sz="3200" dirty="0"/>
                  <a:t>However it could be the </a:t>
                </a:r>
                <a:r>
                  <a:rPr lang="en-GB" sz="3200" b="1" dirty="0"/>
                  <a:t>obtuse angle </a:t>
                </a:r>
                <a:r>
                  <a:rPr lang="en-GB" sz="32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3200" dirty="0"/>
                  <a:t>) needed.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081590"/>
                <a:ext cx="8784976" cy="1077218"/>
              </a:xfrm>
              <a:prstGeom prst="rect">
                <a:avLst/>
              </a:prstGeom>
              <a:blipFill>
                <a:blip r:embed="rId11"/>
                <a:stretch>
                  <a:fillRect l="-555" t="-6818" r="-486" b="-18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085121" y="2640716"/>
                <a:ext cx="7513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5121" y="2640716"/>
                <a:ext cx="75135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183922" y="2629300"/>
                <a:ext cx="7513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3922" y="2629300"/>
                <a:ext cx="751353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reeform: Shape 4"/>
          <p:cNvSpPr/>
          <p:nvPr/>
        </p:nvSpPr>
        <p:spPr>
          <a:xfrm>
            <a:off x="1476056" y="3641489"/>
            <a:ext cx="510363" cy="414670"/>
          </a:xfrm>
          <a:custGeom>
            <a:avLst/>
            <a:gdLst>
              <a:gd name="connsiteX0" fmla="*/ 0 w 510363"/>
              <a:gd name="connsiteY0" fmla="*/ 414670 h 414670"/>
              <a:gd name="connsiteX1" fmla="*/ 148856 w 510363"/>
              <a:gd name="connsiteY1" fmla="*/ 116958 h 414670"/>
              <a:gd name="connsiteX2" fmla="*/ 510363 w 510363"/>
              <a:gd name="connsiteY2" fmla="*/ 0 h 414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363" h="414670">
                <a:moveTo>
                  <a:pt x="0" y="414670"/>
                </a:moveTo>
                <a:cubicBezTo>
                  <a:pt x="31898" y="300370"/>
                  <a:pt x="63796" y="186070"/>
                  <a:pt x="148856" y="116958"/>
                </a:cubicBezTo>
                <a:cubicBezTo>
                  <a:pt x="233916" y="47846"/>
                  <a:pt x="372139" y="23923"/>
                  <a:pt x="510363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: Shape 5"/>
          <p:cNvSpPr/>
          <p:nvPr/>
        </p:nvSpPr>
        <p:spPr>
          <a:xfrm>
            <a:off x="3368652" y="3641489"/>
            <a:ext cx="265814" cy="425302"/>
          </a:xfrm>
          <a:custGeom>
            <a:avLst/>
            <a:gdLst>
              <a:gd name="connsiteX0" fmla="*/ 0 w 265814"/>
              <a:gd name="connsiteY0" fmla="*/ 425302 h 425302"/>
              <a:gd name="connsiteX1" fmla="*/ 74428 w 265814"/>
              <a:gd name="connsiteY1" fmla="*/ 180753 h 425302"/>
              <a:gd name="connsiteX2" fmla="*/ 265814 w 265814"/>
              <a:gd name="connsiteY2" fmla="*/ 0 h 425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5814" h="425302">
                <a:moveTo>
                  <a:pt x="0" y="425302"/>
                </a:moveTo>
                <a:cubicBezTo>
                  <a:pt x="15063" y="338469"/>
                  <a:pt x="30126" y="251637"/>
                  <a:pt x="74428" y="180753"/>
                </a:cubicBezTo>
                <a:cubicBezTo>
                  <a:pt x="118730" y="109869"/>
                  <a:pt x="192272" y="54934"/>
                  <a:pt x="265814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3851920" y="873071"/>
            <a:ext cx="47525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Watch out for a special case where the calculator will only give one of two answers.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10492" y="2694297"/>
            <a:ext cx="48316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The clue in the question will be that they are asking for the acute or obtuse angle. </a:t>
            </a:r>
          </a:p>
        </p:txBody>
      </p:sp>
    </p:spTree>
    <p:extLst>
      <p:ext uri="{BB962C8B-B14F-4D97-AF65-F5344CB8AC3E}">
        <p14:creationId xmlns:p14="http://schemas.microsoft.com/office/powerpoint/2010/main" val="10961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7" grpId="0"/>
      <p:bldP spid="29" grpId="0"/>
      <p:bldP spid="5" grpId="0" animBg="1"/>
      <p:bldP spid="6" grpId="0" animBg="1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29275</TotalTime>
  <Words>947</Words>
  <Application>Microsoft Macintosh PowerPoint</Application>
  <PresentationFormat>On-screen Show (4:3)</PresentationFormat>
  <Paragraphs>223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1109</cp:revision>
  <dcterms:created xsi:type="dcterms:W3CDTF">2013-02-28T07:36:55Z</dcterms:created>
  <dcterms:modified xsi:type="dcterms:W3CDTF">2019-09-14T12:47:18Z</dcterms:modified>
</cp:coreProperties>
</file>