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6" r:id="rId3"/>
    <p:sldId id="292" r:id="rId4"/>
    <p:sldId id="361" r:id="rId5"/>
    <p:sldId id="362" r:id="rId6"/>
    <p:sldId id="363" r:id="rId7"/>
    <p:sldId id="364" r:id="rId8"/>
    <p:sldId id="368" r:id="rId9"/>
    <p:sldId id="371" r:id="rId10"/>
    <p:sldId id="365" r:id="rId11"/>
    <p:sldId id="366" r:id="rId12"/>
    <p:sldId id="367" r:id="rId13"/>
    <p:sldId id="369" r:id="rId14"/>
    <p:sldId id="370" r:id="rId15"/>
    <p:sldId id="62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59" d="100"/>
          <a:sy n="59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728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540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532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356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081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109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1154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30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9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766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67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42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2.png"/><Relationship Id="rId13" Type="http://schemas.openxmlformats.org/officeDocument/2006/relationships/image" Target="../media/image5290.png"/><Relationship Id="rId3" Type="http://schemas.openxmlformats.org/officeDocument/2006/relationships/image" Target="../media/image505.png"/><Relationship Id="rId7" Type="http://schemas.openxmlformats.org/officeDocument/2006/relationships/image" Target="../media/image541.png"/><Relationship Id="rId12" Type="http://schemas.openxmlformats.org/officeDocument/2006/relationships/image" Target="../media/image546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0.png"/><Relationship Id="rId11" Type="http://schemas.openxmlformats.org/officeDocument/2006/relationships/image" Target="../media/image545.png"/><Relationship Id="rId5" Type="http://schemas.openxmlformats.org/officeDocument/2006/relationships/image" Target="../media/image539.png"/><Relationship Id="rId10" Type="http://schemas.openxmlformats.org/officeDocument/2006/relationships/image" Target="../media/image544.png"/><Relationship Id="rId4" Type="http://schemas.openxmlformats.org/officeDocument/2006/relationships/image" Target="../media/image506.png"/><Relationship Id="rId9" Type="http://schemas.openxmlformats.org/officeDocument/2006/relationships/image" Target="../media/image54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0.png"/><Relationship Id="rId13" Type="http://schemas.openxmlformats.org/officeDocument/2006/relationships/image" Target="../media/image5290.png"/><Relationship Id="rId3" Type="http://schemas.openxmlformats.org/officeDocument/2006/relationships/image" Target="../media/image505.png"/><Relationship Id="rId7" Type="http://schemas.openxmlformats.org/officeDocument/2006/relationships/image" Target="../media/image549.png"/><Relationship Id="rId12" Type="http://schemas.openxmlformats.org/officeDocument/2006/relationships/image" Target="../media/image554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8.png"/><Relationship Id="rId11" Type="http://schemas.openxmlformats.org/officeDocument/2006/relationships/image" Target="../media/image553.png"/><Relationship Id="rId5" Type="http://schemas.openxmlformats.org/officeDocument/2006/relationships/image" Target="../media/image547.png"/><Relationship Id="rId10" Type="http://schemas.openxmlformats.org/officeDocument/2006/relationships/image" Target="../media/image552.png"/><Relationship Id="rId4" Type="http://schemas.openxmlformats.org/officeDocument/2006/relationships/image" Target="../media/image506.png"/><Relationship Id="rId9" Type="http://schemas.openxmlformats.org/officeDocument/2006/relationships/image" Target="../media/image551.png"/><Relationship Id="rId14" Type="http://schemas.openxmlformats.org/officeDocument/2006/relationships/image" Target="../media/image5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63.png"/><Relationship Id="rId3" Type="http://schemas.openxmlformats.org/officeDocument/2006/relationships/image" Target="../media/image505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0" Type="http://schemas.openxmlformats.org/officeDocument/2006/relationships/image" Target="../media/image560.png"/><Relationship Id="rId4" Type="http://schemas.openxmlformats.org/officeDocument/2006/relationships/image" Target="../media/image506.png"/><Relationship Id="rId9" Type="http://schemas.openxmlformats.org/officeDocument/2006/relationships/image" Target="../media/image55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5.png"/><Relationship Id="rId13" Type="http://schemas.openxmlformats.org/officeDocument/2006/relationships/image" Target="../media/image570.png"/><Relationship Id="rId18" Type="http://schemas.openxmlformats.org/officeDocument/2006/relationships/image" Target="../media/image575.png"/><Relationship Id="rId3" Type="http://schemas.openxmlformats.org/officeDocument/2006/relationships/image" Target="../media/image505.png"/><Relationship Id="rId7" Type="http://schemas.openxmlformats.org/officeDocument/2006/relationships/image" Target="../media/image564.png"/><Relationship Id="rId12" Type="http://schemas.openxmlformats.org/officeDocument/2006/relationships/image" Target="../media/image569.png"/><Relationship Id="rId17" Type="http://schemas.openxmlformats.org/officeDocument/2006/relationships/image" Target="../media/image574.png"/><Relationship Id="rId2" Type="http://schemas.openxmlformats.org/officeDocument/2006/relationships/image" Target="../media/image504.png"/><Relationship Id="rId16" Type="http://schemas.openxmlformats.org/officeDocument/2006/relationships/image" Target="../media/image5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2.png"/><Relationship Id="rId11" Type="http://schemas.openxmlformats.org/officeDocument/2006/relationships/image" Target="../media/image568.png"/><Relationship Id="rId5" Type="http://schemas.openxmlformats.org/officeDocument/2006/relationships/image" Target="../media/image555.png"/><Relationship Id="rId15" Type="http://schemas.openxmlformats.org/officeDocument/2006/relationships/image" Target="../media/image572.png"/><Relationship Id="rId10" Type="http://schemas.openxmlformats.org/officeDocument/2006/relationships/image" Target="../media/image567.png"/><Relationship Id="rId19" Type="http://schemas.openxmlformats.org/officeDocument/2006/relationships/image" Target="../media/image576.png"/><Relationship Id="rId4" Type="http://schemas.openxmlformats.org/officeDocument/2006/relationships/image" Target="../media/image506.png"/><Relationship Id="rId9" Type="http://schemas.openxmlformats.org/officeDocument/2006/relationships/image" Target="../media/image566.png"/><Relationship Id="rId14" Type="http://schemas.openxmlformats.org/officeDocument/2006/relationships/image" Target="../media/image57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2.png"/><Relationship Id="rId7" Type="http://schemas.openxmlformats.org/officeDocument/2006/relationships/image" Target="../media/image506.png"/><Relationship Id="rId2" Type="http://schemas.openxmlformats.org/officeDocument/2006/relationships/image" Target="../media/image5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5.png"/><Relationship Id="rId5" Type="http://schemas.openxmlformats.org/officeDocument/2006/relationships/image" Target="../media/image504.png"/><Relationship Id="rId4" Type="http://schemas.openxmlformats.org/officeDocument/2006/relationships/image" Target="../media/image50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1.png"/><Relationship Id="rId3" Type="http://schemas.openxmlformats.org/officeDocument/2006/relationships/image" Target="../media/image505.png"/><Relationship Id="rId7" Type="http://schemas.openxmlformats.org/officeDocument/2006/relationships/image" Target="../media/image509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5" Type="http://schemas.openxmlformats.org/officeDocument/2006/relationships/image" Target="../media/image507.png"/><Relationship Id="rId10" Type="http://schemas.openxmlformats.org/officeDocument/2006/relationships/image" Target="../media/image513.png"/><Relationship Id="rId4" Type="http://schemas.openxmlformats.org/officeDocument/2006/relationships/image" Target="../media/image506.png"/><Relationship Id="rId9" Type="http://schemas.openxmlformats.org/officeDocument/2006/relationships/image" Target="../media/image5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7.png"/><Relationship Id="rId3" Type="http://schemas.openxmlformats.org/officeDocument/2006/relationships/image" Target="../media/image505.png"/><Relationship Id="rId7" Type="http://schemas.openxmlformats.org/officeDocument/2006/relationships/image" Target="../media/image516.png"/><Relationship Id="rId12" Type="http://schemas.openxmlformats.org/officeDocument/2006/relationships/image" Target="../media/image521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5.png"/><Relationship Id="rId11" Type="http://schemas.openxmlformats.org/officeDocument/2006/relationships/image" Target="../media/image520.png"/><Relationship Id="rId5" Type="http://schemas.openxmlformats.org/officeDocument/2006/relationships/image" Target="../media/image514.png"/><Relationship Id="rId10" Type="http://schemas.openxmlformats.org/officeDocument/2006/relationships/image" Target="../media/image519.png"/><Relationship Id="rId4" Type="http://schemas.openxmlformats.org/officeDocument/2006/relationships/image" Target="../media/image506.png"/><Relationship Id="rId9" Type="http://schemas.openxmlformats.org/officeDocument/2006/relationships/image" Target="../media/image5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5.png"/><Relationship Id="rId3" Type="http://schemas.openxmlformats.org/officeDocument/2006/relationships/image" Target="../media/image505.png"/><Relationship Id="rId7" Type="http://schemas.openxmlformats.org/officeDocument/2006/relationships/image" Target="../media/image524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3.png"/><Relationship Id="rId5" Type="http://schemas.openxmlformats.org/officeDocument/2006/relationships/image" Target="../media/image522.png"/><Relationship Id="rId10" Type="http://schemas.openxmlformats.org/officeDocument/2006/relationships/image" Target="../media/image521.png"/><Relationship Id="rId4" Type="http://schemas.openxmlformats.org/officeDocument/2006/relationships/image" Target="../media/image506.png"/><Relationship Id="rId9" Type="http://schemas.openxmlformats.org/officeDocument/2006/relationships/image" Target="../media/image5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0.png"/><Relationship Id="rId13" Type="http://schemas.openxmlformats.org/officeDocument/2006/relationships/image" Target="../media/image535.png"/><Relationship Id="rId3" Type="http://schemas.openxmlformats.org/officeDocument/2006/relationships/image" Target="../media/image504.png"/><Relationship Id="rId7" Type="http://schemas.openxmlformats.org/officeDocument/2006/relationships/image" Target="../media/image529.png"/><Relationship Id="rId12" Type="http://schemas.openxmlformats.org/officeDocument/2006/relationships/image" Target="../media/image534.png"/><Relationship Id="rId2" Type="http://schemas.openxmlformats.org/officeDocument/2006/relationships/image" Target="../media/image5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8.png"/><Relationship Id="rId11" Type="http://schemas.openxmlformats.org/officeDocument/2006/relationships/image" Target="../media/image533.png"/><Relationship Id="rId5" Type="http://schemas.openxmlformats.org/officeDocument/2006/relationships/image" Target="../media/image506.png"/><Relationship Id="rId10" Type="http://schemas.openxmlformats.org/officeDocument/2006/relationships/image" Target="../media/image532.png"/><Relationship Id="rId4" Type="http://schemas.openxmlformats.org/officeDocument/2006/relationships/image" Target="../media/image505.png"/><Relationship Id="rId9" Type="http://schemas.openxmlformats.org/officeDocument/2006/relationships/image" Target="../media/image5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4.png"/><Relationship Id="rId7" Type="http://schemas.openxmlformats.org/officeDocument/2006/relationships/image" Target="../media/image5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6.png"/><Relationship Id="rId5" Type="http://schemas.openxmlformats.org/officeDocument/2006/relationships/image" Target="../media/image506.png"/><Relationship Id="rId4" Type="http://schemas.openxmlformats.org/officeDocument/2006/relationships/image" Target="../media/image50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20.png"/><Relationship Id="rId13" Type="http://schemas.openxmlformats.org/officeDocument/2006/relationships/image" Target="../media/image5370.png"/><Relationship Id="rId3" Type="http://schemas.openxmlformats.org/officeDocument/2006/relationships/image" Target="../media/image504.png"/><Relationship Id="rId7" Type="http://schemas.openxmlformats.org/officeDocument/2006/relationships/image" Target="../media/image5310.png"/><Relationship Id="rId12" Type="http://schemas.openxmlformats.org/officeDocument/2006/relationships/image" Target="../media/image5360.png"/><Relationship Id="rId2" Type="http://schemas.openxmlformats.org/officeDocument/2006/relationships/image" Target="../media/image52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00.png"/><Relationship Id="rId11" Type="http://schemas.openxmlformats.org/officeDocument/2006/relationships/image" Target="../media/image5350.png"/><Relationship Id="rId5" Type="http://schemas.openxmlformats.org/officeDocument/2006/relationships/image" Target="../media/image506.png"/><Relationship Id="rId10" Type="http://schemas.openxmlformats.org/officeDocument/2006/relationships/image" Target="../media/image5340.png"/><Relationship Id="rId4" Type="http://schemas.openxmlformats.org/officeDocument/2006/relationships/image" Target="../media/image505.png"/><Relationship Id="rId9" Type="http://schemas.openxmlformats.org/officeDocument/2006/relationships/image" Target="../media/image5330.png"/><Relationship Id="rId14" Type="http://schemas.openxmlformats.org/officeDocument/2006/relationships/image" Target="../media/image5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58589" y="5455024"/>
                <a:ext cx="3614900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89" y="5455024"/>
                <a:ext cx="3614900" cy="6491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853152" y="1447800"/>
                <a:ext cx="2188420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1447800"/>
                <a:ext cx="2188420" cy="5696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167352" y="190500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k = 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215352" y="16764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k = 0 in and simplify (you can leave in this form)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853152" y="2057400"/>
                <a:ext cx="22457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2057400"/>
                <a:ext cx="2245743" cy="5073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853152" y="2667000"/>
                <a:ext cx="2884508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2667000"/>
                <a:ext cx="2884508" cy="5696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4191000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k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53152" y="3276600"/>
                <a:ext cx="226754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7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7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3276600"/>
                <a:ext cx="2267544" cy="5073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853152" y="3886200"/>
                <a:ext cx="2884508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3886200"/>
                <a:ext cx="2884508" cy="5696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4191000" y="4267200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k = 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853152" y="4495800"/>
                <a:ext cx="2609689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4495800"/>
                <a:ext cx="2609689" cy="5696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776952" y="2590800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76952" y="3810000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776952" y="5105400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853152" y="5105400"/>
                <a:ext cx="2884508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5105400"/>
                <a:ext cx="2884508" cy="5696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853152" y="5715000"/>
                <a:ext cx="2779607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5715000"/>
                <a:ext cx="2779607" cy="5696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/>
          <p:cNvSpPr txBox="1"/>
          <p:nvPr/>
        </p:nvSpPr>
        <p:spPr>
          <a:xfrm>
            <a:off x="4191000" y="5562600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k = -2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859110" y="3733800"/>
            <a:ext cx="129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Choose values of k that keep the argument between –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1FA8999-6F42-4382-BB69-87339742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3">
            <a:extLst>
              <a:ext uri="{FF2B5EF4-FFF2-40B4-BE49-F238E27FC236}">
                <a16:creationId xmlns:a16="http://schemas.microsoft.com/office/drawing/2014/main" id="{2AE2CE41-EC71-428D-809C-8EC746BB2D2E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6708B4CA-3068-47A2-8E8C-9CBD22ADA1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find the nth roots of a complex number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 baseline="30000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14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 your answers in both the modulus-argument and exponential forms.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By rearranging…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US" sz="1400" i="1" baseline="3000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4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=2+2</m:t>
                      </m:r>
                      <m:rad>
                        <m:radPr>
                          <m:degHide m:val="on"/>
                          <m:ctrlPr>
                            <a:rPr lang="en-US" sz="1400" i="1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3</m:t>
                          </m:r>
                        </m:e>
                      </m:rad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𝑖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As before, use an argand diagram to express the complex number in the modulus-argument form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Then choose values of k until you have found all the solutions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6708B4CA-3068-47A2-8E8C-9CBD22ADA1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  <a:blipFill>
                <a:blip r:embed="rId1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860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65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81" grpId="0"/>
      <p:bldP spid="82" grpId="0"/>
      <p:bldP spid="83" grpId="0"/>
      <p:bldP spid="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4267200" y="1447800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Solutions in the modulus-argument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078014" y="1873469"/>
                <a:ext cx="22457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014" y="1873469"/>
                <a:ext cx="2245743" cy="5073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075386" y="2370083"/>
                <a:ext cx="226754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7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7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386" y="2370083"/>
                <a:ext cx="2267544" cy="5073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306207" y="1841938"/>
                <a:ext cx="2609689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207" y="1841938"/>
                <a:ext cx="2609689" cy="5696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237889" y="2328041"/>
                <a:ext cx="2779607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889" y="2328041"/>
                <a:ext cx="2779607" cy="5696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214648" y="3153104"/>
            <a:ext cx="3147849" cy="315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Solutions in the exponential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00600" y="3505200"/>
                <a:ext cx="1331326" cy="469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𝑧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505200"/>
                <a:ext cx="1331326" cy="469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800600" y="3962400"/>
                <a:ext cx="1347741" cy="492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𝑧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962400"/>
                <a:ext cx="1347741" cy="49225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505200"/>
                <a:ext cx="1469568" cy="497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𝑧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505200"/>
                <a:ext cx="1469568" cy="4977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48400" y="3962400"/>
                <a:ext cx="1567352" cy="493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𝑧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11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962400"/>
                <a:ext cx="1567352" cy="4932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>
            <a:extLst>
              <a:ext uri="{FF2B5EF4-FFF2-40B4-BE49-F238E27FC236}">
                <a16:creationId xmlns:a16="http://schemas.microsoft.com/office/drawing/2014/main" id="{0B97BAD6-C927-4539-9067-37F20920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7FBE3375-C0FA-42AE-9408-1F1CAF22F38E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6E792763-F20C-4595-8DD6-1C5596FE53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find the nth roots of a complex number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 baseline="30000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14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 your answers in both the modulus-argument and exponential forms.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By rearranging…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US" sz="1400" i="1" baseline="3000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4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=2+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3</m:t>
                          </m:r>
                        </m:e>
                      </m:rad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𝑖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As before, use an argand diagram to express the complex number in the modulus-argument form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Then choose values of k until you have found all the solutions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6E792763-F20C-4595-8DD6-1C5596FE53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  <a:blipFill>
                <a:blip r:embed="rId1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52">
                <a:extLst>
                  <a:ext uri="{FF2B5EF4-FFF2-40B4-BE49-F238E27FC236}">
                    <a16:creationId xmlns:a16="http://schemas.microsoft.com/office/drawing/2014/main" id="{D582AADC-CB5B-4CBA-9998-413AAA9F937E}"/>
                  </a:ext>
                </a:extLst>
              </p:cNvPr>
              <p:cNvSpPr txBox="1"/>
              <p:nvPr/>
            </p:nvSpPr>
            <p:spPr>
              <a:xfrm>
                <a:off x="358589" y="5455024"/>
                <a:ext cx="3614900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52">
                <a:extLst>
                  <a:ext uri="{FF2B5EF4-FFF2-40B4-BE49-F238E27FC236}">
                    <a16:creationId xmlns:a16="http://schemas.microsoft.com/office/drawing/2014/main" id="{D582AADC-CB5B-4CBA-9998-413AAA9F9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89" y="5455024"/>
                <a:ext cx="3614900" cy="64915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37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>
            <a:extLst>
              <a:ext uri="{FF2B5EF4-FFF2-40B4-BE49-F238E27FC236}">
                <a16:creationId xmlns:a16="http://schemas.microsoft.com/office/drawing/2014/main" id="{0B97BAD6-C927-4539-9067-37F20920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7FBE3375-C0FA-42AE-9408-1F1CAF22F38E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E792763-F20C-4595-8DD6-1C5596FE5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51265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Sketch the complex number on an argand diagram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8F37A7B-6182-473D-8406-3CA15603E610}"/>
                  </a:ext>
                </a:extLst>
              </p:cNvPr>
              <p:cNvSpPr txBox="1"/>
              <p:nvPr/>
            </p:nvSpPr>
            <p:spPr>
              <a:xfrm>
                <a:off x="1394011" y="2846293"/>
                <a:ext cx="167603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8F37A7B-6182-473D-8406-3CA15603E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011" y="2846293"/>
                <a:ext cx="1676035" cy="240835"/>
              </a:xfrm>
              <a:prstGeom prst="rect">
                <a:avLst/>
              </a:prstGeom>
              <a:blipFill>
                <a:blip r:embed="rId5"/>
                <a:stretch>
                  <a:fillRect l="-1455" r="-1818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E1EBE53-0A03-4592-8693-9718CA43D7C7}"/>
                  </a:ext>
                </a:extLst>
              </p:cNvPr>
              <p:cNvSpPr txBox="1"/>
              <p:nvPr/>
            </p:nvSpPr>
            <p:spPr>
              <a:xfrm>
                <a:off x="1422124" y="3336044"/>
                <a:ext cx="149688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E1EBE53-0A03-4592-8693-9718CA43D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124" y="3336044"/>
                <a:ext cx="1496885" cy="240835"/>
              </a:xfrm>
              <a:prstGeom prst="rect">
                <a:avLst/>
              </a:prstGeom>
              <a:blipFill>
                <a:blip r:embed="rId6"/>
                <a:stretch>
                  <a:fillRect l="-1220" r="-203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24">
            <a:extLst>
              <a:ext uri="{FF2B5EF4-FFF2-40B4-BE49-F238E27FC236}">
                <a16:creationId xmlns:a16="http://schemas.microsoft.com/office/drawing/2014/main" id="{5DC4694D-96FF-4312-BD9F-225EA5E5114F}"/>
              </a:ext>
            </a:extLst>
          </p:cNvPr>
          <p:cNvSpPr/>
          <p:nvPr/>
        </p:nvSpPr>
        <p:spPr>
          <a:xfrm>
            <a:off x="2970323" y="3013652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27">
            <a:extLst>
              <a:ext uri="{FF2B5EF4-FFF2-40B4-BE49-F238E27FC236}">
                <a16:creationId xmlns:a16="http://schemas.microsoft.com/office/drawing/2014/main" id="{13B1E5CB-9B48-4AB1-94DE-882786F7E01B}"/>
              </a:ext>
            </a:extLst>
          </p:cNvPr>
          <p:cNvSpPr txBox="1"/>
          <p:nvPr/>
        </p:nvSpPr>
        <p:spPr>
          <a:xfrm>
            <a:off x="3322537" y="3082608"/>
            <a:ext cx="1098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15" name="TextBox 17">
            <a:extLst>
              <a:ext uri="{FF2B5EF4-FFF2-40B4-BE49-F238E27FC236}">
                <a16:creationId xmlns:a16="http://schemas.microsoft.com/office/drawing/2014/main" id="{372701A5-CB0D-4900-8125-10655321CC3D}"/>
              </a:ext>
            </a:extLst>
          </p:cNvPr>
          <p:cNvSpPr txBox="1"/>
          <p:nvPr/>
        </p:nvSpPr>
        <p:spPr>
          <a:xfrm>
            <a:off x="3943762" y="1422042"/>
            <a:ext cx="3149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the modulus and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8">
                <a:extLst>
                  <a:ext uri="{FF2B5EF4-FFF2-40B4-BE49-F238E27FC236}">
                    <a16:creationId xmlns:a16="http://schemas.microsoft.com/office/drawing/2014/main" id="{4C3D6436-A73A-4B4D-9358-DB8D0A3B1C72}"/>
                  </a:ext>
                </a:extLst>
              </p:cNvPr>
              <p:cNvSpPr txBox="1"/>
              <p:nvPr/>
            </p:nvSpPr>
            <p:spPr>
              <a:xfrm>
                <a:off x="4102152" y="1696313"/>
                <a:ext cx="2018822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8">
                <a:extLst>
                  <a:ext uri="{FF2B5EF4-FFF2-40B4-BE49-F238E27FC236}">
                    <a16:creationId xmlns:a16="http://schemas.microsoft.com/office/drawing/2014/main" id="{4C3D6436-A73A-4B4D-9358-DB8D0A3B1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52" y="1696313"/>
                <a:ext cx="2018822" cy="5307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9">
                <a:extLst>
                  <a:ext uri="{FF2B5EF4-FFF2-40B4-BE49-F238E27FC236}">
                    <a16:creationId xmlns:a16="http://schemas.microsoft.com/office/drawing/2014/main" id="{81A37C4B-4613-4F30-9CD3-11DB31738278}"/>
                  </a:ext>
                </a:extLst>
              </p:cNvPr>
              <p:cNvSpPr txBox="1"/>
              <p:nvPr/>
            </p:nvSpPr>
            <p:spPr>
              <a:xfrm>
                <a:off x="4719361" y="2337994"/>
                <a:ext cx="121738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𝑎𝑟𝑔𝑧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9">
                <a:extLst>
                  <a:ext uri="{FF2B5EF4-FFF2-40B4-BE49-F238E27FC236}">
                    <a16:creationId xmlns:a16="http://schemas.microsoft.com/office/drawing/2014/main" id="{81A37C4B-4613-4F30-9CD3-11DB31738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361" y="2337994"/>
                <a:ext cx="1217385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30">
            <a:extLst>
              <a:ext uri="{FF2B5EF4-FFF2-40B4-BE49-F238E27FC236}">
                <a16:creationId xmlns:a16="http://schemas.microsoft.com/office/drawing/2014/main" id="{4F5FB895-850D-4F83-9389-3F44AC3339CD}"/>
              </a:ext>
            </a:extLst>
          </p:cNvPr>
          <p:cNvSpPr/>
          <p:nvPr/>
        </p:nvSpPr>
        <p:spPr>
          <a:xfrm>
            <a:off x="6984889" y="2698813"/>
            <a:ext cx="108370" cy="976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31">
            <a:extLst>
              <a:ext uri="{FF2B5EF4-FFF2-40B4-BE49-F238E27FC236}">
                <a16:creationId xmlns:a16="http://schemas.microsoft.com/office/drawing/2014/main" id="{9DBBA570-197D-42A4-B9C2-E0C6F690FA9F}"/>
              </a:ext>
            </a:extLst>
          </p:cNvPr>
          <p:cNvCxnSpPr/>
          <p:nvPr/>
        </p:nvCxnSpPr>
        <p:spPr>
          <a:xfrm flipV="1">
            <a:off x="7570076" y="14740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32">
            <a:extLst>
              <a:ext uri="{FF2B5EF4-FFF2-40B4-BE49-F238E27FC236}">
                <a16:creationId xmlns:a16="http://schemas.microsoft.com/office/drawing/2014/main" id="{E84CC51C-4043-45FE-A17A-76E6BDDA60D3}"/>
              </a:ext>
            </a:extLst>
          </p:cNvPr>
          <p:cNvCxnSpPr/>
          <p:nvPr/>
        </p:nvCxnSpPr>
        <p:spPr>
          <a:xfrm rot="5400000" flipV="1">
            <a:off x="7608176" y="15883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ECB4DADA-159B-493D-9AB0-DE6771CD4A8B}"/>
              </a:ext>
            </a:extLst>
          </p:cNvPr>
          <p:cNvSpPr txBox="1"/>
          <p:nvPr/>
        </p:nvSpPr>
        <p:spPr>
          <a:xfrm>
            <a:off x="7211166" y="2975176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6" name="TextBox 36">
            <a:extLst>
              <a:ext uri="{FF2B5EF4-FFF2-40B4-BE49-F238E27FC236}">
                <a16:creationId xmlns:a16="http://schemas.microsoft.com/office/drawing/2014/main" id="{5C27EB55-CAF8-4A01-9687-07E23EFC3C81}"/>
              </a:ext>
            </a:extLst>
          </p:cNvPr>
          <p:cNvSpPr txBox="1"/>
          <p:nvPr/>
        </p:nvSpPr>
        <p:spPr>
          <a:xfrm>
            <a:off x="6568645" y="2879758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4√2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Arc 37">
            <a:extLst>
              <a:ext uri="{FF2B5EF4-FFF2-40B4-BE49-F238E27FC236}">
                <a16:creationId xmlns:a16="http://schemas.microsoft.com/office/drawing/2014/main" id="{C4B04C9B-68AE-4A02-AB44-2D1DD56B0DA8}"/>
              </a:ext>
            </a:extLst>
          </p:cNvPr>
          <p:cNvSpPr/>
          <p:nvPr/>
        </p:nvSpPr>
        <p:spPr>
          <a:xfrm>
            <a:off x="7381426" y="2117018"/>
            <a:ext cx="914400" cy="914400"/>
          </a:xfrm>
          <a:prstGeom prst="arc">
            <a:avLst>
              <a:gd name="adj1" fmla="val 8886344"/>
              <a:gd name="adj2" fmla="val 99204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38">
            <a:extLst>
              <a:ext uri="{FF2B5EF4-FFF2-40B4-BE49-F238E27FC236}">
                <a16:creationId xmlns:a16="http://schemas.microsoft.com/office/drawing/2014/main" id="{A4D851ED-AD65-4D6D-BAFC-B873526F3A57}"/>
              </a:ext>
            </a:extLst>
          </p:cNvPr>
          <p:cNvSpPr txBox="1"/>
          <p:nvPr/>
        </p:nvSpPr>
        <p:spPr>
          <a:xfrm>
            <a:off x="7189936" y="267784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9" name="TextBox 39">
            <a:extLst>
              <a:ext uri="{FF2B5EF4-FFF2-40B4-BE49-F238E27FC236}">
                <a16:creationId xmlns:a16="http://schemas.microsoft.com/office/drawing/2014/main" id="{1CE764C5-C939-406C-965A-E89B98327A4A}"/>
              </a:ext>
            </a:extLst>
          </p:cNvPr>
          <p:cNvSpPr txBox="1"/>
          <p:nvPr/>
        </p:nvSpPr>
        <p:spPr>
          <a:xfrm>
            <a:off x="8636876" y="2540875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0" name="Straight Arrow Connector 41">
            <a:extLst>
              <a:ext uri="{FF2B5EF4-FFF2-40B4-BE49-F238E27FC236}">
                <a16:creationId xmlns:a16="http://schemas.microsoft.com/office/drawing/2014/main" id="{ED71DB13-E1BA-4907-AE5B-7C1533238F4E}"/>
              </a:ext>
            </a:extLst>
          </p:cNvPr>
          <p:cNvCxnSpPr/>
          <p:nvPr/>
        </p:nvCxnSpPr>
        <p:spPr>
          <a:xfrm flipH="1">
            <a:off x="6966395" y="2693275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42">
            <a:extLst>
              <a:ext uri="{FF2B5EF4-FFF2-40B4-BE49-F238E27FC236}">
                <a16:creationId xmlns:a16="http://schemas.microsoft.com/office/drawing/2014/main" id="{981D3DC1-8855-4FDD-AE95-2B31EB4F6D77}"/>
              </a:ext>
            </a:extLst>
          </p:cNvPr>
          <p:cNvSpPr txBox="1"/>
          <p:nvPr/>
        </p:nvSpPr>
        <p:spPr>
          <a:xfrm>
            <a:off x="7002722" y="242443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4√2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Arrow Connector 33">
            <a:extLst>
              <a:ext uri="{FF2B5EF4-FFF2-40B4-BE49-F238E27FC236}">
                <a16:creationId xmlns:a16="http://schemas.microsoft.com/office/drawing/2014/main" id="{00292C84-B86D-48FB-AD8A-122D8FE5018D}"/>
              </a:ext>
            </a:extLst>
          </p:cNvPr>
          <p:cNvCxnSpPr>
            <a:cxnSpLocks/>
          </p:cNvCxnSpPr>
          <p:nvPr/>
        </p:nvCxnSpPr>
        <p:spPr>
          <a:xfrm flipH="1">
            <a:off x="6977849" y="2693276"/>
            <a:ext cx="592228" cy="635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43">
                <a:extLst>
                  <a:ext uri="{FF2B5EF4-FFF2-40B4-BE49-F238E27FC236}">
                    <a16:creationId xmlns:a16="http://schemas.microsoft.com/office/drawing/2014/main" id="{85A4E89F-5988-44DD-B245-5844EE18583A}"/>
                  </a:ext>
                </a:extLst>
              </p:cNvPr>
              <p:cNvSpPr txBox="1"/>
              <p:nvPr/>
            </p:nvSpPr>
            <p:spPr>
              <a:xfrm>
                <a:off x="6133212" y="1848714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43">
                <a:extLst>
                  <a:ext uri="{FF2B5EF4-FFF2-40B4-BE49-F238E27FC236}">
                    <a16:creationId xmlns:a16="http://schemas.microsoft.com/office/drawing/2014/main" id="{85A4E89F-5988-44DD-B245-5844EE1858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212" y="1848714"/>
                <a:ext cx="6474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5">
            <a:extLst>
              <a:ext uri="{FF2B5EF4-FFF2-40B4-BE49-F238E27FC236}">
                <a16:creationId xmlns:a16="http://schemas.microsoft.com/office/drawing/2014/main" id="{0D90FA74-28ED-41BE-B460-B6134BA28A17}"/>
              </a:ext>
            </a:extLst>
          </p:cNvPr>
          <p:cNvCxnSpPr>
            <a:cxnSpLocks/>
          </p:cNvCxnSpPr>
          <p:nvPr/>
        </p:nvCxnSpPr>
        <p:spPr>
          <a:xfrm flipV="1">
            <a:off x="6982672" y="2652018"/>
            <a:ext cx="0" cy="659353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17">
                <a:extLst>
                  <a:ext uri="{FF2B5EF4-FFF2-40B4-BE49-F238E27FC236}">
                    <a16:creationId xmlns:a16="http://schemas.microsoft.com/office/drawing/2014/main" id="{5F48BBC5-4E8C-48C1-8288-631F81F23682}"/>
                  </a:ext>
                </a:extLst>
              </p:cNvPr>
              <p:cNvSpPr txBox="1"/>
              <p:nvPr/>
            </p:nvSpPr>
            <p:spPr>
              <a:xfrm>
                <a:off x="3719745" y="3793860"/>
                <a:ext cx="5424255" cy="378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For the angle, since the lengths are equal,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17">
                <a:extLst>
                  <a:ext uri="{FF2B5EF4-FFF2-40B4-BE49-F238E27FC236}">
                    <a16:creationId xmlns:a16="http://schemas.microsoft.com/office/drawing/2014/main" id="{5F48BBC5-4E8C-48C1-8288-631F81F23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745" y="3793860"/>
                <a:ext cx="5424255" cy="378117"/>
              </a:xfrm>
              <a:prstGeom prst="rect">
                <a:avLst/>
              </a:prstGeom>
              <a:blipFill>
                <a:blip r:embed="rId10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7">
            <a:extLst>
              <a:ext uri="{FF2B5EF4-FFF2-40B4-BE49-F238E27FC236}">
                <a16:creationId xmlns:a16="http://schemas.microsoft.com/office/drawing/2014/main" id="{1B6F5A2A-E23A-49F9-BAF4-D2BA1F458729}"/>
              </a:ext>
            </a:extLst>
          </p:cNvPr>
          <p:cNvSpPr/>
          <p:nvPr/>
        </p:nvSpPr>
        <p:spPr>
          <a:xfrm>
            <a:off x="6965655" y="1914311"/>
            <a:ext cx="914400" cy="914400"/>
          </a:xfrm>
          <a:prstGeom prst="arc">
            <a:avLst>
              <a:gd name="adj1" fmla="val 2639981"/>
              <a:gd name="adj2" fmla="val 52952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17">
                <a:extLst>
                  <a:ext uri="{FF2B5EF4-FFF2-40B4-BE49-F238E27FC236}">
                    <a16:creationId xmlns:a16="http://schemas.microsoft.com/office/drawing/2014/main" id="{FBB1F1E4-9044-492F-9B85-0FF8AFBF744C}"/>
                  </a:ext>
                </a:extLst>
              </p:cNvPr>
              <p:cNvSpPr txBox="1"/>
              <p:nvPr/>
            </p:nvSpPr>
            <p:spPr>
              <a:xfrm>
                <a:off x="4882720" y="4166722"/>
                <a:ext cx="3240348" cy="396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So the argument will be equal to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17">
                <a:extLst>
                  <a:ext uri="{FF2B5EF4-FFF2-40B4-BE49-F238E27FC236}">
                    <a16:creationId xmlns:a16="http://schemas.microsoft.com/office/drawing/2014/main" id="{FBB1F1E4-9044-492F-9B85-0FF8AFBF7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720" y="4166722"/>
                <a:ext cx="3240348" cy="396968"/>
              </a:xfrm>
              <a:prstGeom prst="rect">
                <a:avLst/>
              </a:prstGeom>
              <a:blipFill>
                <a:blip r:embed="rId11"/>
                <a:stretch>
                  <a:fillRect l="-376"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39">
            <a:extLst>
              <a:ext uri="{FF2B5EF4-FFF2-40B4-BE49-F238E27FC236}">
                <a16:creationId xmlns:a16="http://schemas.microsoft.com/office/drawing/2014/main" id="{0064C8F4-72FB-4739-AD1D-AB53086D5547}"/>
              </a:ext>
            </a:extLst>
          </p:cNvPr>
          <p:cNvSpPr txBox="1"/>
          <p:nvPr/>
        </p:nvSpPr>
        <p:spPr>
          <a:xfrm>
            <a:off x="7411757" y="1226981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3AE073F-E81C-4336-98E8-DAC8CECB4358}"/>
                  </a:ext>
                </a:extLst>
              </p:cNvPr>
              <p:cNvSpPr txBox="1"/>
              <p:nvPr/>
            </p:nvSpPr>
            <p:spPr>
              <a:xfrm>
                <a:off x="1024108" y="5548065"/>
                <a:ext cx="969176" cy="3123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3AE073F-E81C-4336-98E8-DAC8CECB43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08" y="5548065"/>
                <a:ext cx="969176" cy="312393"/>
              </a:xfrm>
              <a:prstGeom prst="rect">
                <a:avLst/>
              </a:prstGeom>
              <a:blipFill>
                <a:blip r:embed="rId12"/>
                <a:stretch>
                  <a:fillRect l="-2516" r="-629"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24">
            <a:extLst>
              <a:ext uri="{FF2B5EF4-FFF2-40B4-BE49-F238E27FC236}">
                <a16:creationId xmlns:a16="http://schemas.microsoft.com/office/drawing/2014/main" id="{A9731D43-A5A4-48D7-8355-4A3E75BC1144}"/>
              </a:ext>
            </a:extLst>
          </p:cNvPr>
          <p:cNvSpPr/>
          <p:nvPr/>
        </p:nvSpPr>
        <p:spPr>
          <a:xfrm>
            <a:off x="2652205" y="5335480"/>
            <a:ext cx="268548" cy="36398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27">
            <a:extLst>
              <a:ext uri="{FF2B5EF4-FFF2-40B4-BE49-F238E27FC236}">
                <a16:creationId xmlns:a16="http://schemas.microsoft.com/office/drawing/2014/main" id="{391792D8-30F6-4472-95AC-617FA9DDB541}"/>
              </a:ext>
            </a:extLst>
          </p:cNvPr>
          <p:cNvSpPr txBox="1"/>
          <p:nvPr/>
        </p:nvSpPr>
        <p:spPr>
          <a:xfrm>
            <a:off x="168676" y="4602169"/>
            <a:ext cx="3977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You can also solve these problems using the exponential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67BC2656-32C3-45B6-85E2-C15E838C9EEB}"/>
                  </a:ext>
                </a:extLst>
              </p:cNvPr>
              <p:cNvSpPr txBox="1"/>
              <p:nvPr/>
            </p:nvSpPr>
            <p:spPr>
              <a:xfrm>
                <a:off x="1015231" y="5210712"/>
                <a:ext cx="149688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67BC2656-32C3-45B6-85E2-C15E838C9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231" y="5210712"/>
                <a:ext cx="1496885" cy="240835"/>
              </a:xfrm>
              <a:prstGeom prst="rect">
                <a:avLst/>
              </a:prstGeom>
              <a:blipFill>
                <a:blip r:embed="rId13"/>
                <a:stretch>
                  <a:fillRect l="-1633" r="-2449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27">
            <a:extLst>
              <a:ext uri="{FF2B5EF4-FFF2-40B4-BE49-F238E27FC236}">
                <a16:creationId xmlns:a16="http://schemas.microsoft.com/office/drawing/2014/main" id="{865CC21A-662C-4748-A098-1FE52819F6E4}"/>
              </a:ext>
            </a:extLst>
          </p:cNvPr>
          <p:cNvSpPr txBox="1"/>
          <p:nvPr/>
        </p:nvSpPr>
        <p:spPr>
          <a:xfrm>
            <a:off x="2885244" y="5330137"/>
            <a:ext cx="3089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using the exponential form</a:t>
            </a:r>
          </a:p>
        </p:txBody>
      </p:sp>
    </p:spTree>
    <p:extLst>
      <p:ext uri="{BB962C8B-B14F-4D97-AF65-F5344CB8AC3E}">
        <p14:creationId xmlns:p14="http://schemas.microsoft.com/office/powerpoint/2010/main" val="251183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0"/>
      <p:bldP spid="16" grpId="0"/>
      <p:bldP spid="17" grpId="0"/>
      <p:bldP spid="18" grpId="0" animBg="1"/>
      <p:bldP spid="23" grpId="0"/>
      <p:bldP spid="26" grpId="0"/>
      <p:bldP spid="27" grpId="0" animBg="1"/>
      <p:bldP spid="28" grpId="0"/>
      <p:bldP spid="29" grpId="0"/>
      <p:bldP spid="31" grpId="0"/>
      <p:bldP spid="33" grpId="0"/>
      <p:bldP spid="36" grpId="0"/>
      <p:bldP spid="40" grpId="0" animBg="1"/>
      <p:bldP spid="46" grpId="0"/>
      <p:bldP spid="47" grpId="0"/>
      <p:bldP spid="48" grpId="0"/>
      <p:bldP spid="50" grpId="0" animBg="1"/>
      <p:bldP spid="51" grpId="0"/>
      <p:bldP spid="58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>
            <a:extLst>
              <a:ext uri="{FF2B5EF4-FFF2-40B4-BE49-F238E27FC236}">
                <a16:creationId xmlns:a16="http://schemas.microsoft.com/office/drawing/2014/main" id="{0B97BAD6-C927-4539-9067-37F20920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7FBE3375-C0FA-42AE-9408-1F1CAF22F38E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E792763-F20C-4595-8DD6-1C5596FE5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51265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8F37A7B-6182-473D-8406-3CA15603E610}"/>
                  </a:ext>
                </a:extLst>
              </p:cNvPr>
              <p:cNvSpPr txBox="1"/>
              <p:nvPr/>
            </p:nvSpPr>
            <p:spPr>
              <a:xfrm>
                <a:off x="1394011" y="2846293"/>
                <a:ext cx="167603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8F37A7B-6182-473D-8406-3CA15603E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011" y="2846293"/>
                <a:ext cx="1676035" cy="240835"/>
              </a:xfrm>
              <a:prstGeom prst="rect">
                <a:avLst/>
              </a:prstGeom>
              <a:blipFill>
                <a:blip r:embed="rId5"/>
                <a:stretch>
                  <a:fillRect l="-1455" r="-1818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A7981D9-6460-4FCA-8C21-0A6D64317DE0}"/>
                  </a:ext>
                </a:extLst>
              </p:cNvPr>
              <p:cNvSpPr txBox="1"/>
              <p:nvPr/>
            </p:nvSpPr>
            <p:spPr>
              <a:xfrm>
                <a:off x="4637320" y="1482092"/>
                <a:ext cx="969176" cy="3123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A7981D9-6460-4FCA-8C21-0A6D64317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20" y="1482092"/>
                <a:ext cx="969176" cy="312393"/>
              </a:xfrm>
              <a:prstGeom prst="rect">
                <a:avLst/>
              </a:prstGeom>
              <a:blipFill>
                <a:blip r:embed="rId6"/>
                <a:stretch>
                  <a:fillRect l="-2516" r="-629"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0414BE87-CC98-4B2B-911A-080F3AB1B667}"/>
                  </a:ext>
                </a:extLst>
              </p:cNvPr>
              <p:cNvSpPr txBox="1"/>
              <p:nvPr/>
            </p:nvSpPr>
            <p:spPr>
              <a:xfrm>
                <a:off x="4621045" y="2033987"/>
                <a:ext cx="1435521" cy="3173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0414BE87-CC98-4B2B-911A-080F3AB1B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045" y="2033987"/>
                <a:ext cx="1435521" cy="317331"/>
              </a:xfrm>
              <a:prstGeom prst="rect">
                <a:avLst/>
              </a:prstGeom>
              <a:blipFill>
                <a:blip r:embed="rId7"/>
                <a:stretch>
                  <a:fillRect l="-1271" r="-424"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B515085-CDCF-4B37-9BD3-C1A259F39943}"/>
                  </a:ext>
                </a:extLst>
              </p:cNvPr>
              <p:cNvSpPr txBox="1"/>
              <p:nvPr/>
            </p:nvSpPr>
            <p:spPr>
              <a:xfrm>
                <a:off x="4684668" y="2603637"/>
                <a:ext cx="1550040" cy="323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B515085-CDCF-4B37-9BD3-C1A259F39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668" y="2603637"/>
                <a:ext cx="1550040" cy="323871"/>
              </a:xfrm>
              <a:prstGeom prst="rect">
                <a:avLst/>
              </a:prstGeom>
              <a:blipFill>
                <a:blip r:embed="rId8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83F498A-3FBF-42E7-829F-02E6AEBD71DF}"/>
                  </a:ext>
                </a:extLst>
              </p:cNvPr>
              <p:cNvSpPr txBox="1"/>
              <p:nvPr/>
            </p:nvSpPr>
            <p:spPr>
              <a:xfrm>
                <a:off x="4703902" y="3066756"/>
                <a:ext cx="1368965" cy="429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83F498A-3FBF-42E7-829F-02E6AEBD7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902" y="3066756"/>
                <a:ext cx="1368965" cy="4293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B40B2C7A-0A01-4472-A610-6471C948B6A0}"/>
              </a:ext>
            </a:extLst>
          </p:cNvPr>
          <p:cNvCxnSpPr>
            <a:cxnSpLocks/>
          </p:cNvCxnSpPr>
          <p:nvPr/>
        </p:nvCxnSpPr>
        <p:spPr>
          <a:xfrm flipH="1">
            <a:off x="1425388" y="3639845"/>
            <a:ext cx="3537230" cy="8514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736DEF4-2473-4200-85F8-3E783071B0E2}"/>
              </a:ext>
            </a:extLst>
          </p:cNvPr>
          <p:cNvCxnSpPr>
            <a:cxnSpLocks/>
          </p:cNvCxnSpPr>
          <p:nvPr/>
        </p:nvCxnSpPr>
        <p:spPr>
          <a:xfrm flipH="1">
            <a:off x="4652682" y="3621916"/>
            <a:ext cx="802995" cy="8962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FB792891-C7D3-4928-9226-091DAD575FB9}"/>
              </a:ext>
            </a:extLst>
          </p:cNvPr>
          <p:cNvCxnSpPr>
            <a:cxnSpLocks/>
          </p:cNvCxnSpPr>
          <p:nvPr/>
        </p:nvCxnSpPr>
        <p:spPr>
          <a:xfrm>
            <a:off x="5841160" y="3621916"/>
            <a:ext cx="1563687" cy="8873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85209DF6-DD71-43E2-94D5-00BE56543DA8}"/>
                  </a:ext>
                </a:extLst>
              </p:cNvPr>
              <p:cNvSpPr txBox="1"/>
              <p:nvPr/>
            </p:nvSpPr>
            <p:spPr>
              <a:xfrm>
                <a:off x="562208" y="4608686"/>
                <a:ext cx="1031116" cy="429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85209DF6-DD71-43E2-94D5-00BE56543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08" y="4608686"/>
                <a:ext cx="1031116" cy="42934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4818DC3-EAF0-499B-8631-95B580B1D8F0}"/>
                  </a:ext>
                </a:extLst>
              </p:cNvPr>
              <p:cNvSpPr txBox="1"/>
              <p:nvPr/>
            </p:nvSpPr>
            <p:spPr>
              <a:xfrm>
                <a:off x="562208" y="5263111"/>
                <a:ext cx="805349" cy="2935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4818DC3-EAF0-499B-8631-95B580B1D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08" y="5263111"/>
                <a:ext cx="805349" cy="293542"/>
              </a:xfrm>
              <a:prstGeom prst="rect">
                <a:avLst/>
              </a:prstGeom>
              <a:blipFill>
                <a:blip r:embed="rId11"/>
                <a:stretch>
                  <a:fillRect l="-2273" r="-1515" b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5FA6A83-2DE2-493A-9200-2403634CB95F}"/>
                  </a:ext>
                </a:extLst>
              </p:cNvPr>
              <p:cNvSpPr txBox="1"/>
              <p:nvPr/>
            </p:nvSpPr>
            <p:spPr>
              <a:xfrm>
                <a:off x="3681926" y="4608687"/>
                <a:ext cx="1290417" cy="429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5FA6A83-2DE2-493A-9200-2403634CB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926" y="4608687"/>
                <a:ext cx="1290417" cy="42934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06E133C-E055-4CD7-9957-AEE053EA1B43}"/>
                  </a:ext>
                </a:extLst>
              </p:cNvPr>
              <p:cNvSpPr txBox="1"/>
              <p:nvPr/>
            </p:nvSpPr>
            <p:spPr>
              <a:xfrm>
                <a:off x="3681926" y="5263112"/>
                <a:ext cx="786113" cy="326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06E133C-E055-4CD7-9957-AEE053EA1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926" y="5263112"/>
                <a:ext cx="786113" cy="326949"/>
              </a:xfrm>
              <a:prstGeom prst="rect">
                <a:avLst/>
              </a:prstGeom>
              <a:blipFill>
                <a:blip r:embed="rId13"/>
                <a:stretch>
                  <a:fillRect l="-3101" r="-7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41F0ECDC-76E5-4823-84B3-B4386F887898}"/>
                  </a:ext>
                </a:extLst>
              </p:cNvPr>
              <p:cNvSpPr txBox="1"/>
              <p:nvPr/>
            </p:nvSpPr>
            <p:spPr>
              <a:xfrm>
                <a:off x="6900255" y="4608687"/>
                <a:ext cx="1290418" cy="429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41F0ECDC-76E5-4823-84B3-B4386F887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255" y="4608687"/>
                <a:ext cx="1290418" cy="42934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33D23D2-CF49-4F38-9433-A800B2784468}"/>
                  </a:ext>
                </a:extLst>
              </p:cNvPr>
              <p:cNvSpPr txBox="1"/>
              <p:nvPr/>
            </p:nvSpPr>
            <p:spPr>
              <a:xfrm>
                <a:off x="6900255" y="5263112"/>
                <a:ext cx="956031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33D23D2-CF49-4F38-9433-A800B2784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255" y="5263112"/>
                <a:ext cx="956031" cy="311945"/>
              </a:xfrm>
              <a:prstGeom prst="rect">
                <a:avLst/>
              </a:prstGeom>
              <a:blipFill>
                <a:blip r:embed="rId15"/>
                <a:stretch>
                  <a:fillRect l="-2548"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4">
            <a:extLst>
              <a:ext uri="{FF2B5EF4-FFF2-40B4-BE49-F238E27FC236}">
                <a16:creationId xmlns:a16="http://schemas.microsoft.com/office/drawing/2014/main" id="{3630945A-EED5-4730-9DB5-980D31C24D6F}"/>
              </a:ext>
            </a:extLst>
          </p:cNvPr>
          <p:cNvSpPr/>
          <p:nvPr/>
        </p:nvSpPr>
        <p:spPr>
          <a:xfrm>
            <a:off x="5960181" y="1640541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058F6D-1C31-4B63-B201-568CDA240AEF}"/>
              </a:ext>
            </a:extLst>
          </p:cNvPr>
          <p:cNvSpPr txBox="1"/>
          <p:nvPr/>
        </p:nvSpPr>
        <p:spPr>
          <a:xfrm>
            <a:off x="6130467" y="1672538"/>
            <a:ext cx="191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Apply the rule above</a:t>
            </a:r>
          </a:p>
        </p:txBody>
      </p:sp>
      <p:sp>
        <p:nvSpPr>
          <p:cNvPr id="30" name="Arc 24">
            <a:extLst>
              <a:ext uri="{FF2B5EF4-FFF2-40B4-BE49-F238E27FC236}">
                <a16:creationId xmlns:a16="http://schemas.microsoft.com/office/drawing/2014/main" id="{C0845559-622B-4DEB-8CCF-13CEDACDFE34}"/>
              </a:ext>
            </a:extLst>
          </p:cNvPr>
          <p:cNvSpPr/>
          <p:nvPr/>
        </p:nvSpPr>
        <p:spPr>
          <a:xfrm>
            <a:off x="6148439" y="2187388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24">
            <a:extLst>
              <a:ext uri="{FF2B5EF4-FFF2-40B4-BE49-F238E27FC236}">
                <a16:creationId xmlns:a16="http://schemas.microsoft.com/office/drawing/2014/main" id="{AF00356F-D555-430F-BFF8-EBB0E2E1D1C5}"/>
              </a:ext>
            </a:extLst>
          </p:cNvPr>
          <p:cNvSpPr/>
          <p:nvPr/>
        </p:nvSpPr>
        <p:spPr>
          <a:xfrm>
            <a:off x="6139474" y="2734236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27">
            <a:extLst>
              <a:ext uri="{FF2B5EF4-FFF2-40B4-BE49-F238E27FC236}">
                <a16:creationId xmlns:a16="http://schemas.microsoft.com/office/drawing/2014/main" id="{5EBE3226-143D-4703-934F-7110E29E7466}"/>
              </a:ext>
            </a:extLst>
          </p:cNvPr>
          <p:cNvSpPr txBox="1"/>
          <p:nvPr/>
        </p:nvSpPr>
        <p:spPr>
          <a:xfrm>
            <a:off x="6354585" y="2264208"/>
            <a:ext cx="1095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ube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root</a:t>
            </a:r>
          </a:p>
        </p:txBody>
      </p:sp>
      <p:sp>
        <p:nvSpPr>
          <p:cNvPr id="33" name="TextBox 27">
            <a:extLst>
              <a:ext uri="{FF2B5EF4-FFF2-40B4-BE49-F238E27FC236}">
                <a16:creationId xmlns:a16="http://schemas.microsoft.com/office/drawing/2014/main" id="{B4A10409-C91F-49C7-B52D-F896F08D7F17}"/>
              </a:ext>
            </a:extLst>
          </p:cNvPr>
          <p:cNvSpPr txBox="1"/>
          <p:nvPr/>
        </p:nvSpPr>
        <p:spPr>
          <a:xfrm>
            <a:off x="6372515" y="2811055"/>
            <a:ext cx="879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7">
                <a:extLst>
                  <a:ext uri="{FF2B5EF4-FFF2-40B4-BE49-F238E27FC236}">
                    <a16:creationId xmlns:a16="http://schemas.microsoft.com/office/drawing/2014/main" id="{B705F017-1C46-4619-BA29-2126A985A0F9}"/>
                  </a:ext>
                </a:extLst>
              </p:cNvPr>
              <p:cNvSpPr txBox="1"/>
              <p:nvPr/>
            </p:nvSpPr>
            <p:spPr>
              <a:xfrm>
                <a:off x="2786633" y="3698561"/>
                <a:ext cx="8799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27">
                <a:extLst>
                  <a:ext uri="{FF2B5EF4-FFF2-40B4-BE49-F238E27FC236}">
                    <a16:creationId xmlns:a16="http://schemas.microsoft.com/office/drawing/2014/main" id="{B705F017-1C46-4619-BA29-2126A985A0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633" y="3698561"/>
                <a:ext cx="879932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F64B9CF2-907D-4C7B-A90B-FFC06A1E17AF}"/>
                  </a:ext>
                </a:extLst>
              </p:cNvPr>
              <p:cNvSpPr txBox="1"/>
              <p:nvPr/>
            </p:nvSpPr>
            <p:spPr>
              <a:xfrm>
                <a:off x="4328562" y="3913714"/>
                <a:ext cx="8799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F64B9CF2-907D-4C7B-A90B-FFC06A1E17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562" y="3913714"/>
                <a:ext cx="879932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7">
                <a:extLst>
                  <a:ext uri="{FF2B5EF4-FFF2-40B4-BE49-F238E27FC236}">
                    <a16:creationId xmlns:a16="http://schemas.microsoft.com/office/drawing/2014/main" id="{E85A6A88-C995-4C1A-B8A8-50D068A0D0CA}"/>
                  </a:ext>
                </a:extLst>
              </p:cNvPr>
              <p:cNvSpPr txBox="1"/>
              <p:nvPr/>
            </p:nvSpPr>
            <p:spPr>
              <a:xfrm>
                <a:off x="6390445" y="3716491"/>
                <a:ext cx="8799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27">
                <a:extLst>
                  <a:ext uri="{FF2B5EF4-FFF2-40B4-BE49-F238E27FC236}">
                    <a16:creationId xmlns:a16="http://schemas.microsoft.com/office/drawing/2014/main" id="{E85A6A88-C995-4C1A-B8A8-50D068A0D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445" y="3716491"/>
                <a:ext cx="879932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27">
                <a:extLst>
                  <a:ext uri="{FF2B5EF4-FFF2-40B4-BE49-F238E27FC236}">
                    <a16:creationId xmlns:a16="http://schemas.microsoft.com/office/drawing/2014/main" id="{0E26AE49-E63E-42DC-88C8-C979CAC6E070}"/>
                  </a:ext>
                </a:extLst>
              </p:cNvPr>
              <p:cNvSpPr txBox="1"/>
              <p:nvPr/>
            </p:nvSpPr>
            <p:spPr>
              <a:xfrm>
                <a:off x="1201271" y="5894914"/>
                <a:ext cx="70821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Remember to ensure that the arguments are between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27">
                <a:extLst>
                  <a:ext uri="{FF2B5EF4-FFF2-40B4-BE49-F238E27FC236}">
                    <a16:creationId xmlns:a16="http://schemas.microsoft.com/office/drawing/2014/main" id="{0E26AE49-E63E-42DC-88C8-C979CAC6E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271" y="5894914"/>
                <a:ext cx="7082116" cy="307777"/>
              </a:xfrm>
              <a:prstGeom prst="rect">
                <a:avLst/>
              </a:prstGeom>
              <a:blipFill>
                <a:blip r:embed="rId19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71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8" grpId="0"/>
      <p:bldP spid="19" grpId="0"/>
      <p:bldP spid="20" grpId="0"/>
      <p:bldP spid="23" grpId="0"/>
      <p:bldP spid="24" grpId="0"/>
      <p:bldP spid="26" grpId="0"/>
      <p:bldP spid="27" grpId="0" animBg="1"/>
      <p:bldP spid="28" grpId="0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1F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24-25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D848F3F-4E4F-4712-9DAA-C666197435F2}"/>
              </a:ext>
            </a:extLst>
          </p:cNvPr>
          <p:cNvSpPr txBox="1"/>
          <p:nvPr/>
        </p:nvSpPr>
        <p:spPr>
          <a:xfrm>
            <a:off x="1187624" y="272543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Q4-5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Q6-9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87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1F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05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You already know how to find real roots of a number, but now we need to find both real roots and imaginary roots!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We need to apply the following results: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>
              <a:buAutoNum type="arabicParenR"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>
              <a:buAutoNum type="arabi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Then:</a:t>
            </a: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    where k is an integer</a:t>
            </a: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This is because we can add multiples of 2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to the argument as it will end up in the same place (2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= 360º)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2) De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Moivre’s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theorem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85050" y="3733916"/>
                <a:ext cx="17747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50" y="3733916"/>
                <a:ext cx="177471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1684" y="4290950"/>
                <a:ext cx="31055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84" y="4290950"/>
                <a:ext cx="310559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7981" y="6314501"/>
                <a:ext cx="3434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81" y="6314501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5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>
            <a:extLst>
              <a:ext uri="{FF2B5EF4-FFF2-40B4-BE49-F238E27FC236}">
                <a16:creationId xmlns:a16="http://schemas.microsoft.com/office/drawing/2014/main" id="{9B25409C-AD2D-42AB-BE88-512742987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37BA5188-097F-4678-9691-B06873AEEA9F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extLst>
      <p:ext uri="{BB962C8B-B14F-4D97-AF65-F5344CB8AC3E}">
        <p14:creationId xmlns:p14="http://schemas.microsoft.com/office/powerpoint/2010/main" val="224603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Solve the equation z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  <a:r>
              <a:rPr lang="en-GB" sz="1400" dirty="0">
                <a:latin typeface="Comic Sans MS" panose="030F0702030302020204" pitchFamily="66" charset="0"/>
              </a:rPr>
              <a:t> = 1 and represent your solutions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First you need to express z in the modulus-argument form. Use an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Argand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diagram.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Now we know r and 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we can set z</a:t>
            </a:r>
            <a:r>
              <a:rPr lang="en-GB" sz="1400" baseline="30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equal to this expression, when written in the modulus-argument form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We can then find an expression for z in terms of k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We can then solve this to find the roots of the equation above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V="1">
            <a:off x="7696200" y="1481446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V="1">
            <a:off x="7734300" y="1595746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768524" y="242924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63000" y="2548246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800" y="1252846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7696200" y="2700646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98868" y="1413164"/>
            <a:ext cx="22706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In this case the modulus and argument are simple to find!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87884" y="2277698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884" y="2277698"/>
                <a:ext cx="71513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062153" y="2667604"/>
                <a:ext cx="734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153" y="2667604"/>
                <a:ext cx="73430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02924" y="3829793"/>
                <a:ext cx="21016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=1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0+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𝑖𝑠𝑖𝑛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924" y="3829793"/>
                <a:ext cx="210160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00945" y="4290951"/>
                <a:ext cx="35178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⁡(0+2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𝑖𝑠𝑖𝑛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(0+2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945" y="4290951"/>
                <a:ext cx="3517822" cy="338554"/>
              </a:xfrm>
              <a:prstGeom prst="rect">
                <a:avLst/>
              </a:prstGeom>
              <a:blipFill>
                <a:blip r:embed="rId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58341" y="4740233"/>
                <a:ext cx="3536288" cy="4619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0+2</m:t>
                                      </m:r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GB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(0+2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341" y="4740233"/>
                <a:ext cx="3536288" cy="461986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80112" y="5379522"/>
                <a:ext cx="3445302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/>
                                    </a:rPr>
                                    <m:t>0+2</m:t>
                                  </m:r>
                                  <m:r>
                                    <a:rPr lang="en-GB" sz="16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6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0+2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2" y="5379522"/>
                <a:ext cx="3445302" cy="6455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7391402" y="4016829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7413173" y="4525489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7411193" y="5034149"/>
            <a:ext cx="379020" cy="67788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716983" y="3988131"/>
            <a:ext cx="1427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Apply the rule above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679377" y="4508666"/>
            <a:ext cx="1583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Cube root (use a relevant power)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23019" y="5005450"/>
            <a:ext cx="14666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Apply De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6337A4A-2DA3-4928-B095-7BD7B13EF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id="{4D38ADA5-B836-4ED1-BA89-5165214E651C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extLst>
      <p:ext uri="{BB962C8B-B14F-4D97-AF65-F5344CB8AC3E}">
        <p14:creationId xmlns:p14="http://schemas.microsoft.com/office/powerpoint/2010/main" val="66947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5" grpId="0"/>
      <p:bldP spid="26" grpId="0"/>
      <p:bldP spid="27" grpId="0"/>
      <p:bldP spid="28" grpId="0"/>
      <p:bldP spid="32" grpId="0"/>
      <p:bldP spid="33" grpId="0"/>
      <p:bldP spid="34" grpId="0"/>
      <p:bldP spid="35" grpId="0" animBg="1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Solve the equation z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  <a:r>
              <a:rPr lang="en-GB" sz="1400" dirty="0">
                <a:latin typeface="Comic Sans MS" panose="030F0702030302020204" pitchFamily="66" charset="0"/>
              </a:rPr>
              <a:t> = 1 and represent your solutions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We now just need to choose different values for k until we have found all the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The values of k you choose should keep the argument within the range: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-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GB" sz="1400" dirty="0">
                <a:latin typeface="Comic Sans MS" panose="030F0702030302020204" pitchFamily="66" charset="0"/>
              </a:rPr>
              <a:t> &lt;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≤ 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0" y="1295400"/>
                <a:ext cx="3047244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0+2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0+2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5400"/>
                <a:ext cx="3047244" cy="5763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19600" y="2362200"/>
                <a:ext cx="18278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362200"/>
                <a:ext cx="182780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419600" y="19812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k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19600" y="2743200"/>
                <a:ext cx="6481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64819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19600" y="3505200"/>
                <a:ext cx="2220864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505200"/>
                <a:ext cx="2220864" cy="5763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419600" y="3276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k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19600" y="4191000"/>
                <a:ext cx="1336263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191000"/>
                <a:ext cx="1336263" cy="5441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9600" y="5181600"/>
                <a:ext cx="2550057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81600"/>
                <a:ext cx="2550057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419600" y="4953000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k = 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19600" y="5867400"/>
                <a:ext cx="1336263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867400"/>
                <a:ext cx="1336263" cy="5441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781800" y="23622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k = 0 in and calculate the cosine and sine parts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8000" y="38100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k = 1 in and calculate the cosine and sine parts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34200" y="5105400"/>
            <a:ext cx="1905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k = -1 in and calculate the cosine and sine parts 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(k = 2 would cause the argument to be outside the range)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99478" y="5178641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roots of z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= 1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47078" y="5483441"/>
                <a:ext cx="2738377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=1, 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and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78" y="5483441"/>
                <a:ext cx="2738377" cy="54412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1">
            <a:extLst>
              <a:ext uri="{FF2B5EF4-FFF2-40B4-BE49-F238E27FC236}">
                <a16:creationId xmlns:a16="http://schemas.microsoft.com/office/drawing/2014/main" id="{92B01E04-6611-4504-8AF5-71FD4327B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6" name="TextBox 3">
            <a:extLst>
              <a:ext uri="{FF2B5EF4-FFF2-40B4-BE49-F238E27FC236}">
                <a16:creationId xmlns:a16="http://schemas.microsoft.com/office/drawing/2014/main" id="{A6722DB9-70D0-42E4-9797-BF121C420A4C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A4CBEDA-B066-4C37-972D-3C2DDFE2E49E}"/>
              </a:ext>
            </a:extLst>
          </p:cNvPr>
          <p:cNvSpPr txBox="1"/>
          <p:nvPr/>
        </p:nvSpPr>
        <p:spPr>
          <a:xfrm>
            <a:off x="692458" y="6134470"/>
            <a:ext cx="3107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(these are known as the cube roots of unity (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1))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37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7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Solve the equation z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  <a:r>
              <a:rPr lang="en-GB" sz="1400" dirty="0">
                <a:latin typeface="Comic Sans MS" panose="030F0702030302020204" pitchFamily="66" charset="0"/>
              </a:rPr>
              <a:t> = 1 and represent your solutions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We now just need to choose different values for k until we have found all the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The values of k you choose should keep the argument within the range: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-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GB" sz="1400" dirty="0">
                <a:latin typeface="Comic Sans MS" panose="030F0702030302020204" pitchFamily="66" charset="0"/>
              </a:rPr>
              <a:t> &lt;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≤ 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6592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69014" y="30480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40214" y="11430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 flipV="1">
            <a:off x="6592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>
            <a:spLocks noChangeAspect="1"/>
          </p:cNvSpPr>
          <p:nvPr/>
        </p:nvSpPr>
        <p:spPr>
          <a:xfrm>
            <a:off x="5570483" y="2209800"/>
            <a:ext cx="2049517" cy="204951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8" name="Group 37"/>
          <p:cNvGrpSpPr/>
          <p:nvPr/>
        </p:nvGrpSpPr>
        <p:grpSpPr>
          <a:xfrm>
            <a:off x="7538545" y="3124199"/>
            <a:ext cx="152400" cy="152400"/>
            <a:chOff x="5410200" y="5410200"/>
            <a:chExt cx="152400" cy="152400"/>
          </a:xfrm>
        </p:grpSpPr>
        <p:cxnSp>
          <p:nvCxnSpPr>
            <p:cNvPr id="39" name="Straight Connector 38"/>
            <p:cNvCxnSpPr/>
            <p:nvPr/>
          </p:nvCxnSpPr>
          <p:spPr>
            <a:xfrm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5950855" y="2306040"/>
            <a:ext cx="152400" cy="152400"/>
            <a:chOff x="5410200" y="5410200"/>
            <a:chExt cx="152400" cy="152400"/>
          </a:xfrm>
        </p:grpSpPr>
        <p:cxnSp>
          <p:nvCxnSpPr>
            <p:cNvPr id="43" name="Straight Connector 42"/>
            <p:cNvCxnSpPr/>
            <p:nvPr/>
          </p:nvCxnSpPr>
          <p:spPr>
            <a:xfrm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5925128" y="3993343"/>
            <a:ext cx="152400" cy="152400"/>
            <a:chOff x="5410200" y="5410200"/>
            <a:chExt cx="152400" cy="152400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638394" y="2766848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8394" y="2766848"/>
                <a:ext cx="37542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89939" y="1941786"/>
                <a:ext cx="1033745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𝒊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939" y="1941786"/>
                <a:ext cx="1033745" cy="5441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900449" y="3954517"/>
                <a:ext cx="1033745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𝒊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449" y="3954517"/>
                <a:ext cx="1033745" cy="5441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>
            <a:spLocks noChangeAspect="1"/>
          </p:cNvSpPr>
          <p:nvPr/>
        </p:nvSpPr>
        <p:spPr>
          <a:xfrm>
            <a:off x="6337738" y="2943916"/>
            <a:ext cx="504496" cy="504496"/>
          </a:xfrm>
          <a:prstGeom prst="arc">
            <a:avLst>
              <a:gd name="adj1" fmla="val 14325852"/>
              <a:gd name="adj2" fmla="val 0"/>
            </a:avLst>
          </a:prstGeom>
          <a:solidFill>
            <a:schemeClr val="bg1"/>
          </a:solidFill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>
            <a:spLocks noChangeAspect="1"/>
          </p:cNvSpPr>
          <p:nvPr/>
        </p:nvSpPr>
        <p:spPr>
          <a:xfrm flipV="1">
            <a:off x="6333189" y="2946191"/>
            <a:ext cx="504496" cy="504496"/>
          </a:xfrm>
          <a:prstGeom prst="arc">
            <a:avLst>
              <a:gd name="adj1" fmla="val 14255502"/>
              <a:gd name="adj2" fmla="val 0"/>
            </a:avLst>
          </a:prstGeom>
          <a:solidFill>
            <a:schemeClr val="bg1"/>
          </a:solidFill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>
            <a:spLocks noChangeAspect="1"/>
          </p:cNvSpPr>
          <p:nvPr/>
        </p:nvSpPr>
        <p:spPr>
          <a:xfrm rot="6201671" flipV="1">
            <a:off x="6321814" y="2948467"/>
            <a:ext cx="504496" cy="504496"/>
          </a:xfrm>
          <a:prstGeom prst="arc">
            <a:avLst>
              <a:gd name="adj1" fmla="val 13538156"/>
              <a:gd name="adj2" fmla="val 20452138"/>
            </a:avLst>
          </a:prstGeom>
          <a:solidFill>
            <a:schemeClr val="bg1"/>
          </a:solidFill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Straight Connector 53"/>
          <p:cNvCxnSpPr/>
          <p:nvPr/>
        </p:nvCxnSpPr>
        <p:spPr>
          <a:xfrm flipH="1" flipV="1">
            <a:off x="6027369" y="2374710"/>
            <a:ext cx="562618" cy="841456"/>
          </a:xfrm>
          <a:prstGeom prst="line">
            <a:avLst/>
          </a:prstGeom>
          <a:ln w="31750">
            <a:solidFill>
              <a:srgbClr val="0000FF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68" idx="1"/>
          </p:cNvCxnSpPr>
          <p:nvPr/>
        </p:nvCxnSpPr>
        <p:spPr>
          <a:xfrm flipH="1">
            <a:off x="5993251" y="3198439"/>
            <a:ext cx="592186" cy="875418"/>
          </a:xfrm>
          <a:prstGeom prst="line">
            <a:avLst/>
          </a:prstGeom>
          <a:ln w="31750">
            <a:solidFill>
              <a:srgbClr val="0000FF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583163" y="3200400"/>
            <a:ext cx="1027347" cy="2588"/>
          </a:xfrm>
          <a:prstGeom prst="line">
            <a:avLst/>
          </a:prstGeom>
          <a:ln w="31750">
            <a:solidFill>
              <a:srgbClr val="0000FF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732424" y="2700358"/>
                <a:ext cx="383503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424" y="2700358"/>
                <a:ext cx="383503" cy="3814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606529" y="3393446"/>
                <a:ext cx="383503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529" y="3393446"/>
                <a:ext cx="383503" cy="3814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908140" y="3029012"/>
                <a:ext cx="383503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140" y="3029012"/>
                <a:ext cx="383503" cy="3814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4151928" y="5060731"/>
            <a:ext cx="505138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solutions will all the same distance from the origin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angles between them will also be the same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sum of the roots is always equal to 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D843AAB5-3A42-487E-81F3-5DD18E13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9" name="TextBox 3">
            <a:extLst>
              <a:ext uri="{FF2B5EF4-FFF2-40B4-BE49-F238E27FC236}">
                <a16:creationId xmlns:a16="http://schemas.microsoft.com/office/drawing/2014/main" id="{633071AE-ED46-45B4-A291-578C37755301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53" name="TextBox 21">
            <a:extLst>
              <a:ext uri="{FF2B5EF4-FFF2-40B4-BE49-F238E27FC236}">
                <a16:creationId xmlns:a16="http://schemas.microsoft.com/office/drawing/2014/main" id="{510287B4-1CFB-48A6-8044-11A1CC608D36}"/>
              </a:ext>
            </a:extLst>
          </p:cNvPr>
          <p:cNvSpPr txBox="1"/>
          <p:nvPr/>
        </p:nvSpPr>
        <p:spPr>
          <a:xfrm>
            <a:off x="999478" y="5178641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roots of z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= 1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2">
                <a:extLst>
                  <a:ext uri="{FF2B5EF4-FFF2-40B4-BE49-F238E27FC236}">
                    <a16:creationId xmlns:a16="http://schemas.microsoft.com/office/drawing/2014/main" id="{7BE482C6-14C7-4839-9496-1D330AE4ED74}"/>
                  </a:ext>
                </a:extLst>
              </p:cNvPr>
              <p:cNvSpPr txBox="1"/>
              <p:nvPr/>
            </p:nvSpPr>
            <p:spPr>
              <a:xfrm>
                <a:off x="847078" y="5483441"/>
                <a:ext cx="2738377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=1, 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and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22">
                <a:extLst>
                  <a:ext uri="{FF2B5EF4-FFF2-40B4-BE49-F238E27FC236}">
                    <a16:creationId xmlns:a16="http://schemas.microsoft.com/office/drawing/2014/main" id="{7BE482C6-14C7-4839-9496-1D330AE4E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78" y="5483441"/>
                <a:ext cx="2738377" cy="5441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77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41" grpId="0" animBg="1"/>
      <p:bldP spid="50" grpId="0"/>
      <p:bldP spid="51" grpId="0"/>
      <p:bldP spid="52" grpId="0"/>
      <p:bldP spid="67" grpId="0" animBg="1"/>
      <p:bldP spid="68" grpId="0" animBg="1"/>
      <p:bldP spid="69" grpId="0" animBg="1"/>
      <p:bldP spid="79" grpId="0"/>
      <p:bldP spid="80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927764" cy="477684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find the nth roots of a complex number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b) Show that the three cube roots of 1 can be written 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where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Let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(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GB" sz="1400" dirty="0">
                    <a:latin typeface="Comic Sans MS" panose="030F0702030302020204" pitchFamily="66" charset="0"/>
                  </a:rPr>
                  <a:t> the second of the roots)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927764" cy="4776849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3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itle 1">
            <a:extLst>
              <a:ext uri="{FF2B5EF4-FFF2-40B4-BE49-F238E27FC236}">
                <a16:creationId xmlns:a16="http://schemas.microsoft.com/office/drawing/2014/main" id="{D843AAB5-3A42-487E-81F3-5DD18E13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9" name="TextBox 3">
            <a:extLst>
              <a:ext uri="{FF2B5EF4-FFF2-40B4-BE49-F238E27FC236}">
                <a16:creationId xmlns:a16="http://schemas.microsoft.com/office/drawing/2014/main" id="{633071AE-ED46-45B4-A291-578C37755301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53" name="TextBox 21">
            <a:extLst>
              <a:ext uri="{FF2B5EF4-FFF2-40B4-BE49-F238E27FC236}">
                <a16:creationId xmlns:a16="http://schemas.microsoft.com/office/drawing/2014/main" id="{510287B4-1CFB-48A6-8044-11A1CC608D36}"/>
              </a:ext>
            </a:extLst>
          </p:cNvPr>
          <p:cNvSpPr txBox="1"/>
          <p:nvPr/>
        </p:nvSpPr>
        <p:spPr>
          <a:xfrm>
            <a:off x="972845" y="3181165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roots of z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 = 1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2">
                <a:extLst>
                  <a:ext uri="{FF2B5EF4-FFF2-40B4-BE49-F238E27FC236}">
                    <a16:creationId xmlns:a16="http://schemas.microsoft.com/office/drawing/2014/main" id="{7BE482C6-14C7-4839-9496-1D330AE4ED74}"/>
                  </a:ext>
                </a:extLst>
              </p:cNvPr>
              <p:cNvSpPr txBox="1"/>
              <p:nvPr/>
            </p:nvSpPr>
            <p:spPr>
              <a:xfrm>
                <a:off x="820445" y="3485965"/>
                <a:ext cx="2738377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=1, 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and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22">
                <a:extLst>
                  <a:ext uri="{FF2B5EF4-FFF2-40B4-BE49-F238E27FC236}">
                    <a16:creationId xmlns:a16="http://schemas.microsoft.com/office/drawing/2014/main" id="{7BE482C6-14C7-4839-9496-1D330AE4E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45" y="3485965"/>
                <a:ext cx="2738377" cy="5441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6C8E5B8-4969-41E8-A8C4-5DE61E74894B}"/>
                  </a:ext>
                </a:extLst>
              </p:cNvPr>
              <p:cNvSpPr txBox="1"/>
              <p:nvPr/>
            </p:nvSpPr>
            <p:spPr>
              <a:xfrm>
                <a:off x="4701988" y="1429870"/>
                <a:ext cx="1026242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6C8E5B8-4969-41E8-A8C4-5DE61E748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988" y="1429870"/>
                <a:ext cx="1026242" cy="387222"/>
              </a:xfrm>
              <a:prstGeom prst="rect">
                <a:avLst/>
              </a:prstGeom>
              <a:blipFill>
                <a:blip r:embed="rId7"/>
                <a:stretch>
                  <a:fillRect l="-1183" r="-236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1BBD976-7041-4071-BE3A-7E0427ED8A38}"/>
                  </a:ext>
                </a:extLst>
              </p:cNvPr>
              <p:cNvSpPr txBox="1"/>
              <p:nvPr/>
            </p:nvSpPr>
            <p:spPr>
              <a:xfrm>
                <a:off x="4621306" y="2156012"/>
                <a:ext cx="1383969" cy="489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𝜔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1BBD976-7041-4071-BE3A-7E0427ED8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306" y="2156012"/>
                <a:ext cx="1383969" cy="4893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04C77EA-5D9B-4AC4-BC55-45220CB55662}"/>
                  </a:ext>
                </a:extLst>
              </p:cNvPr>
              <p:cNvSpPr txBox="1"/>
              <p:nvPr/>
            </p:nvSpPr>
            <p:spPr>
              <a:xfrm>
                <a:off x="4594411" y="2909048"/>
                <a:ext cx="1884298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𝜔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04C77EA-5D9B-4AC4-BC55-45220CB55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411" y="2909048"/>
                <a:ext cx="1884298" cy="387222"/>
              </a:xfrm>
              <a:prstGeom prst="rect">
                <a:avLst/>
              </a:prstGeom>
              <a:blipFill>
                <a:blip r:embed="rId9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1679C9D-3FDF-464F-B38F-B32BC77631B8}"/>
                  </a:ext>
                </a:extLst>
              </p:cNvPr>
              <p:cNvSpPr txBox="1"/>
              <p:nvPr/>
            </p:nvSpPr>
            <p:spPr>
              <a:xfrm>
                <a:off x="4630270" y="3581401"/>
                <a:ext cx="1311000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𝜔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1679C9D-3FDF-464F-B38F-B32BC7763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270" y="3581401"/>
                <a:ext cx="1311000" cy="387222"/>
              </a:xfrm>
              <a:prstGeom prst="rect">
                <a:avLst/>
              </a:prstGeom>
              <a:blipFill>
                <a:blip r:embed="rId10"/>
                <a:stretch>
                  <a:fillRect l="-1395" r="-2326" b="-126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526E473D-E198-48E3-8DEF-428C76B1A4CC}"/>
                  </a:ext>
                </a:extLst>
              </p:cNvPr>
              <p:cNvSpPr txBox="1"/>
              <p:nvPr/>
            </p:nvSpPr>
            <p:spPr>
              <a:xfrm>
                <a:off x="4648200" y="4226860"/>
                <a:ext cx="1098378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𝜔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526E473D-E198-48E3-8DEF-428C76B1A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26860"/>
                <a:ext cx="1098378" cy="387222"/>
              </a:xfrm>
              <a:prstGeom prst="rect">
                <a:avLst/>
              </a:prstGeom>
              <a:blipFill>
                <a:blip r:embed="rId11"/>
                <a:stretch>
                  <a:fillRect l="-1667" r="-2222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24">
            <a:extLst>
              <a:ext uri="{FF2B5EF4-FFF2-40B4-BE49-F238E27FC236}">
                <a16:creationId xmlns:a16="http://schemas.microsoft.com/office/drawing/2014/main" id="{0D9F3A03-E3C4-403D-8597-92E87B807ABB}"/>
              </a:ext>
            </a:extLst>
          </p:cNvPr>
          <p:cNvSpPr/>
          <p:nvPr/>
        </p:nvSpPr>
        <p:spPr>
          <a:xfrm>
            <a:off x="5906635" y="1662928"/>
            <a:ext cx="294990" cy="74529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27">
            <a:extLst>
              <a:ext uri="{FF2B5EF4-FFF2-40B4-BE49-F238E27FC236}">
                <a16:creationId xmlns:a16="http://schemas.microsoft.com/office/drawing/2014/main" id="{A49609A6-96E6-419E-82AD-35136554A91B}"/>
              </a:ext>
            </a:extLst>
          </p:cNvPr>
          <p:cNvSpPr txBox="1"/>
          <p:nvPr/>
        </p:nvSpPr>
        <p:spPr>
          <a:xfrm>
            <a:off x="6153455" y="1854531"/>
            <a:ext cx="876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</a:t>
            </a:r>
          </a:p>
        </p:txBody>
      </p:sp>
      <p:sp>
        <p:nvSpPr>
          <p:cNvPr id="18" name="Arc 24">
            <a:extLst>
              <a:ext uri="{FF2B5EF4-FFF2-40B4-BE49-F238E27FC236}">
                <a16:creationId xmlns:a16="http://schemas.microsoft.com/office/drawing/2014/main" id="{95F287F4-8526-48F5-80A1-3D82B0C3EDF4}"/>
              </a:ext>
            </a:extLst>
          </p:cNvPr>
          <p:cNvSpPr/>
          <p:nvPr/>
        </p:nvSpPr>
        <p:spPr>
          <a:xfrm>
            <a:off x="6448334" y="2385696"/>
            <a:ext cx="294990" cy="74529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24">
            <a:extLst>
              <a:ext uri="{FF2B5EF4-FFF2-40B4-BE49-F238E27FC236}">
                <a16:creationId xmlns:a16="http://schemas.microsoft.com/office/drawing/2014/main" id="{F61FA3F0-37C2-4521-B477-AF12F5C2E94E}"/>
              </a:ext>
            </a:extLst>
          </p:cNvPr>
          <p:cNvSpPr/>
          <p:nvPr/>
        </p:nvSpPr>
        <p:spPr>
          <a:xfrm>
            <a:off x="6401557" y="3180892"/>
            <a:ext cx="270847" cy="65777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24">
            <a:extLst>
              <a:ext uri="{FF2B5EF4-FFF2-40B4-BE49-F238E27FC236}">
                <a16:creationId xmlns:a16="http://schemas.microsoft.com/office/drawing/2014/main" id="{CA4F63F6-8F1B-48D5-856E-0B35801C8267}"/>
              </a:ext>
            </a:extLst>
          </p:cNvPr>
          <p:cNvSpPr/>
          <p:nvPr/>
        </p:nvSpPr>
        <p:spPr>
          <a:xfrm>
            <a:off x="5929268" y="3831234"/>
            <a:ext cx="272356" cy="65023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31A81071-7C05-466F-AC58-13A2F97D7BB2}"/>
              </a:ext>
            </a:extLst>
          </p:cNvPr>
          <p:cNvSpPr txBox="1"/>
          <p:nvPr/>
        </p:nvSpPr>
        <p:spPr>
          <a:xfrm>
            <a:off x="6637548" y="2562743"/>
            <a:ext cx="1717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</a:p>
        </p:txBody>
      </p:sp>
      <p:sp>
        <p:nvSpPr>
          <p:cNvPr id="22" name="TextBox 27">
            <a:extLst>
              <a:ext uri="{FF2B5EF4-FFF2-40B4-BE49-F238E27FC236}">
                <a16:creationId xmlns:a16="http://schemas.microsoft.com/office/drawing/2014/main" id="{8968D6F3-D66E-4941-8765-F993D9B6899E}"/>
              </a:ext>
            </a:extLst>
          </p:cNvPr>
          <p:cNvSpPr txBox="1"/>
          <p:nvPr/>
        </p:nvSpPr>
        <p:spPr>
          <a:xfrm>
            <a:off x="6628585" y="3369567"/>
            <a:ext cx="964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3" name="TextBox 27">
            <a:extLst>
              <a:ext uri="{FF2B5EF4-FFF2-40B4-BE49-F238E27FC236}">
                <a16:creationId xmlns:a16="http://schemas.microsoft.com/office/drawing/2014/main" id="{D676BFEA-D760-4B5C-AE1D-34784532C14C}"/>
              </a:ext>
            </a:extLst>
          </p:cNvPr>
          <p:cNvSpPr txBox="1"/>
          <p:nvPr/>
        </p:nvSpPr>
        <p:spPr>
          <a:xfrm>
            <a:off x="6171384" y="3970202"/>
            <a:ext cx="1376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more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8A014D-5E20-48EE-87AE-6092A703B0AB}"/>
              </a:ext>
            </a:extLst>
          </p:cNvPr>
          <p:cNvSpPr/>
          <p:nvPr/>
        </p:nvSpPr>
        <p:spPr>
          <a:xfrm>
            <a:off x="4607858" y="4177553"/>
            <a:ext cx="1344706" cy="55581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9AA11DC-71B9-4256-B730-D9141979BBD4}"/>
              </a:ext>
            </a:extLst>
          </p:cNvPr>
          <p:cNvSpPr/>
          <p:nvPr/>
        </p:nvSpPr>
        <p:spPr>
          <a:xfrm>
            <a:off x="2617694" y="3523130"/>
            <a:ext cx="932330" cy="55581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698C8AB-248D-4388-A3B7-B46485D2FD90}"/>
              </a:ext>
            </a:extLst>
          </p:cNvPr>
          <p:cNvSpPr/>
          <p:nvPr/>
        </p:nvSpPr>
        <p:spPr>
          <a:xfrm>
            <a:off x="2644589" y="2635624"/>
            <a:ext cx="331693" cy="23308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288FC76D-EC4D-451C-ADBB-E6D6B25A7893}"/>
                  </a:ext>
                </a:extLst>
              </p:cNvPr>
              <p:cNvSpPr txBox="1"/>
              <p:nvPr/>
            </p:nvSpPr>
            <p:spPr>
              <a:xfrm>
                <a:off x="4375150" y="5159187"/>
                <a:ext cx="108824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288FC76D-EC4D-451C-ADBB-E6D6B25A78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150" y="5159187"/>
                <a:ext cx="1088247" cy="184666"/>
              </a:xfrm>
              <a:prstGeom prst="rect">
                <a:avLst/>
              </a:prstGeom>
              <a:blipFill>
                <a:blip r:embed="rId12"/>
                <a:stretch>
                  <a:fillRect l="-4494" r="-562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2BD35E11-41A9-465C-A865-61E6A9872B4B}"/>
                  </a:ext>
                </a:extLst>
              </p:cNvPr>
              <p:cNvSpPr txBox="1"/>
              <p:nvPr/>
            </p:nvSpPr>
            <p:spPr>
              <a:xfrm>
                <a:off x="3483673" y="5580528"/>
                <a:ext cx="1992661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2BD35E11-41A9-465C-A865-61E6A9872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673" y="5580528"/>
                <a:ext cx="1992661" cy="387222"/>
              </a:xfrm>
              <a:prstGeom prst="rect">
                <a:avLst/>
              </a:prstGeom>
              <a:blipFill>
                <a:blip r:embed="rId13"/>
                <a:stretch>
                  <a:fillRect l="-2141" r="-306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2483D61A-9742-4913-9F24-349E3FB2722E}"/>
              </a:ext>
            </a:extLst>
          </p:cNvPr>
          <p:cNvCxnSpPr>
            <a:cxnSpLocks/>
          </p:cNvCxnSpPr>
          <p:nvPr/>
        </p:nvCxnSpPr>
        <p:spPr>
          <a:xfrm>
            <a:off x="4570764" y="4966447"/>
            <a:ext cx="409810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4">
            <a:extLst>
              <a:ext uri="{FF2B5EF4-FFF2-40B4-BE49-F238E27FC236}">
                <a16:creationId xmlns:a16="http://schemas.microsoft.com/office/drawing/2014/main" id="{A3A17FB2-AAD4-4D58-8F69-A444E5B6F4A1}"/>
              </a:ext>
            </a:extLst>
          </p:cNvPr>
          <p:cNvSpPr/>
          <p:nvPr/>
        </p:nvSpPr>
        <p:spPr>
          <a:xfrm>
            <a:off x="5454139" y="5283517"/>
            <a:ext cx="247414" cy="52561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62316E0-BF72-49DB-8BBA-C33C79122B5B}"/>
              </a:ext>
            </a:extLst>
          </p:cNvPr>
          <p:cNvCxnSpPr>
            <a:cxnSpLocks/>
            <a:endCxn id="27" idx="0"/>
          </p:cNvCxnSpPr>
          <p:nvPr/>
        </p:nvCxnSpPr>
        <p:spPr>
          <a:xfrm flipV="1">
            <a:off x="4025153" y="5580528"/>
            <a:ext cx="454851" cy="43479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CA55145C-E6AA-4FC2-B92F-831E2AD21BD7}"/>
              </a:ext>
            </a:extLst>
          </p:cNvPr>
          <p:cNvCxnSpPr>
            <a:cxnSpLocks/>
          </p:cNvCxnSpPr>
          <p:nvPr/>
        </p:nvCxnSpPr>
        <p:spPr>
          <a:xfrm flipV="1">
            <a:off x="4769223" y="5544669"/>
            <a:ext cx="454851" cy="43479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2E9BC6B-2133-41B6-BD87-E6A6650BD554}"/>
              </a:ext>
            </a:extLst>
          </p:cNvPr>
          <p:cNvCxnSpPr>
            <a:cxnSpLocks/>
          </p:cNvCxnSpPr>
          <p:nvPr/>
        </p:nvCxnSpPr>
        <p:spPr>
          <a:xfrm flipV="1">
            <a:off x="3460376" y="5692588"/>
            <a:ext cx="188259" cy="18825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7E24A35-D998-4CB3-85A1-B0D5B03D6309}"/>
              </a:ext>
            </a:extLst>
          </p:cNvPr>
          <p:cNvCxnSpPr>
            <a:cxnSpLocks/>
          </p:cNvCxnSpPr>
          <p:nvPr/>
        </p:nvCxnSpPr>
        <p:spPr>
          <a:xfrm flipV="1">
            <a:off x="3845858" y="5611906"/>
            <a:ext cx="143436" cy="3675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8A06DB01-740A-424F-94A2-0560035DE475}"/>
              </a:ext>
            </a:extLst>
          </p:cNvPr>
          <p:cNvCxnSpPr>
            <a:cxnSpLocks/>
          </p:cNvCxnSpPr>
          <p:nvPr/>
        </p:nvCxnSpPr>
        <p:spPr>
          <a:xfrm flipV="1">
            <a:off x="4571999" y="5593976"/>
            <a:ext cx="143436" cy="3675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27">
            <a:extLst>
              <a:ext uri="{FF2B5EF4-FFF2-40B4-BE49-F238E27FC236}">
                <a16:creationId xmlns:a16="http://schemas.microsoft.com/office/drawing/2014/main" id="{58DCE9A7-6C60-4311-926F-A4149006E023}"/>
              </a:ext>
            </a:extLst>
          </p:cNvPr>
          <p:cNvSpPr txBox="1"/>
          <p:nvPr/>
        </p:nvSpPr>
        <p:spPr>
          <a:xfrm>
            <a:off x="5714185" y="5368696"/>
            <a:ext cx="1376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terms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9A9F4B2-3DEE-49B5-A79C-BD95D96BEFCC}"/>
              </a:ext>
            </a:extLst>
          </p:cNvPr>
          <p:cNvSpPr/>
          <p:nvPr/>
        </p:nvSpPr>
        <p:spPr>
          <a:xfrm>
            <a:off x="4670612" y="1371601"/>
            <a:ext cx="1344706" cy="55581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578F65C-BACD-49F2-9BE7-F603496E953A}"/>
              </a:ext>
            </a:extLst>
          </p:cNvPr>
          <p:cNvSpPr/>
          <p:nvPr/>
        </p:nvSpPr>
        <p:spPr>
          <a:xfrm>
            <a:off x="4598894" y="5136778"/>
            <a:ext cx="215153" cy="2420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6C5B9B90-1337-4E1C-B7AA-B45AF3CA0207}"/>
              </a:ext>
            </a:extLst>
          </p:cNvPr>
          <p:cNvSpPr/>
          <p:nvPr/>
        </p:nvSpPr>
        <p:spPr>
          <a:xfrm>
            <a:off x="4911314" y="5129158"/>
            <a:ext cx="215153" cy="2420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FE68C29-E6B8-4F06-9D1F-1336E2CDBD82}"/>
              </a:ext>
            </a:extLst>
          </p:cNvPr>
          <p:cNvSpPr/>
          <p:nvPr/>
        </p:nvSpPr>
        <p:spPr>
          <a:xfrm>
            <a:off x="4450080" y="5585460"/>
            <a:ext cx="739140" cy="4114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E3F8F8C-DEF8-4680-837B-4C9860FF72EB}"/>
              </a:ext>
            </a:extLst>
          </p:cNvPr>
          <p:cNvSpPr/>
          <p:nvPr/>
        </p:nvSpPr>
        <p:spPr>
          <a:xfrm>
            <a:off x="3718560" y="5585460"/>
            <a:ext cx="739140" cy="4114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07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  <p:bldP spid="2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4" grpId="0" animBg="1"/>
      <p:bldP spid="4" grpId="1" animBg="1"/>
      <p:bldP spid="4" grpId="2" animBg="1"/>
      <p:bldP spid="4" grpId="3" animBg="1"/>
      <p:bldP spid="24" grpId="0" animBg="1"/>
      <p:bldP spid="24" grpId="1" animBg="1"/>
      <p:bldP spid="25" grpId="0" animBg="1"/>
      <p:bldP spid="25" grpId="1" animBg="1"/>
      <p:bldP spid="26" grpId="0"/>
      <p:bldP spid="27" grpId="0"/>
      <p:bldP spid="30" grpId="0" animBg="1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3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itle 1">
            <a:extLst>
              <a:ext uri="{FF2B5EF4-FFF2-40B4-BE49-F238E27FC236}">
                <a16:creationId xmlns:a16="http://schemas.microsoft.com/office/drawing/2014/main" id="{D843AAB5-3A42-487E-81F3-5DD18E13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9" name="TextBox 3">
            <a:extLst>
              <a:ext uri="{FF2B5EF4-FFF2-40B4-BE49-F238E27FC236}">
                <a16:creationId xmlns:a16="http://schemas.microsoft.com/office/drawing/2014/main" id="{633071AE-ED46-45B4-A291-578C37755301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3517BB2-A8B0-4ED5-A2B9-8103901E5679}"/>
                  </a:ext>
                </a:extLst>
              </p:cNvPr>
              <p:cNvSpPr txBox="1"/>
              <p:nvPr/>
            </p:nvSpPr>
            <p:spPr>
              <a:xfrm>
                <a:off x="368300" y="2438400"/>
                <a:ext cx="8213339" cy="508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3517BB2-A8B0-4ED5-A2B9-8103901E5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2438400"/>
                <a:ext cx="8213339" cy="508537"/>
              </a:xfrm>
              <a:prstGeom prst="rect">
                <a:avLst/>
              </a:prstGeom>
              <a:blipFill>
                <a:blip r:embed="rId6"/>
                <a:stretch>
                  <a:fillRect l="-371"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597A3FB-D457-4B43-BE63-726BE1F6C81C}"/>
              </a:ext>
            </a:extLst>
          </p:cNvPr>
          <p:cNvSpPr txBox="1"/>
          <p:nvPr/>
        </p:nvSpPr>
        <p:spPr>
          <a:xfrm>
            <a:off x="419100" y="3225800"/>
            <a:ext cx="445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These are known as the nth roots of unity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DFA6F027-DBA9-4956-942F-428DF44C474C}"/>
                  </a:ext>
                </a:extLst>
              </p:cNvPr>
              <p:cNvSpPr txBox="1"/>
              <p:nvPr/>
            </p:nvSpPr>
            <p:spPr>
              <a:xfrm>
                <a:off x="419100" y="3810000"/>
                <a:ext cx="748029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positive integer, there will be a root of unity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such that: </a:t>
                </a:r>
              </a:p>
              <a:p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	  The roots can be written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1,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…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+..+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(we just showed an example of this)</a:t>
                </a:r>
              </a:p>
              <a:p>
                <a:pPr marL="742950" lvl="1" indent="-285750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</a:rPr>
                  <a:t>The roots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…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will form the vertices of a regular polygon (more on this next lesson!) 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DFA6F027-DBA9-4956-942F-428DF44C4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3810000"/>
                <a:ext cx="7480299" cy="2554545"/>
              </a:xfrm>
              <a:prstGeom prst="rect">
                <a:avLst/>
              </a:prstGeom>
              <a:blipFill>
                <a:blip r:embed="rId7"/>
                <a:stretch>
                  <a:fillRect l="-326" t="-4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B19641-A9CA-41BA-98E5-D54324395DB1}"/>
              </a:ext>
            </a:extLst>
          </p:cNvPr>
          <p:cNvSpPr/>
          <p:nvPr/>
        </p:nvSpPr>
        <p:spPr>
          <a:xfrm>
            <a:off x="395536" y="2348880"/>
            <a:ext cx="8208912" cy="7200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78F2B2-1780-4A1C-95FE-5645C0468C37}"/>
              </a:ext>
            </a:extLst>
          </p:cNvPr>
          <p:cNvSpPr txBox="1"/>
          <p:nvPr/>
        </p:nvSpPr>
        <p:spPr>
          <a:xfrm>
            <a:off x="4030100" y="1988840"/>
            <a:ext cx="511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This result will be very important next lesson!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74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6" grpId="0" animBg="1"/>
      <p:bldP spid="6" grpId="1" animBg="1"/>
      <p:bldP spid="8" grpId="0"/>
      <p:bldP spid="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find the nth roots of a complex number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 baseline="30000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14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 your answers in both the modulus-argument and exponential forms.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By rearranging…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US" sz="1400" i="1" baseline="3000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4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=2+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3</m:t>
                          </m:r>
                        </m:e>
                      </m:rad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𝑖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As before, use an argand diagram to express the complex number in the modulus-argument form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Then choose values of k until you have found all the solutions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3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298869" y="1413164"/>
            <a:ext cx="1761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the modulus and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19908" y="1953766"/>
                <a:ext cx="1789208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908" y="1953766"/>
                <a:ext cx="1789208" cy="530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9046" y="2524425"/>
                <a:ext cx="1570943" cy="601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046" y="2524425"/>
                <a:ext cx="1570943" cy="6016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02924" y="3719434"/>
                <a:ext cx="2386101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924" y="3719434"/>
                <a:ext cx="2386101" cy="5763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7391402" y="4016829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716983" y="3988131"/>
            <a:ext cx="1427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Apply the rule above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103476" y="2608214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7570076" y="14740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V="1">
            <a:off x="7608176" y="15883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699438" y="1989754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8179677" y="1842671"/>
            <a:ext cx="0" cy="8382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54373" y="266669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6884276" y="2285693"/>
            <a:ext cx="914400" cy="914400"/>
          </a:xfrm>
          <a:prstGeom prst="arc">
            <a:avLst>
              <a:gd name="adj1" fmla="val 19582500"/>
              <a:gd name="adj2" fmla="val 211592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740352" y="238488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636876" y="2540875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17676" y="1245475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7570076" y="2693275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139064" y="215810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2√3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7570076" y="1828800"/>
            <a:ext cx="616994" cy="8644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26680" y="2106167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680" y="2106167"/>
                <a:ext cx="6474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92607" y="2613029"/>
                <a:ext cx="675057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607" y="2613029"/>
                <a:ext cx="675057" cy="459806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81902" y="4265972"/>
                <a:ext cx="3431773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902" y="4265972"/>
                <a:ext cx="3431773" cy="57637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55474" y="4733682"/>
                <a:ext cx="3608808" cy="714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+2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</m:d>
                                  <m:r>
                                    <a:rPr lang="en-GB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+2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474" y="4733682"/>
                <a:ext cx="3608808" cy="71461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512271" y="4563367"/>
            <a:ext cx="370488" cy="57619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930056" y="4471607"/>
            <a:ext cx="1213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Take the 4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root of each side</a:t>
            </a:r>
          </a:p>
        </p:txBody>
      </p:sp>
      <p:sp>
        <p:nvSpPr>
          <p:cNvPr id="50" name="Arc 49"/>
          <p:cNvSpPr/>
          <p:nvPr/>
        </p:nvSpPr>
        <p:spPr>
          <a:xfrm>
            <a:off x="7449209" y="5178222"/>
            <a:ext cx="370488" cy="59195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716983" y="5244119"/>
            <a:ext cx="1427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213282" y="5374813"/>
                <a:ext cx="3468770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282" y="5374813"/>
                <a:ext cx="3468770" cy="64915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29199" y="5921352"/>
                <a:ext cx="3614900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199" y="5921352"/>
                <a:ext cx="3614900" cy="64915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7459719" y="5787822"/>
            <a:ext cx="370488" cy="57619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7806321" y="5743360"/>
            <a:ext cx="13376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the power at the front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985FBDEE-05FA-4CE7-A796-CFEFAA5F7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57" name="TextBox 3">
            <a:extLst>
              <a:ext uri="{FF2B5EF4-FFF2-40B4-BE49-F238E27FC236}">
                <a16:creationId xmlns:a16="http://schemas.microsoft.com/office/drawing/2014/main" id="{A8A13AD3-301C-4866-8D60-5CAC851D9885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extLst>
      <p:ext uri="{BB962C8B-B14F-4D97-AF65-F5344CB8AC3E}">
        <p14:creationId xmlns:p14="http://schemas.microsoft.com/office/powerpoint/2010/main" val="377654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5" grpId="0" animBg="1"/>
      <p:bldP spid="28" grpId="0"/>
      <p:bldP spid="31" grpId="0" animBg="1"/>
      <p:bldP spid="35" grpId="0"/>
      <p:bldP spid="37" grpId="0"/>
      <p:bldP spid="38" grpId="0" animBg="1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/>
      <p:bldP spid="52" grpId="0"/>
      <p:bldP spid="53" grpId="0"/>
      <p:bldP spid="54" grpId="0" animBg="1"/>
      <p:bldP spid="5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1531</TotalTime>
  <Words>1775</Words>
  <Application>Microsoft Office PowerPoint</Application>
  <PresentationFormat>On-screen Show (4:3)</PresentationFormat>
  <Paragraphs>328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323</cp:revision>
  <dcterms:created xsi:type="dcterms:W3CDTF">2017-08-14T15:35:38Z</dcterms:created>
  <dcterms:modified xsi:type="dcterms:W3CDTF">2021-06-21T10:35:01Z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2021-06-21T10:34:58.8012425Z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34d34046-b991-4d7c-96cf-5e357b3cbabc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