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761" r:id="rId2"/>
    <p:sldId id="768" r:id="rId3"/>
    <p:sldId id="757" r:id="rId4"/>
    <p:sldId id="758" r:id="rId5"/>
    <p:sldId id="763" r:id="rId6"/>
    <p:sldId id="762" r:id="rId7"/>
    <p:sldId id="764" r:id="rId8"/>
    <p:sldId id="765" r:id="rId9"/>
    <p:sldId id="766" r:id="rId10"/>
    <p:sldId id="742" r:id="rId11"/>
    <p:sldId id="767" r:id="rId12"/>
    <p:sldId id="743" r:id="rId13"/>
    <p:sldId id="744" r:id="rId14"/>
    <p:sldId id="74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781" autoAdjust="0"/>
    <p:restoredTop sz="88534" autoAdjust="0"/>
  </p:normalViewPr>
  <p:slideViewPr>
    <p:cSldViewPr>
      <p:cViewPr>
        <p:scale>
          <a:sx n="78" d="100"/>
          <a:sy n="78" d="100"/>
        </p:scale>
        <p:origin x="840" y="232"/>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30/07/2019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dirty="0"/>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30/07/2019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30/07/2019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10.png"/><Relationship Id="rId7" Type="http://schemas.openxmlformats.org/officeDocument/2006/relationships/image" Target="../media/image26.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240.png"/><Relationship Id="rId5" Type="http://schemas.openxmlformats.org/officeDocument/2006/relationships/image" Target="../media/image230.png"/><Relationship Id="rId4" Type="http://schemas.openxmlformats.org/officeDocument/2006/relationships/image" Target="../media/image2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36.png"/><Relationship Id="rId7" Type="http://schemas.openxmlformats.org/officeDocument/2006/relationships/image" Target="../media/image39.png"/><Relationship Id="rId2" Type="http://schemas.openxmlformats.org/officeDocument/2006/relationships/image" Target="../media/image150.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30.png"/><Relationship Id="rId5" Type="http://schemas.openxmlformats.org/officeDocument/2006/relationships/image" Target="../media/image37.png"/><Relationship Id="rId10" Type="http://schemas.openxmlformats.org/officeDocument/2006/relationships/image" Target="../media/image29.png"/><Relationship Id="rId4" Type="http://schemas.openxmlformats.org/officeDocument/2006/relationships/image" Target="../media/image10.png"/><Relationship Id="rId9"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DE21266-E977-4E7F-8B7E-66942F8F50B7}"/>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1DCD659B-9B0F-4736-B272-47379BEFFD3A}"/>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Year 2 Applied Mathematics</a:t>
              </a:r>
            </a:p>
          </p:txBody>
        </p:sp>
        <p:cxnSp>
          <p:nvCxnSpPr>
            <p:cNvPr id="4" name="Straight Connector 3">
              <a:extLst>
                <a:ext uri="{FF2B5EF4-FFF2-40B4-BE49-F238E27FC236}">
                  <a16:creationId xmlns:a16="http://schemas.microsoft.com/office/drawing/2014/main" id="{694170A7-F542-433D-AE47-C7A950C348C9}"/>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0" y="1052736"/>
            <a:ext cx="9142856" cy="5201424"/>
          </a:xfrm>
          <a:prstGeom prst="rect">
            <a:avLst/>
          </a:prstGeom>
          <a:noFill/>
        </p:spPr>
        <p:txBody>
          <a:bodyPr wrap="square" rtlCol="0">
            <a:spAutoFit/>
          </a:bodyPr>
          <a:lstStyle/>
          <a:p>
            <a:pPr algn="ctr"/>
            <a:r>
              <a:rPr lang="en-GB" sz="7200" b="1" dirty="0"/>
              <a:t>Normal Distribution </a:t>
            </a:r>
          </a:p>
          <a:p>
            <a:pPr algn="ctr"/>
            <a:r>
              <a:rPr lang="en-GB" sz="7200" b="1" dirty="0"/>
              <a:t>– </a:t>
            </a:r>
            <a:r>
              <a:rPr lang="en-GB" sz="7200" dirty="0"/>
              <a:t>Hypothesis Testing </a:t>
            </a:r>
          </a:p>
          <a:p>
            <a:pPr algn="ctr"/>
            <a:r>
              <a:rPr lang="en-GB" sz="7200" dirty="0"/>
              <a:t>on Sample Mean</a:t>
            </a:r>
            <a:endParaRPr lang="en-GB" sz="7200" b="1" dirty="0"/>
          </a:p>
          <a:p>
            <a:pPr algn="ctr"/>
            <a:endParaRPr lang="en-GB" sz="4400" dirty="0"/>
          </a:p>
          <a:p>
            <a:pPr algn="ctr"/>
            <a:r>
              <a:rPr lang="en-GB" sz="7200" dirty="0"/>
              <a:t>Chapter 3 (Part 7)</a:t>
            </a:r>
          </a:p>
        </p:txBody>
      </p:sp>
    </p:spTree>
    <p:extLst>
      <p:ext uri="{BB962C8B-B14F-4D97-AF65-F5344CB8AC3E}">
        <p14:creationId xmlns:p14="http://schemas.microsoft.com/office/powerpoint/2010/main" val="9886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B75203-267C-41A4-ABAC-767C81B9256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CD42C88-56F4-4BFB-BAB7-8F20F295A1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Hypothesis Testing on Sample Mean</a:t>
              </a:r>
            </a:p>
          </p:txBody>
        </p:sp>
        <p:cxnSp>
          <p:nvCxnSpPr>
            <p:cNvPr id="4" name="Straight Connector 3">
              <a:extLst>
                <a:ext uri="{FF2B5EF4-FFF2-40B4-BE49-F238E27FC236}">
                  <a16:creationId xmlns:a16="http://schemas.microsoft.com/office/drawing/2014/main" id="{1DEB8F5F-264E-454B-8EFD-250FD8AED45E}"/>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14" name="Picture 13"/>
          <p:cNvPicPr>
            <a:picLocks noChangeAspect="1"/>
          </p:cNvPicPr>
          <p:nvPr/>
        </p:nvPicPr>
        <p:blipFill rotWithShape="1">
          <a:blip r:embed="rId2"/>
          <a:srcRect l="7445" r="4827"/>
          <a:stretch/>
        </p:blipFill>
        <p:spPr>
          <a:xfrm>
            <a:off x="377924" y="1967861"/>
            <a:ext cx="4121270" cy="2112438"/>
          </a:xfrm>
          <a:prstGeom prst="rect">
            <a:avLst/>
          </a:prstGeom>
        </p:spPr>
      </p:pic>
      <p:pic>
        <p:nvPicPr>
          <p:cNvPr id="16" name="Picture 15"/>
          <p:cNvPicPr>
            <a:picLocks noChangeAspect="1"/>
          </p:cNvPicPr>
          <p:nvPr/>
        </p:nvPicPr>
        <p:blipFill>
          <a:blip r:embed="rId2"/>
          <a:stretch>
            <a:fillRect/>
          </a:stretch>
        </p:blipFill>
        <p:spPr>
          <a:xfrm>
            <a:off x="4915226" y="1981885"/>
            <a:ext cx="3329182" cy="2112438"/>
          </a:xfrm>
          <a:prstGeom prst="rect">
            <a:avLst/>
          </a:prstGeom>
        </p:spPr>
      </p:pic>
      <mc:AlternateContent xmlns:mc="http://schemas.openxmlformats.org/markup-compatibility/2006" xmlns:a14="http://schemas.microsoft.com/office/drawing/2010/main">
        <mc:Choice Requires="a14">
          <p:sp>
            <p:nvSpPr>
              <p:cNvPr id="17" name="Rectangle 16"/>
              <p:cNvSpPr/>
              <p:nvPr/>
            </p:nvSpPr>
            <p:spPr>
              <a:xfrm>
                <a:off x="450730" y="707553"/>
                <a:ext cx="3732599" cy="1200329"/>
              </a:xfrm>
              <a:prstGeom prst="rect">
                <a:avLst/>
              </a:prstGeom>
            </p:spPr>
            <p:txBody>
              <a:bodyPr wrap="square">
                <a:spAutoFit/>
              </a:bodyPr>
              <a:lstStyle/>
              <a:p>
                <a:pPr lvl="0" algn="ctr"/>
                <a:r>
                  <a:rPr lang="en-GB" sz="3600" b="1" dirty="0">
                    <a:solidFill>
                      <a:srgbClr val="FF0000"/>
                    </a:solidFill>
                  </a:rPr>
                  <a:t>Population</a:t>
                </a:r>
                <a:r>
                  <a:rPr lang="en-GB" sz="3600" dirty="0">
                    <a:solidFill>
                      <a:prstClr val="black"/>
                    </a:solidFill>
                  </a:rPr>
                  <a:t> </a:t>
                </a:r>
              </a:p>
              <a:p>
                <a:pPr lvl="0" algn="ctr"/>
                <a:r>
                  <a:rPr lang="en-GB" sz="3600" dirty="0">
                    <a:solidFill>
                      <a:prstClr val="black"/>
                    </a:solidFill>
                  </a:rPr>
                  <a:t>X </a:t>
                </a:r>
                <a14:m>
                  <m:oMath xmlns:m="http://schemas.openxmlformats.org/officeDocument/2006/math">
                    <m:r>
                      <a:rPr lang="en-GB" sz="3600" i="1" dirty="0">
                        <a:solidFill>
                          <a:prstClr val="black"/>
                        </a:solidFill>
                        <a:latin typeface="Cambria Math" panose="02040503050406030204" pitchFamily="18" charset="0"/>
                      </a:rPr>
                      <m:t>~</m:t>
                    </m:r>
                    <m:r>
                      <a:rPr lang="en-GB" sz="3600" i="1" dirty="0">
                        <a:solidFill>
                          <a:prstClr val="black"/>
                        </a:solidFill>
                        <a:latin typeface="Cambria Math" panose="02040503050406030204" pitchFamily="18" charset="0"/>
                      </a:rPr>
                      <m:t>𝑁</m:t>
                    </m:r>
                    <m:d>
                      <m:dPr>
                        <m:ctrlPr>
                          <a:rPr lang="en-GB" sz="3600" i="1" dirty="0">
                            <a:solidFill>
                              <a:prstClr val="black"/>
                            </a:solidFill>
                            <a:latin typeface="Cambria Math" panose="02040503050406030204" pitchFamily="18" charset="0"/>
                          </a:rPr>
                        </m:ctrlPr>
                      </m:dPr>
                      <m:e>
                        <m:r>
                          <a:rPr lang="en-GB" sz="3600" b="0" i="1" dirty="0" smtClean="0">
                            <a:solidFill>
                              <a:prstClr val="black"/>
                            </a:solidFill>
                            <a:latin typeface="Cambria Math" panose="02040503050406030204" pitchFamily="18" charset="0"/>
                          </a:rPr>
                          <m:t>60</m:t>
                        </m:r>
                        <m:r>
                          <a:rPr lang="en-GB" sz="3600" i="1" dirty="0">
                            <a:solidFill>
                              <a:prstClr val="black"/>
                            </a:solidFill>
                            <a:latin typeface="Cambria Math" panose="02040503050406030204" pitchFamily="18" charset="0"/>
                          </a:rPr>
                          <m:t>,</m:t>
                        </m:r>
                        <m:sSup>
                          <m:sSupPr>
                            <m:ctrlPr>
                              <a:rPr lang="en-GB" sz="3600" i="1" dirty="0">
                                <a:solidFill>
                                  <a:prstClr val="black"/>
                                </a:solidFill>
                                <a:latin typeface="Cambria Math" panose="02040503050406030204" pitchFamily="18" charset="0"/>
                              </a:rPr>
                            </m:ctrlPr>
                          </m:sSupPr>
                          <m:e>
                            <m:r>
                              <a:rPr lang="en-GB" sz="3600" b="0" i="1" dirty="0" smtClean="0">
                                <a:solidFill>
                                  <a:prstClr val="black"/>
                                </a:solidFill>
                                <a:latin typeface="Cambria Math" panose="02040503050406030204" pitchFamily="18" charset="0"/>
                              </a:rPr>
                              <m:t>3</m:t>
                            </m:r>
                          </m:e>
                          <m:sup>
                            <m:r>
                              <a:rPr lang="en-GB" sz="3600" i="1" dirty="0">
                                <a:solidFill>
                                  <a:prstClr val="black"/>
                                </a:solidFill>
                                <a:latin typeface="Cambria Math" panose="02040503050406030204" pitchFamily="18" charset="0"/>
                              </a:rPr>
                              <m:t>2</m:t>
                            </m:r>
                          </m:sup>
                        </m:sSup>
                      </m:e>
                    </m:d>
                  </m:oMath>
                </a14:m>
                <a:endParaRPr lang="en-GB" sz="2000" dirty="0"/>
              </a:p>
            </p:txBody>
          </p:sp>
        </mc:Choice>
        <mc:Fallback xmlns="">
          <p:sp>
            <p:nvSpPr>
              <p:cNvPr id="17" name="Rectangle 16"/>
              <p:cNvSpPr>
                <a:spLocks noRot="1" noChangeAspect="1" noMove="1" noResize="1" noEditPoints="1" noAdjustHandles="1" noChangeArrowheads="1" noChangeShapeType="1" noTextEdit="1"/>
              </p:cNvSpPr>
              <p:nvPr/>
            </p:nvSpPr>
            <p:spPr>
              <a:xfrm>
                <a:off x="450730" y="707553"/>
                <a:ext cx="3732599" cy="1200329"/>
              </a:xfrm>
              <a:prstGeom prst="rect">
                <a:avLst/>
              </a:prstGeom>
              <a:blipFill>
                <a:blip r:embed="rId3"/>
                <a:stretch>
                  <a:fillRect t="-7614" b="-187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4483178" y="620688"/>
                <a:ext cx="4121270" cy="1200329"/>
              </a:xfrm>
              <a:prstGeom prst="rect">
                <a:avLst/>
              </a:prstGeom>
            </p:spPr>
            <p:txBody>
              <a:bodyPr wrap="square">
                <a:spAutoFit/>
              </a:bodyPr>
              <a:lstStyle/>
              <a:p>
                <a:pPr lvl="0" algn="ctr"/>
                <a:r>
                  <a:rPr lang="en-GB" sz="3600" b="1" dirty="0">
                    <a:solidFill>
                      <a:srgbClr val="0000FF"/>
                    </a:solidFill>
                  </a:rPr>
                  <a:t>Sample </a:t>
                </a:r>
                <a:r>
                  <a:rPr lang="en-GB" sz="3600" dirty="0">
                    <a:solidFill>
                      <a:prstClr val="black"/>
                    </a:solidFill>
                  </a:rPr>
                  <a:t> </a:t>
                </a:r>
              </a:p>
              <a:p>
                <a:pPr lvl="0" algn="ctr"/>
                <a14:m>
                  <m:oMathPara xmlns:m="http://schemas.openxmlformats.org/officeDocument/2006/math">
                    <m:oMathParaPr>
                      <m:jc m:val="centerGroup"/>
                    </m:oMathParaPr>
                    <m:oMath xmlns:m="http://schemas.openxmlformats.org/officeDocument/2006/math">
                      <m:acc>
                        <m:accPr>
                          <m:chr m:val="̅"/>
                          <m:ctrlPr>
                            <a:rPr lang="en-GB" sz="3600" i="1">
                              <a:solidFill>
                                <a:prstClr val="black"/>
                              </a:solidFill>
                              <a:latin typeface="Cambria Math" panose="02040503050406030204" pitchFamily="18" charset="0"/>
                            </a:rPr>
                          </m:ctrlPr>
                        </m:accPr>
                        <m:e>
                          <m:r>
                            <a:rPr lang="en-GB" sz="3600" i="1">
                              <a:solidFill>
                                <a:prstClr val="black"/>
                              </a:solidFill>
                              <a:latin typeface="Cambria Math" panose="02040503050406030204" pitchFamily="18" charset="0"/>
                            </a:rPr>
                            <m:t>𝑋</m:t>
                          </m:r>
                        </m:e>
                      </m:acc>
                      <m:r>
                        <a:rPr lang="en-GB" sz="3600" i="1">
                          <a:solidFill>
                            <a:prstClr val="black"/>
                          </a:solidFill>
                          <a:latin typeface="Cambria Math" panose="02040503050406030204" pitchFamily="18" charset="0"/>
                        </a:rPr>
                        <m:t>~</m:t>
                      </m:r>
                      <m:r>
                        <a:rPr lang="en-GB" sz="3600" i="1">
                          <a:solidFill>
                            <a:prstClr val="black"/>
                          </a:solidFill>
                          <a:latin typeface="Cambria Math" panose="02040503050406030204" pitchFamily="18" charset="0"/>
                        </a:rPr>
                        <m:t>𝑁</m:t>
                      </m:r>
                      <m:d>
                        <m:dPr>
                          <m:ctrlPr>
                            <a:rPr lang="en-GB" sz="3600" i="1">
                              <a:solidFill>
                                <a:prstClr val="black"/>
                              </a:solidFill>
                              <a:latin typeface="Cambria Math" panose="02040503050406030204" pitchFamily="18" charset="0"/>
                            </a:rPr>
                          </m:ctrlPr>
                        </m:dPr>
                        <m:e>
                          <m:sSup>
                            <m:sSupPr>
                              <m:ctrlPr>
                                <a:rPr lang="en-GB" sz="3600" i="1">
                                  <a:solidFill>
                                    <a:prstClr val="black"/>
                                  </a:solidFill>
                                  <a:latin typeface="Cambria Math" panose="02040503050406030204" pitchFamily="18" charset="0"/>
                                </a:rPr>
                              </m:ctrlPr>
                            </m:sSupPr>
                            <m:e>
                              <m:r>
                                <a:rPr lang="en-GB" sz="3600" i="1">
                                  <a:solidFill>
                                    <a:prstClr val="black"/>
                                  </a:solidFill>
                                  <a:latin typeface="Cambria Math" panose="02040503050406030204" pitchFamily="18" charset="0"/>
                                </a:rPr>
                                <m:t>60,0.75</m:t>
                              </m:r>
                            </m:e>
                            <m:sup>
                              <m:r>
                                <a:rPr lang="en-GB" sz="3600" i="1">
                                  <a:solidFill>
                                    <a:prstClr val="black"/>
                                  </a:solidFill>
                                  <a:latin typeface="Cambria Math" panose="02040503050406030204" pitchFamily="18" charset="0"/>
                                </a:rPr>
                                <m:t>2</m:t>
                              </m:r>
                            </m:sup>
                          </m:sSup>
                        </m:e>
                      </m:d>
                    </m:oMath>
                  </m:oMathPara>
                </a14:m>
                <a:endParaRPr lang="en-GB" sz="2000" dirty="0"/>
              </a:p>
            </p:txBody>
          </p:sp>
        </mc:Choice>
        <mc:Fallback xmlns="">
          <p:sp>
            <p:nvSpPr>
              <p:cNvPr id="18" name="Rectangle 17"/>
              <p:cNvSpPr>
                <a:spLocks noRot="1" noChangeAspect="1" noMove="1" noResize="1" noEditPoints="1" noAdjustHandles="1" noChangeArrowheads="1" noChangeShapeType="1" noTextEdit="1"/>
              </p:cNvSpPr>
              <p:nvPr/>
            </p:nvSpPr>
            <p:spPr>
              <a:xfrm>
                <a:off x="4483178" y="620688"/>
                <a:ext cx="4121270" cy="1200329"/>
              </a:xfrm>
              <a:prstGeom prst="rect">
                <a:avLst/>
              </a:prstGeom>
              <a:blipFill>
                <a:blip r:embed="rId4"/>
                <a:stretch>
                  <a:fillRect t="-8122"/>
                </a:stretch>
              </a:blipFill>
            </p:spPr>
            <p:txBody>
              <a:bodyPr/>
              <a:lstStyle/>
              <a:p>
                <a:r>
                  <a:rPr lang="en-GB">
                    <a:noFill/>
                  </a:rPr>
                  <a:t> </a:t>
                </a:r>
              </a:p>
            </p:txBody>
          </p:sp>
        </mc:Fallback>
      </mc:AlternateContent>
      <p:sp>
        <p:nvSpPr>
          <p:cNvPr id="10" name="TextBox 9"/>
          <p:cNvSpPr txBox="1"/>
          <p:nvPr/>
        </p:nvSpPr>
        <p:spPr>
          <a:xfrm>
            <a:off x="6283378" y="4094323"/>
            <a:ext cx="576064" cy="461665"/>
          </a:xfrm>
          <a:prstGeom prst="rect">
            <a:avLst/>
          </a:prstGeom>
          <a:noFill/>
        </p:spPr>
        <p:txBody>
          <a:bodyPr wrap="square" rtlCol="0">
            <a:spAutoFit/>
          </a:bodyPr>
          <a:lstStyle/>
          <a:p>
            <a:pPr algn="ctr"/>
            <a:r>
              <a:rPr lang="en-GB" sz="2400" b="1" dirty="0"/>
              <a:t>60</a:t>
            </a:r>
          </a:p>
        </p:txBody>
      </p:sp>
      <p:sp>
        <p:nvSpPr>
          <p:cNvPr id="20" name="TextBox 19"/>
          <p:cNvSpPr txBox="1"/>
          <p:nvPr/>
        </p:nvSpPr>
        <p:spPr>
          <a:xfrm>
            <a:off x="5635306" y="3998109"/>
            <a:ext cx="736362" cy="461665"/>
          </a:xfrm>
          <a:prstGeom prst="rect">
            <a:avLst/>
          </a:prstGeom>
          <a:noFill/>
        </p:spPr>
        <p:txBody>
          <a:bodyPr wrap="square" rtlCol="0">
            <a:spAutoFit/>
          </a:bodyPr>
          <a:lstStyle/>
          <a:p>
            <a:pPr algn="ctr"/>
            <a:r>
              <a:rPr lang="en-GB" sz="2400" b="1" dirty="0">
                <a:solidFill>
                  <a:srgbClr val="00B050"/>
                </a:solidFill>
              </a:rPr>
              <a:t>59.1</a:t>
            </a:r>
          </a:p>
        </p:txBody>
      </p:sp>
      <p:sp>
        <p:nvSpPr>
          <p:cNvPr id="21" name="Right Triangle 20"/>
          <p:cNvSpPr/>
          <p:nvPr/>
        </p:nvSpPr>
        <p:spPr>
          <a:xfrm flipH="1">
            <a:off x="5427423" y="3422046"/>
            <a:ext cx="576064" cy="641990"/>
          </a:xfrm>
          <a:prstGeom prst="r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p:cNvCxnSpPr/>
          <p:nvPr/>
        </p:nvCxnSpPr>
        <p:spPr>
          <a:xfrm>
            <a:off x="5995346" y="3278029"/>
            <a:ext cx="0" cy="816293"/>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Rectangle 22"/>
              <p:cNvSpPr/>
              <p:nvPr/>
            </p:nvSpPr>
            <p:spPr>
              <a:xfrm>
                <a:off x="4455563" y="4581128"/>
                <a:ext cx="2881430" cy="584775"/>
              </a:xfrm>
              <a:prstGeom prst="rect">
                <a:avLst/>
              </a:prstGeom>
            </p:spPr>
            <p:txBody>
              <a:bodyPr wrap="none">
                <a:spAutoFit/>
              </a:bodyPr>
              <a:lstStyle/>
              <a:p>
                <a:pPr lvl="0" algn="ctr"/>
                <a14:m>
                  <m:oMathPara xmlns:m="http://schemas.openxmlformats.org/officeDocument/2006/math">
                    <m:oMathParaPr>
                      <m:jc m:val="center"/>
                    </m:oMathParaPr>
                    <m:oMath xmlns:m="http://schemas.openxmlformats.org/officeDocument/2006/math">
                      <m:r>
                        <a:rPr lang="en-GB" sz="3200" i="1">
                          <a:solidFill>
                            <a:prstClr val="black"/>
                          </a:solidFill>
                          <a:latin typeface="Cambria Math" panose="02040503050406030204" pitchFamily="18" charset="0"/>
                        </a:rPr>
                        <m:t>𝑃</m:t>
                      </m:r>
                      <m:d>
                        <m:dPr>
                          <m:ctrlPr>
                            <a:rPr lang="en-GB" sz="3200" i="1">
                              <a:solidFill>
                                <a:prstClr val="black"/>
                              </a:solidFill>
                              <a:latin typeface="Cambria Math" panose="02040503050406030204" pitchFamily="18" charset="0"/>
                            </a:rPr>
                          </m:ctrlPr>
                        </m:dPr>
                        <m:e>
                          <m:acc>
                            <m:accPr>
                              <m:chr m:val="̅"/>
                              <m:ctrlPr>
                                <a:rPr lang="en-GB" sz="3200" i="1">
                                  <a:solidFill>
                                    <a:prstClr val="black"/>
                                  </a:solidFill>
                                  <a:latin typeface="Cambria Math" panose="02040503050406030204" pitchFamily="18" charset="0"/>
                                </a:rPr>
                              </m:ctrlPr>
                            </m:accPr>
                            <m:e>
                              <m:r>
                                <a:rPr lang="en-GB" sz="3200" i="1">
                                  <a:solidFill>
                                    <a:prstClr val="black"/>
                                  </a:solidFill>
                                  <a:latin typeface="Cambria Math" panose="02040503050406030204" pitchFamily="18" charset="0"/>
                                </a:rPr>
                                <m:t>𝑋</m:t>
                              </m:r>
                            </m:e>
                          </m:acc>
                          <m:r>
                            <a:rPr lang="en-GB" sz="3200" i="1">
                              <a:solidFill>
                                <a:prstClr val="black"/>
                              </a:solidFill>
                              <a:latin typeface="Cambria Math" panose="02040503050406030204" pitchFamily="18" charset="0"/>
                            </a:rPr>
                            <m:t>≤59.1</m:t>
                          </m:r>
                        </m:e>
                      </m:d>
                      <m:r>
                        <a:rPr lang="en-GB" sz="3200" i="1">
                          <a:solidFill>
                            <a:prstClr val="black"/>
                          </a:solidFill>
                          <a:latin typeface="Cambria Math" panose="02040503050406030204" pitchFamily="18" charset="0"/>
                        </a:rPr>
                        <m:t>=</m:t>
                      </m:r>
                    </m:oMath>
                  </m:oMathPara>
                </a14:m>
                <a:endParaRPr lang="en-GB" sz="3200" dirty="0">
                  <a:solidFill>
                    <a:prstClr val="black"/>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4455563" y="4581128"/>
                <a:ext cx="2881430" cy="58477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7218847" y="4581128"/>
                <a:ext cx="1500732" cy="584775"/>
              </a:xfrm>
              <a:prstGeom prst="rect">
                <a:avLst/>
              </a:prstGeom>
            </p:spPr>
            <p:txBody>
              <a:bodyPr wrap="none">
                <a:spAutoFit/>
              </a:bodyPr>
              <a:lstStyle/>
              <a:p>
                <a:pPr lvl="0" algn="ctr"/>
                <a14:m>
                  <m:oMathPara xmlns:m="http://schemas.openxmlformats.org/officeDocument/2006/math">
                    <m:oMathParaPr>
                      <m:jc m:val="center"/>
                    </m:oMathParaPr>
                    <m:oMath xmlns:m="http://schemas.openxmlformats.org/officeDocument/2006/math">
                      <m:r>
                        <a:rPr lang="en-GB" sz="3200" i="1">
                          <a:solidFill>
                            <a:prstClr val="black"/>
                          </a:solidFill>
                          <a:latin typeface="Cambria Math" panose="02040503050406030204" pitchFamily="18" charset="0"/>
                        </a:rPr>
                        <m:t>0.1151</m:t>
                      </m:r>
                    </m:oMath>
                  </m:oMathPara>
                </a14:m>
                <a:endParaRPr lang="en-GB" sz="3200" dirty="0">
                  <a:solidFill>
                    <a:prstClr val="black"/>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7218847" y="4581128"/>
                <a:ext cx="1500732" cy="584775"/>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C315621E-91C1-4035-9EF9-563C598F7164}"/>
                  </a:ext>
                </a:extLst>
              </p:cNvPr>
              <p:cNvSpPr txBox="1"/>
              <p:nvPr/>
            </p:nvSpPr>
            <p:spPr>
              <a:xfrm>
                <a:off x="3923928" y="5314275"/>
                <a:ext cx="5112568" cy="1415772"/>
              </a:xfrm>
              <a:prstGeom prst="rect">
                <a:avLst/>
              </a:prstGeom>
              <a:noFill/>
            </p:spPr>
            <p:txBody>
              <a:bodyPr wrap="square" rtlCol="0">
                <a:spAutoFit/>
              </a:bodyPr>
              <a:lstStyle/>
              <a:p>
                <a:pPr algn="ctr"/>
                <a14:m>
                  <m:oMath xmlns:m="http://schemas.openxmlformats.org/officeDocument/2006/math">
                    <m:r>
                      <a:rPr lang="en-GB" sz="3200" b="0" i="1" smtClean="0">
                        <a:latin typeface="Cambria Math" panose="02040503050406030204" pitchFamily="18" charset="0"/>
                      </a:rPr>
                      <m:t>0.1151&gt;0.05</m:t>
                    </m:r>
                  </m:oMath>
                </a14:m>
                <a:r>
                  <a:rPr lang="en-GB" sz="3200" dirty="0"/>
                  <a:t> </a:t>
                </a:r>
              </a:p>
              <a:p>
                <a:pPr algn="ctr"/>
                <a:r>
                  <a:rPr lang="en-GB" dirty="0"/>
                  <a:t>Insufficient evidence to reject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𝐻</m:t>
                        </m:r>
                      </m:e>
                      <m:sub>
                        <m:r>
                          <a:rPr lang="en-GB" b="0" i="1" smtClean="0">
                            <a:latin typeface="Cambria Math" panose="02040503050406030204" pitchFamily="18" charset="0"/>
                          </a:rPr>
                          <m:t>0</m:t>
                        </m:r>
                      </m:sub>
                    </m:sSub>
                  </m:oMath>
                </a14:m>
                <a:r>
                  <a:rPr lang="en-GB" dirty="0"/>
                  <a:t> </a:t>
                </a:r>
              </a:p>
              <a:p>
                <a:pPr algn="ctr"/>
                <a:r>
                  <a:rPr lang="en-GB" dirty="0"/>
                  <a:t>You cannot conclude that the mean of </a:t>
                </a:r>
              </a:p>
              <a:p>
                <a:pPr algn="ctr"/>
                <a:r>
                  <a:rPr lang="en-GB" dirty="0"/>
                  <a:t>the whole population is less than 60 ml.</a:t>
                </a:r>
              </a:p>
            </p:txBody>
          </p:sp>
        </mc:Choice>
        <mc:Fallback xmlns="">
          <p:sp>
            <p:nvSpPr>
              <p:cNvPr id="25" name="TextBox 24">
                <a:extLst>
                  <a:ext uri="{FF2B5EF4-FFF2-40B4-BE49-F238E27FC236}">
                    <a16:creationId xmlns:a16="http://schemas.microsoft.com/office/drawing/2014/main" id="{C315621E-91C1-4035-9EF9-563C598F7164}"/>
                  </a:ext>
                </a:extLst>
              </p:cNvPr>
              <p:cNvSpPr txBox="1">
                <a:spLocks noRot="1" noChangeAspect="1" noMove="1" noResize="1" noEditPoints="1" noAdjustHandles="1" noChangeArrowheads="1" noChangeShapeType="1" noTextEdit="1"/>
              </p:cNvSpPr>
              <p:nvPr/>
            </p:nvSpPr>
            <p:spPr>
              <a:xfrm>
                <a:off x="3923928" y="5314275"/>
                <a:ext cx="5112568" cy="1415772"/>
              </a:xfrm>
              <a:prstGeom prst="rect">
                <a:avLst/>
              </a:prstGeom>
              <a:blipFill>
                <a:blip r:embed="rId7"/>
                <a:stretch>
                  <a:fillRect b="-6034"/>
                </a:stretch>
              </a:blipFill>
            </p:spPr>
            <p:txBody>
              <a:bodyPr/>
              <a:lstStyle/>
              <a:p>
                <a:r>
                  <a:rPr lang="en-GB">
                    <a:noFill/>
                  </a:rPr>
                  <a:t> </a:t>
                </a:r>
              </a:p>
            </p:txBody>
          </p:sp>
        </mc:Fallback>
      </mc:AlternateContent>
      <p:sp>
        <p:nvSpPr>
          <p:cNvPr id="26" name="TextBox 25"/>
          <p:cNvSpPr txBox="1"/>
          <p:nvPr/>
        </p:nvSpPr>
        <p:spPr>
          <a:xfrm>
            <a:off x="2086503" y="4077798"/>
            <a:ext cx="576064" cy="461665"/>
          </a:xfrm>
          <a:prstGeom prst="rect">
            <a:avLst/>
          </a:prstGeom>
          <a:noFill/>
        </p:spPr>
        <p:txBody>
          <a:bodyPr wrap="square" rtlCol="0">
            <a:spAutoFit/>
          </a:bodyPr>
          <a:lstStyle/>
          <a:p>
            <a:pPr algn="ctr"/>
            <a:r>
              <a:rPr lang="en-GB" sz="2400" b="1" dirty="0"/>
              <a:t>60</a:t>
            </a:r>
          </a:p>
        </p:txBody>
      </p:sp>
      <p:cxnSp>
        <p:nvCxnSpPr>
          <p:cNvPr id="6" name="Straight Arrow Connector 5"/>
          <p:cNvCxnSpPr>
            <a:endCxn id="23" idx="1"/>
          </p:cNvCxnSpPr>
          <p:nvPr/>
        </p:nvCxnSpPr>
        <p:spPr>
          <a:xfrm flipV="1">
            <a:off x="3059832" y="4873516"/>
            <a:ext cx="1395731" cy="676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755576" y="4725144"/>
                <a:ext cx="2448272" cy="1938992"/>
              </a:xfrm>
              <a:prstGeom prst="rect">
                <a:avLst/>
              </a:prstGeom>
              <a:noFill/>
            </p:spPr>
            <p:txBody>
              <a:bodyPr wrap="square" rtlCol="0">
                <a:spAutoFit/>
              </a:bodyPr>
              <a:lstStyle/>
              <a:p>
                <a:r>
                  <a:rPr lang="en-GB" sz="2400" dirty="0"/>
                  <a:t>Use NORMAL CD</a:t>
                </a:r>
              </a:p>
              <a:p>
                <a:r>
                  <a:rPr lang="en-GB" sz="2400" dirty="0">
                    <a:solidFill>
                      <a:prstClr val="black"/>
                    </a:solidFill>
                    <a:latin typeface="Cambria Math" panose="02040503050406030204" pitchFamily="18" charset="0"/>
                  </a:rPr>
                  <a:t>Lower = 0</a:t>
                </a:r>
              </a:p>
              <a:p>
                <a:r>
                  <a:rPr lang="en-GB" sz="2400" dirty="0">
                    <a:solidFill>
                      <a:prstClr val="black"/>
                    </a:solidFill>
                    <a:latin typeface="Cambria Math" panose="02040503050406030204" pitchFamily="18" charset="0"/>
                  </a:rPr>
                  <a:t>Upper = 59.1</a:t>
                </a:r>
              </a:p>
              <a:p>
                <a14:m>
                  <m:oMath xmlns:m="http://schemas.openxmlformats.org/officeDocument/2006/math">
                    <m:r>
                      <a:rPr lang="en-GB" sz="2400" i="1" dirty="0">
                        <a:solidFill>
                          <a:prstClr val="black"/>
                        </a:solidFill>
                        <a:latin typeface="Cambria Math" panose="02040503050406030204" pitchFamily="18" charset="0"/>
                      </a:rPr>
                      <m:t>𝜇</m:t>
                    </m:r>
                  </m:oMath>
                </a14:m>
                <a:r>
                  <a:rPr lang="en-GB" sz="2400" dirty="0"/>
                  <a:t> = 60</a:t>
                </a:r>
              </a:p>
              <a:p>
                <a14:m>
                  <m:oMath xmlns:m="http://schemas.openxmlformats.org/officeDocument/2006/math">
                    <m:r>
                      <a:rPr lang="en-GB" sz="2400" i="1" dirty="0">
                        <a:solidFill>
                          <a:prstClr val="black"/>
                        </a:solidFill>
                        <a:latin typeface="Cambria Math" panose="02040503050406030204" pitchFamily="18" charset="0"/>
                      </a:rPr>
                      <m:t>𝜎</m:t>
                    </m:r>
                    <m:r>
                      <a:rPr lang="en-GB" sz="2400" i="1" dirty="0">
                        <a:solidFill>
                          <a:prstClr val="black"/>
                        </a:solidFill>
                        <a:latin typeface="Cambria Math" panose="02040503050406030204" pitchFamily="18" charset="0"/>
                      </a:rPr>
                      <m:t> </m:t>
                    </m:r>
                  </m:oMath>
                </a14:m>
                <a:r>
                  <a:rPr lang="en-GB" sz="2400" dirty="0"/>
                  <a:t>= 0.75</a:t>
                </a:r>
              </a:p>
            </p:txBody>
          </p:sp>
        </mc:Choice>
        <mc:Fallback xmlns="">
          <p:sp>
            <p:nvSpPr>
              <p:cNvPr id="7" name="TextBox 6"/>
              <p:cNvSpPr txBox="1">
                <a:spLocks noRot="1" noChangeAspect="1" noMove="1" noResize="1" noEditPoints="1" noAdjustHandles="1" noChangeArrowheads="1" noChangeShapeType="1" noTextEdit="1"/>
              </p:cNvSpPr>
              <p:nvPr/>
            </p:nvSpPr>
            <p:spPr>
              <a:xfrm>
                <a:off x="755576" y="4725144"/>
                <a:ext cx="2448272" cy="1938992"/>
              </a:xfrm>
              <a:prstGeom prst="rect">
                <a:avLst/>
              </a:prstGeom>
              <a:blipFill>
                <a:blip r:embed="rId8"/>
                <a:stretch>
                  <a:fillRect l="-3980" t="-2516" b="-6289"/>
                </a:stretch>
              </a:blipFill>
            </p:spPr>
            <p:txBody>
              <a:bodyPr/>
              <a:lstStyle/>
              <a:p>
                <a:r>
                  <a:rPr lang="en-GB">
                    <a:noFill/>
                  </a:rPr>
                  <a:t> </a:t>
                </a:r>
              </a:p>
            </p:txBody>
          </p:sp>
        </mc:Fallback>
      </mc:AlternateContent>
    </p:spTree>
    <p:extLst>
      <p:ext uri="{BB962C8B-B14F-4D97-AF65-F5344CB8AC3E}">
        <p14:creationId xmlns:p14="http://schemas.microsoft.com/office/powerpoint/2010/main" val="386388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B75203-267C-41A4-ABAC-767C81B9256B}"/>
              </a:ext>
            </a:extLst>
          </p:cNvPr>
          <p:cNvGrpSpPr/>
          <p:nvPr/>
        </p:nvGrpSpPr>
        <p:grpSpPr>
          <a:xfrm>
            <a:off x="0" y="0"/>
            <a:ext cx="9143074" cy="587744"/>
            <a:chOff x="0" y="13335"/>
            <a:chExt cx="9144218" cy="587744"/>
          </a:xfrm>
        </p:grpSpPr>
        <p:sp>
          <p:nvSpPr>
            <p:cNvPr id="3" name="TextBox 32">
              <a:extLst>
                <a:ext uri="{FF2B5EF4-FFF2-40B4-BE49-F238E27FC236}">
                  <a16:creationId xmlns:a16="http://schemas.microsoft.com/office/drawing/2014/main" id="{3CD42C88-56F4-4BFB-BAB7-8F20F295A1B3}"/>
                </a:ext>
              </a:extLst>
            </p:cNvPr>
            <p:cNvSpPr txBox="1"/>
            <p:nvPr/>
          </p:nvSpPr>
          <p:spPr>
            <a:xfrm>
              <a:off x="0" y="13335"/>
              <a:ext cx="9144000" cy="58477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Hypothesis Testing on Sample Mean – Step by Step</a:t>
              </a:r>
            </a:p>
          </p:txBody>
        </p:sp>
        <p:cxnSp>
          <p:nvCxnSpPr>
            <p:cNvPr id="4" name="Straight Connector 3">
              <a:extLst>
                <a:ext uri="{FF2B5EF4-FFF2-40B4-BE49-F238E27FC236}">
                  <a16:creationId xmlns:a16="http://schemas.microsoft.com/office/drawing/2014/main" id="{1DEB8F5F-264E-454B-8EFD-250FD8AED45E}"/>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19" name="TextBox 18"/>
          <p:cNvSpPr txBox="1"/>
          <p:nvPr/>
        </p:nvSpPr>
        <p:spPr>
          <a:xfrm>
            <a:off x="1350621" y="716772"/>
            <a:ext cx="6480720" cy="646331"/>
          </a:xfrm>
          <a:prstGeom prst="rect">
            <a:avLst/>
          </a:prstGeom>
          <a:noFill/>
        </p:spPr>
        <p:txBody>
          <a:bodyPr wrap="square" rtlCol="0">
            <a:spAutoFit/>
          </a:bodyPr>
          <a:lstStyle/>
          <a:p>
            <a:pPr algn="ctr"/>
            <a:r>
              <a:rPr lang="en-GB" sz="3600" b="1" dirty="0"/>
              <a:t>Step 1. </a:t>
            </a:r>
            <a:r>
              <a:rPr lang="en-GB" sz="3600" dirty="0"/>
              <a:t>State you hypotheses</a:t>
            </a:r>
          </a:p>
        </p:txBody>
      </p:sp>
      <p:sp>
        <p:nvSpPr>
          <p:cNvPr id="27" name="TextBox 26"/>
          <p:cNvSpPr txBox="1"/>
          <p:nvPr/>
        </p:nvSpPr>
        <p:spPr>
          <a:xfrm>
            <a:off x="306219" y="1651664"/>
            <a:ext cx="8569524" cy="646331"/>
          </a:xfrm>
          <a:prstGeom prst="rect">
            <a:avLst/>
          </a:prstGeom>
          <a:noFill/>
        </p:spPr>
        <p:txBody>
          <a:bodyPr wrap="square" rtlCol="0">
            <a:spAutoFit/>
          </a:bodyPr>
          <a:lstStyle/>
          <a:p>
            <a:pPr algn="ctr"/>
            <a:r>
              <a:rPr lang="en-GB" sz="3600" b="1" dirty="0"/>
              <a:t>Step 2. </a:t>
            </a:r>
            <a:r>
              <a:rPr lang="en-GB" sz="3600" dirty="0"/>
              <a:t>State you distribution for the sample</a:t>
            </a:r>
          </a:p>
        </p:txBody>
      </p:sp>
      <p:sp>
        <p:nvSpPr>
          <p:cNvPr id="28" name="TextBox 27"/>
          <p:cNvSpPr txBox="1"/>
          <p:nvPr/>
        </p:nvSpPr>
        <p:spPr>
          <a:xfrm>
            <a:off x="306219" y="2636912"/>
            <a:ext cx="8569524" cy="1200329"/>
          </a:xfrm>
          <a:prstGeom prst="rect">
            <a:avLst/>
          </a:prstGeom>
          <a:noFill/>
        </p:spPr>
        <p:txBody>
          <a:bodyPr wrap="square" rtlCol="0">
            <a:spAutoFit/>
          </a:bodyPr>
          <a:lstStyle/>
          <a:p>
            <a:pPr algn="ctr"/>
            <a:r>
              <a:rPr lang="en-GB" sz="3600" b="1" dirty="0"/>
              <a:t>Step 3. </a:t>
            </a:r>
            <a:r>
              <a:rPr lang="en-GB" sz="3600" dirty="0"/>
              <a:t>Calculate the probability </a:t>
            </a:r>
          </a:p>
          <a:p>
            <a:pPr algn="ctr"/>
            <a:r>
              <a:rPr lang="en-GB" sz="3600" dirty="0"/>
              <a:t>of your sample result happening</a:t>
            </a:r>
          </a:p>
        </p:txBody>
      </p:sp>
      <p:sp>
        <p:nvSpPr>
          <p:cNvPr id="29" name="TextBox 28"/>
          <p:cNvSpPr txBox="1"/>
          <p:nvPr/>
        </p:nvSpPr>
        <p:spPr>
          <a:xfrm>
            <a:off x="332656" y="4293096"/>
            <a:ext cx="8569524" cy="1200329"/>
          </a:xfrm>
          <a:prstGeom prst="rect">
            <a:avLst/>
          </a:prstGeom>
          <a:noFill/>
        </p:spPr>
        <p:txBody>
          <a:bodyPr wrap="square" rtlCol="0">
            <a:spAutoFit/>
          </a:bodyPr>
          <a:lstStyle/>
          <a:p>
            <a:pPr algn="ctr"/>
            <a:r>
              <a:rPr lang="en-GB" sz="3600" b="1" dirty="0"/>
              <a:t>Step 4. </a:t>
            </a:r>
            <a:r>
              <a:rPr lang="en-GB" sz="3600" dirty="0"/>
              <a:t>Compare this probability </a:t>
            </a:r>
          </a:p>
          <a:p>
            <a:pPr algn="ctr"/>
            <a:r>
              <a:rPr lang="en-GB" sz="3600" dirty="0"/>
              <a:t>with the significant level</a:t>
            </a:r>
          </a:p>
        </p:txBody>
      </p:sp>
      <p:sp>
        <p:nvSpPr>
          <p:cNvPr id="30" name="TextBox 29"/>
          <p:cNvSpPr txBox="1"/>
          <p:nvPr/>
        </p:nvSpPr>
        <p:spPr>
          <a:xfrm>
            <a:off x="286666" y="5738528"/>
            <a:ext cx="8569524" cy="646331"/>
          </a:xfrm>
          <a:prstGeom prst="rect">
            <a:avLst/>
          </a:prstGeom>
          <a:noFill/>
        </p:spPr>
        <p:txBody>
          <a:bodyPr wrap="square" rtlCol="0">
            <a:spAutoFit/>
          </a:bodyPr>
          <a:lstStyle/>
          <a:p>
            <a:pPr algn="ctr"/>
            <a:r>
              <a:rPr lang="en-GB" sz="3600" b="1" dirty="0"/>
              <a:t>Step 5. </a:t>
            </a:r>
            <a:r>
              <a:rPr lang="en-GB" sz="3600" dirty="0"/>
              <a:t>Accept or reject your hypotheses H</a:t>
            </a:r>
            <a:r>
              <a:rPr lang="en-GB" sz="3600" baseline="-25000" dirty="0"/>
              <a:t>o</a:t>
            </a:r>
          </a:p>
        </p:txBody>
      </p:sp>
    </p:spTree>
    <p:extLst>
      <p:ext uri="{BB962C8B-B14F-4D97-AF65-F5344CB8AC3E}">
        <p14:creationId xmlns:p14="http://schemas.microsoft.com/office/powerpoint/2010/main" val="269846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03CF8EB-06D0-4E42-BDD9-A28E4B8056FE}"/>
                  </a:ext>
                </a:extLst>
              </p:cNvPr>
              <p:cNvSpPr txBox="1"/>
              <p:nvPr/>
            </p:nvSpPr>
            <p:spPr>
              <a:xfrm>
                <a:off x="425128" y="720597"/>
                <a:ext cx="8312472" cy="193899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500" b="0" dirty="0"/>
                  <a:t>A machine products bolts of diameter </a:t>
                </a:r>
                <a14:m>
                  <m:oMath xmlns:m="http://schemas.openxmlformats.org/officeDocument/2006/math">
                    <m:r>
                      <a:rPr lang="en-GB" sz="1500" b="0" i="1" smtClean="0">
                        <a:latin typeface="Cambria Math" panose="02040503050406030204" pitchFamily="18" charset="0"/>
                      </a:rPr>
                      <m:t>𝐷</m:t>
                    </m:r>
                  </m:oMath>
                </a14:m>
                <a:r>
                  <a:rPr lang="en-GB" sz="1500" dirty="0"/>
                  <a:t> where </a:t>
                </a:r>
                <a14:m>
                  <m:oMath xmlns:m="http://schemas.openxmlformats.org/officeDocument/2006/math">
                    <m:r>
                      <a:rPr lang="en-GB" sz="1500" b="0" i="1" smtClean="0">
                        <a:latin typeface="Cambria Math" panose="02040503050406030204" pitchFamily="18" charset="0"/>
                      </a:rPr>
                      <m:t>𝐷</m:t>
                    </m:r>
                  </m:oMath>
                </a14:m>
                <a:r>
                  <a:rPr lang="en-GB" sz="1500" dirty="0"/>
                  <a:t> has a normal distribution with mean 0.580 cm and standard deviation 0.015 cm. The machine is serviced and after the service a random sample of 50 bolts from the next production run is taken to see if the mean diameter of the bolts has changed from 0.580 cm. The distribution of the diameters of bolts after the service is still normal with a standard deviation of 0.015 cm.</a:t>
                </a:r>
              </a:p>
              <a:p>
                <a:endParaRPr lang="en-GB" sz="1500" dirty="0"/>
              </a:p>
              <a:p>
                <a:r>
                  <a:rPr lang="en-GB" sz="1500" dirty="0"/>
                  <a:t>Find, at the 1% level, the critical region for this test, stating your hypotheses clearly.</a:t>
                </a:r>
              </a:p>
              <a:p>
                <a:r>
                  <a:rPr lang="en-GB" sz="1500" dirty="0"/>
                  <a:t>The mean diameter of the sample of 50 bolts is calculated to be 0.587 cm.</a:t>
                </a:r>
              </a:p>
            </p:txBody>
          </p:sp>
        </mc:Choice>
        <mc:Fallback xmlns="">
          <p:sp>
            <p:nvSpPr>
              <p:cNvPr id="2" name="TextBox 1">
                <a:extLst>
                  <a:ext uri="{FF2B5EF4-FFF2-40B4-BE49-F238E27FC236}">
                    <a16:creationId xmlns:a16="http://schemas.microsoft.com/office/drawing/2014/main" id="{703CF8EB-06D0-4E42-BDD9-A28E4B8056FE}"/>
                  </a:ext>
                </a:extLst>
              </p:cNvPr>
              <p:cNvSpPr txBox="1">
                <a:spLocks noRot="1" noChangeAspect="1" noMove="1" noResize="1" noEditPoints="1" noAdjustHandles="1" noChangeArrowheads="1" noChangeShapeType="1" noTextEdit="1"/>
              </p:cNvSpPr>
              <p:nvPr/>
            </p:nvSpPr>
            <p:spPr>
              <a:xfrm>
                <a:off x="425128" y="720597"/>
                <a:ext cx="8312472" cy="1938992"/>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grpSp>
        <p:nvGrpSpPr>
          <p:cNvPr id="3" name="Group 2">
            <a:extLst>
              <a:ext uri="{FF2B5EF4-FFF2-40B4-BE49-F238E27FC236}">
                <a16:creationId xmlns:a16="http://schemas.microsoft.com/office/drawing/2014/main" id="{183209CF-566C-46FB-8E61-866803AED8AB}"/>
              </a:ext>
            </a:extLst>
          </p:cNvPr>
          <p:cNvGrpSpPr/>
          <p:nvPr/>
        </p:nvGrpSpPr>
        <p:grpSpPr>
          <a:xfrm>
            <a:off x="0" y="0"/>
            <a:ext cx="9143074" cy="587744"/>
            <a:chOff x="0" y="13335"/>
            <a:chExt cx="9144218" cy="587744"/>
          </a:xfrm>
        </p:grpSpPr>
        <p:sp>
          <p:nvSpPr>
            <p:cNvPr id="4" name="TextBox 32">
              <a:extLst>
                <a:ext uri="{FF2B5EF4-FFF2-40B4-BE49-F238E27FC236}">
                  <a16:creationId xmlns:a16="http://schemas.microsoft.com/office/drawing/2014/main" id="{8E498513-B154-4552-89C3-30E39AA847ED}"/>
                </a:ext>
              </a:extLst>
            </p:cNvPr>
            <p:cNvSpPr txBox="1"/>
            <p:nvPr/>
          </p:nvSpPr>
          <p:spPr>
            <a:xfrm>
              <a:off x="0" y="13335"/>
              <a:ext cx="9144000" cy="584775"/>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Hypothesis Testing </a:t>
              </a:r>
              <a:r>
                <a:rPr lang="en-GB" sz="3200" dirty="0">
                  <a:latin typeface="+mj-lt"/>
                </a:rPr>
                <a:t>– Given Probability Area</a:t>
              </a:r>
              <a:endParaRPr lang="en-GB" sz="3200" dirty="0"/>
            </a:p>
          </p:txBody>
        </p:sp>
        <p:cxnSp>
          <p:nvCxnSpPr>
            <p:cNvPr id="5" name="Straight Connector 4">
              <a:extLst>
                <a:ext uri="{FF2B5EF4-FFF2-40B4-BE49-F238E27FC236}">
                  <a16:creationId xmlns:a16="http://schemas.microsoft.com/office/drawing/2014/main" id="{AE46F688-48FB-4B1A-AFDD-C02020A6FC22}"/>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7" name="Rectangle 6"/>
              <p:cNvSpPr/>
              <p:nvPr/>
            </p:nvSpPr>
            <p:spPr>
              <a:xfrm>
                <a:off x="7010546" y="1947446"/>
                <a:ext cx="1728192" cy="64633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GB" b="1" i="1">
                              <a:latin typeface="Cambria Math" panose="02040503050406030204" pitchFamily="18" charset="0"/>
                            </a:rPr>
                          </m:ctrlPr>
                        </m:sSubPr>
                        <m:e>
                          <m:r>
                            <a:rPr lang="en-GB" b="1" i="1">
                              <a:latin typeface="Cambria Math" panose="02040503050406030204" pitchFamily="18" charset="0"/>
                            </a:rPr>
                            <m:t>𝑯</m:t>
                          </m:r>
                        </m:e>
                        <m:sub>
                          <m:r>
                            <a:rPr lang="en-GB" b="1" i="1">
                              <a:latin typeface="Cambria Math" panose="02040503050406030204" pitchFamily="18" charset="0"/>
                            </a:rPr>
                            <m:t>𝟎</m:t>
                          </m:r>
                        </m:sub>
                      </m:sSub>
                      <m:r>
                        <a:rPr lang="en-GB" b="1" i="1">
                          <a:latin typeface="Cambria Math" panose="02040503050406030204" pitchFamily="18" charset="0"/>
                        </a:rPr>
                        <m:t>:</m:t>
                      </m:r>
                      <m:r>
                        <a:rPr lang="en-GB" b="1" i="1">
                          <a:latin typeface="Cambria Math" panose="02040503050406030204" pitchFamily="18" charset="0"/>
                        </a:rPr>
                        <m:t>𝝁</m:t>
                      </m:r>
                      <m:r>
                        <a:rPr lang="en-GB" b="1" i="1">
                          <a:latin typeface="Cambria Math" panose="02040503050406030204" pitchFamily="18" charset="0"/>
                        </a:rPr>
                        <m:t>=</m:t>
                      </m:r>
                      <m:r>
                        <a:rPr lang="en-GB" b="1" i="1">
                          <a:latin typeface="Cambria Math" panose="02040503050406030204" pitchFamily="18" charset="0"/>
                        </a:rPr>
                        <m:t>𝟎</m:t>
                      </m:r>
                      <m:r>
                        <a:rPr lang="en-GB" b="1" i="1">
                          <a:latin typeface="Cambria Math" panose="02040503050406030204" pitchFamily="18" charset="0"/>
                        </a:rPr>
                        <m:t>.</m:t>
                      </m:r>
                      <m:r>
                        <a:rPr lang="en-GB" b="1" i="1">
                          <a:latin typeface="Cambria Math" panose="02040503050406030204" pitchFamily="18" charset="0"/>
                        </a:rPr>
                        <m:t>𝟓𝟖𝟎</m:t>
                      </m:r>
                    </m:oMath>
                  </m:oMathPara>
                </a14:m>
                <a:endParaRPr lang="en-GB" b="1"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sSub>
                        <m:sSubPr>
                          <m:ctrlPr>
                            <a:rPr lang="en-GB" b="1" i="1">
                              <a:latin typeface="Cambria Math" panose="02040503050406030204" pitchFamily="18" charset="0"/>
                            </a:rPr>
                          </m:ctrlPr>
                        </m:sSubPr>
                        <m:e>
                          <m:r>
                            <a:rPr lang="en-GB" b="1" i="1">
                              <a:latin typeface="Cambria Math" panose="02040503050406030204" pitchFamily="18" charset="0"/>
                            </a:rPr>
                            <m:t>𝑯</m:t>
                          </m:r>
                        </m:e>
                        <m:sub>
                          <m:r>
                            <a:rPr lang="en-GB" b="1" i="1">
                              <a:latin typeface="Cambria Math" panose="02040503050406030204" pitchFamily="18" charset="0"/>
                            </a:rPr>
                            <m:t>𝟏</m:t>
                          </m:r>
                        </m:sub>
                      </m:sSub>
                      <m:r>
                        <a:rPr lang="en-GB" b="1" i="1">
                          <a:latin typeface="Cambria Math" panose="02040503050406030204" pitchFamily="18" charset="0"/>
                        </a:rPr>
                        <m:t>:</m:t>
                      </m:r>
                      <m:r>
                        <a:rPr lang="en-GB" b="1" i="1">
                          <a:latin typeface="Cambria Math" panose="02040503050406030204" pitchFamily="18" charset="0"/>
                        </a:rPr>
                        <m:t>𝝁</m:t>
                      </m:r>
                      <m:r>
                        <a:rPr lang="en-GB" b="1" i="1">
                          <a:latin typeface="Cambria Math" panose="02040503050406030204" pitchFamily="18" charset="0"/>
                        </a:rPr>
                        <m:t>≠</m:t>
                      </m:r>
                      <m:r>
                        <a:rPr lang="en-GB" b="1" i="1">
                          <a:latin typeface="Cambria Math" panose="02040503050406030204" pitchFamily="18" charset="0"/>
                        </a:rPr>
                        <m:t>𝟎</m:t>
                      </m:r>
                      <m:r>
                        <a:rPr lang="en-GB" b="1" i="1">
                          <a:latin typeface="Cambria Math" panose="02040503050406030204" pitchFamily="18" charset="0"/>
                        </a:rPr>
                        <m:t>.</m:t>
                      </m:r>
                      <m:r>
                        <a:rPr lang="en-GB" b="1" i="1">
                          <a:latin typeface="Cambria Math" panose="02040503050406030204" pitchFamily="18" charset="0"/>
                        </a:rPr>
                        <m:t>𝟓𝟖𝟎</m:t>
                      </m:r>
                    </m:oMath>
                  </m:oMathPara>
                </a14:m>
                <a:endParaRPr lang="en-GB" b="1" i="1" dirty="0">
                  <a:latin typeface="Cambria Math" panose="02040503050406030204" pitchFamily="18" charset="0"/>
                </a:endParaRPr>
              </a:p>
            </p:txBody>
          </p:sp>
        </mc:Choice>
        <mc:Fallback xmlns="">
          <p:sp>
            <p:nvSpPr>
              <p:cNvPr id="7" name="Rectangle 6"/>
              <p:cNvSpPr>
                <a:spLocks noRot="1" noChangeAspect="1" noMove="1" noResize="1" noEditPoints="1" noAdjustHandles="1" noChangeArrowheads="1" noChangeShapeType="1" noTextEdit="1"/>
              </p:cNvSpPr>
              <p:nvPr/>
            </p:nvSpPr>
            <p:spPr>
              <a:xfrm>
                <a:off x="7010546" y="1947446"/>
                <a:ext cx="1728192" cy="646331"/>
              </a:xfrm>
              <a:prstGeom prst="rect">
                <a:avLst/>
              </a:prstGeom>
              <a:blipFill>
                <a:blip r:embed="rId3"/>
                <a:stretch>
                  <a:fillRect b="-2830"/>
                </a:stretch>
              </a:blipFill>
            </p:spPr>
            <p:txBody>
              <a:bodyPr/>
              <a:lstStyle/>
              <a:p>
                <a:r>
                  <a:rPr lang="en-GB">
                    <a:noFill/>
                  </a:rPr>
                  <a:t> </a:t>
                </a:r>
              </a:p>
            </p:txBody>
          </p:sp>
        </mc:Fallback>
      </mc:AlternateContent>
      <p:pic>
        <p:nvPicPr>
          <p:cNvPr id="11" name="Picture 10"/>
          <p:cNvPicPr>
            <a:picLocks noChangeAspect="1"/>
          </p:cNvPicPr>
          <p:nvPr/>
        </p:nvPicPr>
        <p:blipFill rotWithShape="1">
          <a:blip r:embed="rId4"/>
          <a:srcRect l="7445" r="4827"/>
          <a:stretch/>
        </p:blipFill>
        <p:spPr>
          <a:xfrm>
            <a:off x="2123728" y="2963691"/>
            <a:ext cx="2016224" cy="1033455"/>
          </a:xfrm>
          <a:prstGeom prst="rect">
            <a:avLst/>
          </a:prstGeom>
        </p:spPr>
      </p:pic>
      <mc:AlternateContent xmlns:mc="http://schemas.openxmlformats.org/markup-compatibility/2006" xmlns:a14="http://schemas.microsoft.com/office/drawing/2010/main">
        <mc:Choice Requires="a14">
          <p:sp>
            <p:nvSpPr>
              <p:cNvPr id="13" name="Rectangle 12"/>
              <p:cNvSpPr/>
              <p:nvPr/>
            </p:nvSpPr>
            <p:spPr>
              <a:xfrm>
                <a:off x="756375" y="2870075"/>
                <a:ext cx="1727393" cy="1200329"/>
              </a:xfrm>
              <a:prstGeom prst="rect">
                <a:avLst/>
              </a:prstGeom>
            </p:spPr>
            <p:txBody>
              <a:bodyPr wrap="square">
                <a:spAutoFit/>
              </a:bodyPr>
              <a:lstStyle/>
              <a:p>
                <a:pPr lvl="0"/>
                <a:r>
                  <a:rPr lang="en-GB" sz="2400" b="1" dirty="0">
                    <a:solidFill>
                      <a:srgbClr val="FF0000"/>
                    </a:solidFill>
                  </a:rPr>
                  <a:t>Population</a:t>
                </a:r>
                <a:r>
                  <a:rPr lang="en-GB" sz="2000" dirty="0">
                    <a:solidFill>
                      <a:prstClr val="black"/>
                    </a:solidFill>
                  </a:rPr>
                  <a:t> </a:t>
                </a:r>
              </a:p>
              <a:p>
                <a:pPr lvl="0"/>
                <a14:m>
                  <m:oMath xmlns:m="http://schemas.openxmlformats.org/officeDocument/2006/math">
                    <m:r>
                      <a:rPr lang="en-GB" sz="2400" i="1" dirty="0">
                        <a:solidFill>
                          <a:prstClr val="black"/>
                        </a:solidFill>
                        <a:latin typeface="Cambria Math" panose="02040503050406030204" pitchFamily="18" charset="0"/>
                      </a:rPr>
                      <m:t>𝜎</m:t>
                    </m:r>
                    <m:r>
                      <a:rPr lang="en-GB" sz="2400" i="1" dirty="0">
                        <a:solidFill>
                          <a:prstClr val="black"/>
                        </a:solidFill>
                        <a:latin typeface="Cambria Math" panose="02040503050406030204" pitchFamily="18" charset="0"/>
                      </a:rPr>
                      <m:t> </m:t>
                    </m:r>
                  </m:oMath>
                </a14:m>
                <a:r>
                  <a:rPr lang="en-GB" sz="2400" dirty="0"/>
                  <a:t>= 0.015</a:t>
                </a:r>
              </a:p>
              <a:p>
                <a:pPr lvl="0"/>
                <a14:m>
                  <m:oMath xmlns:m="http://schemas.openxmlformats.org/officeDocument/2006/math">
                    <m:r>
                      <a:rPr lang="en-GB" sz="2400" i="1" dirty="0">
                        <a:solidFill>
                          <a:prstClr val="black"/>
                        </a:solidFill>
                        <a:latin typeface="Cambria Math" panose="02040503050406030204" pitchFamily="18" charset="0"/>
                      </a:rPr>
                      <m:t>𝜇</m:t>
                    </m:r>
                  </m:oMath>
                </a14:m>
                <a:r>
                  <a:rPr lang="en-GB" sz="2400" dirty="0"/>
                  <a:t> = 0.580</a:t>
                </a:r>
              </a:p>
            </p:txBody>
          </p:sp>
        </mc:Choice>
        <mc:Fallback xmlns="">
          <p:sp>
            <p:nvSpPr>
              <p:cNvPr id="13" name="Rectangle 12"/>
              <p:cNvSpPr>
                <a:spLocks noRot="1" noChangeAspect="1" noMove="1" noResize="1" noEditPoints="1" noAdjustHandles="1" noChangeArrowheads="1" noChangeShapeType="1" noTextEdit="1"/>
              </p:cNvSpPr>
              <p:nvPr/>
            </p:nvSpPr>
            <p:spPr>
              <a:xfrm>
                <a:off x="756375" y="2870075"/>
                <a:ext cx="1727393" cy="1200329"/>
              </a:xfrm>
              <a:prstGeom prst="rect">
                <a:avLst/>
              </a:prstGeom>
              <a:blipFill>
                <a:blip r:embed="rId5"/>
                <a:stretch>
                  <a:fillRect l="-5300" t="-4061" b="-10660"/>
                </a:stretch>
              </a:blipFill>
            </p:spPr>
            <p:txBody>
              <a:bodyPr/>
              <a:lstStyle/>
              <a:p>
                <a:r>
                  <a:rPr lang="en-GB">
                    <a:noFill/>
                  </a:rPr>
                  <a:t> </a:t>
                </a:r>
              </a:p>
            </p:txBody>
          </p:sp>
        </mc:Fallback>
      </mc:AlternateContent>
      <p:sp>
        <p:nvSpPr>
          <p:cNvPr id="16" name="TextBox 15"/>
          <p:cNvSpPr txBox="1"/>
          <p:nvPr/>
        </p:nvSpPr>
        <p:spPr>
          <a:xfrm>
            <a:off x="2738053" y="3931916"/>
            <a:ext cx="787574" cy="369332"/>
          </a:xfrm>
          <a:prstGeom prst="rect">
            <a:avLst/>
          </a:prstGeom>
          <a:noFill/>
        </p:spPr>
        <p:txBody>
          <a:bodyPr wrap="square" rtlCol="0">
            <a:spAutoFit/>
          </a:bodyPr>
          <a:lstStyle/>
          <a:p>
            <a:r>
              <a:rPr lang="en-GB" dirty="0"/>
              <a:t>0.580</a:t>
            </a:r>
          </a:p>
        </p:txBody>
      </p:sp>
      <p:sp>
        <p:nvSpPr>
          <p:cNvPr id="17" name="TextBox 16"/>
          <p:cNvSpPr txBox="1"/>
          <p:nvPr/>
        </p:nvSpPr>
        <p:spPr>
          <a:xfrm>
            <a:off x="7106309" y="3942096"/>
            <a:ext cx="710354" cy="369332"/>
          </a:xfrm>
          <a:prstGeom prst="rect">
            <a:avLst/>
          </a:prstGeom>
          <a:noFill/>
        </p:spPr>
        <p:txBody>
          <a:bodyPr wrap="square" rtlCol="0">
            <a:spAutoFit/>
          </a:bodyPr>
          <a:lstStyle/>
          <a:p>
            <a:r>
              <a:rPr lang="en-GB" dirty="0"/>
              <a:t>0.580</a:t>
            </a:r>
          </a:p>
        </p:txBody>
      </p:sp>
      <p:pic>
        <p:nvPicPr>
          <p:cNvPr id="8" name="Picture 7"/>
          <p:cNvPicPr>
            <a:picLocks noChangeAspect="1"/>
          </p:cNvPicPr>
          <p:nvPr/>
        </p:nvPicPr>
        <p:blipFill rotWithShape="1">
          <a:blip r:embed="rId6"/>
          <a:srcRect l="7472" r="4429"/>
          <a:stretch/>
        </p:blipFill>
        <p:spPr>
          <a:xfrm>
            <a:off x="6618914" y="2885343"/>
            <a:ext cx="1798045" cy="1157115"/>
          </a:xfrm>
          <a:prstGeom prst="rect">
            <a:avLst/>
          </a:prstGeom>
        </p:spPr>
      </p:pic>
      <mc:AlternateContent xmlns:mc="http://schemas.openxmlformats.org/markup-compatibility/2006" xmlns:a14="http://schemas.microsoft.com/office/drawing/2010/main">
        <mc:Choice Requires="a14">
          <p:sp>
            <p:nvSpPr>
              <p:cNvPr id="19" name="Rectangle 18"/>
              <p:cNvSpPr/>
              <p:nvPr/>
            </p:nvSpPr>
            <p:spPr>
              <a:xfrm>
                <a:off x="5076056" y="2780928"/>
                <a:ext cx="1790474" cy="1391791"/>
              </a:xfrm>
              <a:prstGeom prst="rect">
                <a:avLst/>
              </a:prstGeom>
            </p:spPr>
            <p:txBody>
              <a:bodyPr wrap="square">
                <a:spAutoFit/>
              </a:bodyPr>
              <a:lstStyle/>
              <a:p>
                <a:pPr lvl="0"/>
                <a:r>
                  <a:rPr lang="en-GB" sz="2400" b="1" dirty="0">
                    <a:solidFill>
                      <a:srgbClr val="0000FF"/>
                    </a:solidFill>
                  </a:rPr>
                  <a:t>Sample (50)</a:t>
                </a:r>
                <a:r>
                  <a:rPr lang="en-GB" sz="2000" dirty="0">
                    <a:solidFill>
                      <a:prstClr val="black"/>
                    </a:solidFill>
                  </a:rPr>
                  <a:t> </a:t>
                </a:r>
              </a:p>
              <a:p>
                <a:pPr lvl="0"/>
                <a14:m>
                  <m:oMath xmlns:m="http://schemas.openxmlformats.org/officeDocument/2006/math">
                    <m:r>
                      <a:rPr lang="en-GB" sz="2400" i="1" dirty="0">
                        <a:solidFill>
                          <a:prstClr val="black"/>
                        </a:solidFill>
                        <a:latin typeface="Cambria Math" panose="02040503050406030204" pitchFamily="18" charset="0"/>
                      </a:rPr>
                      <m:t>𝜎</m:t>
                    </m:r>
                    <m:r>
                      <a:rPr lang="en-GB" sz="2400" i="1" dirty="0">
                        <a:solidFill>
                          <a:prstClr val="black"/>
                        </a:solidFill>
                        <a:latin typeface="Cambria Math" panose="02040503050406030204" pitchFamily="18" charset="0"/>
                      </a:rPr>
                      <m:t> </m:t>
                    </m:r>
                  </m:oMath>
                </a14:m>
                <a:r>
                  <a:rPr lang="en-GB" sz="2400" dirty="0"/>
                  <a:t>= </a:t>
                </a:r>
                <a14:m>
                  <m:oMath xmlns:m="http://schemas.openxmlformats.org/officeDocument/2006/math">
                    <m:box>
                      <m:boxPr>
                        <m:ctrlPr>
                          <a:rPr lang="en-GB" sz="2400" i="1" smtClean="0">
                            <a:latin typeface="Cambria Math" panose="02040503050406030204" pitchFamily="18" charset="0"/>
                          </a:rPr>
                        </m:ctrlPr>
                      </m:boxPr>
                      <m:e>
                        <m:argPr>
                          <m:argSz m:val="-1"/>
                        </m:argPr>
                        <m:rad>
                          <m:radPr>
                            <m:degHide m:val="on"/>
                            <m:ctrlPr>
                              <a:rPr lang="en-GB" sz="2400" i="1" smtClean="0">
                                <a:latin typeface="Cambria Math" panose="02040503050406030204" pitchFamily="18" charset="0"/>
                              </a:rPr>
                            </m:ctrlPr>
                          </m:radPr>
                          <m:deg/>
                          <m:e>
                            <m:f>
                              <m:fPr>
                                <m:ctrlPr>
                                  <a:rPr lang="en-GB" sz="2400" i="1">
                                    <a:latin typeface="Cambria Math" panose="02040503050406030204" pitchFamily="18" charset="0"/>
                                  </a:rPr>
                                </m:ctrlPr>
                              </m:fPr>
                              <m:num>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0.015</m:t>
                                    </m:r>
                                  </m:e>
                                  <m:sup>
                                    <m:r>
                                      <a:rPr lang="en-GB" sz="2400" b="0" i="1" smtClean="0">
                                        <a:latin typeface="Cambria Math" panose="02040503050406030204" pitchFamily="18" charset="0"/>
                                      </a:rPr>
                                      <m:t>2</m:t>
                                    </m:r>
                                  </m:sup>
                                </m:sSup>
                              </m:num>
                              <m:den>
                                <m:r>
                                  <a:rPr lang="en-GB" sz="2400" b="0" i="1" smtClean="0">
                                    <a:latin typeface="Cambria Math" panose="02040503050406030204" pitchFamily="18" charset="0"/>
                                  </a:rPr>
                                  <m:t>50</m:t>
                                </m:r>
                              </m:den>
                            </m:f>
                          </m:e>
                        </m:rad>
                      </m:e>
                    </m:box>
                  </m:oMath>
                </a14:m>
                <a:endParaRPr lang="en-GB" sz="2400" dirty="0"/>
              </a:p>
              <a:p>
                <a:pPr lvl="0"/>
                <a14:m>
                  <m:oMath xmlns:m="http://schemas.openxmlformats.org/officeDocument/2006/math">
                    <m:r>
                      <a:rPr lang="en-GB" sz="2400" i="1" dirty="0">
                        <a:solidFill>
                          <a:prstClr val="black"/>
                        </a:solidFill>
                        <a:latin typeface="Cambria Math" panose="02040503050406030204" pitchFamily="18" charset="0"/>
                      </a:rPr>
                      <m:t>𝜇</m:t>
                    </m:r>
                  </m:oMath>
                </a14:m>
                <a:r>
                  <a:rPr lang="en-GB" sz="2400" dirty="0"/>
                  <a:t> = 0.580</a:t>
                </a:r>
              </a:p>
            </p:txBody>
          </p:sp>
        </mc:Choice>
        <mc:Fallback xmlns="">
          <p:sp>
            <p:nvSpPr>
              <p:cNvPr id="19" name="Rectangle 18"/>
              <p:cNvSpPr>
                <a:spLocks noRot="1" noChangeAspect="1" noMove="1" noResize="1" noEditPoints="1" noAdjustHandles="1" noChangeArrowheads="1" noChangeShapeType="1" noTextEdit="1"/>
              </p:cNvSpPr>
              <p:nvPr/>
            </p:nvSpPr>
            <p:spPr>
              <a:xfrm>
                <a:off x="5076056" y="2780928"/>
                <a:ext cx="1790474" cy="1391791"/>
              </a:xfrm>
              <a:prstGeom prst="rect">
                <a:avLst/>
              </a:prstGeom>
              <a:blipFill>
                <a:blip r:embed="rId7"/>
                <a:stretch>
                  <a:fillRect l="-5461" t="-3493" b="-8734"/>
                </a:stretch>
              </a:blipFill>
            </p:spPr>
            <p:txBody>
              <a:bodyPr/>
              <a:lstStyle/>
              <a:p>
                <a:r>
                  <a:rPr lang="en-GB">
                    <a:noFill/>
                  </a:rPr>
                  <a:t> </a:t>
                </a:r>
              </a:p>
            </p:txBody>
          </p:sp>
        </mc:Fallback>
      </mc:AlternateContent>
      <p:sp>
        <p:nvSpPr>
          <p:cNvPr id="9" name="TextBox 8"/>
          <p:cNvSpPr txBox="1"/>
          <p:nvPr/>
        </p:nvSpPr>
        <p:spPr>
          <a:xfrm>
            <a:off x="6377586" y="4248362"/>
            <a:ext cx="689390" cy="369332"/>
          </a:xfrm>
          <a:prstGeom prst="rect">
            <a:avLst/>
          </a:prstGeom>
          <a:noFill/>
        </p:spPr>
        <p:txBody>
          <a:bodyPr wrap="square" rtlCol="0">
            <a:spAutoFit/>
          </a:bodyPr>
          <a:lstStyle/>
          <a:p>
            <a:r>
              <a:rPr lang="en-GB" b="1" dirty="0">
                <a:solidFill>
                  <a:srgbClr val="00B050"/>
                </a:solidFill>
              </a:rPr>
              <a:t>0.5%</a:t>
            </a:r>
          </a:p>
        </p:txBody>
      </p:sp>
      <p:sp>
        <p:nvSpPr>
          <p:cNvPr id="20" name="TextBox 19"/>
          <p:cNvSpPr txBox="1"/>
          <p:nvPr/>
        </p:nvSpPr>
        <p:spPr>
          <a:xfrm>
            <a:off x="8048210" y="4221088"/>
            <a:ext cx="689390" cy="369332"/>
          </a:xfrm>
          <a:prstGeom prst="rect">
            <a:avLst/>
          </a:prstGeom>
          <a:noFill/>
        </p:spPr>
        <p:txBody>
          <a:bodyPr wrap="square" rtlCol="0">
            <a:spAutoFit/>
          </a:bodyPr>
          <a:lstStyle/>
          <a:p>
            <a:r>
              <a:rPr lang="en-GB" b="1" dirty="0">
                <a:solidFill>
                  <a:srgbClr val="00B050"/>
                </a:solidFill>
              </a:rPr>
              <a:t>0.5%</a:t>
            </a:r>
          </a:p>
        </p:txBody>
      </p:sp>
      <p:cxnSp>
        <p:nvCxnSpPr>
          <p:cNvPr id="22" name="Straight Arrow Connector 21"/>
          <p:cNvCxnSpPr/>
          <p:nvPr/>
        </p:nvCxnSpPr>
        <p:spPr>
          <a:xfrm flipV="1">
            <a:off x="6710403" y="4044761"/>
            <a:ext cx="225983" cy="2772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8013486" y="4038411"/>
            <a:ext cx="231704" cy="265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p:cNvSpPr txBox="1"/>
              <p:nvPr/>
            </p:nvSpPr>
            <p:spPr>
              <a:xfrm>
                <a:off x="425128" y="4726436"/>
                <a:ext cx="2988332" cy="1641988"/>
              </a:xfrm>
              <a:prstGeom prst="rect">
                <a:avLst/>
              </a:prstGeom>
              <a:noFill/>
            </p:spPr>
            <p:txBody>
              <a:bodyPr wrap="square" rtlCol="0">
                <a:spAutoFit/>
              </a:bodyPr>
              <a:lstStyle/>
              <a:p>
                <a:r>
                  <a:rPr lang="en-GB" sz="2000" b="1" dirty="0"/>
                  <a:t>INVERSE NORMAL</a:t>
                </a:r>
              </a:p>
              <a:p>
                <a:r>
                  <a:rPr lang="en-GB" sz="2000" dirty="0">
                    <a:solidFill>
                      <a:prstClr val="black"/>
                    </a:solidFill>
                    <a:latin typeface="Cambria Math" panose="02040503050406030204" pitchFamily="18" charset="0"/>
                  </a:rPr>
                  <a:t>Area = 0.005</a:t>
                </a:r>
              </a:p>
              <a:p>
                <a14:m>
                  <m:oMath xmlns:m="http://schemas.openxmlformats.org/officeDocument/2006/math">
                    <m:r>
                      <a:rPr lang="en-GB" sz="2000" i="1" dirty="0">
                        <a:solidFill>
                          <a:prstClr val="black"/>
                        </a:solidFill>
                        <a:latin typeface="Cambria Math" panose="02040503050406030204" pitchFamily="18" charset="0"/>
                      </a:rPr>
                      <m:t>𝜇</m:t>
                    </m:r>
                  </m:oMath>
                </a14:m>
                <a:r>
                  <a:rPr lang="en-GB" sz="2000" dirty="0"/>
                  <a:t> = 0.580</a:t>
                </a:r>
              </a:p>
              <a:p>
                <a14:m>
                  <m:oMath xmlns:m="http://schemas.openxmlformats.org/officeDocument/2006/math">
                    <m:r>
                      <a:rPr lang="en-GB" sz="2000" i="1" dirty="0">
                        <a:solidFill>
                          <a:prstClr val="black"/>
                        </a:solidFill>
                        <a:latin typeface="Cambria Math" panose="02040503050406030204" pitchFamily="18" charset="0"/>
                      </a:rPr>
                      <m:t>𝜎</m:t>
                    </m:r>
                    <m:r>
                      <a:rPr lang="en-GB" sz="2000" i="1" dirty="0">
                        <a:solidFill>
                          <a:prstClr val="black"/>
                        </a:solidFill>
                        <a:latin typeface="Cambria Math" panose="02040503050406030204" pitchFamily="18" charset="0"/>
                      </a:rPr>
                      <m:t> </m:t>
                    </m:r>
                  </m:oMath>
                </a14:m>
                <a:r>
                  <a:rPr lang="en-GB" sz="2000" dirty="0"/>
                  <a:t>= </a:t>
                </a:r>
                <a14:m>
                  <m:oMath xmlns:m="http://schemas.openxmlformats.org/officeDocument/2006/math">
                    <m:rad>
                      <m:radPr>
                        <m:degHide m:val="on"/>
                        <m:ctrlPr>
                          <a:rPr lang="en-GB" sz="2000" i="1">
                            <a:latin typeface="Cambria Math" panose="02040503050406030204" pitchFamily="18" charset="0"/>
                          </a:rPr>
                        </m:ctrlPr>
                      </m:radPr>
                      <m:deg/>
                      <m:e>
                        <m:f>
                          <m:fPr>
                            <m:ctrlPr>
                              <a:rPr lang="en-GB" sz="2000" i="1">
                                <a:latin typeface="Cambria Math" panose="02040503050406030204" pitchFamily="18" charset="0"/>
                              </a:rPr>
                            </m:ctrlPr>
                          </m:fPr>
                          <m:num>
                            <m:sSup>
                              <m:sSupPr>
                                <m:ctrlPr>
                                  <a:rPr lang="en-GB" sz="2000" i="1">
                                    <a:latin typeface="Cambria Math" panose="02040503050406030204" pitchFamily="18" charset="0"/>
                                  </a:rPr>
                                </m:ctrlPr>
                              </m:sSupPr>
                              <m:e>
                                <m:r>
                                  <a:rPr lang="en-GB" sz="2000" b="0" i="1" smtClean="0">
                                    <a:latin typeface="Cambria Math" panose="02040503050406030204" pitchFamily="18" charset="0"/>
                                  </a:rPr>
                                  <m:t>0.015</m:t>
                                </m:r>
                              </m:e>
                              <m:sup>
                                <m:r>
                                  <a:rPr lang="en-GB" sz="2000" i="1">
                                    <a:latin typeface="Cambria Math" panose="02040503050406030204" pitchFamily="18" charset="0"/>
                                  </a:rPr>
                                  <m:t>2</m:t>
                                </m:r>
                              </m:sup>
                            </m:sSup>
                          </m:num>
                          <m:den>
                            <m:r>
                              <a:rPr lang="en-GB" sz="2000" b="0" i="1" smtClean="0">
                                <a:latin typeface="Cambria Math" panose="02040503050406030204" pitchFamily="18" charset="0"/>
                              </a:rPr>
                              <m:t>50</m:t>
                            </m:r>
                          </m:den>
                        </m:f>
                      </m:e>
                    </m:rad>
                  </m:oMath>
                </a14:m>
                <a:endParaRPr lang="en-GB" sz="20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25128" y="4726436"/>
                <a:ext cx="2988332" cy="1641988"/>
              </a:xfrm>
              <a:prstGeom prst="rect">
                <a:avLst/>
              </a:prstGeom>
              <a:blipFill>
                <a:blip r:embed="rId8"/>
                <a:stretch>
                  <a:fillRect l="-2245" t="-185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5025154" y="4757709"/>
                <a:ext cx="2988332" cy="1641988"/>
              </a:xfrm>
              <a:prstGeom prst="rect">
                <a:avLst/>
              </a:prstGeom>
              <a:noFill/>
            </p:spPr>
            <p:txBody>
              <a:bodyPr wrap="square" rtlCol="0">
                <a:spAutoFit/>
              </a:bodyPr>
              <a:lstStyle/>
              <a:p>
                <a:r>
                  <a:rPr lang="en-GB" sz="2000" b="1" dirty="0"/>
                  <a:t>INVERSE NORMAL</a:t>
                </a:r>
              </a:p>
              <a:p>
                <a:r>
                  <a:rPr lang="en-GB" sz="2000" dirty="0">
                    <a:solidFill>
                      <a:prstClr val="black"/>
                    </a:solidFill>
                    <a:latin typeface="Cambria Math" panose="02040503050406030204" pitchFamily="18" charset="0"/>
                  </a:rPr>
                  <a:t>Area = 0.995</a:t>
                </a:r>
              </a:p>
              <a:p>
                <a14:m>
                  <m:oMath xmlns:m="http://schemas.openxmlformats.org/officeDocument/2006/math">
                    <m:r>
                      <a:rPr lang="en-GB" sz="2000" i="1" dirty="0">
                        <a:solidFill>
                          <a:prstClr val="black"/>
                        </a:solidFill>
                        <a:latin typeface="Cambria Math" panose="02040503050406030204" pitchFamily="18" charset="0"/>
                      </a:rPr>
                      <m:t>𝜇</m:t>
                    </m:r>
                  </m:oMath>
                </a14:m>
                <a:r>
                  <a:rPr lang="en-GB" sz="2000" dirty="0"/>
                  <a:t> = 0.580</a:t>
                </a:r>
              </a:p>
              <a:p>
                <a14:m>
                  <m:oMath xmlns:m="http://schemas.openxmlformats.org/officeDocument/2006/math">
                    <m:r>
                      <a:rPr lang="en-GB" sz="2000" i="1" dirty="0">
                        <a:solidFill>
                          <a:prstClr val="black"/>
                        </a:solidFill>
                        <a:latin typeface="Cambria Math" panose="02040503050406030204" pitchFamily="18" charset="0"/>
                      </a:rPr>
                      <m:t>𝜎</m:t>
                    </m:r>
                    <m:r>
                      <a:rPr lang="en-GB" sz="2000" i="1" dirty="0">
                        <a:solidFill>
                          <a:prstClr val="black"/>
                        </a:solidFill>
                        <a:latin typeface="Cambria Math" panose="02040503050406030204" pitchFamily="18" charset="0"/>
                      </a:rPr>
                      <m:t> </m:t>
                    </m:r>
                  </m:oMath>
                </a14:m>
                <a:r>
                  <a:rPr lang="en-GB" sz="2000" dirty="0"/>
                  <a:t>= </a:t>
                </a:r>
                <a14:m>
                  <m:oMath xmlns:m="http://schemas.openxmlformats.org/officeDocument/2006/math">
                    <m:rad>
                      <m:radPr>
                        <m:degHide m:val="on"/>
                        <m:ctrlPr>
                          <a:rPr lang="en-GB" sz="2000" i="1">
                            <a:latin typeface="Cambria Math" panose="02040503050406030204" pitchFamily="18" charset="0"/>
                          </a:rPr>
                        </m:ctrlPr>
                      </m:radPr>
                      <m:deg/>
                      <m:e>
                        <m:f>
                          <m:fPr>
                            <m:ctrlPr>
                              <a:rPr lang="en-GB" sz="2000" i="1">
                                <a:latin typeface="Cambria Math" panose="02040503050406030204" pitchFamily="18" charset="0"/>
                              </a:rPr>
                            </m:ctrlPr>
                          </m:fPr>
                          <m:num>
                            <m:sSup>
                              <m:sSupPr>
                                <m:ctrlPr>
                                  <a:rPr lang="en-GB" sz="2000" i="1">
                                    <a:latin typeface="Cambria Math" panose="02040503050406030204" pitchFamily="18" charset="0"/>
                                  </a:rPr>
                                </m:ctrlPr>
                              </m:sSupPr>
                              <m:e>
                                <m:r>
                                  <a:rPr lang="en-GB" sz="2000" b="0" i="1" smtClean="0">
                                    <a:latin typeface="Cambria Math" panose="02040503050406030204" pitchFamily="18" charset="0"/>
                                  </a:rPr>
                                  <m:t>0.015</m:t>
                                </m:r>
                              </m:e>
                              <m:sup>
                                <m:r>
                                  <a:rPr lang="en-GB" sz="2000" i="1">
                                    <a:latin typeface="Cambria Math" panose="02040503050406030204" pitchFamily="18" charset="0"/>
                                  </a:rPr>
                                  <m:t>2</m:t>
                                </m:r>
                              </m:sup>
                            </m:sSup>
                          </m:num>
                          <m:den>
                            <m:r>
                              <a:rPr lang="en-GB" sz="2000" b="0" i="1" smtClean="0">
                                <a:latin typeface="Cambria Math" panose="02040503050406030204" pitchFamily="18" charset="0"/>
                              </a:rPr>
                              <m:t>50</m:t>
                            </m:r>
                          </m:den>
                        </m:f>
                      </m:e>
                    </m:rad>
                  </m:oMath>
                </a14:m>
                <a:endParaRPr lang="en-GB" sz="20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025154" y="4757709"/>
                <a:ext cx="2988332" cy="1641988"/>
              </a:xfrm>
              <a:prstGeom prst="rect">
                <a:avLst/>
              </a:prstGeom>
              <a:blipFill>
                <a:blip r:embed="rId9"/>
                <a:stretch>
                  <a:fillRect l="-2037" t="-185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1771035" y="6113086"/>
                <a:ext cx="2448272" cy="707886"/>
              </a:xfrm>
              <a:prstGeom prst="rect">
                <a:avLst/>
              </a:prstGeom>
            </p:spPr>
            <p:txBody>
              <a:bodyPr wrap="square">
                <a:spAutoFit/>
              </a:bodyPr>
              <a:lstStyle/>
              <a:p>
                <a:pPr algn="ctr"/>
                <a:r>
                  <a:rPr lang="en-GB" sz="2000" b="1" dirty="0">
                    <a:solidFill>
                      <a:prstClr val="black"/>
                    </a:solidFill>
                  </a:rPr>
                  <a:t>Lower Critical region  </a:t>
                </a:r>
              </a:p>
              <a:p>
                <a:pPr algn="ctr"/>
                <a:r>
                  <a:rPr lang="en-GB" sz="2000" b="1" dirty="0">
                    <a:solidFill>
                      <a:prstClr val="black"/>
                    </a:solidFill>
                  </a:rPr>
                  <a:t>d </a:t>
                </a:r>
                <a14:m>
                  <m:oMath xmlns:m="http://schemas.openxmlformats.org/officeDocument/2006/math">
                    <m:r>
                      <a:rPr lang="en-GB" sz="2000" b="1" i="1">
                        <a:solidFill>
                          <a:prstClr val="black"/>
                        </a:solidFill>
                        <a:latin typeface="Cambria Math" panose="02040503050406030204" pitchFamily="18" charset="0"/>
                      </a:rPr>
                      <m:t>≤</m:t>
                    </m:r>
                    <m:r>
                      <a:rPr lang="en-GB" sz="2000" b="1" i="1">
                        <a:solidFill>
                          <a:prstClr val="black"/>
                        </a:solidFill>
                        <a:latin typeface="Cambria Math" panose="02040503050406030204" pitchFamily="18" charset="0"/>
                      </a:rPr>
                      <m:t>𝟎</m:t>
                    </m:r>
                    <m:r>
                      <a:rPr lang="en-GB" sz="2000" b="1" i="1">
                        <a:solidFill>
                          <a:prstClr val="black"/>
                        </a:solidFill>
                        <a:latin typeface="Cambria Math" panose="02040503050406030204" pitchFamily="18" charset="0"/>
                      </a:rPr>
                      <m:t>.</m:t>
                    </m:r>
                    <m:r>
                      <a:rPr lang="en-GB" sz="2000" b="1" i="1">
                        <a:solidFill>
                          <a:prstClr val="black"/>
                        </a:solidFill>
                        <a:latin typeface="Cambria Math" panose="02040503050406030204" pitchFamily="18" charset="0"/>
                      </a:rPr>
                      <m:t>𝟓𝟕𝟓</m:t>
                    </m:r>
                  </m:oMath>
                </a14:m>
                <a:r>
                  <a:rPr lang="en-GB" sz="2000" b="1" dirty="0">
                    <a:solidFill>
                      <a:prstClr val="black"/>
                    </a:solidFill>
                  </a:rPr>
                  <a:t> </a:t>
                </a:r>
                <a:endParaRPr lang="en-GB" sz="2000" b="1" dirty="0"/>
              </a:p>
            </p:txBody>
          </p:sp>
        </mc:Choice>
        <mc:Fallback xmlns="">
          <p:sp>
            <p:nvSpPr>
              <p:cNvPr id="30" name="Rectangle 29"/>
              <p:cNvSpPr>
                <a:spLocks noRot="1" noChangeAspect="1" noMove="1" noResize="1" noEditPoints="1" noAdjustHandles="1" noChangeArrowheads="1" noChangeShapeType="1" noTextEdit="1"/>
              </p:cNvSpPr>
              <p:nvPr/>
            </p:nvSpPr>
            <p:spPr>
              <a:xfrm>
                <a:off x="1771035" y="6113086"/>
                <a:ext cx="2448272" cy="707886"/>
              </a:xfrm>
              <a:prstGeom prst="rect">
                <a:avLst/>
              </a:prstGeom>
              <a:blipFill>
                <a:blip r:embed="rId10"/>
                <a:stretch>
                  <a:fillRect l="-998" t="-5172" r="-2743" b="-1465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6306988" y="6113086"/>
                <a:ext cx="2496404" cy="707886"/>
              </a:xfrm>
              <a:prstGeom prst="rect">
                <a:avLst/>
              </a:prstGeom>
            </p:spPr>
            <p:txBody>
              <a:bodyPr wrap="square">
                <a:spAutoFit/>
              </a:bodyPr>
              <a:lstStyle/>
              <a:p>
                <a:pPr lvl="0" algn="ctr"/>
                <a:r>
                  <a:rPr lang="en-GB" sz="2000" b="1" dirty="0">
                    <a:solidFill>
                      <a:prstClr val="black"/>
                    </a:solidFill>
                  </a:rPr>
                  <a:t>Upper Critical region </a:t>
                </a:r>
              </a:p>
              <a:p>
                <a:pPr lvl="0" algn="ctr"/>
                <a:r>
                  <a:rPr lang="en-GB" sz="2000" b="1" dirty="0">
                    <a:solidFill>
                      <a:prstClr val="black"/>
                    </a:solidFill>
                  </a:rPr>
                  <a:t>d </a:t>
                </a:r>
                <a14:m>
                  <m:oMath xmlns:m="http://schemas.openxmlformats.org/officeDocument/2006/math">
                    <m:r>
                      <a:rPr lang="en-GB" sz="2000" b="1" i="1">
                        <a:solidFill>
                          <a:prstClr val="black"/>
                        </a:solidFill>
                        <a:latin typeface="Cambria Math" panose="02040503050406030204" pitchFamily="18" charset="0"/>
                      </a:rPr>
                      <m:t>≥</m:t>
                    </m:r>
                    <m:r>
                      <a:rPr lang="en-GB" sz="2000" b="1" i="1">
                        <a:solidFill>
                          <a:prstClr val="black"/>
                        </a:solidFill>
                        <a:latin typeface="Cambria Math" panose="02040503050406030204" pitchFamily="18" charset="0"/>
                      </a:rPr>
                      <m:t>𝟎</m:t>
                    </m:r>
                    <m:r>
                      <a:rPr lang="en-GB" sz="2000" b="1" i="1">
                        <a:solidFill>
                          <a:prstClr val="black"/>
                        </a:solidFill>
                        <a:latin typeface="Cambria Math" panose="02040503050406030204" pitchFamily="18" charset="0"/>
                      </a:rPr>
                      <m:t>.</m:t>
                    </m:r>
                    <m:r>
                      <a:rPr lang="en-GB" sz="2000" b="1" i="1">
                        <a:solidFill>
                          <a:prstClr val="black"/>
                        </a:solidFill>
                        <a:latin typeface="Cambria Math" panose="02040503050406030204" pitchFamily="18" charset="0"/>
                      </a:rPr>
                      <m:t>𝟓𝟖𝟓</m:t>
                    </m:r>
                  </m:oMath>
                </a14:m>
                <a:endParaRPr lang="en-GB" sz="2000" b="1" dirty="0">
                  <a:solidFill>
                    <a:prstClr val="black"/>
                  </a:solidFill>
                </a:endParaRPr>
              </a:p>
            </p:txBody>
          </p:sp>
        </mc:Choice>
        <mc:Fallback xmlns="">
          <p:sp>
            <p:nvSpPr>
              <p:cNvPr id="31" name="Rectangle 30"/>
              <p:cNvSpPr>
                <a:spLocks noRot="1" noChangeAspect="1" noMove="1" noResize="1" noEditPoints="1" noAdjustHandles="1" noChangeArrowheads="1" noChangeShapeType="1" noTextEdit="1"/>
              </p:cNvSpPr>
              <p:nvPr/>
            </p:nvSpPr>
            <p:spPr>
              <a:xfrm>
                <a:off x="6306988" y="6113086"/>
                <a:ext cx="2496404" cy="707886"/>
              </a:xfrm>
              <a:prstGeom prst="rect">
                <a:avLst/>
              </a:prstGeom>
              <a:blipFill>
                <a:blip r:embed="rId11"/>
                <a:stretch>
                  <a:fillRect l="-244" t="-5172" r="-1711" b="-14655"/>
                </a:stretch>
              </a:blipFill>
            </p:spPr>
            <p:txBody>
              <a:bodyPr/>
              <a:lstStyle/>
              <a:p>
                <a:r>
                  <a:rPr lang="en-GB">
                    <a:noFill/>
                  </a:rPr>
                  <a:t> </a:t>
                </a:r>
              </a:p>
            </p:txBody>
          </p:sp>
        </mc:Fallback>
      </mc:AlternateContent>
    </p:spTree>
    <p:extLst>
      <p:ext uri="{BB962C8B-B14F-4D97-AF65-F5344CB8AC3E}">
        <p14:creationId xmlns:p14="http://schemas.microsoft.com/office/powerpoint/2010/main" val="348363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19" grpId="0"/>
      <p:bldP spid="9" grpId="0"/>
      <p:bldP spid="20" grpId="0"/>
      <p:bldP spid="28" grpId="0"/>
      <p:bldP spid="29" grpId="0"/>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3D073A-D909-4721-B91E-5DA7234E08E8}"/>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DE7AF19E-2898-4CF9-A329-8AED07529CD8}"/>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Test Your Understanding</a:t>
              </a:r>
              <a:endParaRPr lang="en-GB" sz="3200" dirty="0"/>
            </a:p>
          </p:txBody>
        </p:sp>
        <p:cxnSp>
          <p:nvCxnSpPr>
            <p:cNvPr id="4" name="Straight Connector 3">
              <a:extLst>
                <a:ext uri="{FF2B5EF4-FFF2-40B4-BE49-F238E27FC236}">
                  <a16:creationId xmlns:a16="http://schemas.microsoft.com/office/drawing/2014/main" id="{452A5957-4965-4434-9447-2589E8FA3DA7}"/>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a:extLst>
              <a:ext uri="{FF2B5EF4-FFF2-40B4-BE49-F238E27FC236}">
                <a16:creationId xmlns:a16="http://schemas.microsoft.com/office/drawing/2014/main" id="{40DABA9A-2FB6-41C0-A1DD-6193E4AECE0F}"/>
              </a:ext>
            </a:extLst>
          </p:cNvPr>
          <p:cNvPicPr>
            <a:picLocks noChangeAspect="1"/>
          </p:cNvPicPr>
          <p:nvPr/>
        </p:nvPicPr>
        <p:blipFill>
          <a:blip r:embed="rId2"/>
          <a:stretch>
            <a:fillRect/>
          </a:stretch>
        </p:blipFill>
        <p:spPr>
          <a:xfrm>
            <a:off x="323527" y="1108253"/>
            <a:ext cx="8273111" cy="1997803"/>
          </a:xfrm>
          <a:prstGeom prst="rect">
            <a:avLst/>
          </a:prstGeom>
          <a:effectLst>
            <a:outerShdw blurRad="63500" sx="102000" sy="102000" algn="ctr" rotWithShape="0">
              <a:prstClr val="black">
                <a:alpha val="40000"/>
              </a:prstClr>
            </a:outerShdw>
          </a:effectLst>
        </p:spPr>
      </p:pic>
      <p:sp>
        <p:nvSpPr>
          <p:cNvPr id="6" name="TextBox 5">
            <a:extLst>
              <a:ext uri="{FF2B5EF4-FFF2-40B4-BE49-F238E27FC236}">
                <a16:creationId xmlns:a16="http://schemas.microsoft.com/office/drawing/2014/main" id="{29AABD15-72A4-4955-ADDD-15A230270ED7}"/>
              </a:ext>
            </a:extLst>
          </p:cNvPr>
          <p:cNvSpPr txBox="1"/>
          <p:nvPr/>
        </p:nvSpPr>
        <p:spPr>
          <a:xfrm>
            <a:off x="323528" y="738922"/>
            <a:ext cx="2664296"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S3 June 2011 Q7a</a:t>
            </a:r>
          </a:p>
        </p:txBody>
      </p:sp>
      <p:pic>
        <p:nvPicPr>
          <p:cNvPr id="7" name="Picture 6">
            <a:extLst>
              <a:ext uri="{FF2B5EF4-FFF2-40B4-BE49-F238E27FC236}">
                <a16:creationId xmlns:a16="http://schemas.microsoft.com/office/drawing/2014/main" id="{1A96BF68-A505-4E52-BC07-2651F8B69DFA}"/>
              </a:ext>
            </a:extLst>
          </p:cNvPr>
          <p:cNvPicPr>
            <a:picLocks noChangeAspect="1"/>
          </p:cNvPicPr>
          <p:nvPr/>
        </p:nvPicPr>
        <p:blipFill>
          <a:blip r:embed="rId3"/>
          <a:stretch>
            <a:fillRect/>
          </a:stretch>
        </p:blipFill>
        <p:spPr>
          <a:xfrm>
            <a:off x="812800" y="3420548"/>
            <a:ext cx="5345289" cy="2348880"/>
          </a:xfrm>
          <a:prstGeom prst="rect">
            <a:avLst/>
          </a:prstGeom>
        </p:spPr>
      </p:pic>
      <p:sp>
        <p:nvSpPr>
          <p:cNvPr id="8" name="Rectangle 7">
            <a:extLst>
              <a:ext uri="{FF2B5EF4-FFF2-40B4-BE49-F238E27FC236}">
                <a16:creationId xmlns:a16="http://schemas.microsoft.com/office/drawing/2014/main" id="{259065A3-D8F7-4D7C-9743-3534AAE8DB16}"/>
              </a:ext>
            </a:extLst>
          </p:cNvPr>
          <p:cNvSpPr/>
          <p:nvPr/>
        </p:nvSpPr>
        <p:spPr>
          <a:xfrm>
            <a:off x="1130853" y="3380948"/>
            <a:ext cx="5241347" cy="238847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 </a:t>
            </a:r>
          </a:p>
        </p:txBody>
      </p:sp>
    </p:spTree>
    <p:extLst>
      <p:ext uri="{BB962C8B-B14F-4D97-AF65-F5344CB8AC3E}">
        <p14:creationId xmlns:p14="http://schemas.microsoft.com/office/powerpoint/2010/main" val="40340633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3G</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Stats/Mechanics Year 2</a:t>
            </a:r>
          </a:p>
          <a:p>
            <a:r>
              <a:rPr lang="en-GB" sz="2400" dirty="0"/>
              <a:t>Pages 58-60</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D03658EE-9A69-4942-99C4-7EBE3E112DEA}"/>
              </a:ext>
            </a:extLst>
          </p:cNvPr>
          <p:cNvSpPr txBox="1"/>
          <p:nvPr/>
        </p:nvSpPr>
        <p:spPr>
          <a:xfrm>
            <a:off x="611560" y="2682537"/>
            <a:ext cx="6336704" cy="2677656"/>
          </a:xfrm>
          <a:prstGeom prst="rect">
            <a:avLst/>
          </a:prstGeom>
          <a:noFill/>
        </p:spPr>
        <p:txBody>
          <a:bodyPr wrap="square" rtlCol="0">
            <a:spAutoFit/>
          </a:bodyPr>
          <a:lstStyle/>
          <a:p>
            <a:r>
              <a:rPr lang="en-US" sz="2400" dirty="0"/>
              <a:t>Complete before the lesson		Q1-2</a:t>
            </a:r>
          </a:p>
          <a:p>
            <a:endParaRPr lang="en-US" sz="2400" dirty="0"/>
          </a:p>
          <a:p>
            <a:r>
              <a:rPr lang="en-US" sz="2400" dirty="0"/>
              <a:t>In Class:			</a:t>
            </a:r>
          </a:p>
          <a:p>
            <a:r>
              <a:rPr lang="en-US" sz="2400" dirty="0">
                <a:solidFill>
                  <a:srgbClr val="00B050"/>
                </a:solidFill>
              </a:rPr>
              <a:t>Green</a:t>
            </a:r>
            <a:r>
              <a:rPr lang="en-US" sz="2400" dirty="0"/>
              <a:t>					Q3-5</a:t>
            </a:r>
          </a:p>
          <a:p>
            <a:r>
              <a:rPr lang="en-US" sz="2400" dirty="0">
                <a:solidFill>
                  <a:schemeClr val="accent6"/>
                </a:solidFill>
              </a:rPr>
              <a:t>Amber</a:t>
            </a:r>
            <a:r>
              <a:rPr lang="en-US" sz="2400" dirty="0"/>
              <a:t> 					Q6-7</a:t>
            </a:r>
          </a:p>
          <a:p>
            <a:r>
              <a:rPr lang="en-US" sz="2400" dirty="0">
                <a:solidFill>
                  <a:srgbClr val="FF0000"/>
                </a:solidFill>
              </a:rPr>
              <a:t>Red</a:t>
            </a:r>
            <a:r>
              <a:rPr lang="en-US" sz="2400" dirty="0"/>
              <a:t>					Q7-8</a:t>
            </a:r>
          </a:p>
          <a:p>
            <a:endParaRPr lang="en-US" sz="2400" dirty="0"/>
          </a:p>
        </p:txBody>
      </p:sp>
    </p:spTree>
    <p:extLst>
      <p:ext uri="{BB962C8B-B14F-4D97-AF65-F5344CB8AC3E}">
        <p14:creationId xmlns:p14="http://schemas.microsoft.com/office/powerpoint/2010/main" val="2020869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423137B-E304-4788-B393-44A56164D7F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51E6F8A5-339E-4149-B717-23A863D43F9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4" name="Straight Connector 3">
              <a:extLst>
                <a:ext uri="{FF2B5EF4-FFF2-40B4-BE49-F238E27FC236}">
                  <a16:creationId xmlns:a16="http://schemas.microsoft.com/office/drawing/2014/main" id="{5D25598E-C06D-4A43-856A-688A17FAD5D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33" name="Rectangle 32">
            <a:extLst>
              <a:ext uri="{FF2B5EF4-FFF2-40B4-BE49-F238E27FC236}">
                <a16:creationId xmlns:a16="http://schemas.microsoft.com/office/drawing/2014/main" id="{2844255E-608D-4CAF-9D08-55FCCF0B06D4}"/>
              </a:ext>
            </a:extLst>
          </p:cNvPr>
          <p:cNvSpPr/>
          <p:nvPr/>
        </p:nvSpPr>
        <p:spPr>
          <a:xfrm>
            <a:off x="250279" y="1484784"/>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0</a:t>
            </a:r>
          </a:p>
        </p:txBody>
      </p:sp>
      <p:sp>
        <p:nvSpPr>
          <p:cNvPr id="34" name="Rectangle 33">
            <a:extLst>
              <a:ext uri="{FF2B5EF4-FFF2-40B4-BE49-F238E27FC236}">
                <a16:creationId xmlns:a16="http://schemas.microsoft.com/office/drawing/2014/main" id="{BEF9847C-7703-4019-8928-05BBAC527AB1}"/>
              </a:ext>
            </a:extLst>
          </p:cNvPr>
          <p:cNvSpPr/>
          <p:nvPr/>
        </p:nvSpPr>
        <p:spPr>
          <a:xfrm>
            <a:off x="1114375" y="1484784"/>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1</a:t>
            </a:r>
          </a:p>
        </p:txBody>
      </p:sp>
      <p:sp>
        <p:nvSpPr>
          <p:cNvPr id="35" name="Rectangle 34">
            <a:extLst>
              <a:ext uri="{FF2B5EF4-FFF2-40B4-BE49-F238E27FC236}">
                <a16:creationId xmlns:a16="http://schemas.microsoft.com/office/drawing/2014/main" id="{FD23C0A5-7255-44FE-8E13-287518D2053D}"/>
              </a:ext>
            </a:extLst>
          </p:cNvPr>
          <p:cNvSpPr/>
          <p:nvPr/>
        </p:nvSpPr>
        <p:spPr>
          <a:xfrm>
            <a:off x="1978471" y="1484784"/>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2</a:t>
            </a:r>
          </a:p>
        </p:txBody>
      </p:sp>
      <p:sp>
        <p:nvSpPr>
          <p:cNvPr id="36" name="Rectangle 35">
            <a:extLst>
              <a:ext uri="{FF2B5EF4-FFF2-40B4-BE49-F238E27FC236}">
                <a16:creationId xmlns:a16="http://schemas.microsoft.com/office/drawing/2014/main" id="{201498CA-49A0-4238-9CAF-AED94666F541}"/>
              </a:ext>
            </a:extLst>
          </p:cNvPr>
          <p:cNvSpPr/>
          <p:nvPr/>
        </p:nvSpPr>
        <p:spPr>
          <a:xfrm>
            <a:off x="2874356" y="1494654"/>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3</a:t>
            </a:r>
          </a:p>
        </p:txBody>
      </p:sp>
      <p:sp>
        <p:nvSpPr>
          <p:cNvPr id="37" name="Rectangle 36">
            <a:extLst>
              <a:ext uri="{FF2B5EF4-FFF2-40B4-BE49-F238E27FC236}">
                <a16:creationId xmlns:a16="http://schemas.microsoft.com/office/drawing/2014/main" id="{96886E0C-ED51-47E1-BAD1-DCEE0F03D330}"/>
              </a:ext>
            </a:extLst>
          </p:cNvPr>
          <p:cNvSpPr/>
          <p:nvPr/>
        </p:nvSpPr>
        <p:spPr>
          <a:xfrm>
            <a:off x="3787312" y="1495137"/>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4</a:t>
            </a:r>
          </a:p>
        </p:txBody>
      </p:sp>
      <p:sp>
        <p:nvSpPr>
          <p:cNvPr id="38" name="Rectangle 37">
            <a:extLst>
              <a:ext uri="{FF2B5EF4-FFF2-40B4-BE49-F238E27FC236}">
                <a16:creationId xmlns:a16="http://schemas.microsoft.com/office/drawing/2014/main" id="{542AD76D-6E7A-4109-81C0-8505F07AFFB6}"/>
              </a:ext>
            </a:extLst>
          </p:cNvPr>
          <p:cNvSpPr/>
          <p:nvPr/>
        </p:nvSpPr>
        <p:spPr>
          <a:xfrm>
            <a:off x="4662831" y="1496731"/>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5</a:t>
            </a:r>
          </a:p>
        </p:txBody>
      </p:sp>
      <p:sp>
        <p:nvSpPr>
          <p:cNvPr id="39" name="Rectangle 38">
            <a:extLst>
              <a:ext uri="{FF2B5EF4-FFF2-40B4-BE49-F238E27FC236}">
                <a16:creationId xmlns:a16="http://schemas.microsoft.com/office/drawing/2014/main" id="{80641BE1-C003-4684-9410-A48FD7A43CA1}"/>
              </a:ext>
            </a:extLst>
          </p:cNvPr>
          <p:cNvSpPr/>
          <p:nvPr/>
        </p:nvSpPr>
        <p:spPr>
          <a:xfrm>
            <a:off x="5554778" y="1496731"/>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6</a:t>
            </a:r>
          </a:p>
        </p:txBody>
      </p:sp>
      <p:sp>
        <p:nvSpPr>
          <p:cNvPr id="40" name="Rectangle 39">
            <a:extLst>
              <a:ext uri="{FF2B5EF4-FFF2-40B4-BE49-F238E27FC236}">
                <a16:creationId xmlns:a16="http://schemas.microsoft.com/office/drawing/2014/main" id="{3313580E-231B-4665-9EBA-A52EE651E24F}"/>
              </a:ext>
            </a:extLst>
          </p:cNvPr>
          <p:cNvSpPr/>
          <p:nvPr/>
        </p:nvSpPr>
        <p:spPr>
          <a:xfrm>
            <a:off x="6444893" y="1508113"/>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7</a:t>
            </a:r>
          </a:p>
        </p:txBody>
      </p:sp>
      <p:sp>
        <p:nvSpPr>
          <p:cNvPr id="41" name="Rectangle 40">
            <a:extLst>
              <a:ext uri="{FF2B5EF4-FFF2-40B4-BE49-F238E27FC236}">
                <a16:creationId xmlns:a16="http://schemas.microsoft.com/office/drawing/2014/main" id="{42A5E842-24A5-4724-9276-56A5C30693CF}"/>
              </a:ext>
            </a:extLst>
          </p:cNvPr>
          <p:cNvSpPr/>
          <p:nvPr/>
        </p:nvSpPr>
        <p:spPr>
          <a:xfrm>
            <a:off x="7357849" y="1513728"/>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8</a:t>
            </a:r>
          </a:p>
        </p:txBody>
      </p:sp>
      <p:sp>
        <p:nvSpPr>
          <p:cNvPr id="42" name="Rectangle 41">
            <a:extLst>
              <a:ext uri="{FF2B5EF4-FFF2-40B4-BE49-F238E27FC236}">
                <a16:creationId xmlns:a16="http://schemas.microsoft.com/office/drawing/2014/main" id="{8587DE32-37FD-4CE8-A883-2F194521D054}"/>
              </a:ext>
            </a:extLst>
          </p:cNvPr>
          <p:cNvSpPr/>
          <p:nvPr/>
        </p:nvSpPr>
        <p:spPr>
          <a:xfrm>
            <a:off x="8244408" y="1523598"/>
            <a:ext cx="792088" cy="563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dirty="0"/>
              <a:t>9</a:t>
            </a:r>
          </a:p>
        </p:txBody>
      </p:sp>
      <p:sp>
        <p:nvSpPr>
          <p:cNvPr id="44" name="Rectangle 43">
            <a:extLst>
              <a:ext uri="{FF2B5EF4-FFF2-40B4-BE49-F238E27FC236}">
                <a16:creationId xmlns:a16="http://schemas.microsoft.com/office/drawing/2014/main" id="{B710BCED-EED5-48AF-B906-20E0814F1FAC}"/>
              </a:ext>
            </a:extLst>
          </p:cNvPr>
          <p:cNvSpPr/>
          <p:nvPr/>
        </p:nvSpPr>
        <p:spPr>
          <a:xfrm>
            <a:off x="3755770" y="3814095"/>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1</a:t>
            </a:r>
          </a:p>
        </p:txBody>
      </p:sp>
      <p:sp>
        <p:nvSpPr>
          <p:cNvPr id="45" name="Rectangle 44">
            <a:extLst>
              <a:ext uri="{FF2B5EF4-FFF2-40B4-BE49-F238E27FC236}">
                <a16:creationId xmlns:a16="http://schemas.microsoft.com/office/drawing/2014/main" id="{B0D4DDE2-7730-4190-A11D-DBA16E69E4AF}"/>
              </a:ext>
            </a:extLst>
          </p:cNvPr>
          <p:cNvSpPr/>
          <p:nvPr/>
        </p:nvSpPr>
        <p:spPr>
          <a:xfrm>
            <a:off x="4270441" y="3814095"/>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3</a:t>
            </a:r>
          </a:p>
        </p:txBody>
      </p:sp>
      <p:sp>
        <p:nvSpPr>
          <p:cNvPr id="46" name="Rectangle 45">
            <a:extLst>
              <a:ext uri="{FF2B5EF4-FFF2-40B4-BE49-F238E27FC236}">
                <a16:creationId xmlns:a16="http://schemas.microsoft.com/office/drawing/2014/main" id="{B43ECFCF-B288-481A-8461-DF0789482C19}"/>
              </a:ext>
            </a:extLst>
          </p:cNvPr>
          <p:cNvSpPr/>
          <p:nvPr/>
        </p:nvSpPr>
        <p:spPr>
          <a:xfrm>
            <a:off x="4771988" y="3814095"/>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7</a:t>
            </a:r>
          </a:p>
        </p:txBody>
      </p:sp>
      <p:sp>
        <p:nvSpPr>
          <p:cNvPr id="47" name="Rectangle 46">
            <a:extLst>
              <a:ext uri="{FF2B5EF4-FFF2-40B4-BE49-F238E27FC236}">
                <a16:creationId xmlns:a16="http://schemas.microsoft.com/office/drawing/2014/main" id="{4BDDE529-24FF-49F9-8D70-795DCFD6C9B3}"/>
              </a:ext>
            </a:extLst>
          </p:cNvPr>
          <p:cNvSpPr/>
          <p:nvPr/>
        </p:nvSpPr>
        <p:spPr>
          <a:xfrm>
            <a:off x="5295040" y="3814095"/>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8</a:t>
            </a:r>
          </a:p>
        </p:txBody>
      </p:sp>
      <p:sp>
        <p:nvSpPr>
          <p:cNvPr id="5" name="TextBox 4">
            <a:extLst>
              <a:ext uri="{FF2B5EF4-FFF2-40B4-BE49-F238E27FC236}">
                <a16:creationId xmlns:a16="http://schemas.microsoft.com/office/drawing/2014/main" id="{D56A96D7-A799-4BFD-8B4D-F3DE3A74D503}"/>
              </a:ext>
            </a:extLst>
          </p:cNvPr>
          <p:cNvSpPr txBox="1"/>
          <p:nvPr/>
        </p:nvSpPr>
        <p:spPr>
          <a:xfrm>
            <a:off x="1768405" y="3769509"/>
            <a:ext cx="1728680" cy="523220"/>
          </a:xfrm>
          <a:prstGeom prst="rect">
            <a:avLst/>
          </a:prstGeom>
          <a:noFill/>
        </p:spPr>
        <p:txBody>
          <a:bodyPr wrap="square" rtlCol="0">
            <a:spAutoFit/>
          </a:bodyPr>
          <a:lstStyle/>
          <a:p>
            <a:r>
              <a:rPr lang="en-GB" sz="2800" b="1" dirty="0"/>
              <a:t>Sample 1:</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DA3C49C-CCBF-4C1A-AEF6-50A4F74D1BC8}"/>
                  </a:ext>
                </a:extLst>
              </p:cNvPr>
              <p:cNvSpPr txBox="1"/>
              <p:nvPr/>
            </p:nvSpPr>
            <p:spPr>
              <a:xfrm>
                <a:off x="5926625" y="3721122"/>
                <a:ext cx="1569531" cy="523220"/>
              </a:xfrm>
              <a:prstGeom prst="rect">
                <a:avLst/>
              </a:prstGeom>
              <a:noFill/>
            </p:spPr>
            <p:txBody>
              <a:bodyPr wrap="square" rtlCol="0">
                <a:spAutoFit/>
              </a:bodyPr>
              <a:lstStyle/>
              <a:p>
                <a14:m>
                  <m:oMath xmlns:m="http://schemas.openxmlformats.org/officeDocument/2006/math">
                    <m:acc>
                      <m:accPr>
                        <m:chr m:val="̅"/>
                        <m:ctrlPr>
                          <a:rPr lang="en-GB" sz="2800" i="1">
                            <a:latin typeface="Cambria Math" panose="02040503050406030204" pitchFamily="18" charset="0"/>
                          </a:rPr>
                        </m:ctrlPr>
                      </m:accPr>
                      <m:e>
                        <m:r>
                          <a:rPr lang="en-GB" sz="2800" i="1">
                            <a:latin typeface="Cambria Math" panose="02040503050406030204" pitchFamily="18" charset="0"/>
                          </a:rPr>
                          <m:t>𝑥</m:t>
                        </m:r>
                      </m:e>
                    </m:acc>
                  </m:oMath>
                </a14:m>
                <a:r>
                  <a:rPr lang="en-GB" sz="2800" dirty="0"/>
                  <a:t> = 4.75</a:t>
                </a:r>
              </a:p>
            </p:txBody>
          </p:sp>
        </mc:Choice>
        <mc:Fallback xmlns="">
          <p:sp>
            <p:nvSpPr>
              <p:cNvPr id="9" name="TextBox 8">
                <a:extLst>
                  <a:ext uri="{FF2B5EF4-FFF2-40B4-BE49-F238E27FC236}">
                    <a16:creationId xmlns:a16="http://schemas.microsoft.com/office/drawing/2014/main" id="{DDA3C49C-CCBF-4C1A-AEF6-50A4F74D1BC8}"/>
                  </a:ext>
                </a:extLst>
              </p:cNvPr>
              <p:cNvSpPr txBox="1">
                <a:spLocks noRot="1" noChangeAspect="1" noMove="1" noResize="1" noEditPoints="1" noAdjustHandles="1" noChangeArrowheads="1" noChangeShapeType="1" noTextEdit="1"/>
              </p:cNvSpPr>
              <p:nvPr/>
            </p:nvSpPr>
            <p:spPr>
              <a:xfrm>
                <a:off x="5926625" y="3721122"/>
                <a:ext cx="1569531" cy="523220"/>
              </a:xfrm>
              <a:prstGeom prst="rect">
                <a:avLst/>
              </a:prstGeom>
              <a:blipFill>
                <a:blip r:embed="rId2"/>
                <a:stretch>
                  <a:fillRect t="-10465" b="-325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E7C4E08E-BCC0-4222-8DF0-1EEB326BCBA0}"/>
                  </a:ext>
                </a:extLst>
              </p:cNvPr>
              <p:cNvSpPr txBox="1"/>
              <p:nvPr/>
            </p:nvSpPr>
            <p:spPr>
              <a:xfrm>
                <a:off x="5940152" y="4516155"/>
                <a:ext cx="1485657" cy="523220"/>
              </a:xfrm>
              <a:prstGeom prst="rect">
                <a:avLst/>
              </a:prstGeom>
              <a:noFill/>
            </p:spPr>
            <p:txBody>
              <a:bodyPr wrap="square" rtlCol="0">
                <a:spAutoFit/>
              </a:bodyPr>
              <a:lstStyle/>
              <a:p>
                <a14:m>
                  <m:oMath xmlns:m="http://schemas.openxmlformats.org/officeDocument/2006/math">
                    <m:acc>
                      <m:accPr>
                        <m:chr m:val="̅"/>
                        <m:ctrlPr>
                          <a:rPr lang="en-GB" sz="2800" i="1">
                            <a:latin typeface="Cambria Math" panose="02040503050406030204" pitchFamily="18" charset="0"/>
                          </a:rPr>
                        </m:ctrlPr>
                      </m:accPr>
                      <m:e>
                        <m:r>
                          <a:rPr lang="en-GB" sz="2800" i="1">
                            <a:latin typeface="Cambria Math" panose="02040503050406030204" pitchFamily="18" charset="0"/>
                          </a:rPr>
                          <m:t>𝑥</m:t>
                        </m:r>
                      </m:e>
                    </m:acc>
                  </m:oMath>
                </a14:m>
                <a:r>
                  <a:rPr lang="en-GB" sz="2800" dirty="0"/>
                  <a:t> = 4.25</a:t>
                </a:r>
              </a:p>
            </p:txBody>
          </p:sp>
        </mc:Choice>
        <mc:Fallback xmlns="">
          <p:sp>
            <p:nvSpPr>
              <p:cNvPr id="56" name="TextBox 55">
                <a:extLst>
                  <a:ext uri="{FF2B5EF4-FFF2-40B4-BE49-F238E27FC236}">
                    <a16:creationId xmlns:a16="http://schemas.microsoft.com/office/drawing/2014/main" id="{E7C4E08E-BCC0-4222-8DF0-1EEB326BCBA0}"/>
                  </a:ext>
                </a:extLst>
              </p:cNvPr>
              <p:cNvSpPr txBox="1">
                <a:spLocks noRot="1" noChangeAspect="1" noMove="1" noResize="1" noEditPoints="1" noAdjustHandles="1" noChangeArrowheads="1" noChangeShapeType="1" noTextEdit="1"/>
              </p:cNvSpPr>
              <p:nvPr/>
            </p:nvSpPr>
            <p:spPr>
              <a:xfrm>
                <a:off x="5940152" y="4516155"/>
                <a:ext cx="1485657" cy="523220"/>
              </a:xfrm>
              <a:prstGeom prst="rect">
                <a:avLst/>
              </a:prstGeom>
              <a:blipFill>
                <a:blip r:embed="rId3"/>
                <a:stretch>
                  <a:fillRect t="-11628" b="-32558"/>
                </a:stretch>
              </a:blipFill>
            </p:spPr>
            <p:txBody>
              <a:bodyPr/>
              <a:lstStyle/>
              <a:p>
                <a:r>
                  <a:rPr lang="en-GB">
                    <a:noFill/>
                  </a:rPr>
                  <a:t> </a:t>
                </a:r>
              </a:p>
            </p:txBody>
          </p:sp>
        </mc:Fallback>
      </mc:AlternateContent>
      <p:sp>
        <p:nvSpPr>
          <p:cNvPr id="57" name="Rectangle 56">
            <a:extLst>
              <a:ext uri="{FF2B5EF4-FFF2-40B4-BE49-F238E27FC236}">
                <a16:creationId xmlns:a16="http://schemas.microsoft.com/office/drawing/2014/main" id="{53862EF0-F678-4BD8-84A1-2B40123331D3}"/>
              </a:ext>
            </a:extLst>
          </p:cNvPr>
          <p:cNvSpPr/>
          <p:nvPr/>
        </p:nvSpPr>
        <p:spPr>
          <a:xfrm>
            <a:off x="3754776" y="4636252"/>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6</a:t>
            </a:r>
          </a:p>
        </p:txBody>
      </p:sp>
      <p:sp>
        <p:nvSpPr>
          <p:cNvPr id="58" name="Rectangle 57">
            <a:extLst>
              <a:ext uri="{FF2B5EF4-FFF2-40B4-BE49-F238E27FC236}">
                <a16:creationId xmlns:a16="http://schemas.microsoft.com/office/drawing/2014/main" id="{8F69D275-FEF8-4A54-9D83-9D52B09F6A76}"/>
              </a:ext>
            </a:extLst>
          </p:cNvPr>
          <p:cNvSpPr/>
          <p:nvPr/>
        </p:nvSpPr>
        <p:spPr>
          <a:xfrm>
            <a:off x="4266938" y="4636252"/>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2</a:t>
            </a:r>
          </a:p>
        </p:txBody>
      </p:sp>
      <p:sp>
        <p:nvSpPr>
          <p:cNvPr id="59" name="Rectangle 58">
            <a:extLst>
              <a:ext uri="{FF2B5EF4-FFF2-40B4-BE49-F238E27FC236}">
                <a16:creationId xmlns:a16="http://schemas.microsoft.com/office/drawing/2014/main" id="{CD6A612F-076E-4206-A6E5-BD6F664A928D}"/>
              </a:ext>
            </a:extLst>
          </p:cNvPr>
          <p:cNvSpPr/>
          <p:nvPr/>
        </p:nvSpPr>
        <p:spPr>
          <a:xfrm>
            <a:off x="4770994" y="4636252"/>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0</a:t>
            </a:r>
          </a:p>
        </p:txBody>
      </p:sp>
      <p:sp>
        <p:nvSpPr>
          <p:cNvPr id="60" name="Rectangle 59">
            <a:extLst>
              <a:ext uri="{FF2B5EF4-FFF2-40B4-BE49-F238E27FC236}">
                <a16:creationId xmlns:a16="http://schemas.microsoft.com/office/drawing/2014/main" id="{C288F7FF-205E-453D-AFAF-674EE84BDF43}"/>
              </a:ext>
            </a:extLst>
          </p:cNvPr>
          <p:cNvSpPr/>
          <p:nvPr/>
        </p:nvSpPr>
        <p:spPr>
          <a:xfrm>
            <a:off x="5294046" y="4636252"/>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9</a:t>
            </a:r>
          </a:p>
        </p:txBody>
      </p:sp>
      <p:sp>
        <p:nvSpPr>
          <p:cNvPr id="61" name="TextBox 60">
            <a:extLst>
              <a:ext uri="{FF2B5EF4-FFF2-40B4-BE49-F238E27FC236}">
                <a16:creationId xmlns:a16="http://schemas.microsoft.com/office/drawing/2014/main" id="{ADF2F3D7-982F-4888-A110-75D5C63B4A2B}"/>
              </a:ext>
            </a:extLst>
          </p:cNvPr>
          <p:cNvSpPr txBox="1"/>
          <p:nvPr/>
        </p:nvSpPr>
        <p:spPr>
          <a:xfrm>
            <a:off x="1752399" y="4516155"/>
            <a:ext cx="1728680" cy="523220"/>
          </a:xfrm>
          <a:prstGeom prst="rect">
            <a:avLst/>
          </a:prstGeom>
          <a:noFill/>
        </p:spPr>
        <p:txBody>
          <a:bodyPr wrap="square" rtlCol="0">
            <a:spAutoFit/>
          </a:bodyPr>
          <a:lstStyle/>
          <a:p>
            <a:r>
              <a:rPr lang="en-GB" sz="2800" b="1" dirty="0"/>
              <a:t>Sample 2:</a:t>
            </a:r>
          </a:p>
        </p:txBody>
      </p:sp>
      <p:sp>
        <p:nvSpPr>
          <p:cNvPr id="7" name="Rectangle 6"/>
          <p:cNvSpPr/>
          <p:nvPr/>
        </p:nvSpPr>
        <p:spPr>
          <a:xfrm>
            <a:off x="7972" y="5927891"/>
            <a:ext cx="9134884" cy="646331"/>
          </a:xfrm>
          <a:prstGeom prst="rect">
            <a:avLst/>
          </a:prstGeom>
        </p:spPr>
        <p:txBody>
          <a:bodyPr wrap="square">
            <a:spAutoFit/>
          </a:bodyPr>
          <a:lstStyle/>
          <a:p>
            <a:pPr algn="ctr"/>
            <a:r>
              <a:rPr lang="en-GB" sz="3600" dirty="0"/>
              <a:t>How would these means be distributed?</a:t>
            </a:r>
          </a:p>
        </p:txBody>
      </p:sp>
      <p:sp>
        <p:nvSpPr>
          <p:cNvPr id="13" name="Rectangle 12"/>
          <p:cNvSpPr/>
          <p:nvPr/>
        </p:nvSpPr>
        <p:spPr>
          <a:xfrm>
            <a:off x="12048" y="2978419"/>
            <a:ext cx="9131952" cy="646331"/>
          </a:xfrm>
          <a:prstGeom prst="rect">
            <a:avLst/>
          </a:prstGeom>
        </p:spPr>
        <p:txBody>
          <a:bodyPr wrap="square">
            <a:spAutoFit/>
          </a:bodyPr>
          <a:lstStyle/>
          <a:p>
            <a:pPr lvl="0" algn="ctr"/>
            <a:r>
              <a:rPr lang="en-GB" sz="3600" dirty="0">
                <a:solidFill>
                  <a:prstClr val="black"/>
                </a:solidFill>
              </a:rPr>
              <a:t>Different samples of 4 ages are taken</a:t>
            </a: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11EC50CB-7C00-4F2C-B6CF-F84EE85D593B}"/>
                  </a:ext>
                </a:extLst>
              </p:cNvPr>
              <p:cNvSpPr txBox="1"/>
              <p:nvPr/>
            </p:nvSpPr>
            <p:spPr>
              <a:xfrm>
                <a:off x="18588" y="2085203"/>
                <a:ext cx="9142856" cy="646331"/>
              </a:xfrm>
              <a:prstGeom prst="rect">
                <a:avLst/>
              </a:prstGeom>
              <a:noFill/>
            </p:spPr>
            <p:txBody>
              <a:bodyPr wrap="square" rtlCol="0">
                <a:spAutoFit/>
              </a:bodyPr>
              <a:lstStyle/>
              <a:p>
                <a:pPr algn="ctr"/>
                <a:r>
                  <a:rPr lang="en-GB" sz="3600" dirty="0"/>
                  <a:t>There is a known</a:t>
                </a:r>
                <a:r>
                  <a:rPr lang="en-GB" sz="3600" b="1" dirty="0"/>
                  <a:t> population mean </a:t>
                </a:r>
                <a:r>
                  <a:rPr lang="en-GB" sz="3600" dirty="0"/>
                  <a:t>of </a:t>
                </a:r>
                <a14:m>
                  <m:oMath xmlns:m="http://schemas.openxmlformats.org/officeDocument/2006/math">
                    <m:r>
                      <a:rPr lang="en-GB" sz="3600" b="0" i="1" smtClean="0">
                        <a:latin typeface="Cambria Math" panose="02040503050406030204" pitchFamily="18" charset="0"/>
                      </a:rPr>
                      <m:t>𝜇</m:t>
                    </m:r>
                    <m:r>
                      <a:rPr lang="en-GB" sz="3600" b="0" i="1" smtClean="0">
                        <a:latin typeface="Cambria Math" panose="02040503050406030204" pitchFamily="18" charset="0"/>
                      </a:rPr>
                      <m:t>=4.5</m:t>
                    </m:r>
                  </m:oMath>
                </a14:m>
                <a:endParaRPr lang="en-GB" sz="3600" dirty="0"/>
              </a:p>
            </p:txBody>
          </p:sp>
        </mc:Choice>
        <mc:Fallback xmlns="">
          <p:sp>
            <p:nvSpPr>
              <p:cNvPr id="30" name="TextBox 29">
                <a:extLst>
                  <a:ext uri="{FF2B5EF4-FFF2-40B4-BE49-F238E27FC236}">
                    <a16:creationId xmlns:a16="http://schemas.microsoft.com/office/drawing/2014/main" id="{11EC50CB-7C00-4F2C-B6CF-F84EE85D593B}"/>
                  </a:ext>
                </a:extLst>
              </p:cNvPr>
              <p:cNvSpPr txBox="1">
                <a:spLocks noRot="1" noChangeAspect="1" noMove="1" noResize="1" noEditPoints="1" noAdjustHandles="1" noChangeArrowheads="1" noChangeShapeType="1" noTextEdit="1"/>
              </p:cNvSpPr>
              <p:nvPr/>
            </p:nvSpPr>
            <p:spPr>
              <a:xfrm>
                <a:off x="18588" y="2085203"/>
                <a:ext cx="9142856" cy="646331"/>
              </a:xfrm>
              <a:prstGeom prst="rect">
                <a:avLst/>
              </a:prstGeom>
              <a:blipFill>
                <a:blip r:embed="rId4"/>
                <a:stretch>
                  <a:fillRect t="-14151" b="-3490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E7C4E08E-BCC0-4222-8DF0-1EEB326BCBA0}"/>
                  </a:ext>
                </a:extLst>
              </p:cNvPr>
              <p:cNvSpPr txBox="1"/>
              <p:nvPr/>
            </p:nvSpPr>
            <p:spPr>
              <a:xfrm>
                <a:off x="5956158" y="5262801"/>
                <a:ext cx="1485657" cy="523220"/>
              </a:xfrm>
              <a:prstGeom prst="rect">
                <a:avLst/>
              </a:prstGeom>
              <a:noFill/>
            </p:spPr>
            <p:txBody>
              <a:bodyPr wrap="square" rtlCol="0">
                <a:spAutoFit/>
              </a:bodyPr>
              <a:lstStyle/>
              <a:p>
                <a14:m>
                  <m:oMath xmlns:m="http://schemas.openxmlformats.org/officeDocument/2006/math">
                    <m:acc>
                      <m:accPr>
                        <m:chr m:val="̅"/>
                        <m:ctrlPr>
                          <a:rPr lang="en-GB" sz="2800" i="1">
                            <a:latin typeface="Cambria Math" panose="02040503050406030204" pitchFamily="18" charset="0"/>
                          </a:rPr>
                        </m:ctrlPr>
                      </m:accPr>
                      <m:e>
                        <m:r>
                          <a:rPr lang="en-GB" sz="2800" i="1">
                            <a:latin typeface="Cambria Math" panose="02040503050406030204" pitchFamily="18" charset="0"/>
                          </a:rPr>
                          <m:t>𝑥</m:t>
                        </m:r>
                      </m:e>
                    </m:acc>
                  </m:oMath>
                </a14:m>
                <a:r>
                  <a:rPr lang="en-GB" sz="2800" dirty="0"/>
                  <a:t> = 4.5</a:t>
                </a:r>
              </a:p>
            </p:txBody>
          </p:sp>
        </mc:Choice>
        <mc:Fallback xmlns="">
          <p:sp>
            <p:nvSpPr>
              <p:cNvPr id="31" name="TextBox 30">
                <a:extLst>
                  <a:ext uri="{FF2B5EF4-FFF2-40B4-BE49-F238E27FC236}">
                    <a16:creationId xmlns:a16="http://schemas.microsoft.com/office/drawing/2014/main" id="{E7C4E08E-BCC0-4222-8DF0-1EEB326BCBA0}"/>
                  </a:ext>
                </a:extLst>
              </p:cNvPr>
              <p:cNvSpPr txBox="1">
                <a:spLocks noRot="1" noChangeAspect="1" noMove="1" noResize="1" noEditPoints="1" noAdjustHandles="1" noChangeArrowheads="1" noChangeShapeType="1" noTextEdit="1"/>
              </p:cNvSpPr>
              <p:nvPr/>
            </p:nvSpPr>
            <p:spPr>
              <a:xfrm>
                <a:off x="5956158" y="5262801"/>
                <a:ext cx="1485657" cy="523220"/>
              </a:xfrm>
              <a:prstGeom prst="rect">
                <a:avLst/>
              </a:prstGeom>
              <a:blipFill>
                <a:blip r:embed="rId5"/>
                <a:stretch>
                  <a:fillRect t="-10465" b="-32558"/>
                </a:stretch>
              </a:blipFill>
            </p:spPr>
            <p:txBody>
              <a:bodyPr/>
              <a:lstStyle/>
              <a:p>
                <a:r>
                  <a:rPr lang="en-GB">
                    <a:noFill/>
                  </a:rPr>
                  <a:t> </a:t>
                </a:r>
              </a:p>
            </p:txBody>
          </p:sp>
        </mc:Fallback>
      </mc:AlternateContent>
      <p:sp>
        <p:nvSpPr>
          <p:cNvPr id="32" name="Rectangle 31">
            <a:extLst>
              <a:ext uri="{FF2B5EF4-FFF2-40B4-BE49-F238E27FC236}">
                <a16:creationId xmlns:a16="http://schemas.microsoft.com/office/drawing/2014/main" id="{53862EF0-F678-4BD8-84A1-2B40123331D3}"/>
              </a:ext>
            </a:extLst>
          </p:cNvPr>
          <p:cNvSpPr/>
          <p:nvPr/>
        </p:nvSpPr>
        <p:spPr>
          <a:xfrm>
            <a:off x="3770782" y="5382898"/>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5</a:t>
            </a:r>
          </a:p>
        </p:txBody>
      </p:sp>
      <p:sp>
        <p:nvSpPr>
          <p:cNvPr id="43" name="Rectangle 42">
            <a:extLst>
              <a:ext uri="{FF2B5EF4-FFF2-40B4-BE49-F238E27FC236}">
                <a16:creationId xmlns:a16="http://schemas.microsoft.com/office/drawing/2014/main" id="{8F69D275-FEF8-4A54-9D83-9D52B09F6A76}"/>
              </a:ext>
            </a:extLst>
          </p:cNvPr>
          <p:cNvSpPr/>
          <p:nvPr/>
        </p:nvSpPr>
        <p:spPr>
          <a:xfrm>
            <a:off x="4282944" y="5382898"/>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3</a:t>
            </a:r>
          </a:p>
        </p:txBody>
      </p:sp>
      <p:sp>
        <p:nvSpPr>
          <p:cNvPr id="48" name="Rectangle 47">
            <a:extLst>
              <a:ext uri="{FF2B5EF4-FFF2-40B4-BE49-F238E27FC236}">
                <a16:creationId xmlns:a16="http://schemas.microsoft.com/office/drawing/2014/main" id="{CD6A612F-076E-4206-A6E5-BD6F664A928D}"/>
              </a:ext>
            </a:extLst>
          </p:cNvPr>
          <p:cNvSpPr/>
          <p:nvPr/>
        </p:nvSpPr>
        <p:spPr>
          <a:xfrm>
            <a:off x="4787000" y="5382898"/>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6</a:t>
            </a:r>
          </a:p>
        </p:txBody>
      </p:sp>
      <p:sp>
        <p:nvSpPr>
          <p:cNvPr id="49" name="Rectangle 48">
            <a:extLst>
              <a:ext uri="{FF2B5EF4-FFF2-40B4-BE49-F238E27FC236}">
                <a16:creationId xmlns:a16="http://schemas.microsoft.com/office/drawing/2014/main" id="{C288F7FF-205E-453D-AFAF-674EE84BDF43}"/>
              </a:ext>
            </a:extLst>
          </p:cNvPr>
          <p:cNvSpPr/>
          <p:nvPr/>
        </p:nvSpPr>
        <p:spPr>
          <a:xfrm>
            <a:off x="5310052" y="5382898"/>
            <a:ext cx="415561" cy="3194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dirty="0"/>
              <a:t>4</a:t>
            </a:r>
          </a:p>
        </p:txBody>
      </p:sp>
      <p:sp>
        <p:nvSpPr>
          <p:cNvPr id="50" name="TextBox 49">
            <a:extLst>
              <a:ext uri="{FF2B5EF4-FFF2-40B4-BE49-F238E27FC236}">
                <a16:creationId xmlns:a16="http://schemas.microsoft.com/office/drawing/2014/main" id="{ADF2F3D7-982F-4888-A110-75D5C63B4A2B}"/>
              </a:ext>
            </a:extLst>
          </p:cNvPr>
          <p:cNvSpPr txBox="1"/>
          <p:nvPr/>
        </p:nvSpPr>
        <p:spPr>
          <a:xfrm>
            <a:off x="1768405" y="5262801"/>
            <a:ext cx="1728680" cy="523220"/>
          </a:xfrm>
          <a:prstGeom prst="rect">
            <a:avLst/>
          </a:prstGeom>
          <a:noFill/>
        </p:spPr>
        <p:txBody>
          <a:bodyPr wrap="square" rtlCol="0">
            <a:spAutoFit/>
          </a:bodyPr>
          <a:lstStyle/>
          <a:p>
            <a:r>
              <a:rPr lang="en-GB" sz="2800" b="1" dirty="0"/>
              <a:t>Sample 3:</a:t>
            </a:r>
          </a:p>
        </p:txBody>
      </p:sp>
      <p:sp>
        <p:nvSpPr>
          <p:cNvPr id="6" name="Rectangle 5"/>
          <p:cNvSpPr/>
          <p:nvPr/>
        </p:nvSpPr>
        <p:spPr>
          <a:xfrm>
            <a:off x="7972" y="889556"/>
            <a:ext cx="9134883" cy="523220"/>
          </a:xfrm>
          <a:prstGeom prst="rect">
            <a:avLst/>
          </a:prstGeom>
        </p:spPr>
        <p:txBody>
          <a:bodyPr wrap="square">
            <a:spAutoFit/>
          </a:bodyPr>
          <a:lstStyle/>
          <a:p>
            <a:pPr lvl="0" algn="ctr"/>
            <a:r>
              <a:rPr lang="en-GB" sz="2800" dirty="0">
                <a:solidFill>
                  <a:prstClr val="black"/>
                </a:solidFill>
              </a:rPr>
              <a:t>You have a population of children, with the below ages.</a:t>
            </a:r>
          </a:p>
        </p:txBody>
      </p:sp>
    </p:spTree>
    <p:extLst>
      <p:ext uri="{BB962C8B-B14F-4D97-AF65-F5344CB8AC3E}">
        <p14:creationId xmlns:p14="http://schemas.microsoft.com/office/powerpoint/2010/main" val="153926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P spid="5" grpId="0"/>
      <p:bldP spid="9" grpId="0"/>
      <p:bldP spid="56" grpId="0"/>
      <p:bldP spid="57" grpId="0" animBg="1"/>
      <p:bldP spid="58" grpId="0" animBg="1"/>
      <p:bldP spid="59" grpId="0" animBg="1"/>
      <p:bldP spid="60" grpId="0" animBg="1"/>
      <p:bldP spid="61" grpId="0"/>
      <p:bldP spid="7" grpId="0"/>
      <p:bldP spid="13" grpId="0"/>
      <p:bldP spid="31" grpId="0"/>
      <p:bldP spid="32" grpId="0" animBg="1"/>
      <p:bldP spid="43" grpId="0" animBg="1"/>
      <p:bldP spid="48" grpId="0" animBg="1"/>
      <p:bldP spid="49" grpId="0" animBg="1"/>
      <p:bldP spid="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423137B-E304-4788-B393-44A56164D7F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51E6F8A5-339E-4149-B717-23A863D43F9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4" name="Straight Connector 3">
              <a:extLst>
                <a:ext uri="{FF2B5EF4-FFF2-40B4-BE49-F238E27FC236}">
                  <a16:creationId xmlns:a16="http://schemas.microsoft.com/office/drawing/2014/main" id="{5D25598E-C06D-4A43-856A-688A17FAD5D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8" name="TextBox 67">
            <a:extLst>
              <a:ext uri="{FF2B5EF4-FFF2-40B4-BE49-F238E27FC236}">
                <a16:creationId xmlns:a16="http://schemas.microsoft.com/office/drawing/2014/main" id="{D7C4EFC6-F225-4D50-BA11-F894BEBDDA7B}"/>
              </a:ext>
            </a:extLst>
          </p:cNvPr>
          <p:cNvSpPr txBox="1"/>
          <p:nvPr/>
        </p:nvSpPr>
        <p:spPr>
          <a:xfrm>
            <a:off x="971600" y="716503"/>
            <a:ext cx="7416824" cy="1077218"/>
          </a:xfrm>
          <a:prstGeom prst="rect">
            <a:avLst/>
          </a:prstGeom>
          <a:noFill/>
        </p:spPr>
        <p:txBody>
          <a:bodyPr wrap="square" rtlCol="0">
            <a:spAutoFit/>
          </a:bodyPr>
          <a:lstStyle/>
          <a:p>
            <a:pPr algn="ctr"/>
            <a:r>
              <a:rPr lang="en-GB" sz="3200" dirty="0"/>
              <a:t>1000 samples are taken.</a:t>
            </a:r>
          </a:p>
          <a:p>
            <a:pPr algn="ctr"/>
            <a:r>
              <a:rPr lang="en-GB" sz="3200" dirty="0"/>
              <a:t>Below is the distribution of the sample.</a:t>
            </a:r>
          </a:p>
        </p:txBody>
      </p:sp>
      <p:pic>
        <p:nvPicPr>
          <p:cNvPr id="7" name="Picture 6"/>
          <p:cNvPicPr>
            <a:picLocks noChangeAspect="1"/>
          </p:cNvPicPr>
          <p:nvPr/>
        </p:nvPicPr>
        <p:blipFill rotWithShape="1">
          <a:blip r:embed="rId2"/>
          <a:srcRect l="4409" t="19525" r="2706" b="4939"/>
          <a:stretch/>
        </p:blipFill>
        <p:spPr>
          <a:xfrm>
            <a:off x="338756" y="1755975"/>
            <a:ext cx="8064896" cy="3433856"/>
          </a:xfrm>
          <a:prstGeom prst="rect">
            <a:avLst/>
          </a:prstGeom>
        </p:spPr>
      </p:pic>
      <p:sp>
        <p:nvSpPr>
          <p:cNvPr id="10" name="Rectangle 9"/>
          <p:cNvSpPr/>
          <p:nvPr/>
        </p:nvSpPr>
        <p:spPr>
          <a:xfrm>
            <a:off x="1173569" y="5975055"/>
            <a:ext cx="7214855" cy="646331"/>
          </a:xfrm>
          <a:prstGeom prst="rect">
            <a:avLst/>
          </a:prstGeom>
        </p:spPr>
        <p:txBody>
          <a:bodyPr wrap="square">
            <a:spAutoFit/>
          </a:bodyPr>
          <a:lstStyle/>
          <a:p>
            <a:pPr lvl="0" algn="ctr"/>
            <a:r>
              <a:rPr lang="en-GB" sz="3600" dirty="0">
                <a:solidFill>
                  <a:prstClr val="black"/>
                </a:solidFill>
              </a:rPr>
              <a:t>Approximately normally distributed.</a:t>
            </a:r>
          </a:p>
        </p:txBody>
      </p:sp>
      <p:sp>
        <p:nvSpPr>
          <p:cNvPr id="11" name="Rectangle 10"/>
          <p:cNvSpPr/>
          <p:nvPr/>
        </p:nvSpPr>
        <p:spPr>
          <a:xfrm>
            <a:off x="1176388" y="5301208"/>
            <a:ext cx="7151264" cy="646331"/>
          </a:xfrm>
          <a:prstGeom prst="rect">
            <a:avLst/>
          </a:prstGeom>
        </p:spPr>
        <p:txBody>
          <a:bodyPr wrap="square">
            <a:spAutoFit/>
          </a:bodyPr>
          <a:lstStyle/>
          <a:p>
            <a:pPr lvl="0" algn="ctr"/>
            <a:r>
              <a:rPr lang="en-GB" sz="3600" b="1" dirty="0">
                <a:solidFill>
                  <a:prstClr val="black"/>
                </a:solidFill>
              </a:rPr>
              <a:t>What type of distribution appears?</a:t>
            </a:r>
            <a:endParaRPr lang="en-GB" sz="2800" dirty="0"/>
          </a:p>
        </p:txBody>
      </p:sp>
    </p:spTree>
    <p:extLst>
      <p:ext uri="{BB962C8B-B14F-4D97-AF65-F5344CB8AC3E}">
        <p14:creationId xmlns:p14="http://schemas.microsoft.com/office/powerpoint/2010/main" val="173239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7571403-9369-469B-8175-78F96C69EB73}"/>
              </a:ext>
            </a:extLst>
          </p:cNvPr>
          <p:cNvGrpSpPr/>
          <p:nvPr/>
        </p:nvGrpSpPr>
        <p:grpSpPr>
          <a:xfrm>
            <a:off x="0" y="0"/>
            <a:ext cx="9143074" cy="599127"/>
            <a:chOff x="0" y="13335"/>
            <a:chExt cx="9144218" cy="599127"/>
          </a:xfrm>
        </p:grpSpPr>
        <p:sp>
          <p:nvSpPr>
            <p:cNvPr id="9" name="TextBox 32">
              <a:extLst>
                <a:ext uri="{FF2B5EF4-FFF2-40B4-BE49-F238E27FC236}">
                  <a16:creationId xmlns:a16="http://schemas.microsoft.com/office/drawing/2014/main" id="{DB4A8711-C9BC-4455-A673-88A5EF679C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10" name="Straight Connector 9">
              <a:extLst>
                <a:ext uri="{FF2B5EF4-FFF2-40B4-BE49-F238E27FC236}">
                  <a16:creationId xmlns:a16="http://schemas.microsoft.com/office/drawing/2014/main" id="{632874E5-613E-4468-9BE7-C73DA8B6A6FA}"/>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2" name="Picture 1"/>
          <p:cNvPicPr>
            <a:picLocks noChangeAspect="1"/>
          </p:cNvPicPr>
          <p:nvPr/>
        </p:nvPicPr>
        <p:blipFill rotWithShape="1">
          <a:blip r:embed="rId2"/>
          <a:srcRect l="2801" t="10439" r="28534" b="58267"/>
          <a:stretch/>
        </p:blipFill>
        <p:spPr>
          <a:xfrm>
            <a:off x="395536" y="692696"/>
            <a:ext cx="6192688" cy="1991001"/>
          </a:xfrm>
          <a:prstGeom prst="rect">
            <a:avLst/>
          </a:prstGeom>
        </p:spPr>
      </p:pic>
      <p:pic>
        <p:nvPicPr>
          <p:cNvPr id="3" name="Picture 2"/>
          <p:cNvPicPr>
            <a:picLocks noChangeAspect="1"/>
          </p:cNvPicPr>
          <p:nvPr/>
        </p:nvPicPr>
        <p:blipFill rotWithShape="1">
          <a:blip r:embed="rId3"/>
          <a:srcRect l="2477" t="57225" r="28932" b="5134"/>
          <a:stretch/>
        </p:blipFill>
        <p:spPr>
          <a:xfrm>
            <a:off x="251520" y="2780928"/>
            <a:ext cx="5979770" cy="2088232"/>
          </a:xfrm>
          <a:prstGeom prst="rect">
            <a:avLst/>
          </a:prstGeom>
        </p:spPr>
      </p:pic>
      <p:sp>
        <p:nvSpPr>
          <p:cNvPr id="4" name="TextBox 3"/>
          <p:cNvSpPr txBox="1"/>
          <p:nvPr/>
        </p:nvSpPr>
        <p:spPr>
          <a:xfrm>
            <a:off x="6408306" y="836712"/>
            <a:ext cx="2450234" cy="1384995"/>
          </a:xfrm>
          <a:prstGeom prst="rect">
            <a:avLst/>
          </a:prstGeom>
          <a:noFill/>
        </p:spPr>
        <p:txBody>
          <a:bodyPr wrap="square" rtlCol="0">
            <a:spAutoFit/>
          </a:bodyPr>
          <a:lstStyle/>
          <a:p>
            <a:pPr algn="ctr"/>
            <a:r>
              <a:rPr lang="en-GB" sz="2800" dirty="0"/>
              <a:t>1000 samples.</a:t>
            </a:r>
          </a:p>
          <a:p>
            <a:pPr algn="ctr"/>
            <a:r>
              <a:rPr lang="en-GB" sz="2800" dirty="0"/>
              <a:t>Each sample </a:t>
            </a:r>
          </a:p>
          <a:p>
            <a:pPr algn="ctr"/>
            <a:r>
              <a:rPr lang="en-GB" sz="2800" dirty="0"/>
              <a:t>4 children.</a:t>
            </a:r>
          </a:p>
        </p:txBody>
      </p:sp>
      <p:sp>
        <p:nvSpPr>
          <p:cNvPr id="11" name="TextBox 10"/>
          <p:cNvSpPr txBox="1"/>
          <p:nvPr/>
        </p:nvSpPr>
        <p:spPr>
          <a:xfrm>
            <a:off x="6429334" y="3068960"/>
            <a:ext cx="2450234" cy="1384995"/>
          </a:xfrm>
          <a:prstGeom prst="rect">
            <a:avLst/>
          </a:prstGeom>
          <a:noFill/>
        </p:spPr>
        <p:txBody>
          <a:bodyPr wrap="square" rtlCol="0">
            <a:spAutoFit/>
          </a:bodyPr>
          <a:lstStyle/>
          <a:p>
            <a:pPr algn="ctr"/>
            <a:r>
              <a:rPr lang="en-GB" sz="2800" dirty="0"/>
              <a:t>1000 samples.</a:t>
            </a:r>
          </a:p>
          <a:p>
            <a:pPr algn="ctr"/>
            <a:r>
              <a:rPr lang="en-GB" sz="2800" dirty="0"/>
              <a:t>Each sample </a:t>
            </a:r>
          </a:p>
          <a:p>
            <a:pPr algn="ctr"/>
            <a:r>
              <a:rPr lang="en-GB" sz="2800" dirty="0"/>
              <a:t>10 children.</a:t>
            </a:r>
          </a:p>
        </p:txBody>
      </p:sp>
      <p:sp>
        <p:nvSpPr>
          <p:cNvPr id="12" name="Rectangle 11"/>
          <p:cNvSpPr/>
          <p:nvPr/>
        </p:nvSpPr>
        <p:spPr>
          <a:xfrm>
            <a:off x="61569" y="5808166"/>
            <a:ext cx="9094244" cy="1077218"/>
          </a:xfrm>
          <a:prstGeom prst="rect">
            <a:avLst/>
          </a:prstGeom>
        </p:spPr>
        <p:txBody>
          <a:bodyPr wrap="square">
            <a:spAutoFit/>
          </a:bodyPr>
          <a:lstStyle/>
          <a:p>
            <a:pPr lvl="0" algn="ctr"/>
            <a:r>
              <a:rPr lang="en-GB" sz="3200" dirty="0">
                <a:solidFill>
                  <a:prstClr val="black"/>
                </a:solidFill>
              </a:rPr>
              <a:t>Sample mean is on average </a:t>
            </a:r>
          </a:p>
          <a:p>
            <a:pPr lvl="0" algn="ctr"/>
            <a:r>
              <a:rPr lang="en-GB" sz="3200" dirty="0">
                <a:solidFill>
                  <a:prstClr val="black"/>
                </a:solidFill>
              </a:rPr>
              <a:t>equal to the population mean.</a:t>
            </a:r>
          </a:p>
        </p:txBody>
      </p:sp>
      <p:sp>
        <p:nvSpPr>
          <p:cNvPr id="13" name="Rectangle 12"/>
          <p:cNvSpPr/>
          <p:nvPr/>
        </p:nvSpPr>
        <p:spPr>
          <a:xfrm>
            <a:off x="0" y="4797152"/>
            <a:ext cx="9144000" cy="1077218"/>
          </a:xfrm>
          <a:prstGeom prst="rect">
            <a:avLst/>
          </a:prstGeom>
        </p:spPr>
        <p:txBody>
          <a:bodyPr wrap="square">
            <a:spAutoFit/>
          </a:bodyPr>
          <a:lstStyle/>
          <a:p>
            <a:pPr lvl="0" algn="ctr"/>
            <a:r>
              <a:rPr lang="en-GB" sz="3200" b="1" dirty="0">
                <a:solidFill>
                  <a:prstClr val="black"/>
                </a:solidFill>
              </a:rPr>
              <a:t>How does the sample mean </a:t>
            </a:r>
          </a:p>
          <a:p>
            <a:pPr lvl="0" algn="ctr"/>
            <a:r>
              <a:rPr lang="en-GB" sz="3200" b="1" dirty="0">
                <a:solidFill>
                  <a:prstClr val="black"/>
                </a:solidFill>
              </a:rPr>
              <a:t>compare to the population mean?</a:t>
            </a:r>
          </a:p>
        </p:txBody>
      </p:sp>
    </p:spTree>
    <p:extLst>
      <p:ext uri="{BB962C8B-B14F-4D97-AF65-F5344CB8AC3E}">
        <p14:creationId xmlns:p14="http://schemas.microsoft.com/office/powerpoint/2010/main" val="213710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7571403-9369-469B-8175-78F96C69EB73}"/>
              </a:ext>
            </a:extLst>
          </p:cNvPr>
          <p:cNvGrpSpPr/>
          <p:nvPr/>
        </p:nvGrpSpPr>
        <p:grpSpPr>
          <a:xfrm>
            <a:off x="0" y="0"/>
            <a:ext cx="9143074" cy="599127"/>
            <a:chOff x="0" y="13335"/>
            <a:chExt cx="9144218" cy="599127"/>
          </a:xfrm>
        </p:grpSpPr>
        <p:sp>
          <p:nvSpPr>
            <p:cNvPr id="9" name="TextBox 32">
              <a:extLst>
                <a:ext uri="{FF2B5EF4-FFF2-40B4-BE49-F238E27FC236}">
                  <a16:creationId xmlns:a16="http://schemas.microsoft.com/office/drawing/2014/main" id="{DB4A8711-C9BC-4455-A673-88A5EF679C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10" name="Straight Connector 9">
              <a:extLst>
                <a:ext uri="{FF2B5EF4-FFF2-40B4-BE49-F238E27FC236}">
                  <a16:creationId xmlns:a16="http://schemas.microsoft.com/office/drawing/2014/main" id="{632874E5-613E-4468-9BE7-C73DA8B6A6FA}"/>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2" name="Picture 1"/>
          <p:cNvPicPr>
            <a:picLocks noChangeAspect="1"/>
          </p:cNvPicPr>
          <p:nvPr/>
        </p:nvPicPr>
        <p:blipFill rotWithShape="1">
          <a:blip r:embed="rId2"/>
          <a:srcRect l="2801" t="10439" r="28534" b="58267"/>
          <a:stretch/>
        </p:blipFill>
        <p:spPr>
          <a:xfrm>
            <a:off x="395536" y="692696"/>
            <a:ext cx="6192688" cy="1991001"/>
          </a:xfrm>
          <a:prstGeom prst="rect">
            <a:avLst/>
          </a:prstGeom>
        </p:spPr>
      </p:pic>
      <p:pic>
        <p:nvPicPr>
          <p:cNvPr id="3" name="Picture 2"/>
          <p:cNvPicPr>
            <a:picLocks noChangeAspect="1"/>
          </p:cNvPicPr>
          <p:nvPr/>
        </p:nvPicPr>
        <p:blipFill rotWithShape="1">
          <a:blip r:embed="rId3"/>
          <a:srcRect l="2477" t="57225" r="28932" b="5134"/>
          <a:stretch/>
        </p:blipFill>
        <p:spPr>
          <a:xfrm>
            <a:off x="251520" y="2780928"/>
            <a:ext cx="5979770" cy="2088232"/>
          </a:xfrm>
          <a:prstGeom prst="rect">
            <a:avLst/>
          </a:prstGeom>
        </p:spPr>
      </p:pic>
      <p:sp>
        <p:nvSpPr>
          <p:cNvPr id="4" name="TextBox 3"/>
          <p:cNvSpPr txBox="1"/>
          <p:nvPr/>
        </p:nvSpPr>
        <p:spPr>
          <a:xfrm>
            <a:off x="6408306" y="836712"/>
            <a:ext cx="2450234" cy="1384995"/>
          </a:xfrm>
          <a:prstGeom prst="rect">
            <a:avLst/>
          </a:prstGeom>
          <a:noFill/>
        </p:spPr>
        <p:txBody>
          <a:bodyPr wrap="square" rtlCol="0">
            <a:spAutoFit/>
          </a:bodyPr>
          <a:lstStyle/>
          <a:p>
            <a:pPr algn="ctr"/>
            <a:r>
              <a:rPr lang="en-GB" sz="2800" dirty="0"/>
              <a:t>1000 samples.</a:t>
            </a:r>
          </a:p>
          <a:p>
            <a:pPr algn="ctr"/>
            <a:r>
              <a:rPr lang="en-GB" sz="2800" dirty="0"/>
              <a:t>Each sample </a:t>
            </a:r>
          </a:p>
          <a:p>
            <a:pPr algn="ctr"/>
            <a:r>
              <a:rPr lang="en-GB" sz="2800" dirty="0"/>
              <a:t>4 children.</a:t>
            </a:r>
          </a:p>
        </p:txBody>
      </p:sp>
      <p:sp>
        <p:nvSpPr>
          <p:cNvPr id="11" name="TextBox 10"/>
          <p:cNvSpPr txBox="1"/>
          <p:nvPr/>
        </p:nvSpPr>
        <p:spPr>
          <a:xfrm>
            <a:off x="6429334" y="3068960"/>
            <a:ext cx="2450234" cy="1384995"/>
          </a:xfrm>
          <a:prstGeom prst="rect">
            <a:avLst/>
          </a:prstGeom>
          <a:noFill/>
        </p:spPr>
        <p:txBody>
          <a:bodyPr wrap="square" rtlCol="0">
            <a:spAutoFit/>
          </a:bodyPr>
          <a:lstStyle/>
          <a:p>
            <a:pPr algn="ctr"/>
            <a:r>
              <a:rPr lang="en-GB" sz="2800" dirty="0"/>
              <a:t>1000 samples.</a:t>
            </a:r>
          </a:p>
          <a:p>
            <a:pPr algn="ctr"/>
            <a:r>
              <a:rPr lang="en-GB" sz="2800" dirty="0"/>
              <a:t>Each sample </a:t>
            </a:r>
          </a:p>
          <a:p>
            <a:pPr algn="ctr"/>
            <a:r>
              <a:rPr lang="en-GB" sz="2800" dirty="0"/>
              <a:t>10 children.</a:t>
            </a:r>
          </a:p>
        </p:txBody>
      </p:sp>
      <p:sp>
        <p:nvSpPr>
          <p:cNvPr id="14" name="TextBox 13">
            <a:extLst>
              <a:ext uri="{FF2B5EF4-FFF2-40B4-BE49-F238E27FC236}">
                <a16:creationId xmlns:a16="http://schemas.microsoft.com/office/drawing/2014/main" id="{95199BF0-757B-4FA8-9EC6-F679712589B7}"/>
              </a:ext>
            </a:extLst>
          </p:cNvPr>
          <p:cNvSpPr txBox="1"/>
          <p:nvPr/>
        </p:nvSpPr>
        <p:spPr>
          <a:xfrm>
            <a:off x="0" y="4923977"/>
            <a:ext cx="9136023" cy="1077218"/>
          </a:xfrm>
          <a:prstGeom prst="rect">
            <a:avLst/>
          </a:prstGeom>
          <a:noFill/>
        </p:spPr>
        <p:txBody>
          <a:bodyPr wrap="square" rtlCol="0">
            <a:spAutoFit/>
          </a:bodyPr>
          <a:lstStyle/>
          <a:p>
            <a:pPr algn="ctr"/>
            <a:r>
              <a:rPr lang="en-GB" sz="3200" b="1" dirty="0"/>
              <a:t>What is the difference between </a:t>
            </a:r>
          </a:p>
          <a:p>
            <a:pPr algn="ctr"/>
            <a:r>
              <a:rPr lang="en-GB" sz="3200" b="1" dirty="0"/>
              <a:t>each sample distribution?</a:t>
            </a:r>
          </a:p>
        </p:txBody>
      </p:sp>
      <p:sp>
        <p:nvSpPr>
          <p:cNvPr id="15" name="Rectangle 14"/>
          <p:cNvSpPr/>
          <p:nvPr/>
        </p:nvSpPr>
        <p:spPr>
          <a:xfrm>
            <a:off x="-60291" y="6012577"/>
            <a:ext cx="9196314" cy="584775"/>
          </a:xfrm>
          <a:prstGeom prst="rect">
            <a:avLst/>
          </a:prstGeom>
        </p:spPr>
        <p:txBody>
          <a:bodyPr wrap="square">
            <a:spAutoFit/>
          </a:bodyPr>
          <a:lstStyle/>
          <a:p>
            <a:pPr lvl="0" algn="ctr"/>
            <a:r>
              <a:rPr lang="en-GB" sz="3200" dirty="0">
                <a:solidFill>
                  <a:prstClr val="black"/>
                </a:solidFill>
              </a:rPr>
              <a:t>The variance/standard deviation is different. </a:t>
            </a:r>
          </a:p>
        </p:txBody>
      </p:sp>
    </p:spTree>
    <p:extLst>
      <p:ext uri="{BB962C8B-B14F-4D97-AF65-F5344CB8AC3E}">
        <p14:creationId xmlns:p14="http://schemas.microsoft.com/office/powerpoint/2010/main" val="330500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7571403-9369-469B-8175-78F96C69EB73}"/>
              </a:ext>
            </a:extLst>
          </p:cNvPr>
          <p:cNvGrpSpPr/>
          <p:nvPr/>
        </p:nvGrpSpPr>
        <p:grpSpPr>
          <a:xfrm>
            <a:off x="0" y="0"/>
            <a:ext cx="9143074" cy="599127"/>
            <a:chOff x="0" y="13335"/>
            <a:chExt cx="9144218" cy="599127"/>
          </a:xfrm>
        </p:grpSpPr>
        <p:sp>
          <p:nvSpPr>
            <p:cNvPr id="9" name="TextBox 32">
              <a:extLst>
                <a:ext uri="{FF2B5EF4-FFF2-40B4-BE49-F238E27FC236}">
                  <a16:creationId xmlns:a16="http://schemas.microsoft.com/office/drawing/2014/main" id="{DB4A8711-C9BC-4455-A673-88A5EF679C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10" name="Straight Connector 9">
              <a:extLst>
                <a:ext uri="{FF2B5EF4-FFF2-40B4-BE49-F238E27FC236}">
                  <a16:creationId xmlns:a16="http://schemas.microsoft.com/office/drawing/2014/main" id="{632874E5-613E-4468-9BE7-C73DA8B6A6FA}"/>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12" name="TextBox 11"/>
              <p:cNvSpPr txBox="1"/>
              <p:nvPr/>
            </p:nvSpPr>
            <p:spPr>
              <a:xfrm>
                <a:off x="306840" y="1004773"/>
                <a:ext cx="4319908" cy="1323439"/>
              </a:xfrm>
              <a:prstGeom prst="rect">
                <a:avLst/>
              </a:prstGeom>
              <a:noFill/>
            </p:spPr>
            <p:txBody>
              <a:bodyPr wrap="square" rtlCol="0">
                <a:spAutoFit/>
              </a:bodyPr>
              <a:lstStyle/>
              <a:p>
                <a:pPr algn="ctr"/>
                <a:r>
                  <a:rPr lang="en-GB" sz="3200" b="1" dirty="0">
                    <a:solidFill>
                      <a:srgbClr val="FF0000"/>
                    </a:solidFill>
                  </a:rPr>
                  <a:t>Population Distribution </a:t>
                </a:r>
              </a:p>
              <a:p>
                <a:pPr algn="ctr"/>
                <a14:m>
                  <m:oMathPara xmlns:m="http://schemas.openxmlformats.org/officeDocument/2006/math">
                    <m:oMathParaPr>
                      <m:jc m:val="centerGroup"/>
                    </m:oMathParaPr>
                    <m:oMath xmlns:m="http://schemas.openxmlformats.org/officeDocument/2006/math">
                      <m:r>
                        <a:rPr lang="en-GB" sz="4800" i="1">
                          <a:solidFill>
                            <a:prstClr val="black"/>
                          </a:solidFill>
                          <a:latin typeface="Cambria Math"/>
                        </a:rPr>
                        <m:t>𝑋</m:t>
                      </m:r>
                      <m:r>
                        <a:rPr lang="en-GB" sz="4800" i="1">
                          <a:solidFill>
                            <a:prstClr val="black"/>
                          </a:solidFill>
                          <a:latin typeface="Cambria Math"/>
                        </a:rPr>
                        <m:t>~</m:t>
                      </m:r>
                      <m:r>
                        <a:rPr lang="en-GB" sz="4800" i="1">
                          <a:solidFill>
                            <a:prstClr val="black"/>
                          </a:solidFill>
                          <a:latin typeface="Cambria Math"/>
                        </a:rPr>
                        <m:t>𝑁</m:t>
                      </m:r>
                      <m:d>
                        <m:dPr>
                          <m:ctrlPr>
                            <a:rPr lang="en-GB" sz="4800" i="1">
                              <a:solidFill>
                                <a:prstClr val="black"/>
                              </a:solidFill>
                              <a:latin typeface="Cambria Math" panose="02040503050406030204" pitchFamily="18" charset="0"/>
                            </a:rPr>
                          </m:ctrlPr>
                        </m:dPr>
                        <m:e>
                          <m:r>
                            <a:rPr lang="en-GB" sz="4800" i="1" dirty="0">
                              <a:solidFill>
                                <a:prstClr val="black"/>
                              </a:solidFill>
                              <a:latin typeface="Cambria Math" panose="02040503050406030204" pitchFamily="18" charset="0"/>
                            </a:rPr>
                            <m:t>𝜇</m:t>
                          </m:r>
                          <m:r>
                            <a:rPr lang="en-GB" sz="4800" b="0" i="1" smtClean="0">
                              <a:solidFill>
                                <a:prstClr val="black"/>
                              </a:solidFill>
                              <a:latin typeface="Cambria Math" panose="02040503050406030204" pitchFamily="18" charset="0"/>
                            </a:rPr>
                            <m:t>, </m:t>
                          </m:r>
                          <m:r>
                            <a:rPr lang="en-GB" sz="4800" i="1">
                              <a:latin typeface="Cambria Math" panose="02040503050406030204" pitchFamily="18" charset="0"/>
                            </a:rPr>
                            <m:t>𝜎</m:t>
                          </m:r>
                        </m:e>
                      </m:d>
                    </m:oMath>
                  </m:oMathPara>
                </a14:m>
                <a:endParaRPr lang="en-GB"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306840" y="1004773"/>
                <a:ext cx="4319908" cy="1323439"/>
              </a:xfrm>
              <a:prstGeom prst="rect">
                <a:avLst/>
              </a:prstGeom>
              <a:blipFill>
                <a:blip r:embed="rId2"/>
                <a:stretch>
                  <a:fillRect l="-1269" t="-5991" r="-352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859460" y="980728"/>
                <a:ext cx="3889004" cy="1975028"/>
              </a:xfrm>
              <a:prstGeom prst="rect">
                <a:avLst/>
              </a:prstGeom>
              <a:noFill/>
            </p:spPr>
            <p:txBody>
              <a:bodyPr wrap="square" rtlCol="0">
                <a:spAutoFit/>
              </a:bodyPr>
              <a:lstStyle/>
              <a:p>
                <a:pPr algn="ctr"/>
                <a:r>
                  <a:rPr lang="en-GB" sz="3200" b="1" dirty="0">
                    <a:solidFill>
                      <a:srgbClr val="0000FF"/>
                    </a:solidFill>
                  </a:rPr>
                  <a:t>Sample Distribution</a:t>
                </a:r>
              </a:p>
              <a:p>
                <a:pPr algn="ctr"/>
                <a:r>
                  <a:rPr lang="en-GB" sz="4000" dirty="0">
                    <a:solidFill>
                      <a:prstClr val="black"/>
                    </a:solidFill>
                  </a:rPr>
                  <a:t>X </a:t>
                </a:r>
                <a14:m>
                  <m:oMath xmlns:m="http://schemas.openxmlformats.org/officeDocument/2006/math">
                    <m:r>
                      <a:rPr lang="en-GB" sz="4000" i="1" dirty="0">
                        <a:solidFill>
                          <a:prstClr val="black"/>
                        </a:solidFill>
                        <a:latin typeface="Cambria Math" panose="02040503050406030204" pitchFamily="18" charset="0"/>
                      </a:rPr>
                      <m:t>~</m:t>
                    </m:r>
                    <m:r>
                      <a:rPr lang="en-GB" sz="4000" i="1" dirty="0">
                        <a:solidFill>
                          <a:prstClr val="black"/>
                        </a:solidFill>
                        <a:latin typeface="Cambria Math" panose="02040503050406030204" pitchFamily="18" charset="0"/>
                      </a:rPr>
                      <m:t>𝑁</m:t>
                    </m:r>
                    <m:d>
                      <m:dPr>
                        <m:ctrlPr>
                          <a:rPr lang="en-GB" sz="4000" i="1" dirty="0">
                            <a:solidFill>
                              <a:prstClr val="black"/>
                            </a:solidFill>
                            <a:latin typeface="Cambria Math" panose="02040503050406030204" pitchFamily="18" charset="0"/>
                          </a:rPr>
                        </m:ctrlPr>
                      </m:dPr>
                      <m:e>
                        <m:r>
                          <a:rPr lang="en-GB" sz="4000" i="1" dirty="0">
                            <a:solidFill>
                              <a:prstClr val="black"/>
                            </a:solidFill>
                            <a:latin typeface="Cambria Math" panose="02040503050406030204" pitchFamily="18" charset="0"/>
                          </a:rPr>
                          <m:t>𝜇</m:t>
                        </m:r>
                        <m:r>
                          <a:rPr lang="en-GB" sz="4000" i="1" dirty="0">
                            <a:solidFill>
                              <a:prstClr val="black"/>
                            </a:solidFill>
                            <a:latin typeface="Cambria Math" panose="02040503050406030204" pitchFamily="18" charset="0"/>
                          </a:rPr>
                          <m:t>,</m:t>
                        </m:r>
                        <m:rad>
                          <m:radPr>
                            <m:degHide m:val="on"/>
                            <m:ctrlPr>
                              <a:rPr lang="en-GB" sz="4000" i="1" dirty="0">
                                <a:solidFill>
                                  <a:prstClr val="black"/>
                                </a:solidFill>
                                <a:latin typeface="Cambria Math" panose="02040503050406030204" pitchFamily="18" charset="0"/>
                              </a:rPr>
                            </m:ctrlPr>
                          </m:radPr>
                          <m:deg/>
                          <m:e>
                            <m:f>
                              <m:fPr>
                                <m:ctrlPr>
                                  <a:rPr lang="en-GB" sz="4000" i="1" dirty="0">
                                    <a:solidFill>
                                      <a:prstClr val="black"/>
                                    </a:solidFill>
                                    <a:latin typeface="Cambria Math" panose="02040503050406030204" pitchFamily="18" charset="0"/>
                                  </a:rPr>
                                </m:ctrlPr>
                              </m:fPr>
                              <m:num>
                                <m:sSup>
                                  <m:sSupPr>
                                    <m:ctrlPr>
                                      <a:rPr lang="en-GB" sz="4000" i="1" dirty="0">
                                        <a:solidFill>
                                          <a:prstClr val="black"/>
                                        </a:solidFill>
                                        <a:latin typeface="Cambria Math" panose="02040503050406030204" pitchFamily="18" charset="0"/>
                                      </a:rPr>
                                    </m:ctrlPr>
                                  </m:sSupPr>
                                  <m:e>
                                    <m:r>
                                      <a:rPr lang="en-GB" sz="4000" i="1" dirty="0">
                                        <a:solidFill>
                                          <a:prstClr val="black"/>
                                        </a:solidFill>
                                        <a:latin typeface="Cambria Math" panose="02040503050406030204" pitchFamily="18" charset="0"/>
                                      </a:rPr>
                                      <m:t>𝜎</m:t>
                                    </m:r>
                                  </m:e>
                                  <m:sup>
                                    <m:r>
                                      <a:rPr lang="en-GB" sz="4000" i="1" dirty="0">
                                        <a:solidFill>
                                          <a:prstClr val="black"/>
                                        </a:solidFill>
                                        <a:latin typeface="Cambria Math" panose="02040503050406030204" pitchFamily="18" charset="0"/>
                                      </a:rPr>
                                      <m:t>2</m:t>
                                    </m:r>
                                  </m:sup>
                                </m:sSup>
                              </m:num>
                              <m:den>
                                <m:r>
                                  <a:rPr lang="en-GB" sz="4000" i="1" dirty="0">
                                    <a:solidFill>
                                      <a:prstClr val="black"/>
                                    </a:solidFill>
                                    <a:latin typeface="Cambria Math" panose="02040503050406030204" pitchFamily="18" charset="0"/>
                                  </a:rPr>
                                  <m:t>𝑛</m:t>
                                </m:r>
                              </m:den>
                            </m:f>
                          </m:e>
                        </m:rad>
                      </m:e>
                    </m:d>
                  </m:oMath>
                </a14:m>
                <a:endParaRPr lang="en-GB" sz="4000" b="1" dirty="0"/>
              </a:p>
            </p:txBody>
          </p:sp>
        </mc:Choice>
        <mc:Fallback xmlns="">
          <p:sp>
            <p:nvSpPr>
              <p:cNvPr id="16" name="TextBox 15"/>
              <p:cNvSpPr txBox="1">
                <a:spLocks noRot="1" noChangeAspect="1" noMove="1" noResize="1" noEditPoints="1" noAdjustHandles="1" noChangeArrowheads="1" noChangeShapeType="1" noTextEdit="1"/>
              </p:cNvSpPr>
              <p:nvPr/>
            </p:nvSpPr>
            <p:spPr>
              <a:xfrm>
                <a:off x="4859460" y="980728"/>
                <a:ext cx="3889004" cy="1975028"/>
              </a:xfrm>
              <a:prstGeom prst="rect">
                <a:avLst/>
              </a:prstGeom>
              <a:blipFill>
                <a:blip r:embed="rId3"/>
                <a:stretch>
                  <a:fillRect t="-4012"/>
                </a:stretch>
              </a:blipFill>
            </p:spPr>
            <p:txBody>
              <a:bodyPr/>
              <a:lstStyle/>
              <a:p>
                <a:r>
                  <a:rPr lang="en-GB">
                    <a:noFill/>
                  </a:rPr>
                  <a:t> </a:t>
                </a:r>
              </a:p>
            </p:txBody>
          </p:sp>
        </mc:Fallback>
      </mc:AlternateContent>
      <p:pic>
        <p:nvPicPr>
          <p:cNvPr id="19" name="Picture 18"/>
          <p:cNvPicPr>
            <a:picLocks noChangeAspect="1"/>
          </p:cNvPicPr>
          <p:nvPr/>
        </p:nvPicPr>
        <p:blipFill>
          <a:blip r:embed="rId4"/>
          <a:stretch>
            <a:fillRect/>
          </a:stretch>
        </p:blipFill>
        <p:spPr>
          <a:xfrm>
            <a:off x="866216" y="2796423"/>
            <a:ext cx="3201156" cy="2112438"/>
          </a:xfrm>
          <a:prstGeom prst="rect">
            <a:avLst/>
          </a:prstGeom>
        </p:spPr>
      </p:pic>
      <p:pic>
        <p:nvPicPr>
          <p:cNvPr id="21" name="Picture 20"/>
          <p:cNvPicPr>
            <a:picLocks noChangeAspect="1"/>
          </p:cNvPicPr>
          <p:nvPr/>
        </p:nvPicPr>
        <p:blipFill>
          <a:blip r:embed="rId4"/>
          <a:stretch>
            <a:fillRect/>
          </a:stretch>
        </p:blipFill>
        <p:spPr>
          <a:xfrm>
            <a:off x="5275392" y="2826768"/>
            <a:ext cx="3201156" cy="2112438"/>
          </a:xfrm>
          <a:prstGeom prst="rect">
            <a:avLst/>
          </a:prstGeom>
        </p:spPr>
      </p:pic>
      <p:sp>
        <p:nvSpPr>
          <p:cNvPr id="2" name="TextBox 1"/>
          <p:cNvSpPr txBox="1"/>
          <p:nvPr/>
        </p:nvSpPr>
        <p:spPr>
          <a:xfrm>
            <a:off x="4594653" y="5062040"/>
            <a:ext cx="3744988" cy="646331"/>
          </a:xfrm>
          <a:prstGeom prst="rect">
            <a:avLst/>
          </a:prstGeom>
          <a:noFill/>
        </p:spPr>
        <p:txBody>
          <a:bodyPr wrap="square" rtlCol="0">
            <a:spAutoFit/>
          </a:bodyPr>
          <a:lstStyle/>
          <a:p>
            <a:r>
              <a:rPr lang="en-GB" sz="3600" dirty="0"/>
              <a:t>Sample size = </a:t>
            </a:r>
            <a:r>
              <a:rPr lang="en-GB" sz="3600" i="1" dirty="0">
                <a:latin typeface="Times New Roman" panose="02020603050405020304" pitchFamily="18" charset="0"/>
                <a:cs typeface="Times New Roman" panose="02020603050405020304" pitchFamily="18" charset="0"/>
              </a:rPr>
              <a:t>n</a:t>
            </a:r>
          </a:p>
        </p:txBody>
      </p:sp>
      <mc:AlternateContent xmlns:mc="http://schemas.openxmlformats.org/markup-compatibility/2006" xmlns:a14="http://schemas.microsoft.com/office/drawing/2010/main">
        <mc:Choice Requires="a14">
          <p:sp>
            <p:nvSpPr>
              <p:cNvPr id="11" name="Rectangle 10"/>
              <p:cNvSpPr/>
              <p:nvPr/>
            </p:nvSpPr>
            <p:spPr>
              <a:xfrm>
                <a:off x="4588362" y="5675138"/>
                <a:ext cx="4392488" cy="1094467"/>
              </a:xfrm>
              <a:prstGeom prst="rect">
                <a:avLst/>
              </a:prstGeom>
            </p:spPr>
            <p:txBody>
              <a:bodyPr wrap="square">
                <a:spAutoFit/>
              </a:bodyPr>
              <a:lstStyle/>
              <a:p>
                <a:r>
                  <a:rPr lang="en-GB" sz="3200" dirty="0"/>
                  <a:t>Standard deviation = </a:t>
                </a:r>
                <a14:m>
                  <m:oMath xmlns:m="http://schemas.openxmlformats.org/officeDocument/2006/math">
                    <m:rad>
                      <m:radPr>
                        <m:degHide m:val="on"/>
                        <m:ctrlPr>
                          <a:rPr lang="en-GB" sz="3200" i="1" dirty="0" smtClean="0">
                            <a:solidFill>
                              <a:prstClr val="black"/>
                            </a:solidFill>
                            <a:latin typeface="Cambria Math" panose="02040503050406030204" pitchFamily="18" charset="0"/>
                          </a:rPr>
                        </m:ctrlPr>
                      </m:radPr>
                      <m:deg/>
                      <m:e>
                        <m:f>
                          <m:fPr>
                            <m:ctrlPr>
                              <a:rPr lang="en-GB" sz="3200" i="1" dirty="0">
                                <a:solidFill>
                                  <a:prstClr val="black"/>
                                </a:solidFill>
                                <a:latin typeface="Cambria Math" panose="02040503050406030204" pitchFamily="18" charset="0"/>
                              </a:rPr>
                            </m:ctrlPr>
                          </m:fPr>
                          <m:num>
                            <m:sSup>
                              <m:sSupPr>
                                <m:ctrlPr>
                                  <a:rPr lang="en-GB" sz="3200" i="1" dirty="0">
                                    <a:solidFill>
                                      <a:prstClr val="black"/>
                                    </a:solidFill>
                                    <a:latin typeface="Cambria Math" panose="02040503050406030204" pitchFamily="18" charset="0"/>
                                  </a:rPr>
                                </m:ctrlPr>
                              </m:sSupPr>
                              <m:e>
                                <m:r>
                                  <a:rPr lang="en-GB" sz="3200" i="1" dirty="0">
                                    <a:solidFill>
                                      <a:prstClr val="black"/>
                                    </a:solidFill>
                                    <a:latin typeface="Cambria Math" panose="02040503050406030204" pitchFamily="18" charset="0"/>
                                  </a:rPr>
                                  <m:t>𝜎</m:t>
                                </m:r>
                              </m:e>
                              <m:sup>
                                <m:r>
                                  <a:rPr lang="en-GB" sz="3200" i="1" dirty="0">
                                    <a:solidFill>
                                      <a:prstClr val="black"/>
                                    </a:solidFill>
                                    <a:latin typeface="Cambria Math" panose="02040503050406030204" pitchFamily="18" charset="0"/>
                                  </a:rPr>
                                  <m:t>2</m:t>
                                </m:r>
                              </m:sup>
                            </m:sSup>
                          </m:num>
                          <m:den>
                            <m:r>
                              <a:rPr lang="en-GB" sz="3200" i="1" dirty="0">
                                <a:solidFill>
                                  <a:prstClr val="black"/>
                                </a:solidFill>
                                <a:latin typeface="Cambria Math" panose="02040503050406030204" pitchFamily="18" charset="0"/>
                              </a:rPr>
                              <m:t>𝑛</m:t>
                            </m:r>
                          </m:den>
                        </m:f>
                      </m:e>
                    </m:rad>
                  </m:oMath>
                </a14:m>
                <a:endParaRPr lang="en-GB" sz="3200" dirty="0"/>
              </a:p>
            </p:txBody>
          </p:sp>
        </mc:Choice>
        <mc:Fallback xmlns="">
          <p:sp>
            <p:nvSpPr>
              <p:cNvPr id="11" name="Rectangle 10"/>
              <p:cNvSpPr>
                <a:spLocks noRot="1" noChangeAspect="1" noMove="1" noResize="1" noEditPoints="1" noAdjustHandles="1" noChangeArrowheads="1" noChangeShapeType="1" noTextEdit="1"/>
              </p:cNvSpPr>
              <p:nvPr/>
            </p:nvSpPr>
            <p:spPr>
              <a:xfrm>
                <a:off x="4588362" y="5675138"/>
                <a:ext cx="4392488" cy="1094467"/>
              </a:xfrm>
              <a:prstGeom prst="rect">
                <a:avLst/>
              </a:prstGeom>
              <a:blipFill>
                <a:blip r:embed="rId5"/>
                <a:stretch>
                  <a:fillRect l="-3611" b="-1117"/>
                </a:stretch>
              </a:blipFill>
            </p:spPr>
            <p:txBody>
              <a:bodyPr/>
              <a:lstStyle/>
              <a:p>
                <a:r>
                  <a:rPr lang="en-GB">
                    <a:noFill/>
                  </a:rPr>
                  <a:t> </a:t>
                </a:r>
              </a:p>
            </p:txBody>
          </p:sp>
        </mc:Fallback>
      </mc:AlternateContent>
    </p:spTree>
    <p:extLst>
      <p:ext uri="{BB962C8B-B14F-4D97-AF65-F5344CB8AC3E}">
        <p14:creationId xmlns:p14="http://schemas.microsoft.com/office/powerpoint/2010/main" val="2503247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7571403-9369-469B-8175-78F96C69EB73}"/>
              </a:ext>
            </a:extLst>
          </p:cNvPr>
          <p:cNvGrpSpPr/>
          <p:nvPr/>
        </p:nvGrpSpPr>
        <p:grpSpPr>
          <a:xfrm>
            <a:off x="0" y="0"/>
            <a:ext cx="9143074" cy="599127"/>
            <a:chOff x="0" y="13335"/>
            <a:chExt cx="9144218" cy="599127"/>
          </a:xfrm>
        </p:grpSpPr>
        <p:sp>
          <p:nvSpPr>
            <p:cNvPr id="9" name="TextBox 32">
              <a:extLst>
                <a:ext uri="{FF2B5EF4-FFF2-40B4-BE49-F238E27FC236}">
                  <a16:creationId xmlns:a16="http://schemas.microsoft.com/office/drawing/2014/main" id="{DB4A8711-C9BC-4455-A673-88A5EF679C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on the Sample Mean</a:t>
              </a:r>
              <a:endParaRPr lang="en-GB" sz="3200" dirty="0"/>
            </a:p>
          </p:txBody>
        </p:sp>
        <p:cxnSp>
          <p:nvCxnSpPr>
            <p:cNvPr id="10" name="Straight Connector 9">
              <a:extLst>
                <a:ext uri="{FF2B5EF4-FFF2-40B4-BE49-F238E27FC236}">
                  <a16:creationId xmlns:a16="http://schemas.microsoft.com/office/drawing/2014/main" id="{632874E5-613E-4468-9BE7-C73DA8B6A6FA}"/>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2" name="Rectangle 1"/>
              <p:cNvSpPr/>
              <p:nvPr/>
            </p:nvSpPr>
            <p:spPr>
              <a:xfrm>
                <a:off x="4644008" y="787423"/>
                <a:ext cx="4121270" cy="1966820"/>
              </a:xfrm>
              <a:prstGeom prst="rect">
                <a:avLst/>
              </a:prstGeom>
            </p:spPr>
            <p:txBody>
              <a:bodyPr wrap="square">
                <a:spAutoFit/>
              </a:bodyPr>
              <a:lstStyle/>
              <a:p>
                <a:pPr lvl="0" algn="ctr"/>
                <a:r>
                  <a:rPr lang="en-GB" sz="4400" b="1" dirty="0">
                    <a:solidFill>
                      <a:srgbClr val="0000FF"/>
                    </a:solidFill>
                  </a:rPr>
                  <a:t>Sample </a:t>
                </a:r>
                <a:r>
                  <a:rPr lang="en-GB" sz="4400" dirty="0">
                    <a:solidFill>
                      <a:prstClr val="black"/>
                    </a:solidFill>
                  </a:rPr>
                  <a:t> </a:t>
                </a:r>
              </a:p>
              <a:p>
                <a:pPr lvl="0" algn="ctr"/>
                <a:r>
                  <a:rPr lang="en-GB" sz="4400" dirty="0">
                    <a:solidFill>
                      <a:prstClr val="black"/>
                    </a:solidFill>
                  </a:rPr>
                  <a:t>X </a:t>
                </a:r>
                <a14:m>
                  <m:oMath xmlns:m="http://schemas.openxmlformats.org/officeDocument/2006/math">
                    <m:r>
                      <a:rPr lang="en-GB" sz="4400" i="1" dirty="0">
                        <a:solidFill>
                          <a:prstClr val="black"/>
                        </a:solidFill>
                        <a:latin typeface="Cambria Math" panose="02040503050406030204" pitchFamily="18" charset="0"/>
                      </a:rPr>
                      <m:t>~</m:t>
                    </m:r>
                    <m:r>
                      <a:rPr lang="en-GB" sz="4400" i="1" dirty="0">
                        <a:solidFill>
                          <a:prstClr val="black"/>
                        </a:solidFill>
                        <a:latin typeface="Cambria Math" panose="02040503050406030204" pitchFamily="18" charset="0"/>
                      </a:rPr>
                      <m:t>𝑁</m:t>
                    </m:r>
                    <m:d>
                      <m:dPr>
                        <m:ctrlPr>
                          <a:rPr lang="en-GB" sz="4400" i="1" dirty="0">
                            <a:solidFill>
                              <a:prstClr val="black"/>
                            </a:solidFill>
                            <a:latin typeface="Cambria Math" panose="02040503050406030204" pitchFamily="18" charset="0"/>
                          </a:rPr>
                        </m:ctrlPr>
                      </m:dPr>
                      <m:e>
                        <m:r>
                          <a:rPr lang="en-GB" sz="4400" i="1" dirty="0">
                            <a:solidFill>
                              <a:prstClr val="black"/>
                            </a:solidFill>
                            <a:latin typeface="Cambria Math" panose="02040503050406030204" pitchFamily="18" charset="0"/>
                          </a:rPr>
                          <m:t>𝜇</m:t>
                        </m:r>
                        <m:r>
                          <a:rPr lang="en-GB" sz="4400" i="1" dirty="0">
                            <a:solidFill>
                              <a:prstClr val="black"/>
                            </a:solidFill>
                            <a:latin typeface="Cambria Math" panose="02040503050406030204" pitchFamily="18" charset="0"/>
                          </a:rPr>
                          <m:t>,</m:t>
                        </m:r>
                        <m:f>
                          <m:fPr>
                            <m:ctrlPr>
                              <a:rPr lang="en-GB" sz="4400" i="1" dirty="0">
                                <a:solidFill>
                                  <a:prstClr val="black"/>
                                </a:solidFill>
                                <a:latin typeface="Cambria Math" panose="02040503050406030204" pitchFamily="18" charset="0"/>
                              </a:rPr>
                            </m:ctrlPr>
                          </m:fPr>
                          <m:num>
                            <m:sSup>
                              <m:sSupPr>
                                <m:ctrlPr>
                                  <a:rPr lang="en-GB" sz="4400" i="1" dirty="0">
                                    <a:solidFill>
                                      <a:prstClr val="black"/>
                                    </a:solidFill>
                                    <a:latin typeface="Cambria Math" panose="02040503050406030204" pitchFamily="18" charset="0"/>
                                  </a:rPr>
                                </m:ctrlPr>
                              </m:sSupPr>
                              <m:e>
                                <m:r>
                                  <a:rPr lang="en-GB" sz="4400" i="1" dirty="0">
                                    <a:solidFill>
                                      <a:prstClr val="black"/>
                                    </a:solidFill>
                                    <a:latin typeface="Cambria Math" panose="02040503050406030204" pitchFamily="18" charset="0"/>
                                  </a:rPr>
                                  <m:t>𝜎</m:t>
                                </m:r>
                              </m:e>
                              <m:sup>
                                <m:r>
                                  <a:rPr lang="en-GB" sz="4400" i="1" dirty="0">
                                    <a:solidFill>
                                      <a:prstClr val="black"/>
                                    </a:solidFill>
                                    <a:latin typeface="Cambria Math" panose="02040503050406030204" pitchFamily="18" charset="0"/>
                                  </a:rPr>
                                  <m:t>2</m:t>
                                </m:r>
                              </m:sup>
                            </m:sSup>
                          </m:num>
                          <m:den>
                            <m:r>
                              <a:rPr lang="en-GB" sz="4400" i="1" dirty="0">
                                <a:solidFill>
                                  <a:prstClr val="black"/>
                                </a:solidFill>
                                <a:latin typeface="Cambria Math" panose="02040503050406030204" pitchFamily="18" charset="0"/>
                              </a:rPr>
                              <m:t>𝑛</m:t>
                            </m:r>
                          </m:den>
                        </m:f>
                      </m:e>
                    </m:d>
                  </m:oMath>
                </a14:m>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4644008" y="787423"/>
                <a:ext cx="4121270" cy="1966820"/>
              </a:xfrm>
              <a:prstGeom prst="rect">
                <a:avLst/>
              </a:prstGeom>
              <a:blipFill>
                <a:blip r:embed="rId2"/>
                <a:stretch>
                  <a:fillRect t="-6192" b="-123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4907051" y="5229200"/>
                <a:ext cx="3766105" cy="1344984"/>
              </a:xfrm>
              <a:prstGeom prst="rect">
                <a:avLst/>
              </a:prstGeom>
            </p:spPr>
            <p:txBody>
              <a:bodyPr wrap="square">
                <a:spAutoFit/>
              </a:bodyPr>
              <a:lstStyle/>
              <a:p>
                <a14:m>
                  <m:oMath xmlns:m="http://schemas.openxmlformats.org/officeDocument/2006/math">
                    <m:r>
                      <a:rPr lang="en-GB" sz="4800" i="1" dirty="0">
                        <a:solidFill>
                          <a:prstClr val="black"/>
                        </a:solidFill>
                        <a:latin typeface="Cambria Math" panose="02040503050406030204" pitchFamily="18" charset="0"/>
                      </a:rPr>
                      <m:t>𝜎</m:t>
                    </m:r>
                    <m:r>
                      <a:rPr lang="en-GB" sz="4800" i="1" dirty="0">
                        <a:solidFill>
                          <a:prstClr val="black"/>
                        </a:solidFill>
                        <a:latin typeface="Cambria Math" panose="02040503050406030204" pitchFamily="18" charset="0"/>
                      </a:rPr>
                      <m:t> </m:t>
                    </m:r>
                  </m:oMath>
                </a14:m>
                <a:r>
                  <a:rPr lang="en-GB" sz="4000" dirty="0"/>
                  <a:t>= </a:t>
                </a:r>
                <a14:m>
                  <m:oMath xmlns:m="http://schemas.openxmlformats.org/officeDocument/2006/math">
                    <m:rad>
                      <m:radPr>
                        <m:degHide m:val="on"/>
                        <m:ctrlPr>
                          <a:rPr lang="en-GB" sz="4000" i="1" dirty="0" smtClean="0">
                            <a:solidFill>
                              <a:prstClr val="black"/>
                            </a:solidFill>
                            <a:latin typeface="Cambria Math" panose="02040503050406030204" pitchFamily="18" charset="0"/>
                          </a:rPr>
                        </m:ctrlPr>
                      </m:radPr>
                      <m:deg/>
                      <m:e>
                        <m:f>
                          <m:fPr>
                            <m:ctrlPr>
                              <a:rPr lang="en-GB" sz="4000" i="1" dirty="0">
                                <a:solidFill>
                                  <a:prstClr val="black"/>
                                </a:solidFill>
                                <a:latin typeface="Cambria Math" panose="02040503050406030204" pitchFamily="18" charset="0"/>
                              </a:rPr>
                            </m:ctrlPr>
                          </m:fPr>
                          <m:num>
                            <m:sSup>
                              <m:sSupPr>
                                <m:ctrlPr>
                                  <a:rPr lang="en-GB" sz="4000" i="1" dirty="0">
                                    <a:solidFill>
                                      <a:prstClr val="black"/>
                                    </a:solidFill>
                                    <a:latin typeface="Cambria Math" panose="02040503050406030204" pitchFamily="18" charset="0"/>
                                  </a:rPr>
                                </m:ctrlPr>
                              </m:sSupPr>
                              <m:e>
                                <m:r>
                                  <a:rPr lang="en-GB" sz="4000" b="0" i="1" dirty="0" smtClean="0">
                                    <a:solidFill>
                                      <a:prstClr val="black"/>
                                    </a:solidFill>
                                    <a:latin typeface="Cambria Math" panose="02040503050406030204" pitchFamily="18" charset="0"/>
                                  </a:rPr>
                                  <m:t>3</m:t>
                                </m:r>
                              </m:e>
                              <m:sup>
                                <m:r>
                                  <a:rPr lang="en-GB" sz="4000" i="1" dirty="0">
                                    <a:solidFill>
                                      <a:prstClr val="black"/>
                                    </a:solidFill>
                                    <a:latin typeface="Cambria Math" panose="02040503050406030204" pitchFamily="18" charset="0"/>
                                  </a:rPr>
                                  <m:t>2</m:t>
                                </m:r>
                              </m:sup>
                            </m:sSup>
                          </m:num>
                          <m:den>
                            <m:r>
                              <a:rPr lang="en-GB" sz="4000" b="0" i="1" dirty="0" smtClean="0">
                                <a:solidFill>
                                  <a:prstClr val="black"/>
                                </a:solidFill>
                                <a:latin typeface="Cambria Math" panose="02040503050406030204" pitchFamily="18" charset="0"/>
                              </a:rPr>
                              <m:t>10</m:t>
                            </m:r>
                          </m:den>
                        </m:f>
                      </m:e>
                    </m:rad>
                  </m:oMath>
                </a14:m>
                <a:r>
                  <a:rPr lang="en-GB" sz="4000" dirty="0"/>
                  <a:t> = 0.949 </a:t>
                </a:r>
              </a:p>
            </p:txBody>
          </p:sp>
        </mc:Choice>
        <mc:Fallback xmlns="">
          <p:sp>
            <p:nvSpPr>
              <p:cNvPr id="13" name="Rectangle 12"/>
              <p:cNvSpPr>
                <a:spLocks noRot="1" noChangeAspect="1" noMove="1" noResize="1" noEditPoints="1" noAdjustHandles="1" noChangeArrowheads="1" noChangeShapeType="1" noTextEdit="1"/>
              </p:cNvSpPr>
              <p:nvPr/>
            </p:nvSpPr>
            <p:spPr>
              <a:xfrm>
                <a:off x="4907051" y="5229200"/>
                <a:ext cx="3766105" cy="1344984"/>
              </a:xfrm>
              <a:prstGeom prst="rect">
                <a:avLst/>
              </a:prstGeom>
              <a:blipFill>
                <a:blip r:embed="rId3"/>
                <a:stretch>
                  <a:fillRect r="-1780" b="-13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95536" y="786516"/>
                <a:ext cx="3732599" cy="1446550"/>
              </a:xfrm>
              <a:prstGeom prst="rect">
                <a:avLst/>
              </a:prstGeom>
            </p:spPr>
            <p:txBody>
              <a:bodyPr wrap="square">
                <a:spAutoFit/>
              </a:bodyPr>
              <a:lstStyle/>
              <a:p>
                <a:pPr lvl="0" algn="ctr"/>
                <a:r>
                  <a:rPr lang="en-GB" sz="4400" b="1" dirty="0">
                    <a:solidFill>
                      <a:srgbClr val="FF0000"/>
                    </a:solidFill>
                  </a:rPr>
                  <a:t>Population</a:t>
                </a:r>
                <a:r>
                  <a:rPr lang="en-GB" sz="4400" dirty="0">
                    <a:solidFill>
                      <a:prstClr val="black"/>
                    </a:solidFill>
                  </a:rPr>
                  <a:t> </a:t>
                </a:r>
              </a:p>
              <a:p>
                <a:pPr lvl="0" algn="ctr"/>
                <a:r>
                  <a:rPr lang="en-GB" sz="4400" dirty="0">
                    <a:solidFill>
                      <a:prstClr val="black"/>
                    </a:solidFill>
                  </a:rPr>
                  <a:t>X </a:t>
                </a:r>
                <a14:m>
                  <m:oMath xmlns:m="http://schemas.openxmlformats.org/officeDocument/2006/math">
                    <m:r>
                      <a:rPr lang="en-GB" sz="4400" i="1" dirty="0">
                        <a:solidFill>
                          <a:prstClr val="black"/>
                        </a:solidFill>
                        <a:latin typeface="Cambria Math" panose="02040503050406030204" pitchFamily="18" charset="0"/>
                      </a:rPr>
                      <m:t>~</m:t>
                    </m:r>
                    <m:r>
                      <a:rPr lang="en-GB" sz="4400" i="1" dirty="0">
                        <a:solidFill>
                          <a:prstClr val="black"/>
                        </a:solidFill>
                        <a:latin typeface="Cambria Math" panose="02040503050406030204" pitchFamily="18" charset="0"/>
                      </a:rPr>
                      <m:t>𝑁</m:t>
                    </m:r>
                    <m:d>
                      <m:dPr>
                        <m:ctrlPr>
                          <a:rPr lang="en-GB" sz="4400" i="1" dirty="0">
                            <a:solidFill>
                              <a:prstClr val="black"/>
                            </a:solidFill>
                            <a:latin typeface="Cambria Math" panose="02040503050406030204" pitchFamily="18" charset="0"/>
                          </a:rPr>
                        </m:ctrlPr>
                      </m:dPr>
                      <m:e>
                        <m:r>
                          <a:rPr lang="en-GB" sz="4400" i="1" dirty="0">
                            <a:solidFill>
                              <a:prstClr val="black"/>
                            </a:solidFill>
                            <a:latin typeface="Cambria Math" panose="02040503050406030204" pitchFamily="18" charset="0"/>
                          </a:rPr>
                          <m:t>𝜇</m:t>
                        </m:r>
                        <m:r>
                          <a:rPr lang="en-GB" sz="4400" i="1" dirty="0">
                            <a:solidFill>
                              <a:prstClr val="black"/>
                            </a:solidFill>
                            <a:latin typeface="Cambria Math" panose="02040503050406030204" pitchFamily="18" charset="0"/>
                          </a:rPr>
                          <m:t>,</m:t>
                        </m:r>
                        <m:sSup>
                          <m:sSupPr>
                            <m:ctrlPr>
                              <a:rPr lang="en-GB" sz="4400" i="1" dirty="0">
                                <a:solidFill>
                                  <a:prstClr val="black"/>
                                </a:solidFill>
                                <a:latin typeface="Cambria Math" panose="02040503050406030204" pitchFamily="18" charset="0"/>
                              </a:rPr>
                            </m:ctrlPr>
                          </m:sSupPr>
                          <m:e>
                            <m:r>
                              <a:rPr lang="en-GB" sz="4400" i="1" dirty="0">
                                <a:solidFill>
                                  <a:prstClr val="black"/>
                                </a:solidFill>
                                <a:latin typeface="Cambria Math" panose="02040503050406030204" pitchFamily="18" charset="0"/>
                              </a:rPr>
                              <m:t>𝜎</m:t>
                            </m:r>
                          </m:e>
                          <m:sup>
                            <m:r>
                              <a:rPr lang="en-GB" sz="4400" i="1" dirty="0">
                                <a:solidFill>
                                  <a:prstClr val="black"/>
                                </a:solidFill>
                                <a:latin typeface="Cambria Math" panose="02040503050406030204" pitchFamily="18" charset="0"/>
                              </a:rPr>
                              <m:t>2</m:t>
                            </m:r>
                          </m:sup>
                        </m:sSup>
                      </m:e>
                    </m:d>
                  </m:oMath>
                </a14:m>
                <a:endParaRPr lang="en-GB" sz="2800" dirty="0"/>
              </a:p>
            </p:txBody>
          </p:sp>
        </mc:Choice>
        <mc:Fallback xmlns="">
          <p:sp>
            <p:nvSpPr>
              <p:cNvPr id="11" name="Rectangle 10"/>
              <p:cNvSpPr>
                <a:spLocks noRot="1" noChangeAspect="1" noMove="1" noResize="1" noEditPoints="1" noAdjustHandles="1" noChangeArrowheads="1" noChangeShapeType="1" noTextEdit="1"/>
              </p:cNvSpPr>
              <p:nvPr/>
            </p:nvSpPr>
            <p:spPr>
              <a:xfrm>
                <a:off x="395536" y="786516"/>
                <a:ext cx="3732599" cy="1446550"/>
              </a:xfrm>
              <a:prstGeom prst="rect">
                <a:avLst/>
              </a:prstGeom>
              <a:blipFill>
                <a:blip r:embed="rId4"/>
                <a:stretch>
                  <a:fillRect t="-8439" b="-1983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395535" y="3310624"/>
                <a:ext cx="3732599" cy="1446550"/>
              </a:xfrm>
              <a:prstGeom prst="rect">
                <a:avLst/>
              </a:prstGeom>
            </p:spPr>
            <p:txBody>
              <a:bodyPr wrap="square">
                <a:spAutoFit/>
              </a:bodyPr>
              <a:lstStyle/>
              <a:p>
                <a:pPr lvl="0" algn="ctr"/>
                <a:r>
                  <a:rPr lang="en-GB" sz="4400" b="1" dirty="0">
                    <a:solidFill>
                      <a:srgbClr val="FF0000"/>
                    </a:solidFill>
                  </a:rPr>
                  <a:t>Population</a:t>
                </a:r>
                <a:r>
                  <a:rPr lang="en-GB" sz="4400" dirty="0">
                    <a:solidFill>
                      <a:prstClr val="black"/>
                    </a:solidFill>
                  </a:rPr>
                  <a:t> </a:t>
                </a:r>
              </a:p>
              <a:p>
                <a:pPr lvl="0" algn="ctr"/>
                <a:r>
                  <a:rPr lang="en-GB" sz="4400" dirty="0">
                    <a:solidFill>
                      <a:prstClr val="black"/>
                    </a:solidFill>
                  </a:rPr>
                  <a:t>X </a:t>
                </a:r>
                <a14:m>
                  <m:oMath xmlns:m="http://schemas.openxmlformats.org/officeDocument/2006/math">
                    <m:r>
                      <a:rPr lang="en-GB" sz="4400" i="1" dirty="0">
                        <a:solidFill>
                          <a:prstClr val="black"/>
                        </a:solidFill>
                        <a:latin typeface="Cambria Math" panose="02040503050406030204" pitchFamily="18" charset="0"/>
                      </a:rPr>
                      <m:t>~</m:t>
                    </m:r>
                    <m:r>
                      <a:rPr lang="en-GB" sz="4400" i="1" dirty="0">
                        <a:solidFill>
                          <a:prstClr val="black"/>
                        </a:solidFill>
                        <a:latin typeface="Cambria Math" panose="02040503050406030204" pitchFamily="18" charset="0"/>
                      </a:rPr>
                      <m:t>𝑁</m:t>
                    </m:r>
                  </m:oMath>
                </a14:m>
                <a:r>
                  <a:rPr lang="en-GB" sz="4400" i="0" dirty="0">
                    <a:solidFill>
                      <a:prstClr val="black"/>
                    </a:solidFill>
                    <a:latin typeface="+mj-lt"/>
                  </a:rPr>
                  <a:t>(</a:t>
                </a:r>
                <a:r>
                  <a:rPr lang="en-GB" sz="4400" b="0" i="0" dirty="0">
                    <a:solidFill>
                      <a:prstClr val="black"/>
                    </a:solidFill>
                    <a:latin typeface="+mj-lt"/>
                  </a:rPr>
                  <a:t>5</a:t>
                </a:r>
                <a:r>
                  <a:rPr lang="en-GB" sz="4400" i="0" dirty="0">
                    <a:solidFill>
                      <a:prstClr val="black"/>
                    </a:solidFill>
                    <a:latin typeface="+mj-lt"/>
                  </a:rPr>
                  <a:t>,</a:t>
                </a:r>
                <a14:m>
                  <m:oMath xmlns:m="http://schemas.openxmlformats.org/officeDocument/2006/math">
                    <m:sSup>
                      <m:sSupPr>
                        <m:ctrlPr>
                          <a:rPr lang="en-GB" sz="4400" b="0" i="1" dirty="0" smtClean="0">
                            <a:solidFill>
                              <a:prstClr val="black"/>
                            </a:solidFill>
                            <a:latin typeface="Cambria Math" panose="02040503050406030204" pitchFamily="18" charset="0"/>
                          </a:rPr>
                        </m:ctrlPr>
                      </m:sSupPr>
                      <m:e>
                        <m:r>
                          <a:rPr lang="en-GB" sz="4400" b="0" i="1" dirty="0" smtClean="0">
                            <a:solidFill>
                              <a:prstClr val="black"/>
                            </a:solidFill>
                            <a:latin typeface="Cambria Math" panose="02040503050406030204" pitchFamily="18" charset="0"/>
                          </a:rPr>
                          <m:t>3</m:t>
                        </m:r>
                      </m:e>
                      <m:sup>
                        <m:r>
                          <a:rPr lang="en-GB" sz="4400" b="0" i="1" dirty="0" smtClean="0">
                            <a:solidFill>
                              <a:prstClr val="black"/>
                            </a:solidFill>
                            <a:latin typeface="Cambria Math" panose="02040503050406030204" pitchFamily="18" charset="0"/>
                          </a:rPr>
                          <m:t>2</m:t>
                        </m:r>
                      </m:sup>
                    </m:sSup>
                  </m:oMath>
                </a14:m>
                <a:r>
                  <a:rPr lang="en-GB" sz="4400" b="0" i="0" dirty="0">
                    <a:solidFill>
                      <a:prstClr val="black"/>
                    </a:solidFill>
                    <a:latin typeface="+mj-lt"/>
                  </a:rPr>
                  <a:t>)</a:t>
                </a:r>
                <a:endParaRPr lang="en-GB" sz="2800" dirty="0"/>
              </a:p>
            </p:txBody>
          </p:sp>
        </mc:Choice>
        <mc:Fallback xmlns="">
          <p:sp>
            <p:nvSpPr>
              <p:cNvPr id="12" name="Rectangle 11"/>
              <p:cNvSpPr>
                <a:spLocks noRot="1" noChangeAspect="1" noMove="1" noResize="1" noEditPoints="1" noAdjustHandles="1" noChangeArrowheads="1" noChangeShapeType="1" noTextEdit="1"/>
              </p:cNvSpPr>
              <p:nvPr/>
            </p:nvSpPr>
            <p:spPr>
              <a:xfrm>
                <a:off x="395535" y="3310624"/>
                <a:ext cx="3732599" cy="1446550"/>
              </a:xfrm>
              <a:prstGeom prst="rect">
                <a:avLst/>
              </a:prstGeom>
              <a:blipFill>
                <a:blip r:embed="rId5"/>
                <a:stretch>
                  <a:fillRect t="-8439" b="-1983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4788024" y="3356992"/>
                <a:ext cx="4054137" cy="1446550"/>
              </a:xfrm>
              <a:prstGeom prst="rect">
                <a:avLst/>
              </a:prstGeom>
            </p:spPr>
            <p:txBody>
              <a:bodyPr wrap="square">
                <a:spAutoFit/>
              </a:bodyPr>
              <a:lstStyle/>
              <a:p>
                <a:pPr lvl="0" algn="ctr"/>
                <a:r>
                  <a:rPr lang="en-GB" sz="4400" b="1" dirty="0">
                    <a:solidFill>
                      <a:srgbClr val="0000FF"/>
                    </a:solidFill>
                  </a:rPr>
                  <a:t>Sample</a:t>
                </a:r>
                <a:r>
                  <a:rPr lang="en-GB" sz="4400" dirty="0">
                    <a:solidFill>
                      <a:prstClr val="black"/>
                    </a:solidFill>
                  </a:rPr>
                  <a:t> (size 10) </a:t>
                </a:r>
              </a:p>
              <a:p>
                <a:pPr lvl="0" algn="ctr"/>
                <a:r>
                  <a:rPr lang="en-GB" sz="4400" dirty="0">
                    <a:solidFill>
                      <a:prstClr val="black"/>
                    </a:solidFill>
                  </a:rPr>
                  <a:t>X </a:t>
                </a:r>
                <a14:m>
                  <m:oMath xmlns:m="http://schemas.openxmlformats.org/officeDocument/2006/math">
                    <m:r>
                      <a:rPr lang="en-GB" sz="4400" i="1" dirty="0">
                        <a:solidFill>
                          <a:prstClr val="black"/>
                        </a:solidFill>
                        <a:latin typeface="Cambria Math" panose="02040503050406030204" pitchFamily="18" charset="0"/>
                      </a:rPr>
                      <m:t>~</m:t>
                    </m:r>
                    <m:r>
                      <a:rPr lang="en-GB" sz="4400" i="1" dirty="0">
                        <a:solidFill>
                          <a:prstClr val="black"/>
                        </a:solidFill>
                        <a:latin typeface="Cambria Math" panose="02040503050406030204" pitchFamily="18" charset="0"/>
                      </a:rPr>
                      <m:t>𝑁</m:t>
                    </m:r>
                  </m:oMath>
                </a14:m>
                <a:r>
                  <a:rPr lang="en-GB" sz="4400" i="0" dirty="0">
                    <a:solidFill>
                      <a:prstClr val="black"/>
                    </a:solidFill>
                    <a:latin typeface="+mj-lt"/>
                  </a:rPr>
                  <a:t>( </a:t>
                </a:r>
                <a:r>
                  <a:rPr lang="en-GB" sz="4400" b="0" i="0" dirty="0">
                    <a:solidFill>
                      <a:schemeClr val="bg1"/>
                    </a:solidFill>
                    <a:latin typeface="+mj-lt"/>
                  </a:rPr>
                  <a:t>5</a:t>
                </a:r>
                <a:r>
                  <a:rPr lang="en-GB" sz="4400" i="0" dirty="0">
                    <a:solidFill>
                      <a:prstClr val="black"/>
                    </a:solidFill>
                    <a:latin typeface="+mj-lt"/>
                  </a:rPr>
                  <a:t>,</a:t>
                </a:r>
                <a14:m>
                  <m:oMath xmlns:m="http://schemas.openxmlformats.org/officeDocument/2006/math">
                    <m:sSup>
                      <m:sSupPr>
                        <m:ctrlPr>
                          <a:rPr lang="en-GB" sz="4400" b="0" i="1" dirty="0" smtClean="0">
                            <a:solidFill>
                              <a:schemeClr val="bg1"/>
                            </a:solidFill>
                            <a:latin typeface="Cambria Math" panose="02040503050406030204" pitchFamily="18" charset="0"/>
                          </a:rPr>
                        </m:ctrlPr>
                      </m:sSupPr>
                      <m:e>
                        <m:r>
                          <a:rPr lang="en-GB" sz="4400" b="0" i="1" dirty="0" smtClean="0">
                            <a:solidFill>
                              <a:schemeClr val="bg1"/>
                            </a:solidFill>
                            <a:latin typeface="Cambria Math" panose="02040503050406030204" pitchFamily="18" charset="0"/>
                          </a:rPr>
                          <m:t>0.949 </m:t>
                        </m:r>
                      </m:e>
                      <m:sup>
                        <m:r>
                          <a:rPr lang="en-GB" sz="4400" b="0" i="1" dirty="0" smtClean="0">
                            <a:solidFill>
                              <a:schemeClr val="bg1"/>
                            </a:solidFill>
                            <a:latin typeface="Cambria Math" panose="02040503050406030204" pitchFamily="18" charset="0"/>
                          </a:rPr>
                          <m:t>2</m:t>
                        </m:r>
                      </m:sup>
                    </m:sSup>
                  </m:oMath>
                </a14:m>
                <a:r>
                  <a:rPr lang="en-GB" sz="4400" b="0" i="0" dirty="0">
                    <a:solidFill>
                      <a:prstClr val="black"/>
                    </a:solidFill>
                    <a:latin typeface="+mj-lt"/>
                  </a:rPr>
                  <a:t>)</a:t>
                </a:r>
                <a:endParaRPr lang="en-GB" sz="2800" dirty="0"/>
              </a:p>
            </p:txBody>
          </p:sp>
        </mc:Choice>
        <mc:Fallback xmlns="">
          <p:sp>
            <p:nvSpPr>
              <p:cNvPr id="14" name="Rectangle 13"/>
              <p:cNvSpPr>
                <a:spLocks noRot="1" noChangeAspect="1" noMove="1" noResize="1" noEditPoints="1" noAdjustHandles="1" noChangeArrowheads="1" noChangeShapeType="1" noTextEdit="1"/>
              </p:cNvSpPr>
              <p:nvPr/>
            </p:nvSpPr>
            <p:spPr>
              <a:xfrm>
                <a:off x="4788024" y="3356992"/>
                <a:ext cx="4054137" cy="1446550"/>
              </a:xfrm>
              <a:prstGeom prst="rect">
                <a:avLst/>
              </a:prstGeom>
              <a:blipFill>
                <a:blip r:embed="rId6"/>
                <a:stretch>
                  <a:fillRect l="-6015" t="-8861" r="-7068" b="-1983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786644" y="4034101"/>
                <a:ext cx="1872208" cy="769441"/>
              </a:xfrm>
              <a:prstGeom prst="rect">
                <a:avLst/>
              </a:prstGeom>
            </p:spPr>
            <p:txBody>
              <a:bodyPr wrap="square">
                <a:spAutoFit/>
              </a:bodyPr>
              <a:lstStyle/>
              <a:p>
                <a14:m>
                  <m:oMath xmlns:m="http://schemas.openxmlformats.org/officeDocument/2006/math">
                    <m:sSup>
                      <m:sSupPr>
                        <m:ctrlPr>
                          <a:rPr lang="en-GB" sz="4400" i="1" dirty="0" smtClean="0">
                            <a:solidFill>
                              <a:prstClr val="black"/>
                            </a:solidFill>
                            <a:latin typeface="Cambria Math" panose="02040503050406030204" pitchFamily="18" charset="0"/>
                          </a:rPr>
                        </m:ctrlPr>
                      </m:sSupPr>
                      <m:e>
                        <m:r>
                          <a:rPr lang="en-GB" sz="4400" b="0" i="1" dirty="0" smtClean="0">
                            <a:solidFill>
                              <a:prstClr val="black"/>
                            </a:solidFill>
                            <a:latin typeface="Cambria Math" panose="02040503050406030204" pitchFamily="18" charset="0"/>
                          </a:rPr>
                          <m:t> </m:t>
                        </m:r>
                        <m:r>
                          <a:rPr lang="en-GB" sz="4400" i="1" dirty="0">
                            <a:solidFill>
                              <a:prstClr val="black"/>
                            </a:solidFill>
                            <a:latin typeface="Cambria Math" panose="02040503050406030204" pitchFamily="18" charset="0"/>
                          </a:rPr>
                          <m:t>0.949</m:t>
                        </m:r>
                      </m:e>
                      <m:sup>
                        <m:r>
                          <a:rPr lang="en-GB" sz="4400" i="1" dirty="0">
                            <a:solidFill>
                              <a:prstClr val="black"/>
                            </a:solidFill>
                            <a:latin typeface="Cambria Math" panose="02040503050406030204" pitchFamily="18" charset="0"/>
                          </a:rPr>
                          <m:t>2</m:t>
                        </m:r>
                      </m:sup>
                    </m:sSup>
                  </m:oMath>
                </a14:m>
                <a:r>
                  <a:rPr lang="en-GB" dirty="0"/>
                  <a:t> </a:t>
                </a:r>
              </a:p>
            </p:txBody>
          </p:sp>
        </mc:Choice>
        <mc:Fallback xmlns="">
          <p:sp>
            <p:nvSpPr>
              <p:cNvPr id="4" name="Rectangle 3"/>
              <p:cNvSpPr>
                <a:spLocks noRot="1" noChangeAspect="1" noMove="1" noResize="1" noEditPoints="1" noAdjustHandles="1" noChangeArrowheads="1" noChangeShapeType="1" noTextEdit="1"/>
              </p:cNvSpPr>
              <p:nvPr/>
            </p:nvSpPr>
            <p:spPr>
              <a:xfrm>
                <a:off x="6786644" y="4034101"/>
                <a:ext cx="1872208" cy="769441"/>
              </a:xfrm>
              <a:prstGeom prst="rect">
                <a:avLst/>
              </a:prstGeom>
              <a:blipFill>
                <a:blip r:embed="rId7"/>
                <a:stretch>
                  <a:fillRect/>
                </a:stretch>
              </a:blipFill>
            </p:spPr>
            <p:txBody>
              <a:bodyPr/>
              <a:lstStyle/>
              <a:p>
                <a:r>
                  <a:rPr lang="en-GB">
                    <a:noFill/>
                  </a:rPr>
                  <a:t> </a:t>
                </a:r>
              </a:p>
            </p:txBody>
          </p:sp>
        </mc:Fallback>
      </mc:AlternateContent>
      <p:sp>
        <p:nvSpPr>
          <p:cNvPr id="3" name="Rectangle 2"/>
          <p:cNvSpPr/>
          <p:nvPr/>
        </p:nvSpPr>
        <p:spPr>
          <a:xfrm>
            <a:off x="6241159" y="4062565"/>
            <a:ext cx="470000" cy="769441"/>
          </a:xfrm>
          <a:prstGeom prst="rect">
            <a:avLst/>
          </a:prstGeom>
        </p:spPr>
        <p:txBody>
          <a:bodyPr wrap="none">
            <a:spAutoFit/>
          </a:bodyPr>
          <a:lstStyle/>
          <a:p>
            <a:r>
              <a:rPr lang="en-GB" sz="4400" dirty="0">
                <a:solidFill>
                  <a:prstClr val="black"/>
                </a:solidFill>
              </a:rPr>
              <a:t>5</a:t>
            </a:r>
            <a:endParaRPr lang="en-GB" dirty="0"/>
          </a:p>
        </p:txBody>
      </p:sp>
    </p:spTree>
    <p:extLst>
      <p:ext uri="{BB962C8B-B14F-4D97-AF65-F5344CB8AC3E}">
        <p14:creationId xmlns:p14="http://schemas.microsoft.com/office/powerpoint/2010/main" val="152859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B75203-267C-41A4-ABAC-767C81B9256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CD42C88-56F4-4BFB-BAB7-8F20F295A1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Hypothesis Testing on Sample Mean</a:t>
              </a:r>
            </a:p>
          </p:txBody>
        </p:sp>
        <p:cxnSp>
          <p:nvCxnSpPr>
            <p:cNvPr id="4" name="Straight Connector 3">
              <a:extLst>
                <a:ext uri="{FF2B5EF4-FFF2-40B4-BE49-F238E27FC236}">
                  <a16:creationId xmlns:a16="http://schemas.microsoft.com/office/drawing/2014/main" id="{1DEB8F5F-264E-454B-8EFD-250FD8AED45E}"/>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00EA302-EC34-4E41-8D9C-3F367DBF461C}"/>
                  </a:ext>
                </a:extLst>
              </p:cNvPr>
              <p:cNvSpPr txBox="1"/>
              <p:nvPr/>
            </p:nvSpPr>
            <p:spPr>
              <a:xfrm>
                <a:off x="221928" y="720597"/>
                <a:ext cx="8712968" cy="258532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b="0" dirty="0"/>
                  <a:t>A certain company sells fruit juice in cartons. </a:t>
                </a:r>
              </a:p>
              <a:p>
                <a:r>
                  <a:rPr lang="en-GB" b="0" dirty="0"/>
                  <a:t>The amount of juice in a carton has a normal distribution with a standard deviation of 3ml.</a:t>
                </a:r>
              </a:p>
              <a:p>
                <a:r>
                  <a:rPr lang="en-GB" dirty="0"/>
                  <a:t>The company claims that the mean amount of juice per carton, </a:t>
                </a:r>
                <a14:m>
                  <m:oMath xmlns:m="http://schemas.openxmlformats.org/officeDocument/2006/math">
                    <m:r>
                      <a:rPr lang="en-GB" b="0" i="1" smtClean="0">
                        <a:latin typeface="Cambria Math" panose="02040503050406030204" pitchFamily="18" charset="0"/>
                      </a:rPr>
                      <m:t>𝜇</m:t>
                    </m:r>
                  </m:oMath>
                </a14:m>
                <a:r>
                  <a:rPr lang="en-GB" dirty="0"/>
                  <a:t>, is 60ml. A trading inspector has received complaints that the company is overstating the mean amount of juice per carton and wishes to investigate this complaint. The trading inspector takes a random sample of 16 cartons and finds that the mean amount of juice per carton is 59.1ml.</a:t>
                </a:r>
              </a:p>
              <a:p>
                <a:endParaRPr lang="en-GB" dirty="0"/>
              </a:p>
              <a:p>
                <a:r>
                  <a:rPr lang="en-GB" dirty="0"/>
                  <a:t>Using a 5% level of significance, and stating your hypotheses clearly, test whether or not there is evidence to uphold this complaint.</a:t>
                </a:r>
              </a:p>
            </p:txBody>
          </p:sp>
        </mc:Choice>
        <mc:Fallback xmlns="">
          <p:sp>
            <p:nvSpPr>
              <p:cNvPr id="5" name="TextBox 4">
                <a:extLst>
                  <a:ext uri="{FF2B5EF4-FFF2-40B4-BE49-F238E27FC236}">
                    <a16:creationId xmlns:a16="http://schemas.microsoft.com/office/drawing/2014/main" id="{900EA302-EC34-4E41-8D9C-3F367DBF461C}"/>
                  </a:ext>
                </a:extLst>
              </p:cNvPr>
              <p:cNvSpPr txBox="1">
                <a:spLocks noRot="1" noChangeAspect="1" noMove="1" noResize="1" noEditPoints="1" noAdjustHandles="1" noChangeArrowheads="1" noChangeShapeType="1" noTextEdit="1"/>
              </p:cNvSpPr>
              <p:nvPr/>
            </p:nvSpPr>
            <p:spPr>
              <a:xfrm>
                <a:off x="221928" y="720597"/>
                <a:ext cx="8712968" cy="2585323"/>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3275856" y="4437112"/>
                <a:ext cx="2952328" cy="2123658"/>
              </a:xfrm>
              <a:prstGeom prst="rect">
                <a:avLst/>
              </a:prstGeom>
            </p:spPr>
            <p:txBody>
              <a:bodyPr wrap="square">
                <a:spAutoFit/>
              </a:bodyPr>
              <a:lstStyle/>
              <a:p>
                <a:pPr lvl="0"/>
                <a14:m>
                  <m:oMathPara xmlns:m="http://schemas.openxmlformats.org/officeDocument/2006/math">
                    <m:oMathParaPr>
                      <m:jc m:val="left"/>
                    </m:oMathParaPr>
                    <m:oMath xmlns:m="http://schemas.openxmlformats.org/officeDocument/2006/math">
                      <m:sSub>
                        <m:sSubPr>
                          <m:ctrlPr>
                            <a:rPr lang="en-GB" sz="4400" i="1" smtClean="0">
                              <a:solidFill>
                                <a:prstClr val="black"/>
                              </a:solidFill>
                              <a:latin typeface="Cambria Math" panose="02040503050406030204" pitchFamily="18" charset="0"/>
                            </a:rPr>
                          </m:ctrlPr>
                        </m:sSubPr>
                        <m:e>
                          <m:r>
                            <a:rPr lang="en-GB" sz="4400" i="1">
                              <a:solidFill>
                                <a:prstClr val="black"/>
                              </a:solidFill>
                              <a:latin typeface="Cambria Math" panose="02040503050406030204" pitchFamily="18" charset="0"/>
                            </a:rPr>
                            <m:t>𝐻</m:t>
                          </m:r>
                        </m:e>
                        <m:sub>
                          <m:r>
                            <a:rPr lang="en-GB" sz="4400" i="1">
                              <a:solidFill>
                                <a:prstClr val="black"/>
                              </a:solidFill>
                              <a:latin typeface="Cambria Math" panose="02040503050406030204" pitchFamily="18" charset="0"/>
                            </a:rPr>
                            <m:t>0</m:t>
                          </m:r>
                        </m:sub>
                      </m:sSub>
                      <m:r>
                        <a:rPr lang="en-GB" sz="4400" i="1">
                          <a:solidFill>
                            <a:prstClr val="black"/>
                          </a:solidFill>
                          <a:latin typeface="Cambria Math" panose="02040503050406030204" pitchFamily="18" charset="0"/>
                        </a:rPr>
                        <m:t>:</m:t>
                      </m:r>
                      <m:r>
                        <a:rPr lang="en-GB" sz="4400" i="1">
                          <a:solidFill>
                            <a:prstClr val="black"/>
                          </a:solidFill>
                          <a:latin typeface="Cambria Math" panose="02040503050406030204" pitchFamily="18" charset="0"/>
                        </a:rPr>
                        <m:t>𝜇</m:t>
                      </m:r>
                      <m:r>
                        <a:rPr lang="en-GB" sz="4400" i="1">
                          <a:solidFill>
                            <a:prstClr val="black"/>
                          </a:solidFill>
                          <a:latin typeface="Cambria Math" panose="02040503050406030204" pitchFamily="18" charset="0"/>
                        </a:rPr>
                        <m:t>=60</m:t>
                      </m:r>
                    </m:oMath>
                  </m:oMathPara>
                </a14:m>
                <a:endParaRPr lang="en-GB" sz="4400" i="1" dirty="0">
                  <a:solidFill>
                    <a:prstClr val="black"/>
                  </a:solidFill>
                  <a:latin typeface="Cambria Math" panose="02040503050406030204" pitchFamily="18" charset="0"/>
                </a:endParaRPr>
              </a:p>
              <a:p>
                <a:pPr lvl="0"/>
                <a:br>
                  <a:rPr lang="en-GB" sz="4400" i="1" dirty="0">
                    <a:solidFill>
                      <a:prstClr val="black"/>
                    </a:solidFill>
                    <a:latin typeface="Cambria Math" panose="02040503050406030204" pitchFamily="18" charset="0"/>
                  </a:rPr>
                </a:br>
                <a14:m>
                  <m:oMathPara xmlns:m="http://schemas.openxmlformats.org/officeDocument/2006/math">
                    <m:oMathParaPr>
                      <m:jc m:val="left"/>
                    </m:oMathParaPr>
                    <m:oMath xmlns:m="http://schemas.openxmlformats.org/officeDocument/2006/math">
                      <m:sSub>
                        <m:sSubPr>
                          <m:ctrlPr>
                            <a:rPr lang="en-GB" sz="4400" i="1">
                              <a:solidFill>
                                <a:prstClr val="black"/>
                              </a:solidFill>
                              <a:latin typeface="Cambria Math" panose="02040503050406030204" pitchFamily="18" charset="0"/>
                            </a:rPr>
                          </m:ctrlPr>
                        </m:sSubPr>
                        <m:e>
                          <m:r>
                            <a:rPr lang="en-GB" sz="4400" i="1">
                              <a:solidFill>
                                <a:prstClr val="black"/>
                              </a:solidFill>
                              <a:latin typeface="Cambria Math" panose="02040503050406030204" pitchFamily="18" charset="0"/>
                            </a:rPr>
                            <m:t>𝐻</m:t>
                          </m:r>
                        </m:e>
                        <m:sub>
                          <m:r>
                            <a:rPr lang="en-GB" sz="4400" i="1">
                              <a:solidFill>
                                <a:prstClr val="black"/>
                              </a:solidFill>
                              <a:latin typeface="Cambria Math" panose="02040503050406030204" pitchFamily="18" charset="0"/>
                            </a:rPr>
                            <m:t>1</m:t>
                          </m:r>
                        </m:sub>
                      </m:sSub>
                      <m:r>
                        <a:rPr lang="en-GB" sz="4400" i="1">
                          <a:solidFill>
                            <a:prstClr val="black"/>
                          </a:solidFill>
                          <a:latin typeface="Cambria Math" panose="02040503050406030204" pitchFamily="18" charset="0"/>
                        </a:rPr>
                        <m:t>:</m:t>
                      </m:r>
                      <m:r>
                        <a:rPr lang="en-GB" sz="4400" i="1">
                          <a:solidFill>
                            <a:prstClr val="black"/>
                          </a:solidFill>
                          <a:latin typeface="Cambria Math" panose="02040503050406030204" pitchFamily="18" charset="0"/>
                        </a:rPr>
                        <m:t>𝜇</m:t>
                      </m:r>
                      <m:r>
                        <a:rPr lang="en-GB" sz="4400" i="1">
                          <a:solidFill>
                            <a:prstClr val="black"/>
                          </a:solidFill>
                          <a:latin typeface="Cambria Math" panose="02040503050406030204" pitchFamily="18" charset="0"/>
                        </a:rPr>
                        <m:t>&lt;60</m:t>
                      </m:r>
                    </m:oMath>
                  </m:oMathPara>
                </a14:m>
                <a:endParaRPr lang="en-GB" sz="4400" dirty="0">
                  <a:solidFill>
                    <a:prstClr val="black"/>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3275856" y="4437112"/>
                <a:ext cx="2952328" cy="2123658"/>
              </a:xfrm>
              <a:prstGeom prst="rect">
                <a:avLst/>
              </a:prstGeom>
              <a:blipFill>
                <a:blip r:embed="rId3"/>
                <a:stretch>
                  <a:fillRect/>
                </a:stretch>
              </a:blipFill>
            </p:spPr>
            <p:txBody>
              <a:bodyPr/>
              <a:lstStyle/>
              <a:p>
                <a:r>
                  <a:rPr lang="en-GB">
                    <a:noFill/>
                  </a:rPr>
                  <a:t> </a:t>
                </a:r>
              </a:p>
            </p:txBody>
          </p:sp>
        </mc:Fallback>
      </mc:AlternateContent>
      <p:sp>
        <p:nvSpPr>
          <p:cNvPr id="6" name="TextBox 5"/>
          <p:cNvSpPr txBox="1"/>
          <p:nvPr/>
        </p:nvSpPr>
        <p:spPr>
          <a:xfrm>
            <a:off x="2051720" y="3486795"/>
            <a:ext cx="5256584" cy="769441"/>
          </a:xfrm>
          <a:prstGeom prst="rect">
            <a:avLst/>
          </a:prstGeom>
          <a:noFill/>
        </p:spPr>
        <p:txBody>
          <a:bodyPr wrap="square" rtlCol="0">
            <a:spAutoFit/>
          </a:bodyPr>
          <a:lstStyle/>
          <a:p>
            <a:pPr algn="ctr"/>
            <a:r>
              <a:rPr lang="en-GB" sz="4400" dirty="0"/>
              <a:t>State you hypotheses:</a:t>
            </a:r>
          </a:p>
        </p:txBody>
      </p:sp>
    </p:spTree>
    <p:extLst>
      <p:ext uri="{BB962C8B-B14F-4D97-AF65-F5344CB8AC3E}">
        <p14:creationId xmlns:p14="http://schemas.microsoft.com/office/powerpoint/2010/main" val="306564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B75203-267C-41A4-ABAC-767C81B9256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CD42C88-56F4-4BFB-BAB7-8F20F295A1B3}"/>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Hypothesis Testing on Sample Mean</a:t>
              </a:r>
            </a:p>
          </p:txBody>
        </p:sp>
        <p:cxnSp>
          <p:nvCxnSpPr>
            <p:cNvPr id="4" name="Straight Connector 3">
              <a:extLst>
                <a:ext uri="{FF2B5EF4-FFF2-40B4-BE49-F238E27FC236}">
                  <a16:creationId xmlns:a16="http://schemas.microsoft.com/office/drawing/2014/main" id="{1DEB8F5F-264E-454B-8EFD-250FD8AED45E}"/>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00EA302-EC34-4E41-8D9C-3F367DBF461C}"/>
                  </a:ext>
                </a:extLst>
              </p:cNvPr>
              <p:cNvSpPr txBox="1"/>
              <p:nvPr/>
            </p:nvSpPr>
            <p:spPr>
              <a:xfrm>
                <a:off x="221928" y="720597"/>
                <a:ext cx="8712968" cy="258532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b="0" dirty="0"/>
                  <a:t>A certain company sells fruit juice in cartons. </a:t>
                </a:r>
              </a:p>
              <a:p>
                <a:r>
                  <a:rPr lang="en-GB" b="0" dirty="0"/>
                  <a:t>The amount of juice in a carton has a normal distribution with a standard deviation of 3ml.</a:t>
                </a:r>
              </a:p>
              <a:p>
                <a:r>
                  <a:rPr lang="en-GB" dirty="0"/>
                  <a:t>The company claims that the mean amount of juice per carton, </a:t>
                </a:r>
                <a14:m>
                  <m:oMath xmlns:m="http://schemas.openxmlformats.org/officeDocument/2006/math">
                    <m:r>
                      <a:rPr lang="en-GB" b="0" i="1" smtClean="0">
                        <a:latin typeface="Cambria Math" panose="02040503050406030204" pitchFamily="18" charset="0"/>
                      </a:rPr>
                      <m:t>𝜇</m:t>
                    </m:r>
                  </m:oMath>
                </a14:m>
                <a:r>
                  <a:rPr lang="en-GB" dirty="0"/>
                  <a:t>, is 60ml. A trading inspector has received complaints that the company is overstating the mean amount of juice per carton and wishes to investigate this complaint. The trading inspector takes a random sample of 16 cartons and finds that the mean amount of juice per carton is 59.1ml.</a:t>
                </a:r>
              </a:p>
              <a:p>
                <a:endParaRPr lang="en-GB" dirty="0"/>
              </a:p>
              <a:p>
                <a:r>
                  <a:rPr lang="en-GB" dirty="0"/>
                  <a:t>Using a 5% level of significance, and stating your hypotheses clearly, test whether or not there is evidence to uphold this complaint.</a:t>
                </a:r>
              </a:p>
            </p:txBody>
          </p:sp>
        </mc:Choice>
        <mc:Fallback xmlns="">
          <p:sp>
            <p:nvSpPr>
              <p:cNvPr id="5" name="TextBox 4">
                <a:extLst>
                  <a:ext uri="{FF2B5EF4-FFF2-40B4-BE49-F238E27FC236}">
                    <a16:creationId xmlns:a16="http://schemas.microsoft.com/office/drawing/2014/main" id="{900EA302-EC34-4E41-8D9C-3F367DBF461C}"/>
                  </a:ext>
                </a:extLst>
              </p:cNvPr>
              <p:cNvSpPr txBox="1">
                <a:spLocks noRot="1" noChangeAspect="1" noMove="1" noResize="1" noEditPoints="1" noAdjustHandles="1" noChangeArrowheads="1" noChangeShapeType="1" noTextEdit="1"/>
              </p:cNvSpPr>
              <p:nvPr/>
            </p:nvSpPr>
            <p:spPr>
              <a:xfrm>
                <a:off x="221928" y="720597"/>
                <a:ext cx="8712968" cy="2585323"/>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6" name="TextBox 5"/>
          <p:cNvSpPr txBox="1"/>
          <p:nvPr/>
        </p:nvSpPr>
        <p:spPr>
          <a:xfrm>
            <a:off x="539552" y="3408944"/>
            <a:ext cx="8251900" cy="646331"/>
          </a:xfrm>
          <a:prstGeom prst="rect">
            <a:avLst/>
          </a:prstGeom>
          <a:noFill/>
        </p:spPr>
        <p:txBody>
          <a:bodyPr wrap="square" rtlCol="0">
            <a:spAutoFit/>
          </a:bodyPr>
          <a:lstStyle/>
          <a:p>
            <a:pPr algn="ctr"/>
            <a:r>
              <a:rPr lang="en-GB" sz="3600" dirty="0"/>
              <a:t>State your distribution for the sample:</a:t>
            </a:r>
          </a:p>
        </p:txBody>
      </p:sp>
      <mc:AlternateContent xmlns:mc="http://schemas.openxmlformats.org/markup-compatibility/2006" xmlns:a14="http://schemas.microsoft.com/office/drawing/2010/main">
        <mc:Choice Requires="a14">
          <p:sp>
            <p:nvSpPr>
              <p:cNvPr id="8" name="Rectangle 7"/>
              <p:cNvSpPr/>
              <p:nvPr/>
            </p:nvSpPr>
            <p:spPr>
              <a:xfrm>
                <a:off x="395536" y="4112606"/>
                <a:ext cx="3732599" cy="1200329"/>
              </a:xfrm>
              <a:prstGeom prst="rect">
                <a:avLst/>
              </a:prstGeom>
            </p:spPr>
            <p:txBody>
              <a:bodyPr wrap="square">
                <a:spAutoFit/>
              </a:bodyPr>
              <a:lstStyle/>
              <a:p>
                <a:pPr lvl="0" algn="ctr"/>
                <a:r>
                  <a:rPr lang="en-GB" sz="3600" b="1" dirty="0">
                    <a:solidFill>
                      <a:srgbClr val="FF0000"/>
                    </a:solidFill>
                  </a:rPr>
                  <a:t>Population</a:t>
                </a:r>
                <a:r>
                  <a:rPr lang="en-GB" sz="3600" dirty="0">
                    <a:solidFill>
                      <a:prstClr val="black"/>
                    </a:solidFill>
                  </a:rPr>
                  <a:t> </a:t>
                </a:r>
              </a:p>
              <a:p>
                <a:pPr lvl="0" algn="ctr"/>
                <a:r>
                  <a:rPr lang="en-GB" sz="3600" dirty="0">
                    <a:solidFill>
                      <a:prstClr val="black"/>
                    </a:solidFill>
                  </a:rPr>
                  <a:t>X </a:t>
                </a:r>
                <a14:m>
                  <m:oMath xmlns:m="http://schemas.openxmlformats.org/officeDocument/2006/math">
                    <m:r>
                      <a:rPr lang="en-GB" sz="3600" i="1" dirty="0">
                        <a:solidFill>
                          <a:prstClr val="black"/>
                        </a:solidFill>
                        <a:latin typeface="Cambria Math" panose="02040503050406030204" pitchFamily="18" charset="0"/>
                      </a:rPr>
                      <m:t>~</m:t>
                    </m:r>
                    <m:r>
                      <a:rPr lang="en-GB" sz="3600" i="1" dirty="0">
                        <a:solidFill>
                          <a:prstClr val="black"/>
                        </a:solidFill>
                        <a:latin typeface="Cambria Math" panose="02040503050406030204" pitchFamily="18" charset="0"/>
                      </a:rPr>
                      <m:t>𝑁</m:t>
                    </m:r>
                    <m:d>
                      <m:dPr>
                        <m:ctrlPr>
                          <a:rPr lang="en-GB" sz="3600" i="1" dirty="0">
                            <a:solidFill>
                              <a:prstClr val="black"/>
                            </a:solidFill>
                            <a:latin typeface="Cambria Math" panose="02040503050406030204" pitchFamily="18" charset="0"/>
                          </a:rPr>
                        </m:ctrlPr>
                      </m:dPr>
                      <m:e>
                        <m:r>
                          <a:rPr lang="en-GB" sz="3600" b="0" i="1" dirty="0" smtClean="0">
                            <a:solidFill>
                              <a:prstClr val="black"/>
                            </a:solidFill>
                            <a:latin typeface="Cambria Math" panose="02040503050406030204" pitchFamily="18" charset="0"/>
                          </a:rPr>
                          <m:t>60</m:t>
                        </m:r>
                        <m:r>
                          <a:rPr lang="en-GB" sz="3600" i="1" dirty="0">
                            <a:solidFill>
                              <a:prstClr val="black"/>
                            </a:solidFill>
                            <a:latin typeface="Cambria Math" panose="02040503050406030204" pitchFamily="18" charset="0"/>
                          </a:rPr>
                          <m:t>,</m:t>
                        </m:r>
                        <m:sSup>
                          <m:sSupPr>
                            <m:ctrlPr>
                              <a:rPr lang="en-GB" sz="3600" i="1" dirty="0">
                                <a:solidFill>
                                  <a:prstClr val="black"/>
                                </a:solidFill>
                                <a:latin typeface="Cambria Math" panose="02040503050406030204" pitchFamily="18" charset="0"/>
                              </a:rPr>
                            </m:ctrlPr>
                          </m:sSupPr>
                          <m:e>
                            <m:r>
                              <a:rPr lang="en-GB" sz="3600" b="0" i="1" dirty="0" smtClean="0">
                                <a:solidFill>
                                  <a:prstClr val="black"/>
                                </a:solidFill>
                                <a:latin typeface="Cambria Math" panose="02040503050406030204" pitchFamily="18" charset="0"/>
                              </a:rPr>
                              <m:t>3</m:t>
                            </m:r>
                          </m:e>
                          <m:sup>
                            <m:r>
                              <a:rPr lang="en-GB" sz="3600" i="1" dirty="0">
                                <a:solidFill>
                                  <a:prstClr val="black"/>
                                </a:solidFill>
                                <a:latin typeface="Cambria Math" panose="02040503050406030204" pitchFamily="18" charset="0"/>
                              </a:rPr>
                              <m:t>2</m:t>
                            </m:r>
                          </m:sup>
                        </m:sSup>
                      </m:e>
                    </m:d>
                  </m:oMath>
                </a14:m>
                <a:endParaRPr lang="en-GB" sz="2000" dirty="0"/>
              </a:p>
            </p:txBody>
          </p:sp>
        </mc:Choice>
        <mc:Fallback xmlns="">
          <p:sp>
            <p:nvSpPr>
              <p:cNvPr id="8" name="Rectangle 7"/>
              <p:cNvSpPr>
                <a:spLocks noRot="1" noChangeAspect="1" noMove="1" noResize="1" noEditPoints="1" noAdjustHandles="1" noChangeArrowheads="1" noChangeShapeType="1" noTextEdit="1"/>
              </p:cNvSpPr>
              <p:nvPr/>
            </p:nvSpPr>
            <p:spPr>
              <a:xfrm>
                <a:off x="395536" y="4112606"/>
                <a:ext cx="3732599" cy="1200329"/>
              </a:xfrm>
              <a:prstGeom prst="rect">
                <a:avLst/>
              </a:prstGeom>
              <a:blipFill>
                <a:blip r:embed="rId3"/>
                <a:stretch>
                  <a:fillRect t="-8122" b="-223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499992" y="4110738"/>
                <a:ext cx="4121270" cy="1200329"/>
              </a:xfrm>
              <a:prstGeom prst="rect">
                <a:avLst/>
              </a:prstGeom>
            </p:spPr>
            <p:txBody>
              <a:bodyPr wrap="square">
                <a:spAutoFit/>
              </a:bodyPr>
              <a:lstStyle/>
              <a:p>
                <a:pPr lvl="0" algn="ctr"/>
                <a:r>
                  <a:rPr lang="en-GB" sz="3600" b="1" dirty="0">
                    <a:solidFill>
                      <a:srgbClr val="0000FF"/>
                    </a:solidFill>
                  </a:rPr>
                  <a:t>Sample (Size 16)</a:t>
                </a:r>
                <a:r>
                  <a:rPr lang="en-GB" sz="3600" dirty="0">
                    <a:solidFill>
                      <a:prstClr val="black"/>
                    </a:solidFill>
                  </a:rPr>
                  <a:t> </a:t>
                </a:r>
              </a:p>
              <a:p>
                <a:pPr lvl="0" algn="ctr"/>
                <a14:m>
                  <m:oMathPara xmlns:m="http://schemas.openxmlformats.org/officeDocument/2006/math">
                    <m:oMathParaPr>
                      <m:jc m:val="centerGroup"/>
                    </m:oMathParaPr>
                    <m:oMath xmlns:m="http://schemas.openxmlformats.org/officeDocument/2006/math">
                      <m:acc>
                        <m:accPr>
                          <m:chr m:val="̅"/>
                          <m:ctrlPr>
                            <a:rPr lang="en-GB" sz="3600" i="1">
                              <a:solidFill>
                                <a:prstClr val="black"/>
                              </a:solidFill>
                              <a:latin typeface="Cambria Math" panose="02040503050406030204" pitchFamily="18" charset="0"/>
                            </a:rPr>
                          </m:ctrlPr>
                        </m:accPr>
                        <m:e>
                          <m:r>
                            <a:rPr lang="en-GB" sz="3600" i="1">
                              <a:solidFill>
                                <a:prstClr val="black"/>
                              </a:solidFill>
                              <a:latin typeface="Cambria Math" panose="02040503050406030204" pitchFamily="18" charset="0"/>
                            </a:rPr>
                            <m:t>𝑋</m:t>
                          </m:r>
                        </m:e>
                      </m:acc>
                      <m:r>
                        <a:rPr lang="en-GB" sz="3600" i="1">
                          <a:solidFill>
                            <a:prstClr val="black"/>
                          </a:solidFill>
                          <a:latin typeface="Cambria Math" panose="02040503050406030204" pitchFamily="18" charset="0"/>
                        </a:rPr>
                        <m:t>~</m:t>
                      </m:r>
                      <m:r>
                        <a:rPr lang="en-GB" sz="3600" i="1">
                          <a:solidFill>
                            <a:prstClr val="black"/>
                          </a:solidFill>
                          <a:latin typeface="Cambria Math" panose="02040503050406030204" pitchFamily="18" charset="0"/>
                        </a:rPr>
                        <m:t>𝑁</m:t>
                      </m:r>
                      <m:d>
                        <m:dPr>
                          <m:ctrlPr>
                            <a:rPr lang="en-GB" sz="3600" i="1">
                              <a:solidFill>
                                <a:prstClr val="black"/>
                              </a:solidFill>
                              <a:latin typeface="Cambria Math" panose="02040503050406030204" pitchFamily="18" charset="0"/>
                            </a:rPr>
                          </m:ctrlPr>
                        </m:dPr>
                        <m:e>
                          <m:sSup>
                            <m:sSupPr>
                              <m:ctrlPr>
                                <a:rPr lang="en-GB" sz="3600" i="1">
                                  <a:solidFill>
                                    <a:prstClr val="black"/>
                                  </a:solidFill>
                                  <a:latin typeface="Cambria Math" panose="02040503050406030204" pitchFamily="18" charset="0"/>
                                </a:rPr>
                              </m:ctrlPr>
                            </m:sSupPr>
                            <m:e>
                              <m:r>
                                <a:rPr lang="en-GB" sz="3600" b="0" i="1" smtClean="0">
                                  <a:solidFill>
                                    <a:prstClr val="black"/>
                                  </a:solidFill>
                                  <a:latin typeface="Cambria Math" panose="02040503050406030204" pitchFamily="18" charset="0"/>
                                </a:rPr>
                                <m:t>60</m:t>
                              </m:r>
                              <m:r>
                                <a:rPr lang="en-GB" sz="3600" i="1">
                                  <a:solidFill>
                                    <a:prstClr val="black"/>
                                  </a:solidFill>
                                  <a:latin typeface="Cambria Math" panose="02040503050406030204" pitchFamily="18" charset="0"/>
                                </a:rPr>
                                <m:t>,</m:t>
                              </m:r>
                              <m:r>
                                <a:rPr lang="en-GB" sz="3600" b="0" i="1" smtClean="0">
                                  <a:solidFill>
                                    <a:prstClr val="black"/>
                                  </a:solidFill>
                                  <a:latin typeface="Cambria Math" panose="02040503050406030204" pitchFamily="18" charset="0"/>
                                </a:rPr>
                                <m:t> </m:t>
                              </m:r>
                              <m:r>
                                <a:rPr lang="en-GB" sz="3600" i="1" smtClean="0">
                                  <a:solidFill>
                                    <a:schemeClr val="bg1"/>
                                  </a:solidFill>
                                  <a:latin typeface="Cambria Math" panose="02040503050406030204" pitchFamily="18" charset="0"/>
                                </a:rPr>
                                <m:t>0.75</m:t>
                              </m:r>
                            </m:e>
                            <m:sup>
                              <m:r>
                                <a:rPr lang="en-GB" sz="3600" i="1" smtClean="0">
                                  <a:solidFill>
                                    <a:schemeClr val="bg1"/>
                                  </a:solidFill>
                                  <a:latin typeface="Cambria Math" panose="02040503050406030204" pitchFamily="18" charset="0"/>
                                </a:rPr>
                                <m:t>2</m:t>
                              </m:r>
                            </m:sup>
                          </m:sSup>
                        </m:e>
                      </m:d>
                    </m:oMath>
                  </m:oMathPara>
                </a14:m>
                <a:endParaRPr lang="en-GB" sz="2000" dirty="0"/>
              </a:p>
            </p:txBody>
          </p:sp>
        </mc:Choice>
        <mc:Fallback xmlns="">
          <p:sp>
            <p:nvSpPr>
              <p:cNvPr id="9" name="Rectangle 8"/>
              <p:cNvSpPr>
                <a:spLocks noRot="1" noChangeAspect="1" noMove="1" noResize="1" noEditPoints="1" noAdjustHandles="1" noChangeArrowheads="1" noChangeShapeType="1" noTextEdit="1"/>
              </p:cNvSpPr>
              <p:nvPr/>
            </p:nvSpPr>
            <p:spPr>
              <a:xfrm>
                <a:off x="4499992" y="4110738"/>
                <a:ext cx="4121270" cy="1200329"/>
              </a:xfrm>
              <a:prstGeom prst="rect">
                <a:avLst/>
              </a:prstGeom>
              <a:blipFill>
                <a:blip r:embed="rId4"/>
                <a:stretch>
                  <a:fillRect t="-76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571428" y="5494009"/>
                <a:ext cx="3766105" cy="1344984"/>
              </a:xfrm>
              <a:prstGeom prst="rect">
                <a:avLst/>
              </a:prstGeom>
            </p:spPr>
            <p:txBody>
              <a:bodyPr wrap="square">
                <a:spAutoFit/>
              </a:bodyPr>
              <a:lstStyle/>
              <a:p>
                <a14:m>
                  <m:oMath xmlns:m="http://schemas.openxmlformats.org/officeDocument/2006/math">
                    <m:r>
                      <a:rPr lang="en-GB" sz="4800" i="1" dirty="0" smtClean="0">
                        <a:solidFill>
                          <a:prstClr val="black"/>
                        </a:solidFill>
                        <a:latin typeface="Cambria Math" panose="02040503050406030204" pitchFamily="18" charset="0"/>
                      </a:rPr>
                      <m:t>𝜎</m:t>
                    </m:r>
                    <m:r>
                      <a:rPr lang="en-GB" sz="4800" i="1" dirty="0" smtClean="0">
                        <a:solidFill>
                          <a:prstClr val="black"/>
                        </a:solidFill>
                        <a:latin typeface="Cambria Math" panose="02040503050406030204" pitchFamily="18" charset="0"/>
                      </a:rPr>
                      <m:t> </m:t>
                    </m:r>
                  </m:oMath>
                </a14:m>
                <a:r>
                  <a:rPr lang="en-GB" sz="4000" dirty="0"/>
                  <a:t>= </a:t>
                </a:r>
                <a14:m>
                  <m:oMath xmlns:m="http://schemas.openxmlformats.org/officeDocument/2006/math">
                    <m:rad>
                      <m:radPr>
                        <m:degHide m:val="on"/>
                        <m:ctrlPr>
                          <a:rPr lang="en-GB" sz="4000" i="1" dirty="0" smtClean="0">
                            <a:solidFill>
                              <a:prstClr val="black"/>
                            </a:solidFill>
                            <a:latin typeface="Cambria Math" panose="02040503050406030204" pitchFamily="18" charset="0"/>
                          </a:rPr>
                        </m:ctrlPr>
                      </m:radPr>
                      <m:deg/>
                      <m:e>
                        <m:f>
                          <m:fPr>
                            <m:ctrlPr>
                              <a:rPr lang="en-GB" sz="4000" i="1" dirty="0">
                                <a:solidFill>
                                  <a:prstClr val="black"/>
                                </a:solidFill>
                                <a:latin typeface="Cambria Math" panose="02040503050406030204" pitchFamily="18" charset="0"/>
                              </a:rPr>
                            </m:ctrlPr>
                          </m:fPr>
                          <m:num>
                            <m:sSup>
                              <m:sSupPr>
                                <m:ctrlPr>
                                  <a:rPr lang="en-GB" sz="4000" i="1" dirty="0">
                                    <a:solidFill>
                                      <a:prstClr val="black"/>
                                    </a:solidFill>
                                    <a:latin typeface="Cambria Math" panose="02040503050406030204" pitchFamily="18" charset="0"/>
                                  </a:rPr>
                                </m:ctrlPr>
                              </m:sSupPr>
                              <m:e>
                                <m:r>
                                  <a:rPr lang="en-GB" sz="4000" b="0" i="1" dirty="0" smtClean="0">
                                    <a:solidFill>
                                      <a:prstClr val="black"/>
                                    </a:solidFill>
                                    <a:latin typeface="Cambria Math" panose="02040503050406030204" pitchFamily="18" charset="0"/>
                                  </a:rPr>
                                  <m:t>3</m:t>
                                </m:r>
                              </m:e>
                              <m:sup>
                                <m:r>
                                  <a:rPr lang="en-GB" sz="4000" i="1" dirty="0">
                                    <a:solidFill>
                                      <a:prstClr val="black"/>
                                    </a:solidFill>
                                    <a:latin typeface="Cambria Math" panose="02040503050406030204" pitchFamily="18" charset="0"/>
                                  </a:rPr>
                                  <m:t>2</m:t>
                                </m:r>
                              </m:sup>
                            </m:sSup>
                          </m:num>
                          <m:den>
                            <m:r>
                              <a:rPr lang="en-GB" sz="4000" b="0" i="1" dirty="0" smtClean="0">
                                <a:solidFill>
                                  <a:prstClr val="black"/>
                                </a:solidFill>
                                <a:latin typeface="Cambria Math" panose="02040503050406030204" pitchFamily="18" charset="0"/>
                              </a:rPr>
                              <m:t>16</m:t>
                            </m:r>
                          </m:den>
                        </m:f>
                      </m:e>
                    </m:rad>
                  </m:oMath>
                </a14:m>
                <a:r>
                  <a:rPr lang="en-GB" sz="4000" dirty="0"/>
                  <a:t> = 0.75 </a:t>
                </a:r>
              </a:p>
            </p:txBody>
          </p:sp>
        </mc:Choice>
        <mc:Fallback xmlns="">
          <p:sp>
            <p:nvSpPr>
              <p:cNvPr id="10" name="Rectangle 9"/>
              <p:cNvSpPr>
                <a:spLocks noRot="1" noChangeAspect="1" noMove="1" noResize="1" noEditPoints="1" noAdjustHandles="1" noChangeArrowheads="1" noChangeShapeType="1" noTextEdit="1"/>
              </p:cNvSpPr>
              <p:nvPr/>
            </p:nvSpPr>
            <p:spPr>
              <a:xfrm>
                <a:off x="4571428" y="5494009"/>
                <a:ext cx="3766105" cy="1344984"/>
              </a:xfrm>
              <a:prstGeom prst="rect">
                <a:avLst/>
              </a:prstGeom>
              <a:blipFill>
                <a:blip r:embed="rId5"/>
                <a:stretch>
                  <a:fillRect b="-90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732240" y="4664736"/>
                <a:ext cx="1362809" cy="6463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GB" sz="3600" i="1" smtClean="0">
                              <a:solidFill>
                                <a:prstClr val="black"/>
                              </a:solidFill>
                              <a:latin typeface="Cambria Math" panose="02040503050406030204" pitchFamily="18" charset="0"/>
                            </a:rPr>
                          </m:ctrlPr>
                        </m:sSupPr>
                        <m:e>
                          <m:r>
                            <a:rPr lang="en-GB" sz="3600" i="1">
                              <a:solidFill>
                                <a:prstClr val="black"/>
                              </a:solidFill>
                              <a:latin typeface="Cambria Math" panose="02040503050406030204" pitchFamily="18" charset="0"/>
                            </a:rPr>
                            <m:t>0.75</m:t>
                          </m:r>
                        </m:e>
                        <m:sup>
                          <m:r>
                            <a:rPr lang="en-GB" sz="3600" i="1">
                              <a:solidFill>
                                <a:prstClr val="black"/>
                              </a:solidFill>
                              <a:latin typeface="Cambria Math" panose="02040503050406030204" pitchFamily="18" charset="0"/>
                            </a:rPr>
                            <m:t>2</m:t>
                          </m:r>
                        </m:sup>
                      </m:sSup>
                    </m:oMath>
                  </m:oMathPara>
                </a14:m>
                <a:endParaRPr lang="en-GB" dirty="0"/>
              </a:p>
            </p:txBody>
          </p:sp>
        </mc:Choice>
        <mc:Fallback xmlns="">
          <p:sp>
            <p:nvSpPr>
              <p:cNvPr id="7" name="Rectangle 6"/>
              <p:cNvSpPr>
                <a:spLocks noRot="1" noChangeAspect="1" noMove="1" noResize="1" noEditPoints="1" noAdjustHandles="1" noChangeArrowheads="1" noChangeShapeType="1" noTextEdit="1"/>
              </p:cNvSpPr>
              <p:nvPr/>
            </p:nvSpPr>
            <p:spPr>
              <a:xfrm>
                <a:off x="6732240" y="4664736"/>
                <a:ext cx="1362809" cy="646331"/>
              </a:xfrm>
              <a:prstGeom prst="rect">
                <a:avLst/>
              </a:prstGeom>
              <a:blipFill>
                <a:blip r:embed="rId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12091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30849</TotalTime>
  <Words>898</Words>
  <Application>Microsoft Macintosh PowerPoint</Application>
  <PresentationFormat>On-screen Show (4:3)</PresentationFormat>
  <Paragraphs>174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Richard Lawton</cp:lastModifiedBy>
  <cp:revision>1247</cp:revision>
  <dcterms:created xsi:type="dcterms:W3CDTF">2013-02-28T07:36:55Z</dcterms:created>
  <dcterms:modified xsi:type="dcterms:W3CDTF">2019-07-30T18:14:00Z</dcterms:modified>
</cp:coreProperties>
</file>