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572" r:id="rId2"/>
    <p:sldId id="547" r:id="rId3"/>
    <p:sldId id="566" r:id="rId4"/>
    <p:sldId id="567" r:id="rId5"/>
    <p:sldId id="550" r:id="rId6"/>
    <p:sldId id="570" r:id="rId7"/>
    <p:sldId id="573" r:id="rId8"/>
    <p:sldId id="54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7488" autoAdjust="0"/>
    <p:restoredTop sz="88534" autoAdjust="0"/>
  </p:normalViewPr>
  <p:slideViewPr>
    <p:cSldViewPr>
      <p:cViewPr varScale="1">
        <p:scale>
          <a:sx n="70" d="100"/>
          <a:sy n="70" d="100"/>
        </p:scale>
        <p:origin x="544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692696"/>
            <a:ext cx="9142856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/>
              <a:t>Trigonometry and Modelling</a:t>
            </a:r>
          </a:p>
          <a:p>
            <a:pPr algn="ctr"/>
            <a:endParaRPr lang="en-GB" sz="2400" b="1" dirty="0"/>
          </a:p>
          <a:p>
            <a:pPr algn="ctr"/>
            <a:r>
              <a:rPr lang="en-GB" sz="7200" dirty="0"/>
              <a:t>- Solving Equations</a:t>
            </a:r>
          </a:p>
          <a:p>
            <a:pPr algn="ctr"/>
            <a:endParaRPr lang="en-GB" sz="2800" dirty="0"/>
          </a:p>
          <a:p>
            <a:pPr algn="ctr"/>
            <a:r>
              <a:rPr lang="en-GB" sz="7200" dirty="0"/>
              <a:t>Chapter 7 </a:t>
            </a:r>
          </a:p>
          <a:p>
            <a:pPr algn="ctr"/>
            <a:r>
              <a:rPr lang="en-GB" sz="7200" dirty="0"/>
              <a:t>(Part 3 of 5)</a:t>
            </a:r>
          </a:p>
        </p:txBody>
      </p:sp>
    </p:spTree>
    <p:extLst>
      <p:ext uri="{BB962C8B-B14F-4D97-AF65-F5344CB8AC3E}">
        <p14:creationId xmlns:p14="http://schemas.microsoft.com/office/powerpoint/2010/main" val="755042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96B35D9-EBE8-4EE3-89DF-9071E04CCE04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85B66D88-ADF1-477A-8E39-6BF6E1E438E5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Solving Trigonometric Equations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91B08E6-257F-4C4C-9000-4603784F3D83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DC1F0589-F9A1-42F9-8B37-54FA20D39E32}"/>
              </a:ext>
            </a:extLst>
          </p:cNvPr>
          <p:cNvSpPr txBox="1"/>
          <p:nvPr/>
        </p:nvSpPr>
        <p:spPr>
          <a:xfrm>
            <a:off x="0" y="785548"/>
            <a:ext cx="91428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Use the </a:t>
            </a:r>
            <a:r>
              <a:rPr lang="en-GB" sz="2800" b="1" dirty="0"/>
              <a:t>addition formulae </a:t>
            </a:r>
            <a:r>
              <a:rPr lang="en-GB" sz="2800" dirty="0"/>
              <a:t>and</a:t>
            </a:r>
            <a:r>
              <a:rPr lang="en-GB" sz="2800" b="1" dirty="0"/>
              <a:t> double angle formulae </a:t>
            </a:r>
          </a:p>
          <a:p>
            <a:pPr algn="ctr"/>
            <a:r>
              <a:rPr lang="en-GB" sz="2800" dirty="0"/>
              <a:t>to help solve trigonometric equations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23528" y="1988840"/>
                <a:ext cx="4464496" cy="4469044"/>
              </a:xfrm>
              <a:prstGeom prst="rect">
                <a:avLst/>
              </a:prstGeom>
              <a:ln w="28575">
                <a:solidFill>
                  <a:srgbClr val="00B050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400" b="1" dirty="0"/>
                  <a:t>Addition Formulae </a:t>
                </a:r>
              </a:p>
              <a:p>
                <a:pPr algn="ctr"/>
                <a:endParaRPr lang="en-GB" sz="2400" b="1" dirty="0"/>
              </a:p>
              <a:p>
                <a:pPr algn="ctr"/>
                <a:r>
                  <a:rPr lang="en-GB" sz="2400" dirty="0"/>
                  <a:t>sin⁡(𝐴+𝐵) = sin⁡𝐴cos⁡𝐵 + cos⁡𝐴sin⁡𝐵</a:t>
                </a:r>
                <a:br>
                  <a:rPr lang="en-GB" sz="2400" dirty="0"/>
                </a:br>
                <a:r>
                  <a:rPr lang="en-GB" sz="2400" dirty="0"/>
                  <a:t>sin⁡(𝐴−𝐵) = 𝑠𝑖𝑛⁡𝐴𝑐𝑜𝑠⁡𝐵 − 𝑐𝑜𝑠⁡𝐴𝑠𝑖𝑛⁡𝐵</a:t>
                </a:r>
                <a:br>
                  <a:rPr lang="en-GB" sz="2400" dirty="0"/>
                </a:br>
                <a:r>
                  <a:rPr lang="en-GB" sz="2400" dirty="0"/>
                  <a:t> </a:t>
                </a:r>
                <a:br>
                  <a:rPr lang="en-GB" sz="2400" dirty="0"/>
                </a:br>
                <a:r>
                  <a:rPr lang="en-GB" sz="2400" dirty="0"/>
                  <a:t>cos⁡(𝐴+𝐵) = cos⁡𝐴 cos⁡𝐵 − sin⁡𝐴sin⁡𝐵</a:t>
                </a:r>
                <a:br>
                  <a:rPr lang="en-GB" sz="2400" dirty="0"/>
                </a:br>
                <a:r>
                  <a:rPr lang="en-GB" sz="2400" dirty="0"/>
                  <a:t>cos⁡(𝐴−𝐵) = cos⁡𝐴 cos⁡𝐵 + sin⁡𝐴sin⁡𝐵</a:t>
                </a:r>
                <a:br>
                  <a:rPr lang="en-GB" sz="2400" dirty="0"/>
                </a:br>
                <a:r>
                  <a:rPr lang="en-GB" sz="2400" dirty="0"/>
                  <a:t> </a:t>
                </a:r>
                <a:br>
                  <a:rPr lang="en-GB" sz="2400" dirty="0"/>
                </a:br>
                <a:r>
                  <a:rPr lang="en-GB" sz="2400" dirty="0"/>
                  <a:t>tan⁡(𝐴+𝐵)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400" i="0"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func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𝑡𝑎𝑛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⁡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𝐵</m:t>
                        </m:r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𝑡𝑎𝑛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⁡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𝑡𝑎𝑛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⁡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𝐵</m:t>
                        </m:r>
                      </m:den>
                    </m:f>
                  </m:oMath>
                </a14:m>
                <a:br>
                  <a:rPr lang="en-GB" sz="2400" dirty="0"/>
                </a:br>
                <a:r>
                  <a:rPr lang="en-GB" sz="2400" dirty="0"/>
                  <a:t> </a:t>
                </a:r>
                <a:br>
                  <a:rPr lang="en-GB" sz="2400" dirty="0"/>
                </a:br>
                <a:r>
                  <a:rPr lang="en-GB" sz="2400" dirty="0"/>
                  <a:t>𝑡𝑎𝑛⁡(𝐴−𝐵)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GB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400" i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r>
                              <a:rPr lang="en-GB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GB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func>
                        <m:r>
                          <a:rPr lang="en-GB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− </m:t>
                        </m:r>
                        <m: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𝑡𝑎𝑛</m:t>
                        </m:r>
                        <m: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⁡</m:t>
                        </m:r>
                        <m: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num>
                      <m:den>
                        <m: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GB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+ </m:t>
                        </m:r>
                        <m: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𝑡𝑎𝑛</m:t>
                        </m:r>
                        <m: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⁡</m:t>
                        </m:r>
                        <m: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𝑡𝑎𝑛</m:t>
                        </m:r>
                        <m: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⁡</m:t>
                        </m:r>
                        <m: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988840"/>
                <a:ext cx="4464496" cy="4469044"/>
              </a:xfrm>
              <a:prstGeom prst="rect">
                <a:avLst/>
              </a:prstGeom>
              <a:blipFill>
                <a:blip r:embed="rId2"/>
                <a:stretch>
                  <a:fillRect l="-543" t="-813" r="-407" b="-136"/>
                </a:stretch>
              </a:blipFill>
              <a:ln w="28575"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3AA40F4-D8DD-4097-BB6D-524E00016EC5}"/>
                  </a:ext>
                </a:extLst>
              </p:cNvPr>
              <p:cNvSpPr txBox="1"/>
              <p:nvPr/>
            </p:nvSpPr>
            <p:spPr>
              <a:xfrm>
                <a:off x="5004048" y="1985981"/>
                <a:ext cx="3816424" cy="3740896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lvl="0" algn="ctr"/>
                <a:r>
                  <a:rPr lang="en-GB" sz="2400" b="1" dirty="0">
                    <a:solidFill>
                      <a:prstClr val="black"/>
                    </a:solidFill>
                  </a:rPr>
                  <a:t>Double Angle Formulae </a:t>
                </a:r>
              </a:p>
              <a:p>
                <a:pPr lvl="0" algn="ctr"/>
                <a:endParaRPr lang="en-GB" sz="2400" b="1" dirty="0">
                  <a:solidFill>
                    <a:prstClr val="black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func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=2</m:t>
                      </m:r>
                      <m:func>
                        <m:func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func>
                      <m:func>
                        <m:func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400" b="0" i="1" dirty="0">
                  <a:solidFill>
                    <a:schemeClr val="tx1"/>
                  </a:solidFill>
                  <a:latin typeface="Cambria Math"/>
                </a:endParaRPr>
              </a:p>
              <a:p>
                <a:pPr/>
                <a:br>
                  <a:rPr lang="en-GB" sz="2400" b="0" i="1" dirty="0">
                    <a:solidFill>
                      <a:schemeClr val="tx1"/>
                    </a:solidFill>
                    <a:latin typeface="Cambria Math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func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          =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2</m:t>
                      </m:r>
                      <m:func>
                        <m:func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2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func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−1</m:t>
                      </m:r>
                    </m:oMath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            =1−2</m:t>
                      </m:r>
                      <m:func>
                        <m:func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2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400" b="0" i="1" dirty="0">
                  <a:solidFill>
                    <a:schemeClr val="tx1"/>
                  </a:solidFill>
                  <a:latin typeface="Cambria Math"/>
                </a:endParaRPr>
              </a:p>
              <a:p>
                <a:pPr/>
                <a:br>
                  <a:rPr lang="en-GB" sz="2400" b="0" i="1" dirty="0">
                    <a:solidFill>
                      <a:schemeClr val="tx1"/>
                    </a:solidFill>
                    <a:latin typeface="Cambria Math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tan</m:t>
                          </m:r>
                        </m:fName>
                        <m:e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func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  <m:func>
                            <m:funcPr>
                              <m:ctrlPr>
                                <a:rPr lang="en-GB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GB" sz="2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1−</m:t>
                          </m:r>
                          <m:func>
                            <m:funcPr>
                              <m:ctrlPr>
                                <a:rPr lang="en-GB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400" b="0" i="0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tan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2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3AA40F4-D8DD-4097-BB6D-524E00016E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1985981"/>
                <a:ext cx="3816424" cy="3740896"/>
              </a:xfrm>
              <a:prstGeom prst="rect">
                <a:avLst/>
              </a:prstGeom>
              <a:blipFill>
                <a:blip r:embed="rId3"/>
                <a:stretch>
                  <a:fillRect t="-972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8741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96B35D9-EBE8-4EE3-89DF-9071E04CCE04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85B66D88-ADF1-477A-8E39-6BF6E1E438E5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Solving Trigonometric Equations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91B08E6-257F-4C4C-9000-4603784F3D83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36DF987-EC10-444E-9EFA-80572E42A193}"/>
                  </a:ext>
                </a:extLst>
              </p:cNvPr>
              <p:cNvSpPr txBox="1"/>
              <p:nvPr/>
            </p:nvSpPr>
            <p:spPr>
              <a:xfrm>
                <a:off x="1259060" y="908720"/>
                <a:ext cx="6624736" cy="120032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dirty="0"/>
                  <a:t>Solve  </a:t>
                </a:r>
                <a14:m>
                  <m:oMath xmlns:m="http://schemas.openxmlformats.org/officeDocument/2006/math">
                    <m:r>
                      <a:rPr lang="en-GB" sz="3600" b="1" i="1" smtClean="0">
                        <a:latin typeface="Cambria Math" panose="02040503050406030204" pitchFamily="18" charset="0"/>
                      </a:rPr>
                      <m:t>𝟑</m:t>
                    </m:r>
                    <m:func>
                      <m:funcPr>
                        <m:ctrlPr>
                          <a:rPr lang="en-GB" sz="3600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3600" b="1" i="0" smtClean="0">
                            <a:latin typeface="Cambria Math" panose="02040503050406030204" pitchFamily="18" charset="0"/>
                          </a:rPr>
                          <m:t>𝐜𝐨𝐬</m:t>
                        </m:r>
                      </m:fName>
                      <m:e>
                        <m:r>
                          <a:rPr lang="en-GB" sz="3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GB" sz="3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  <m:r>
                      <a:rPr lang="en-GB" sz="3600" b="1" i="1" smtClean="0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GB" sz="3600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3600" b="1" i="0" smtClean="0">
                            <a:latin typeface="Cambria Math" panose="02040503050406030204" pitchFamily="18" charset="0"/>
                          </a:rPr>
                          <m:t>𝐜𝐨𝐬</m:t>
                        </m:r>
                      </m:fName>
                      <m:e>
                        <m:r>
                          <a:rPr lang="en-GB" sz="3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  <m:r>
                      <a:rPr lang="en-GB" sz="3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36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GB" sz="3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36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3600" b="1" dirty="0"/>
                  <a:t> </a:t>
                </a:r>
              </a:p>
              <a:p>
                <a:pPr algn="ctr"/>
                <a:r>
                  <a:rPr lang="en-GB" sz="3600" dirty="0"/>
                  <a:t>for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sz="3600" dirty="0"/>
                  <a:t>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36DF987-EC10-444E-9EFA-80572E42A1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060" y="908720"/>
                <a:ext cx="6624736" cy="1200329"/>
              </a:xfrm>
              <a:prstGeom prst="rect">
                <a:avLst/>
              </a:prstGeom>
              <a:blipFill>
                <a:blip r:embed="rId2"/>
                <a:stretch>
                  <a:fillRect t="-897" b="-10314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0" y="2492896"/>
            <a:ext cx="9142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Double Angle Formulae or Additional Formulae?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3635896" y="3340140"/>
                <a:ext cx="2576346" cy="10156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6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6000" b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𝐜𝐨𝐬</m:t>
                          </m:r>
                        </m:fName>
                        <m:e>
                          <m:r>
                            <a:rPr lang="en-GB" sz="6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GB" sz="6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func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3340140"/>
                <a:ext cx="2576346" cy="101566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/>
          <p:cNvCxnSpPr/>
          <p:nvPr/>
        </p:nvCxnSpPr>
        <p:spPr>
          <a:xfrm flipV="1">
            <a:off x="4499992" y="4263470"/>
            <a:ext cx="720080" cy="141637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475656" y="5589240"/>
            <a:ext cx="5760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FF0000"/>
                </a:solidFill>
              </a:rPr>
              <a:t>Double Angle of course!!!!</a:t>
            </a:r>
          </a:p>
        </p:txBody>
      </p:sp>
    </p:spTree>
    <p:extLst>
      <p:ext uri="{BB962C8B-B14F-4D97-AF65-F5344CB8AC3E}">
        <p14:creationId xmlns:p14="http://schemas.microsoft.com/office/powerpoint/2010/main" val="3128143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96B35D9-EBE8-4EE3-89DF-9071E04CCE04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85B66D88-ADF1-477A-8E39-6BF6E1E438E5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Solving Trigonometric Equations – Exam Questions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91B08E6-257F-4C4C-9000-4603784F3D83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36DF987-EC10-444E-9EFA-80572E42A193}"/>
                  </a:ext>
                </a:extLst>
              </p:cNvPr>
              <p:cNvSpPr txBox="1"/>
              <p:nvPr/>
            </p:nvSpPr>
            <p:spPr>
              <a:xfrm>
                <a:off x="1171908" y="688933"/>
                <a:ext cx="6624736" cy="120032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dirty="0"/>
                  <a:t>Solve  </a:t>
                </a:r>
                <a14:m>
                  <m:oMath xmlns:m="http://schemas.openxmlformats.org/officeDocument/2006/math">
                    <m:r>
                      <a:rPr lang="en-GB" sz="3600" b="1" i="1" smtClean="0">
                        <a:latin typeface="Cambria Math" panose="02040503050406030204" pitchFamily="18" charset="0"/>
                      </a:rPr>
                      <m:t>𝟑</m:t>
                    </m:r>
                    <m:func>
                      <m:funcPr>
                        <m:ctrlPr>
                          <a:rPr lang="en-GB" sz="3600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3600" b="1" i="0" smtClean="0">
                            <a:latin typeface="Cambria Math" panose="02040503050406030204" pitchFamily="18" charset="0"/>
                          </a:rPr>
                          <m:t>𝐜𝐨𝐬</m:t>
                        </m:r>
                      </m:fName>
                      <m:e>
                        <m:r>
                          <a:rPr lang="en-GB" sz="3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GB" sz="3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  <m:r>
                      <a:rPr lang="en-GB" sz="3600" b="1" i="1" smtClean="0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GB" sz="3600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3600" b="1" i="0" smtClean="0">
                            <a:latin typeface="Cambria Math" panose="02040503050406030204" pitchFamily="18" charset="0"/>
                          </a:rPr>
                          <m:t>𝐜𝐨𝐬</m:t>
                        </m:r>
                      </m:fName>
                      <m:e>
                        <m:r>
                          <a:rPr lang="en-GB" sz="3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  <m:r>
                      <a:rPr lang="en-GB" sz="3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36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GB" sz="3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36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3600" b="1" dirty="0"/>
                  <a:t> </a:t>
                </a:r>
              </a:p>
              <a:p>
                <a:pPr algn="ctr"/>
                <a:r>
                  <a:rPr lang="en-GB" sz="3600" dirty="0"/>
                  <a:t>for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sz="3600" dirty="0"/>
                  <a:t>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36DF987-EC10-444E-9EFA-80572E42A1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1908" y="688933"/>
                <a:ext cx="6624736" cy="1200329"/>
              </a:xfrm>
              <a:prstGeom prst="rect">
                <a:avLst/>
              </a:prstGeom>
              <a:blipFill>
                <a:blip r:embed="rId2"/>
                <a:stretch>
                  <a:fillRect t="-897" b="-10314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F5658B2-9900-43CE-B991-A7C47F1051A5}"/>
                  </a:ext>
                </a:extLst>
              </p:cNvPr>
              <p:cNvSpPr txBox="1"/>
              <p:nvPr/>
            </p:nvSpPr>
            <p:spPr>
              <a:xfrm>
                <a:off x="1171908" y="1913549"/>
                <a:ext cx="6589304" cy="49570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3</m:t>
                      </m:r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func>
                            <m:func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32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+2=0</m:t>
                      </m:r>
                    </m:oMath>
                  </m:oMathPara>
                </a14:m>
                <a:endParaRPr lang="en-GB" sz="3200" b="0" i="1" dirty="0">
                  <a:latin typeface="Cambria Math" panose="02040503050406030204" pitchFamily="18" charset="0"/>
                </a:endParaRPr>
              </a:p>
              <a:p>
                <a:pPr algn="ctr"/>
                <a:br>
                  <a:rPr lang="en-GB" sz="32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6</m:t>
                      </m:r>
                      <m:func>
                        <m:func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32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−3−</m:t>
                      </m:r>
                      <m:func>
                        <m:func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+2=0</m:t>
                      </m:r>
                    </m:oMath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6</m:t>
                      </m:r>
                      <m:func>
                        <m:func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32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−1=0</m:t>
                      </m:r>
                    </m:oMath>
                  </m:oMathPara>
                </a14:m>
                <a:endParaRPr lang="en-GB" sz="3200" b="0" i="1" dirty="0">
                  <a:latin typeface="Cambria Math" panose="02040503050406030204" pitchFamily="18" charset="0"/>
                </a:endParaRPr>
              </a:p>
              <a:p>
                <a:pPr algn="ctr"/>
                <a:br>
                  <a:rPr lang="en-GB" sz="32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func>
                            <m:func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2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func>
                            <m:func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2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  <m:oMath xmlns:m="http://schemas.openxmlformats.org/officeDocument/2006/math">
                      <m:func>
                        <m:func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𝑜𝑟</m:t>
                      </m:r>
                      <m:func>
                        <m:func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3200" b="0" dirty="0"/>
              </a:p>
              <a:p>
                <a:pPr/>
                <a:br>
                  <a:rPr lang="en-GB" sz="3200" b="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=109.5°, 250.5°      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=60°,300°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F5658B2-9900-43CE-B991-A7C47F1051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1908" y="1913549"/>
                <a:ext cx="6589304" cy="495706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1528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DDBAA27-6CB4-40CB-A881-5151B0817313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F4CECA0B-F8EE-4462-BA49-0046DB999CA9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r>
                <a:rPr lang="en-GB" sz="3200" dirty="0">
                  <a:solidFill>
                    <a:prstClr val="white"/>
                  </a:solidFill>
                </a:rPr>
                <a:t>Solving Trigonometric Equations – Exam Question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947E230-4084-455A-BFB6-836A1B875A8F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2">
            <a:extLst>
              <a:ext uri="{FF2B5EF4-FFF2-40B4-BE49-F238E27FC236}">
                <a16:creationId xmlns:a16="http://schemas.microsoft.com/office/drawing/2014/main" id="{494CB498-1820-4021-A914-2D1DF130324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1" t="43052" b="1476"/>
          <a:stretch/>
        </p:blipFill>
        <p:spPr bwMode="auto">
          <a:xfrm>
            <a:off x="1043608" y="832728"/>
            <a:ext cx="6408712" cy="1855610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785431" y="2933892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ii) (a)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2585631" y="2810781"/>
                <a:ext cx="3914533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𝑐𝑜𝑠</m:t>
                          </m:r>
                        </m:fName>
                        <m:e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5631" y="2810781"/>
                <a:ext cx="3914533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625620" y="3652063"/>
                <a:ext cx="4909934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−2 </m:t>
                      </m:r>
                      <m:sSup>
                        <m:sSupPr>
                          <m:ctrlP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5620" y="3652063"/>
                <a:ext cx="4909934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2078354" y="4493345"/>
                <a:ext cx="4449873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−2 </m:t>
                      </m:r>
                      <m:sSup>
                        <m:sSupPr>
                          <m:ctrlP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8354" y="4493345"/>
                <a:ext cx="4449873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2411760" y="5301208"/>
                <a:ext cx="4105226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2 </m:t>
                      </m:r>
                      <m:sSup>
                        <m:sSupPr>
                          <m:ctrlP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5301208"/>
                <a:ext cx="4105226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3995936" y="6109071"/>
            <a:ext cx="12961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en-GB" sz="4000" dirty="0"/>
              <a:t>= </a:t>
            </a:r>
            <a:r>
              <a:rPr lang="en-GB" sz="4000" dirty="0">
                <a:solidFill>
                  <a:srgbClr val="FF000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939166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2" grpId="0"/>
      <p:bldP spid="13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DDBAA27-6CB4-40CB-A881-5151B0817313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F4CECA0B-F8EE-4462-BA49-0046DB999CA9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r>
                <a:rPr lang="en-GB" sz="3200" dirty="0">
                  <a:solidFill>
                    <a:prstClr val="white"/>
                  </a:solidFill>
                </a:rPr>
                <a:t>Solving Trigonometric Equations – Exam Question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947E230-4084-455A-BFB6-836A1B875A8F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6" name="Picture 2">
            <a:extLst>
              <a:ext uri="{FF2B5EF4-FFF2-40B4-BE49-F238E27FC236}">
                <a16:creationId xmlns:a16="http://schemas.microsoft.com/office/drawing/2014/main" id="{494CB498-1820-4021-A914-2D1DF130324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052"/>
          <a:stretch/>
        </p:blipFill>
        <p:spPr bwMode="auto">
          <a:xfrm>
            <a:off x="1043608" y="793912"/>
            <a:ext cx="6624736" cy="190497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1079330" y="2991125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ii) (b)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2735514" y="2919117"/>
                <a:ext cx="4105226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2 </m:t>
                      </m:r>
                      <m:sSup>
                        <m:sSupPr>
                          <m:ctrlP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5514" y="2919117"/>
                <a:ext cx="4105226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303466" y="3790781"/>
                <a:ext cx="4599144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3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2 </m:t>
                      </m:r>
                      <m:r>
                        <a:rPr lang="en-GB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GB" sz="3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−1)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3466" y="3790781"/>
                <a:ext cx="4599144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2287534" y="4677277"/>
                <a:ext cx="2080120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3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7534" y="4677277"/>
                <a:ext cx="2080120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4819930" y="4653136"/>
                <a:ext cx="2020810" cy="7384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3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box>
                        <m:box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9930" y="4653136"/>
                <a:ext cx="2020810" cy="73847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371582" y="5799437"/>
                <a:ext cx="4477059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600" i="1" smtClean="0">
                          <a:latin typeface="Cambria Math" panose="02040503050406030204" pitchFamily="18" charset="0"/>
                        </a:rPr>
                        <m:t>=0°, 30°, 150°, 180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1582" y="5799437"/>
                <a:ext cx="4477059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5052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DDBAA27-6CB4-40CB-A881-5151B0817313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F4CECA0B-F8EE-4462-BA49-0046DB999CA9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Test Your Understanding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947E230-4084-455A-BFB6-836A1B875A8F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2">
            <a:extLst>
              <a:ext uri="{FF2B5EF4-FFF2-40B4-BE49-F238E27FC236}">
                <a16:creationId xmlns:a16="http://schemas.microsoft.com/office/drawing/2014/main" id="{494CB498-1820-4021-A914-2D1DF13032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560" y="1155141"/>
            <a:ext cx="4922975" cy="2727012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31F66D9-4123-48D2-9CE9-F1156370FFAE}"/>
              </a:ext>
            </a:extLst>
          </p:cNvPr>
          <p:cNvSpPr txBox="1"/>
          <p:nvPr/>
        </p:nvSpPr>
        <p:spPr>
          <a:xfrm>
            <a:off x="181382" y="785809"/>
            <a:ext cx="2520280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C3 Jan 2013 Q6</a:t>
            </a:r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C4B6AFCA-2C89-415A-A8E1-E9CF2BFD7A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4230" y="970475"/>
            <a:ext cx="3957242" cy="3381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AD741D0-3B8D-4C71-9215-A09AB2CE6821}"/>
              </a:ext>
            </a:extLst>
          </p:cNvPr>
          <p:cNvSpPr/>
          <p:nvPr/>
        </p:nvSpPr>
        <p:spPr>
          <a:xfrm>
            <a:off x="5104534" y="968277"/>
            <a:ext cx="3926937" cy="338397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302829-0893-4644-91C4-06B4005AA1F2}"/>
              </a:ext>
            </a:extLst>
          </p:cNvPr>
          <p:cNvSpPr txBox="1"/>
          <p:nvPr/>
        </p:nvSpPr>
        <p:spPr>
          <a:xfrm>
            <a:off x="117705" y="3948358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If you finish that quickly…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D23D57E-E00B-4B0D-82C5-A47AA46AED54}"/>
                  </a:ext>
                </a:extLst>
              </p:cNvPr>
              <p:cNvSpPr txBox="1"/>
              <p:nvPr/>
            </p:nvSpPr>
            <p:spPr>
              <a:xfrm>
                <a:off x="229218" y="4391370"/>
                <a:ext cx="7488832" cy="338554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[Textbook] Solve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</m:t>
                    </m:r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func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func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1600" dirty="0"/>
                  <a:t> for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&lt;2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600" dirty="0"/>
                  <a:t>, giving your answer to 2dp.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D23D57E-E00B-4B0D-82C5-A47AA46AED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218" y="4391370"/>
                <a:ext cx="7488832" cy="338554"/>
              </a:xfrm>
              <a:prstGeom prst="rect">
                <a:avLst/>
              </a:prstGeom>
              <a:blipFill>
                <a:blip r:embed="rId4"/>
                <a:stretch>
                  <a:fillRect b="-1282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BEB7806-EA37-49E3-A172-F99DA288ECE9}"/>
                  </a:ext>
                </a:extLst>
              </p:cNvPr>
              <p:cNvSpPr txBox="1"/>
              <p:nvPr/>
            </p:nvSpPr>
            <p:spPr>
              <a:xfrm>
                <a:off x="601359" y="4767848"/>
                <a:ext cx="2933578" cy="20746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𝟐</m:t>
                      </m:r>
                      <m:func>
                        <m:func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400" b="1" i="0" smtClean="0">
                              <a:latin typeface="Cambria Math" panose="02040503050406030204" pitchFamily="18" charset="0"/>
                            </a:rPr>
                            <m:t>𝐭𝐚𝐧</m:t>
                          </m:r>
                        </m:fName>
                        <m:e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</m:func>
                      <m:func>
                        <m:func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400" b="1" i="0" smtClean="0">
                              <a:latin typeface="Cambria Math" panose="02040503050406030204" pitchFamily="18" charset="0"/>
                            </a:rPr>
                            <m:t>𝐭𝐚𝐧</m:t>
                          </m:r>
                        </m:fName>
                        <m:e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</m:func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  <m:oMath xmlns:m="http://schemas.openxmlformats.org/officeDocument/2006/math"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𝟐</m:t>
                      </m:r>
                      <m:d>
                        <m:d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func>
                                <m:funcPr>
                                  <m:ctrlPr>
                                    <a:rPr lang="en-GB" sz="1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en-GB" sz="1400" b="1" i="0" smtClean="0">
                                      <a:latin typeface="Cambria Math" panose="02040503050406030204" pitchFamily="18" charset="0"/>
                                    </a:rPr>
                                    <m:t>𝐭𝐚𝐧</m:t>
                                  </m:r>
                                </m:fName>
                                <m:e>
                                  <m:r>
                                    <a:rPr lang="en-GB" sz="1400" b="1" i="1" smtClean="0">
                                      <a:latin typeface="Cambria Math" panose="02040503050406030204" pitchFamily="18" charset="0"/>
                                    </a:rPr>
                                    <m:t>𝒚</m:t>
                                  </m:r>
                                </m:e>
                              </m:func>
                            </m:num>
                            <m:den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unc>
                                <m:funcPr>
                                  <m:ctrlPr>
                                    <a:rPr lang="en-GB" sz="1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GB" sz="14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400" b="1" i="0" smtClean="0">
                                          <a:latin typeface="Cambria Math" panose="02040503050406030204" pitchFamily="18" charset="0"/>
                                        </a:rPr>
                                        <m:t>𝐭𝐚𝐧</m:t>
                                      </m:r>
                                    </m:e>
                                    <m:sup>
                                      <m:r>
                                        <a:rPr lang="en-GB" sz="1400" b="1" i="1" smtClean="0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GB" sz="1400" b="1" i="1" smtClean="0">
                                      <a:latin typeface="Cambria Math" panose="02040503050406030204" pitchFamily="18" charset="0"/>
                                    </a:rPr>
                                    <m:t>𝒚</m:t>
                                  </m:r>
                                </m:e>
                              </m:func>
                            </m:den>
                          </m:f>
                        </m:e>
                      </m:d>
                      <m:func>
                        <m:func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400" b="1" i="0" smtClean="0">
                              <a:latin typeface="Cambria Math" panose="02040503050406030204" pitchFamily="18" charset="0"/>
                            </a:rPr>
                            <m:t>𝐭𝐚𝐧</m:t>
                          </m:r>
                        </m:fName>
                        <m:e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</m:func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  <m:oMath xmlns:m="http://schemas.openxmlformats.org/officeDocument/2006/math"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  <m:oMath xmlns:m="http://schemas.openxmlformats.org/officeDocument/2006/math"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𝟕</m:t>
                      </m:r>
                      <m:func>
                        <m:func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1" i="0" smtClean="0">
                                  <a:latin typeface="Cambria Math" panose="02040503050406030204" pitchFamily="18" charset="0"/>
                                </a:rPr>
                                <m:t>𝐭𝐚𝐧</m:t>
                              </m:r>
                            </m:e>
                            <m:sup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fName>
                        <m:e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</m:func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  <m:oMath xmlns:m="http://schemas.openxmlformats.org/officeDocument/2006/math">
                      <m:func>
                        <m:func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400" b="1" i="0" smtClean="0">
                              <a:latin typeface="Cambria Math" panose="02040503050406030204" pitchFamily="18" charset="0"/>
                            </a:rPr>
                            <m:t>𝐭𝐚𝐧</m:t>
                          </m:r>
                        </m:fName>
                        <m:e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</m:func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=±</m:t>
                      </m:r>
                      <m:rad>
                        <m:radPr>
                          <m:degHide m:val="on"/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num>
                            <m:den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</m:den>
                          </m:f>
                        </m:e>
                      </m:rad>
                    </m:oMath>
                    <m:oMath xmlns:m="http://schemas.openxmlformats.org/officeDocument/2006/math"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𝟓𝟖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𝟓𝟔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𝟕𝟐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𝟕𝟎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BEB7806-EA37-49E3-A172-F99DA288EC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359" y="4767848"/>
                <a:ext cx="2933578" cy="207467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880E503-1474-4676-A3E9-D2B71D629B54}"/>
                  </a:ext>
                </a:extLst>
              </p:cNvPr>
              <p:cNvSpPr txBox="1"/>
              <p:nvPr/>
            </p:nvSpPr>
            <p:spPr>
              <a:xfrm>
                <a:off x="3534937" y="5733256"/>
                <a:ext cx="2514828" cy="430887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100" dirty="0"/>
                  <a:t>Forgetting the </a:t>
                </a:r>
                <a14:m>
                  <m:oMath xmlns:m="http://schemas.openxmlformats.org/officeDocument/2006/math">
                    <m:r>
                      <a:rPr lang="en-GB" sz="1100" b="0" i="1" smtClean="0">
                        <a:latin typeface="Cambria Math" panose="02040503050406030204" pitchFamily="18" charset="0"/>
                      </a:rPr>
                      <m:t>±</m:t>
                    </m:r>
                  </m:oMath>
                </a14:m>
                <a:r>
                  <a:rPr lang="en-GB" sz="1100" dirty="0"/>
                  <a:t> is an incredibly common source of lost marks.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880E503-1474-4676-A3E9-D2B71D629B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4937" y="5733256"/>
                <a:ext cx="2514828" cy="430887"/>
              </a:xfrm>
              <a:prstGeom prst="rect">
                <a:avLst/>
              </a:prstGeom>
              <a:blipFill>
                <a:blip r:embed="rId6"/>
                <a:stretch>
                  <a:fillRect b="-5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DCAFA67-0F25-4F0C-B299-F418959E6EFC}"/>
              </a:ext>
            </a:extLst>
          </p:cNvPr>
          <p:cNvCxnSpPr>
            <a:cxnSpLocks/>
            <a:stCxn id="12" idx="1"/>
          </p:cNvCxnSpPr>
          <p:nvPr/>
        </p:nvCxnSpPr>
        <p:spPr>
          <a:xfrm flipH="1">
            <a:off x="3021980" y="5948700"/>
            <a:ext cx="512957" cy="2848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DA75A6E9-B13D-4853-AF97-F0F7A37C8303}"/>
              </a:ext>
            </a:extLst>
          </p:cNvPr>
          <p:cNvSpPr/>
          <p:nvPr/>
        </p:nvSpPr>
        <p:spPr>
          <a:xfrm>
            <a:off x="230024" y="4721397"/>
            <a:ext cx="7488026" cy="208589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48562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8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7D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36048" y="662045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Pages 180-181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594754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155BB859-2D04-4A8C-8987-DDDF299565D7}"/>
              </a:ext>
            </a:extLst>
          </p:cNvPr>
          <p:cNvSpPr txBox="1"/>
          <p:nvPr/>
        </p:nvSpPr>
        <p:spPr>
          <a:xfrm>
            <a:off x="4728716" y="1723844"/>
            <a:ext cx="1552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Extension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E1AEF80-6DE3-4BF3-861E-8D75DDCF2773}"/>
              </a:ext>
            </a:extLst>
          </p:cNvPr>
          <p:cNvSpPr txBox="1"/>
          <p:nvPr/>
        </p:nvSpPr>
        <p:spPr>
          <a:xfrm>
            <a:off x="4716016" y="2055076"/>
            <a:ext cx="2488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[AEA 2013 Q2]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26EF0C8-BD8D-4AE7-8DCA-A1D2D22167C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8846" y="4345623"/>
            <a:ext cx="4940801" cy="17476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2BA92BB-A39C-475A-A8B8-223877FFEB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6853" y="2482181"/>
            <a:ext cx="4238110" cy="155611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7AA73278-34DB-496E-A018-734EE0054BE5}"/>
              </a:ext>
            </a:extLst>
          </p:cNvPr>
          <p:cNvSpPr/>
          <p:nvPr/>
        </p:nvSpPr>
        <p:spPr>
          <a:xfrm>
            <a:off x="4436617" y="2511705"/>
            <a:ext cx="258445" cy="25453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E160C19-8E83-42A2-8546-959E93D6BBED}"/>
              </a:ext>
            </a:extLst>
          </p:cNvPr>
          <p:cNvSpPr/>
          <p:nvPr/>
        </p:nvSpPr>
        <p:spPr>
          <a:xfrm>
            <a:off x="4021662" y="4258076"/>
            <a:ext cx="4980757" cy="192276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002871-70A1-3441-9FED-1E2F07234A7A}"/>
              </a:ext>
            </a:extLst>
          </p:cNvPr>
          <p:cNvSpPr txBox="1"/>
          <p:nvPr/>
        </p:nvSpPr>
        <p:spPr>
          <a:xfrm>
            <a:off x="188145" y="2268131"/>
            <a:ext cx="379172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Q1-3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Q4-5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Q6-9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</a:t>
            </a:r>
            <a:r>
              <a:rPr lang="en-US" sz="2400"/>
              <a:t>	Q10-14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33658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45003</TotalTime>
  <Words>292</Words>
  <Application>Microsoft Macintosh PowerPoint</Application>
  <PresentationFormat>On-screen Show (4:3)</PresentationFormat>
  <Paragraphs>66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1057</cp:revision>
  <dcterms:created xsi:type="dcterms:W3CDTF">2013-02-28T07:36:55Z</dcterms:created>
  <dcterms:modified xsi:type="dcterms:W3CDTF">2019-07-06T17:10:44Z</dcterms:modified>
</cp:coreProperties>
</file>