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81" r:id="rId2"/>
    <p:sldId id="542" r:id="rId3"/>
    <p:sldId id="483" r:id="rId4"/>
    <p:sldId id="508" r:id="rId5"/>
    <p:sldId id="509" r:id="rId6"/>
    <p:sldId id="484" r:id="rId7"/>
    <p:sldId id="510" r:id="rId8"/>
    <p:sldId id="511" r:id="rId9"/>
    <p:sldId id="486" r:id="rId10"/>
    <p:sldId id="488" r:id="rId11"/>
    <p:sldId id="512" r:id="rId12"/>
    <p:sldId id="513" r:id="rId13"/>
    <p:sldId id="514" r:id="rId14"/>
    <p:sldId id="516" r:id="rId15"/>
    <p:sldId id="515" r:id="rId16"/>
    <p:sldId id="543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5" r:id="rId31"/>
    <p:sldId id="530" r:id="rId32"/>
    <p:sldId id="538" r:id="rId33"/>
    <p:sldId id="541" r:id="rId34"/>
    <p:sldId id="531" r:id="rId35"/>
    <p:sldId id="532" r:id="rId36"/>
    <p:sldId id="533" r:id="rId37"/>
    <p:sldId id="537" r:id="rId38"/>
    <p:sldId id="539" r:id="rId39"/>
    <p:sldId id="540" r:id="rId40"/>
    <p:sldId id="53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4655" autoAdjust="0"/>
  </p:normalViewPr>
  <p:slideViewPr>
    <p:cSldViewPr>
      <p:cViewPr varScale="1">
        <p:scale>
          <a:sx n="65" d="100"/>
          <a:sy n="65" d="100"/>
        </p:scale>
        <p:origin x="1516" y="4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7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rostmaths.com/resources/resource.php?rid=2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0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rostmaths.com/resources/resource.php?rid=2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2 :: </a:t>
            </a:r>
            <a:r>
              <a:rPr lang="en-GB" dirty="0"/>
              <a:t>Quadratics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“Completing the square” means putting a quadratic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underlying reason we do this is because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only appears once in the expression</a:t>
                </a:r>
                <a:r>
                  <a:rPr lang="en-GB" dirty="0"/>
                  <a:t> (e.g.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dirty="0"/>
                  <a:t>), which makes it algebraically easier to handle. This has a number of consequences: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blipFill>
                <a:blip r:embed="rId2"/>
                <a:stretch>
                  <a:fillRect l="-705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5576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a. Solving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have a completed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saw at the start of the chapter how we could rearrange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the subject. </a:t>
                </a:r>
              </a:p>
              <a:p>
                <a:r>
                  <a:rPr lang="en-GB" dirty="0"/>
                  <a:t>Indeed using the quadratic formula is actually solving the quadratic by completing the square – it’s just someone has done the work for us already!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blipFill>
                <a:blip r:embed="rId3"/>
                <a:stretch>
                  <a:fillRect l="-1587" t="-1064" r="-2822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4788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b. Sketching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We’ll see later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then the minimum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blipFill>
                <a:blip r:embed="rId4"/>
                <a:stretch>
                  <a:fillRect l="-114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94787" y="4503756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c. In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Further Maths, completing the square allows us to ‘integrate’ expressions like: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(you will cover integration later this module)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blipFill>
                <a:blip r:embed="rId5"/>
                <a:stretch>
                  <a:fillRect l="-1119" t="-1845" r="-280" b="-4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Textbook Note:</a:t>
                </a:r>
              </a:p>
              <a:p>
                <a:r>
                  <a:rPr lang="en-GB" sz="1600" dirty="0"/>
                  <a:t>The textbook uses the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similarly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My personal judgement is that it’s </a:t>
                </a:r>
                <a:r>
                  <a:rPr lang="en-GB" sz="1600" u="sng" dirty="0"/>
                  <a:t>not</a:t>
                </a:r>
                <a:r>
                  <a:rPr lang="en-GB" sz="1600" dirty="0"/>
                  <a:t> worth memorising these and you should instead think through the steps. Even the textbook agrees!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Expand: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What do you notice about the relationship between the bold numbers?</a:t>
                </a:r>
              </a:p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is half the coefficient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the expansion.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blipFill>
                <a:blip r:embed="rId3"/>
                <a:stretch>
                  <a:fillRect l="-1104" t="-1648" r="-982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 if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how could we write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blipFill>
                <a:blip r:embed="rId4"/>
                <a:stretch>
                  <a:fillRect l="-1230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en-GB" sz="1600" dirty="0"/>
                  <a:t>, we want to discard the 36, so ‘throw it away’ by subtracting.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  <a:blipFill>
                <a:blip r:embed="rId5"/>
                <a:stretch>
                  <a:fillRect l="-547" t="-709" r="-54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571428" y="4293096"/>
            <a:ext cx="807818" cy="25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Further 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blipFill>
                <a:blip r:embed="rId6"/>
                <a:stretch>
                  <a:fillRect l="-1230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Notice that despite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being negative, we still subtract after the bracket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positive.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  <a:blipFill>
                <a:blip r:embed="rId7"/>
                <a:stretch>
                  <a:fillRect l="-731" t="-69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397829" y="5704114"/>
            <a:ext cx="1106697" cy="1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375" y="2599062"/>
            <a:ext cx="4924882" cy="724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1267382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7784" y="1645213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9990" y="4106656"/>
            <a:ext cx="2122981" cy="50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261" y="5152570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7261" y="5542152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4934" y="5915809"/>
            <a:ext cx="2251882" cy="818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−18+7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out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You can leave the constant term outside the bracket.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  <a:blipFill>
                <a:blip r:embed="rId4"/>
                <a:stretch>
                  <a:fillRect l="-1193" t="-2581" r="-2187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076056" y="1772816"/>
            <a:ext cx="722334" cy="19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8390" y="2647351"/>
            <a:ext cx="28083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Complete the square inside the bracket (you should have two sets of brackets)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33257" y="2307771"/>
            <a:ext cx="965133" cy="7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8390" y="3754845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Expand out outer bracket.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17143" y="2801257"/>
            <a:ext cx="1081247" cy="119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90901" y="150662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0901" y="200074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0901" y="2480003"/>
            <a:ext cx="3247731" cy="41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90901" y="2898435"/>
            <a:ext cx="3247731" cy="543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=8−3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1999" y="4848625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1999" y="5251451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1999" y="5654277"/>
            <a:ext cx="3183352" cy="384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1999" y="6035219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1999" y="6399842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 may help to write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  <a:blipFill>
                <a:blip r:embed="rId7"/>
                <a:stretch>
                  <a:fillRect l="-1193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4864100" y="5041900"/>
            <a:ext cx="934291" cy="54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−27+4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=23−5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58599" y="1584724"/>
            <a:ext cx="3138901" cy="1615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8599" y="4219776"/>
            <a:ext cx="3138901" cy="2089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by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−9+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−3=±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95599" y="1799084"/>
            <a:ext cx="3276401" cy="829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First step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027" y="2628900"/>
            <a:ext cx="3276401" cy="35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And the rest…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Froflections</a:t>
                </a:r>
                <a:r>
                  <a:rPr lang="en-GB" dirty="0"/>
                  <a:t>: Previously we factorised out the 3. This is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on its own is an </a:t>
                </a:r>
                <a:r>
                  <a:rPr lang="en-GB" b="1" dirty="0"/>
                  <a:t>expression, </a:t>
                </a:r>
                <a:r>
                  <a:rPr lang="en-GB" dirty="0"/>
                  <a:t>so dividing by 3 (instead of factorising) would change the expression.</a:t>
                </a:r>
              </a:p>
              <a:p>
                <a:endParaRPr lang="en-GB" dirty="0"/>
              </a:p>
              <a:p>
                <a:r>
                  <a:rPr lang="en-GB" dirty="0"/>
                  <a:t>However, in an equation, we can divide both sides by 3 without affecting the solutions.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  <a:blipFill>
                <a:blip r:embed="rId4"/>
                <a:stretch>
                  <a:fillRect l="-1282" t="-846" r="-366" b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2C/2D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23-24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835696" y="249289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Ex2A Q3-5 &amp; Ex2B Q3-4 &amp; Challenge</a:t>
            </a:r>
          </a:p>
          <a:p>
            <a:endParaRPr lang="en-US" sz="2400" dirty="0"/>
          </a:p>
          <a:p>
            <a:r>
              <a:rPr lang="en-US" sz="2400" dirty="0"/>
              <a:t>In Class</a:t>
            </a:r>
            <a:r>
              <a:rPr lang="en-US" sz="2400" dirty="0" smtClean="0"/>
              <a:t>: 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Ex2C Q3-5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Ex2D Q1-2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Ex2D Q3-4 &amp; Challenge &amp; Ext from previous Dr Frost Slide (duplicated next)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16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2A/2B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20-22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Extension: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" y="2715695"/>
            <a:ext cx="7632848" cy="1936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36+8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blipFill>
                <a:blip r:embed="rId5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724128" y="3573017"/>
            <a:ext cx="546043" cy="79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2089" y="3368319"/>
            <a:ext cx="2631626" cy="3308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(ii)(a)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−2+10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  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(ii)(b):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blipFill>
                <a:blip r:embed="rId6"/>
                <a:stretch>
                  <a:fillRect l="-1495" t="-24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7400" y="4878111"/>
            <a:ext cx="4264599" cy="1276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00" y="6154439"/>
            <a:ext cx="4264599" cy="623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ii(b)</a:t>
            </a:r>
          </a:p>
        </p:txBody>
      </p:sp>
    </p:spTree>
    <p:extLst>
      <p:ext uri="{BB962C8B-B14F-4D97-AF65-F5344CB8AC3E}">
        <p14:creationId xmlns:p14="http://schemas.microsoft.com/office/powerpoint/2010/main" val="36597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Proving the Quadratic Formula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,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8190" y="1710145"/>
            <a:ext cx="33075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Just use exactly the same method as you usually would!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0200" y="5249551"/>
            <a:ext cx="2655049" cy="1633240"/>
            <a:chOff x="3258596" y="5224760"/>
            <a:chExt cx="2655049" cy="163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482" y="5224760"/>
              <a:ext cx="1531163" cy="16332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3258596" y="5601309"/>
              <a:ext cx="953364" cy="5639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77320" y="535632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!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1499" y="2057400"/>
            <a:ext cx="2821401" cy="375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99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2628900" y="2921000"/>
            <a:ext cx="9398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6200" y="2908300"/>
            <a:ext cx="1044479" cy="2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91680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880952"/>
            <a:ext cx="866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function is something which </a:t>
            </a:r>
            <a:r>
              <a:rPr lang="en-GB" sz="2000" b="1" dirty="0"/>
              <a:t>provides a rule on how to map inputs to outputs</a:t>
            </a:r>
            <a:r>
              <a:rPr lang="en-GB" sz="2000" dirty="0"/>
              <a:t>.</a:t>
            </a:r>
          </a:p>
          <a:p>
            <a:endParaRPr lang="en-GB" sz="1050" dirty="0"/>
          </a:p>
          <a:p>
            <a:r>
              <a:rPr lang="en-GB" sz="2000" dirty="0"/>
              <a:t>We saw at GCSE that functions were a formal way of describing a ‘number machine’: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5880" y="48484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3433" y="4803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Name of the function (often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843808" y="5649854"/>
            <a:ext cx="739425" cy="22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2"/>
          </p:cNvCxnSpPr>
          <p:nvPr/>
        </p:nvCxnSpPr>
        <p:spPr>
          <a:xfrm>
            <a:off x="4379936" y="5217821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87489" y="5171322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own Arrow 1"/>
          <p:cNvSpPr/>
          <p:nvPr/>
        </p:nvSpPr>
        <p:spPr>
          <a:xfrm>
            <a:off x="3959932" y="4026112"/>
            <a:ext cx="86409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47201" y="4774234"/>
            <a:ext cx="5665470" cy="1656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9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80952"/>
            <a:ext cx="86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You’ll cover functions extensively in future chapters, but for now, you need to understand the following concepts:</a:t>
            </a:r>
          </a:p>
        </p:txBody>
      </p:sp>
      <p:sp>
        <p:nvSpPr>
          <p:cNvPr id="6" name="Oval 5"/>
          <p:cNvSpPr/>
          <p:nvPr/>
        </p:nvSpPr>
        <p:spPr>
          <a:xfrm>
            <a:off x="911659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70672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10"/>
          <p:cNvSpPr/>
          <p:nvPr/>
        </p:nvSpPr>
        <p:spPr>
          <a:xfrm>
            <a:off x="2169479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11"/>
          <p:cNvSpPr/>
          <p:nvPr/>
        </p:nvSpPr>
        <p:spPr>
          <a:xfrm>
            <a:off x="3210433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15271" y="2446075"/>
            <a:ext cx="54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700" y="298321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8524" y="3664733"/>
            <a:ext cx="65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9415" y="406928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271" y="4994179"/>
            <a:ext cx="6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265" y="4423447"/>
            <a:ext cx="6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4403" y="2390682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7895" y="3000011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7657" y="3609340"/>
            <a:ext cx="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2.89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6673" y="4110143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6119" y="5059101"/>
            <a:ext cx="6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32" y="4553803"/>
            <a:ext cx="9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9.61</a:t>
            </a:r>
          </a:p>
        </p:txBody>
      </p:sp>
      <p:sp>
        <p:nvSpPr>
          <p:cNvPr id="23" name="Freeform 24"/>
          <p:cNvSpPr/>
          <p:nvPr/>
        </p:nvSpPr>
        <p:spPr>
          <a:xfrm>
            <a:off x="1532542" y="2224772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5"/>
          <p:cNvSpPr/>
          <p:nvPr/>
        </p:nvSpPr>
        <p:spPr>
          <a:xfrm>
            <a:off x="1692375" y="2833830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6"/>
          <p:cNvSpPr/>
          <p:nvPr/>
        </p:nvSpPr>
        <p:spPr>
          <a:xfrm>
            <a:off x="1475509" y="338776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7"/>
          <p:cNvSpPr/>
          <p:nvPr/>
        </p:nvSpPr>
        <p:spPr>
          <a:xfrm flipV="1">
            <a:off x="1822494" y="432945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8"/>
          <p:cNvSpPr/>
          <p:nvPr/>
        </p:nvSpPr>
        <p:spPr>
          <a:xfrm flipV="1">
            <a:off x="1518882" y="4827998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011" y="1836746"/>
            <a:ext cx="8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5178" y="1896418"/>
            <a:ext cx="10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901045"/>
            <a:ext cx="257809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of a function is the set of possible inputs.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0195" y="5901045"/>
            <a:ext cx="264575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of a function is the set of possible outputs.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domain of a function could potentially be </a:t>
                </a:r>
                <a:r>
                  <a:rPr lang="en-GB" b="1" dirty="0"/>
                  <a:t>any</a:t>
                </a:r>
                <a:r>
                  <a:rPr lang="en-GB" dirty="0"/>
                  <a:t> real number. If so, we’d write: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blipFill>
                <a:blip r:embed="rId3"/>
                <a:stretch>
                  <a:fillRect l="-1616" t="-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…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blipFill>
                <a:blip r:embed="rId4"/>
                <a:stretch>
                  <a:fillRect l="-1604" t="-1961" r="-1604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509084" y="3056021"/>
            <a:ext cx="192505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38900" y="3478866"/>
            <a:ext cx="144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 a member of…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1113" y="3262027"/>
            <a:ext cx="190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set of real numbers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6646" y="3095625"/>
            <a:ext cx="142354" cy="43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762875" y="3057525"/>
            <a:ext cx="208487" cy="24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might be interested in what inputs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give an output of 0. These are known as the </a:t>
                </a:r>
                <a:r>
                  <a:rPr lang="en-GB" b="1" dirty="0"/>
                  <a:t>roots</a:t>
                </a:r>
                <a:r>
                  <a:rPr lang="en-GB" dirty="0"/>
                  <a:t> of the function.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blipFill>
                <a:blip r:embed="rId5"/>
                <a:stretch>
                  <a:fillRect l="-1639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roots/zeroes</a:t>
                </a:r>
                <a:r>
                  <a:rPr lang="en-GB" dirty="0"/>
                  <a:t> of a function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  <a:blipFill>
                <a:blip r:embed="rId6"/>
                <a:stretch>
                  <a:fillRect l="-1598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916001" y="2551735"/>
            <a:ext cx="3100999" cy="1258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39667" y="4899054"/>
            <a:ext cx="824634" cy="422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5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3" grpId="0"/>
      <p:bldP spid="34" grpId="0"/>
      <p:bldP spid="38" grpId="0"/>
      <p:bldP spid="39" grpId="0"/>
      <p:bldP spid="44" grpId="0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+5,     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(−4)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blipFill>
                <a:blip r:embed="rId2"/>
                <a:stretch>
                  <a:fillRect b="-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5024" y="942628"/>
            <a:ext cx="25546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The domain is usually stated for you.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652120" y="1052736"/>
            <a:ext cx="732904" cy="2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3528" y="400506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5816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Conceptually, we’re looking for the inputs of the functions which give the same outputs. We can just equate the output expressions.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blipFill>
                <a:blip r:embed="rId4"/>
                <a:stretch>
                  <a:fillRect l="-1445" t="-158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roots are the inputs which give an output of 0. So set output expression to 0.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blipFill>
                <a:blip r:embed="rId5"/>
                <a:stretch>
                  <a:fillRect l="-1445" t="-2091" r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698304" y="48814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5576" y="2845405"/>
            <a:ext cx="3800796" cy="943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4005063"/>
            <a:ext cx="3800796" cy="2338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5376" y="2852936"/>
            <a:ext cx="3800796" cy="1816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5376" y="4881468"/>
            <a:ext cx="3800796" cy="963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8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the minimum value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,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minimum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try a (clumsy) approach of trying a few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try to see what makes the output as small as possible…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blipFill>
                <a:blip r:embed="rId3"/>
                <a:stretch>
                  <a:fillRect l="-90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4248" y="946060"/>
            <a:ext cx="216024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means we want to minimise the </a:t>
            </a:r>
            <a:r>
              <a:rPr lang="en-GB" sz="1600" b="1" dirty="0"/>
              <a:t>output</a:t>
            </a:r>
            <a:r>
              <a:rPr lang="en-GB" sz="1600" dirty="0"/>
              <a:t> of the function.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00192" y="1361559"/>
            <a:ext cx="504056" cy="19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=1−6+2=−3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=4−12+2=−6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=9−18+2=−7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=16−24+2=−6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blipFill>
                <a:blip r:embed="rId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34236" y="3199033"/>
            <a:ext cx="189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looks like the minimum as the value starts going up after.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03316" y="3416300"/>
            <a:ext cx="948184" cy="15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 best way to find the minimum/maximum value of a quadratic is to </a:t>
                </a:r>
                <a:r>
                  <a:rPr lang="en-GB" b="1" dirty="0"/>
                  <a:t>complete the square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blipFill>
                <a:blip r:embed="rId5"/>
                <a:stretch>
                  <a:fillRect l="-806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blipFill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anything squared is at least 0, the smallest we can make the bracket is 0, which occurs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blipFill>
                <a:blip r:embed="rId7"/>
                <a:stretch>
                  <a:fillRect l="-779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127500" y="5295900"/>
            <a:ext cx="119380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54076" y="2845405"/>
            <a:ext cx="6070252" cy="12090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which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  <a:blipFill>
                <a:blip r:embed="rId8"/>
                <a:stretch>
                  <a:fillRect l="-1081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09948" y="4836329"/>
            <a:ext cx="7937152" cy="1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5" grpId="0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latin typeface="+mj-lt"/>
                </a:rPr>
                <a:t>Quickfire</a:t>
              </a:r>
              <a:r>
                <a:rPr lang="en-GB" sz="3200" dirty="0">
                  <a:latin typeface="+mj-lt"/>
                </a:rPr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5859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Min/max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dirty="0"/>
                            <a:t> for which this min/max occurs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762" r="-325938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762" r="-81203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762" r="-1250" b="-3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129412" r="-3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29412" r="-2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129412" r="-8120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129412" r="-1250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229412" r="-3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229412" r="-2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229412" r="-81203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229412" r="-1250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329412" r="-32593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329412" r="-81203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329412" r="-1250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29412" r="-3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429412" r="-2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29412" r="-8120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29412" r="-125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2495476" y="1804005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1400" y="1804005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812787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476" y="2319602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1400" y="2319602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2328384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5476" y="2839697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1400" y="2839697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848479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5476" y="3359580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1400" y="3359580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3368362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minimum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/>
                  <a:t>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Minimum value is -23.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which this occurs is -3.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blipFill>
                <a:blip r:embed="rId5"/>
                <a:stretch>
                  <a:fillRect l="-1765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3640" y="83671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1272" y="84834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1272" y="357301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672" y="2160151"/>
            <a:ext cx="3136924" cy="2348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084" y="1527965"/>
            <a:ext cx="3761308" cy="1816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7530" y="4280902"/>
            <a:ext cx="3761308" cy="1596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96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26-27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835696" y="2492896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Q1-3</a:t>
            </a:r>
          </a:p>
          <a:p>
            <a:endParaRPr lang="en-US" sz="2400" dirty="0"/>
          </a:p>
          <a:p>
            <a:r>
              <a:rPr lang="en-US" sz="2400" dirty="0"/>
              <a:t>In Class</a:t>
            </a:r>
            <a:r>
              <a:rPr lang="en-US" sz="2400" dirty="0" smtClean="0"/>
              <a:t>: 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Q4-5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Q6-7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Q8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57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refers to the input of a function, and the expression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refers to the output. For graph sketches, we often 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i.e. we set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to be the output of the function.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blipFill>
                <a:blip r:embed="rId2"/>
                <a:stretch>
                  <a:fillRect l="-58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7" name="TextBox 6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</a:t>
              </a:r>
              <a:r>
                <a:rPr lang="en-GB" sz="3200" b="1" dirty="0"/>
                <a:t>4</a:t>
              </a:r>
              <a:r>
                <a:rPr lang="en-GB" sz="3200" dirty="0"/>
                <a:t> :: Quadratic Graphs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Freeform 3"/>
          <p:cNvSpPr/>
          <p:nvPr/>
        </p:nvSpPr>
        <p:spPr>
          <a:xfrm>
            <a:off x="1979712" y="2120900"/>
            <a:ext cx="4624288" cy="32712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472514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5328" y="1988840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8128" y="1874285"/>
            <a:ext cx="28083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Features needed in sketch of quadratic?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8018" y="3414191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-intercept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  <a:blipFill>
                <a:blip r:embed="rId5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0571" y="5661248"/>
            <a:ext cx="25382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General shape: Smiley face or hill?</a:t>
            </a:r>
          </a:p>
        </p:txBody>
      </p:sp>
      <p:cxnSp>
        <p:nvCxnSpPr>
          <p:cNvPr id="31" name="Straight Arrow Connector 30"/>
          <p:cNvCxnSpPr>
            <a:stCxn id="27" idx="2"/>
          </p:cNvCxnSpPr>
          <p:nvPr/>
        </p:nvCxnSpPr>
        <p:spPr>
          <a:xfrm flipH="1">
            <a:off x="3263900" y="3875856"/>
            <a:ext cx="65219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3916090" y="3875856"/>
            <a:ext cx="163381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 flipH="1" flipV="1">
            <a:off x="5165328" y="5301208"/>
            <a:ext cx="1584914" cy="4892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</p:cNvCxnSpPr>
          <p:nvPr/>
        </p:nvCxnSpPr>
        <p:spPr>
          <a:xfrm flipV="1">
            <a:off x="1979712" y="5181600"/>
            <a:ext cx="1500088" cy="47964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68018" y="3414192"/>
            <a:ext cx="1296143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68144" y="5766822"/>
            <a:ext cx="176419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0571" y="5661247"/>
            <a:ext cx="253828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18000" y="5511801"/>
            <a:ext cx="228600" cy="66039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2872" y="6236791"/>
            <a:ext cx="19713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Turning point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1784" y="6236791"/>
            <a:ext cx="198241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0" y="1642164"/>
            <a:ext cx="2717800" cy="2462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 ‘sketch’ in maths has a clearly defined meaning: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care about the </a:t>
            </a:r>
            <a:r>
              <a:rPr lang="en-GB" sz="1400" b="1" u="sng" dirty="0"/>
              <a:t>general shape</a:t>
            </a:r>
            <a:r>
              <a:rPr lang="en-GB" sz="1400" dirty="0"/>
              <a:t> of the graph, not exact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axes should have </a:t>
            </a:r>
            <a:r>
              <a:rPr lang="en-GB" sz="1400" b="1" u="sng" dirty="0"/>
              <a:t>no scale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Generally the only coordinates indicated are </a:t>
            </a:r>
            <a:r>
              <a:rPr lang="en-GB" sz="1400" b="1" u="sng" dirty="0"/>
              <a:t>intercepts with the axis</a:t>
            </a:r>
            <a:r>
              <a:rPr lang="en-GB" sz="1400" dirty="0"/>
              <a:t> or other points of interest (e.g. intersections of multiple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a root of a function is where the output, in this case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value, is 0.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blipFill>
                <a:blip r:embed="rId6"/>
                <a:stretch>
                  <a:fillRect l="-2214" t="-1382" r="-221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3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 and find the coordinates of the turning point.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852" y="18448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blipFill>
                <a:blip r:embed="rId5"/>
                <a:stretch>
                  <a:fillRect l="-1978" t="-471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5168" y="3739223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Min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blipFill>
                <a:blip r:embed="rId6"/>
                <a:stretch>
                  <a:fillRect l="-1978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the minimum output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which minimises it. i.e. Turning point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  <a:blipFill>
                <a:blip r:embed="rId7"/>
                <a:stretch>
                  <a:fillRect l="-446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259632" y="5301208"/>
            <a:ext cx="576064" cy="55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72618" y="1813992"/>
            <a:ext cx="2599382" cy="954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2618" y="2901473"/>
            <a:ext cx="2599382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5800" y="3717986"/>
            <a:ext cx="2599382" cy="1801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64288" y="17017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4820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4329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7" name="Freeform 3"/>
          <p:cNvSpPr/>
          <p:nvPr/>
        </p:nvSpPr>
        <p:spPr>
          <a:xfrm>
            <a:off x="5002312" y="2146300"/>
            <a:ext cx="3392388" cy="27886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43960" y="4868162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708031" y="48729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1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7" grpId="0" animBg="1"/>
      <p:bldP spid="3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/>
                  <a:t> and find the coordinates of the turning point. Write down the equation of the line of symmetry.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752" y="17432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has no solutions, so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 can never be 0, i.e. the parabola does not touch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blipFill>
                <a:blip r:embed="rId3"/>
                <a:stretch>
                  <a:fillRect l="-1322" r="-3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33935" y="4411011"/>
            <a:ext cx="277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 (by inspection)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1709" y="5119031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Max point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blipFill>
                <a:blip r:embed="rId5"/>
                <a:stretch>
                  <a:fillRect l="-1096" b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77206" y="4411848"/>
            <a:ext cx="3601194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3508" y="5158053"/>
            <a:ext cx="2611133" cy="1663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2"/>
          </p:cNvCxnSpPr>
          <p:nvPr/>
        </p:nvCxnSpPr>
        <p:spPr>
          <a:xfrm flipV="1">
            <a:off x="6643588" y="1976417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262954" y="4823995"/>
            <a:ext cx="2179333" cy="1524410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14570" y="5000509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152531" y="47332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73796" y="1753610"/>
            <a:ext cx="3604604" cy="2615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4172" y="6412686"/>
            <a:ext cx="18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 of reflection: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189704" y="2112556"/>
            <a:ext cx="0" cy="4052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106207" y="6304547"/>
            <a:ext cx="2003077" cy="484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30" grpId="0"/>
      <p:bldP spid="31" grpId="0" animBg="1"/>
      <p:bldP spid="18" grpId="0" animBg="1"/>
      <p:bldP spid="35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1567" y="749817"/>
            <a:ext cx="74125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Sketch the following, indicating any intercepts with the axis, the turning point and the equation of the line of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8092" y="161775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8092" y="434778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62127" y="15771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362127" y="431914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18270" y="342900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365" y="204060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blipFill>
                <a:blip r:embed="rId6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blipFill>
                <a:blip r:embed="rId7"/>
                <a:stretch>
                  <a:fillRect r="-3888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3"/>
          <p:cNvSpPr/>
          <p:nvPr/>
        </p:nvSpPr>
        <p:spPr>
          <a:xfrm>
            <a:off x="1230413" y="2314574"/>
            <a:ext cx="1550888" cy="715411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18270" y="6107175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19672" y="469341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blipFill>
                <a:blip r:embed="rId8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3"/>
          <p:cNvSpPr/>
          <p:nvPr/>
        </p:nvSpPr>
        <p:spPr>
          <a:xfrm>
            <a:off x="1436153" y="4932843"/>
            <a:ext cx="1590530" cy="1377298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9591" y="6020506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8159" y="6019936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5637" y="5502839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blipFill>
                <a:blip r:embed="rId9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996331" y="298697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32013" y="6249374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2273968" y="4764505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4882502" y="341332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83904" y="1999568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blipFill>
                <a:blip r:embed="rId12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3"/>
          <p:cNvSpPr/>
          <p:nvPr/>
        </p:nvSpPr>
        <p:spPr>
          <a:xfrm rot="10800000">
            <a:off x="5043210" y="2590800"/>
            <a:ext cx="1433790" cy="1330292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202848" y="3383807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blipFill>
                <a:blip r:embed="rId1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16069" y="248514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5648570" y="255540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5709575" y="206113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5259935" y="6301081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309849" y="4575666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blipFill>
                <a:blip r:embed="rId16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"/>
          <p:cNvSpPr/>
          <p:nvPr/>
        </p:nvSpPr>
        <p:spPr>
          <a:xfrm>
            <a:off x="5106318" y="4743449"/>
            <a:ext cx="1433790" cy="998597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974502" y="521097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5850068" y="567163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>
            <a:off x="5907206" y="475664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782447" y="1886563"/>
            <a:ext cx="2715496" cy="23225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3382" y="4659086"/>
            <a:ext cx="2715496" cy="219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52563" y="1944202"/>
            <a:ext cx="2715496" cy="232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73861" y="4615543"/>
            <a:ext cx="2715496" cy="2253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7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5536" y="2340087"/>
                <a:ext cx="48310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2003 1H] Into how many regions is the plane divided when the following three parabolas are drawn?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0087"/>
                <a:ext cx="4831010" cy="1754326"/>
              </a:xfrm>
              <a:prstGeom prst="rect">
                <a:avLst/>
              </a:prstGeom>
              <a:blipFill>
                <a:blip r:embed="rId3"/>
                <a:stretch>
                  <a:fillRect l="-1136" t="-2083" r="-1389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20120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blipFill>
                <a:blip r:embed="rId4"/>
                <a:stretch>
                  <a:fillRect l="-1411" t="-2500" b="-1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571428" y="6237312"/>
            <a:ext cx="3096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06058" y="4445299"/>
            <a:ext cx="0" cy="1917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reeform 3"/>
          <p:cNvSpPr/>
          <p:nvPr/>
        </p:nvSpPr>
        <p:spPr>
          <a:xfrm>
            <a:off x="4548454" y="472440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3"/>
          <p:cNvSpPr/>
          <p:nvPr/>
        </p:nvSpPr>
        <p:spPr>
          <a:xfrm>
            <a:off x="3995936" y="4445299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3"/>
          <p:cNvSpPr/>
          <p:nvPr/>
        </p:nvSpPr>
        <p:spPr>
          <a:xfrm>
            <a:off x="5043822" y="485481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2120" y="4854810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57146" y="5576543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4217490" y="478998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4710589" y="496265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538161" y="518290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7120122" y="537319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5508066" y="5955883"/>
            <a:ext cx="225984" cy="20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16286" y="4148245"/>
            <a:ext cx="8103813" cy="25192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5360259" y="49972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Q1 a-c</a:t>
            </a:r>
          </a:p>
          <a:p>
            <a:endParaRPr lang="en-US" sz="2400" dirty="0"/>
          </a:p>
          <a:p>
            <a:r>
              <a:rPr lang="en-US" sz="2400" dirty="0"/>
              <a:t>In Class</a:t>
            </a:r>
            <a:r>
              <a:rPr lang="en-US" sz="2400" dirty="0" smtClean="0"/>
              <a:t>: 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Complete Q1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Q2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Q3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47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most of the content in this chapter is not new, but brings together a variety of algebraic and graph sketching GCSE skills regarding quadratic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Solve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162711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73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the roots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Quadratics as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, indicating the coordinate of the turning point and any intercepts with the axes.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blipFill>
                <a:blip r:embed="rId5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Quadratic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blipFill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8542" y="510774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The Discriminant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902" y="5867897"/>
            <a:ext cx="173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This subtopic is completely new.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4196" y="5282483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Modelling with Quadratics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54" y="956038"/>
            <a:ext cx="83529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How many </a:t>
            </a:r>
            <a:r>
              <a:rPr lang="en-GB" sz="2400" b="1" dirty="0"/>
              <a:t>distinct</a:t>
            </a:r>
            <a:r>
              <a:rPr lang="en-GB" sz="2400" dirty="0"/>
              <a:t> real solutions do each of the following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800" b="1" dirty="0"/>
                  <a:t> (1 distinct solution)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b="1" dirty="0"/>
                  <a:t/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We can’t square root -11,</a:t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Therefore no real solutions.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2800" b="1" dirty="0"/>
                  <a:t> (2 distinct solutions)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blipFill>
                <a:blip r:embed="rId2"/>
                <a:stretch>
                  <a:fillRect t="-2158" r="-770" b="-5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48822" y="1890334"/>
            <a:ext cx="5050034" cy="536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4885" y="2417185"/>
            <a:ext cx="5043972" cy="1429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8821" y="3846286"/>
            <a:ext cx="5050035" cy="63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Starter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7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Looking at this formula, when in general do you think we have: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No real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Equal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Two distinct roots?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blipFill>
                <a:blip r:embed="rId2"/>
                <a:stretch>
                  <a:fillRect l="-1189" t="-3065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– 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known as the discriminant.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  <a:blipFill>
                <a:blip r:embed="rId4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73256" y="4064704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3256" y="4430815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3255" y="4796926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038451" y="4093027"/>
            <a:ext cx="125837" cy="10983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0745" y="43865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err="1"/>
                  <a:t>Fro</a:t>
                </a:r>
                <a:r>
                  <a:rPr lang="en-GB" i="1" dirty="0"/>
                  <a:t> Note</a:t>
                </a:r>
                <a:r>
                  <a:rPr lang="en-GB" dirty="0"/>
                  <a:t>: Roots of a </a:t>
                </a:r>
                <a:r>
                  <a:rPr lang="en-GB" b="1" u="sng" dirty="0"/>
                  <a:t>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Similarly the roots of an </a:t>
                </a:r>
                <a:r>
                  <a:rPr lang="en-GB" b="1" u="sng" dirty="0"/>
                  <a:t>equation</a:t>
                </a:r>
                <a:r>
                  <a:rPr lang="en-GB" dirty="0"/>
                  <a:t> are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blipFill>
                <a:blip r:embed="rId5"/>
                <a:stretch>
                  <a:fillRect l="-2010" t="-1319" r="-3266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78400" y="5356935"/>
            <a:ext cx="395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adding 0 or subtracting 0 in the quadratic formula gives the same value.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02400" y="4659086"/>
            <a:ext cx="301848" cy="697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62113" y="2564769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42976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3"/>
          <p:cNvSpPr/>
          <p:nvPr/>
        </p:nvSpPr>
        <p:spPr>
          <a:xfrm>
            <a:off x="699209" y="1103086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2741" y="3621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Distinct real roots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62743" y="2641600"/>
            <a:ext cx="116114" cy="100148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43314" y="2641600"/>
            <a:ext cx="827315" cy="10450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48109" y="1868083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99943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431947" y="1872343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139542" y="3621024"/>
            <a:ext cx="23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Equal roots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00281" y="2061029"/>
            <a:ext cx="363262" cy="16256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86384" y="5328435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56147" y="3308303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"/>
          <p:cNvSpPr/>
          <p:nvPr/>
        </p:nvSpPr>
        <p:spPr>
          <a:xfrm>
            <a:off x="3212380" y="3308472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35912" y="58264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 real roots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44680" y="12304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graph “touches” the axis.</a:t>
            </a:r>
          </a:p>
        </p:txBody>
      </p:sp>
    </p:spTree>
    <p:extLst>
      <p:ext uri="{BB962C8B-B14F-4D97-AF65-F5344CB8AC3E}">
        <p14:creationId xmlns:p14="http://schemas.microsoft.com/office/powerpoint/2010/main" val="177395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3400" y="787684"/>
            <a:ext cx="68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we say “Equal Roots” not “One root”?</a:t>
            </a:r>
          </a:p>
        </p:txBody>
      </p:sp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2" y="737716"/>
            <a:ext cx="669105" cy="7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the quadratic formula gives us the same value in both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600" dirty="0"/>
                  <a:t> cases: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500" dirty="0"/>
              </a:p>
              <a:p>
                <a:r>
                  <a:rPr lang="en-GB" sz="1600" dirty="0"/>
                  <a:t>You might wonder why we say “</a:t>
                </a:r>
                <a:r>
                  <a:rPr lang="en-GB" sz="1600" i="1" dirty="0"/>
                  <a:t>it has one repeated root</a:t>
                </a:r>
                <a:r>
                  <a:rPr lang="en-GB" sz="1600" dirty="0"/>
                  <a:t>” or “</a:t>
                </a:r>
                <a:r>
                  <a:rPr lang="en-GB" sz="1600" i="1" dirty="0"/>
                  <a:t>it has equal roots</a:t>
                </a:r>
                <a:r>
                  <a:rPr lang="en-GB" sz="1600" dirty="0"/>
                  <a:t>”, i.e. indicating we have </a:t>
                </a:r>
                <a:r>
                  <a:rPr lang="en-GB" sz="1600" b="1" u="sng" dirty="0"/>
                  <a:t>2 roots</a:t>
                </a:r>
                <a:r>
                  <a:rPr lang="en-GB" sz="1600" dirty="0"/>
                  <a:t> (but with the same value). Why not say it has 1 root?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blipFill>
                <a:blip r:embed="rId4"/>
                <a:stretch>
                  <a:fillRect l="-803" t="-1111" b="-4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“Every polynomial of order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has exactly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roots.”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 </a:t>
                </a:r>
                <a:r>
                  <a:rPr lang="en-GB" sz="1200" b="1" dirty="0"/>
                  <a:t>polynomial</a:t>
                </a:r>
                <a:r>
                  <a:rPr lang="en-GB" sz="1200" dirty="0"/>
                  <a:t> is an expression with </a:t>
                </a:r>
                <a:br>
                  <a:rPr lang="en-GB" sz="1200" dirty="0"/>
                </a:br>
                <a:r>
                  <a:rPr lang="en-GB" sz="1200" dirty="0"/>
                  <a:t>non-negative integer powers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i.e. </a:t>
                </a:r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All linear, quadratic and cubic expressions are examples of polynomials.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blipFill>
                <a:blip r:embed="rId6"/>
                <a:stretch>
                  <a:fillRect l="-338"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71881" y="3320345"/>
            <a:ext cx="180652" cy="20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:r>
                  <a:rPr lang="en-GB" sz="1200" b="1" dirty="0"/>
                  <a:t>order</a:t>
                </a:r>
                <a:r>
                  <a:rPr lang="en-GB" sz="1200" dirty="0"/>
                  <a:t> of a polynomial is its highest power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So the order of a quadratic is 2, and a cubic 3.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blipFill>
                <a:blip r:embed="rId7"/>
                <a:stretch>
                  <a:fillRect l="-541" t="-441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423377" y="3286477"/>
            <a:ext cx="135467" cy="29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These roots might be repeated or might not be ‘real’ roots.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200" dirty="0"/>
                  <a:t> is known as a </a:t>
                </a:r>
                <a:r>
                  <a:rPr lang="en-GB" sz="1200" b="1" dirty="0"/>
                  <a:t>complex number</a:t>
                </a:r>
                <a:r>
                  <a:rPr lang="en-GB" sz="1200" dirty="0"/>
                  <a:t>, which you will encounter if you do FM. But </a:t>
                </a:r>
                <a:r>
                  <a:rPr lang="en-GB" sz="1200" b="1" dirty="0"/>
                  <a:t>it is still a value</a:t>
                </a:r>
                <a:r>
                  <a:rPr lang="en-GB" sz="1200" dirty="0"/>
                  <a:t>!</a:t>
                </a:r>
              </a:p>
              <a:p>
                <a:endParaRPr lang="en-GB" sz="300" dirty="0"/>
              </a:p>
              <a:p>
                <a:r>
                  <a:rPr lang="en-GB" sz="1200" dirty="0"/>
                  <a:t>The theorem means that a quadratic (order 2) will </a:t>
                </a:r>
                <a:r>
                  <a:rPr lang="en-GB" sz="1200" b="1" u="sng" dirty="0"/>
                  <a:t>always</a:t>
                </a:r>
                <a:r>
                  <a:rPr lang="en-GB" sz="1200" dirty="0"/>
                  <a:t> have 2 roots. This is why you should say “no </a:t>
                </a:r>
                <a:r>
                  <a:rPr lang="en-GB" sz="1200" b="1" dirty="0"/>
                  <a:t>real</a:t>
                </a:r>
                <a:r>
                  <a:rPr lang="en-GB" sz="1200" dirty="0"/>
                  <a:t> roots”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 rather than “no roots”, because there are still roots – it’s just they’re not ‘real’! Similarly we must say “</a:t>
                </a:r>
                <a:r>
                  <a:rPr lang="en-GB" sz="1200" i="1" dirty="0"/>
                  <a:t>equal roots</a:t>
                </a:r>
                <a:r>
                  <a:rPr lang="en-GB" sz="1200" dirty="0"/>
                  <a:t>” because there are still 2 roots.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blipFill>
                <a:blip r:embed="rId8"/>
                <a:stretch>
                  <a:fillRect l="-312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7636277" y="3184879"/>
            <a:ext cx="186923" cy="20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84247" y="1726618"/>
            <a:ext cx="34578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It is due to the </a:t>
            </a:r>
            <a:r>
              <a:rPr lang="en-GB" b="1" dirty="0"/>
              <a:t>Fundamental Theorem of Algebra</a:t>
            </a:r>
            <a:r>
              <a:rPr lang="en-GB" dirty="0"/>
              <a:t>: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4237424" y="2205772"/>
            <a:ext cx="504056" cy="2983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Despite the theorem being a simple statement, it was only until 1806 that it was first proven by </a:t>
                </a:r>
                <a:r>
                  <a:rPr lang="en-GB" sz="1200" b="1" dirty="0"/>
                  <a:t>Argand</a:t>
                </a:r>
                <a:r>
                  <a:rPr lang="en-GB" sz="1200" dirty="0"/>
                  <a:t>. Clearly by using the quadratic formula we can show a quadratic equation has 2 roots. We can use similar formulas to show that a cubic has 3 roots and a quartic 4 roots. But there is </a:t>
                </a:r>
                <a:r>
                  <a:rPr lang="en-GB" sz="1200" b="1" dirty="0"/>
                  <a:t>provably</a:t>
                </a:r>
                <a:r>
                  <a:rPr lang="en-GB" sz="1200" dirty="0"/>
                  <a:t> no such formulae for order 5 (quintics) and beyond. So we have to prove for example that 5 roots exist for a quintic, despite us having no way to find these exact roots!</a:t>
                </a:r>
              </a:p>
              <a:p>
                <a:endParaRPr lang="en-GB" sz="600" dirty="0"/>
              </a:p>
              <a:p>
                <a:r>
                  <a:rPr lang="en-GB" sz="1200" b="1" dirty="0"/>
                  <a:t>One side result of the Fundamental Theorem of Algebra is that every polynomial can be written as a </a:t>
                </a:r>
                <a:r>
                  <a:rPr lang="en-GB" sz="1200" b="1" u="sng" dirty="0"/>
                  <a:t>product of linear and/or quadratic expressions</a:t>
                </a:r>
                <a:r>
                  <a:rPr lang="en-GB" sz="1200" b="1" dirty="0"/>
                  <a:t>.</a:t>
                </a:r>
              </a:p>
              <a:p>
                <a:endParaRPr lang="en-GB" sz="600" b="1" dirty="0"/>
              </a:p>
              <a:p>
                <a:r>
                  <a:rPr lang="en-GB" sz="1200" dirty="0"/>
                  <a:t>Leibniz claimed in 1702 that a polynomial of the form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200" dirty="0"/>
                  <a:t> cannot be written in this way. He then got completely burned by Euler in 1742 who managed to do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7025957" y="5382440"/>
            <a:ext cx="0" cy="1184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Right 31"/>
          <p:cNvSpPr/>
          <p:nvPr/>
        </p:nvSpPr>
        <p:spPr>
          <a:xfrm>
            <a:off x="3918776" y="5744098"/>
            <a:ext cx="314559" cy="3041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There are various other ‘Fundamental Laws’. The ‘</a:t>
                </a:r>
                <a:r>
                  <a:rPr lang="en-GB" sz="1200" b="1" dirty="0"/>
                  <a:t>FL of Arithmetic</a:t>
                </a:r>
                <a:r>
                  <a:rPr lang="en-GB" sz="1200" dirty="0"/>
                  <a:t>’ you encountered at KS3, which states that “</a:t>
                </a:r>
                <a:r>
                  <a:rPr lang="en-GB" sz="1200" i="1" dirty="0"/>
                  <a:t>every positive integer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sz="1200" i="1" dirty="0"/>
                  <a:t> can be written as a product of primes in one way only</a:t>
                </a:r>
                <a:r>
                  <a:rPr lang="en-GB" sz="1200" dirty="0"/>
                  <a:t>”. You will encounter the ‘</a:t>
                </a:r>
                <a:r>
                  <a:rPr lang="en-GB" sz="1200" b="1" dirty="0"/>
                  <a:t>FL of Calculus</a:t>
                </a:r>
                <a:r>
                  <a:rPr lang="en-GB" sz="1200" dirty="0"/>
                  <a:t>’ in Chapter 13.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  <a:blipFill>
                <a:blip r:embed="rId10"/>
                <a:stretch>
                  <a:fillRect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/>
          <p:cNvSpPr/>
          <p:nvPr/>
        </p:nvSpPr>
        <p:spPr>
          <a:xfrm rot="10800000">
            <a:off x="4027525" y="5057422"/>
            <a:ext cx="2869986" cy="1934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 animBg="1"/>
      <p:bldP spid="21" grpId="0" animBg="1"/>
      <p:bldP spid="23" grpId="0" animBg="1"/>
      <p:bldP spid="32" grpId="0" animBg="1"/>
      <p:bldP spid="33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Discriminant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654" y="761886"/>
            <a:ext cx="281779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Number of Distinct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−4−3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7544" y="23488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3212976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41490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157192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44" y="60212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0820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9132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70820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9132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0820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79132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0820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79132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70820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79132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70820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79132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6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057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Problems involving the discriminant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a)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488" t="-2111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b)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+16=0</m:t>
                    </m:r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5587" y="3158852"/>
            <a:ext cx="334813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2476" y="3641584"/>
            <a:ext cx="3769643" cy="187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0523" y="3187699"/>
            <a:ext cx="555277" cy="428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8494" y="3136900"/>
            <a:ext cx="850206" cy="49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567" y="5629441"/>
            <a:ext cx="4743490" cy="872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  <a:r>
                  <a:rPr lang="en-GB" dirty="0"/>
                  <a:t> Always start by writing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explicitly.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  <a:blipFill>
                <a:blip r:embed="rId5"/>
                <a:stretch>
                  <a:fillRect l="-1325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100" dirty="0"/>
              </a:p>
              <a:p>
                <a:r>
                  <a:rPr lang="en-GB" sz="2100" dirty="0"/>
                  <a:t>where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is a constant.</a:t>
                </a:r>
              </a:p>
              <a:p>
                <a:r>
                  <a:rPr lang="en-GB" sz="2100" dirty="0"/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blipFill>
                <a:blip r:embed="rId2"/>
                <a:stretch>
                  <a:fillRect b="-3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100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blipFill>
                <a:blip r:embed="rId4"/>
                <a:stretch>
                  <a:fillRect b="-482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=36−4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36&gt;4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32408" y="5171510"/>
            <a:ext cx="445581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407" y="1904515"/>
            <a:ext cx="5327935" cy="2217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8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5632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</a:t>
            </a:r>
            <a:r>
              <a:rPr lang="en-GB" sz="2400" dirty="0" smtClean="0"/>
              <a:t>1/AS Page </a:t>
            </a:r>
            <a:r>
              <a:rPr lang="en-GB" sz="2400" dirty="0"/>
              <a:t>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8364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1B] A rectangle has perimeter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 The values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must satisfy: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400" b="1" dirty="0"/>
                  <a:t>Let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be the width and height.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. Substituting: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blipFill>
                <a:blip r:embed="rId3"/>
                <a:stretch>
                  <a:fillRect l="-1027" t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2006 1B] The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1600" dirty="0"/>
                  <a:t> has how many real root(s)?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First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/>
                  <a:t> no real roots.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Second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000" b="1" dirty="0"/>
              </a:p>
              <a:p>
                <a:r>
                  <a:rPr lang="en-GB" sz="1600" b="1" dirty="0"/>
                  <a:t>So 2 distinct real roots.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blipFill>
                <a:blip r:embed="rId4"/>
                <a:stretch>
                  <a:fillRect l="-1250" t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0478" y="219250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5659" y="2250918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1594" y="2199864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2540" y="3378554"/>
            <a:ext cx="2241060" cy="3403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8475" y="4077072"/>
            <a:ext cx="2891982" cy="2555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507" y="1815232"/>
            <a:ext cx="244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2009 1C] Given a real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Has four real solutions (including possible repeated roots) for: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400" b="1" dirty="0"/>
                  <a:t>Square rooting: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Answer is B.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blipFill>
                <a:blip r:embed="rId5"/>
                <a:stretch>
                  <a:fillRect l="-947" t="-382" r="-1136" b="-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524" y="4781550"/>
            <a:ext cx="2976026" cy="204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3726525" y="179126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</a:t>
            </a:r>
            <a:r>
              <a:rPr lang="en-US" sz="2400" dirty="0" smtClean="0">
                <a:solidFill>
                  <a:schemeClr val="bg1"/>
                </a:solidFill>
              </a:rPr>
              <a:t>lesson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Q1 a-c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Class</a:t>
            </a:r>
            <a:r>
              <a:rPr lang="en-US" sz="2400" dirty="0" smtClean="0"/>
              <a:t>: 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Q7,8 &amp; Challenge &amp; 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6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1236" y="81766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A Level has a particular emphasis of the application of theory to real-life situations. A mathematical model is the maths used to model such a situation, possibly with some simplifying assumptions.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 (from textbook)</a:t>
                </a:r>
                <a:r>
                  <a:rPr lang="en-GB" dirty="0"/>
                  <a:t>: A spear is thrown over level ground from the top of a tower.</a:t>
                </a:r>
              </a:p>
              <a:p>
                <a:r>
                  <a:rPr lang="en-GB" dirty="0"/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the time is 0, clearly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</m:t>
                    </m:r>
                  </m:oMath>
                </a14:m>
                <a:r>
                  <a:rPr lang="en-GB" dirty="0"/>
                  <a:t>. So the 12.25m is the height of the tower. (In general, the constant term of an expression is often the ‘initial value’.</a:t>
                </a:r>
              </a:p>
              <a:p>
                <a:endParaRPr lang="en-GB" dirty="0"/>
              </a:p>
              <a:p>
                <a:r>
                  <a:rPr lang="en-GB" dirty="0"/>
                  <a:t>When it hits the ground,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thus: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Solving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=−0.679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 but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</a:t>
                </a:r>
              </a:p>
              <a:p>
                <a:endParaRPr lang="en-GB" dirty="0"/>
              </a:p>
              <a:p>
                <a:r>
                  <a:rPr lang="en-GB" dirty="0"/>
                  <a:t>By completing the square: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23.275−4.9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−1.5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 maximum height of the spear is 23.275m, 1.5 seconds after spear is thrown.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blipFill>
                <a:blip r:embed="rId3"/>
                <a:stretch>
                  <a:fillRect l="-605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5944" y="4450279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5" y="5293287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184" y="606856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84" y="6354323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68" y="4431594"/>
            <a:ext cx="8173854" cy="659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568" y="5282764"/>
            <a:ext cx="8173854" cy="5761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568" y="606623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568" y="635851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10528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475656" y="3647099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Q1</a:t>
            </a:r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Challenge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89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question!</a:t>
            </a:r>
          </a:p>
          <a:p>
            <a:r>
              <a:rPr lang="en-GB" dirty="0"/>
              <a:t>There are a number of </a:t>
            </a:r>
            <a:r>
              <a:rPr lang="en-GB" b="1" dirty="0"/>
              <a:t>practical scenarios </a:t>
            </a:r>
            <a:r>
              <a:rPr lang="en-GB" dirty="0"/>
              <a:t>where a quadratic relationship arises between variables…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51216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sum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I recently had to make a Sports Day spreadsheet which took the number of competing school ‘houses’ and worked out the total points allocated for an event by finding the formula of the resulting quadratic sequence.</a:t>
                </a:r>
              </a:p>
              <a:p>
                <a:endParaRPr lang="en-GB" dirty="0"/>
              </a:p>
              <a:p>
                <a:r>
                  <a:rPr lang="en-GB" b="1" dirty="0"/>
                  <a:t>                1 competitor: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b="1" dirty="0"/>
                  <a:t> points</a:t>
                </a:r>
              </a:p>
              <a:p>
                <a:r>
                  <a:rPr lang="en-GB" b="1" dirty="0"/>
                  <a:t>               2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3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competitors: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blipFill>
                <a:blip r:embed="rId2"/>
                <a:stretch>
                  <a:fillRect l="-1196" b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" y="5076825"/>
            <a:ext cx="103822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956977"/>
            <a:ext cx="200135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Projectile Motion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781262" y="2510408"/>
            <a:ext cx="1689375" cy="795494"/>
          </a:xfrm>
          <a:custGeom>
            <a:avLst/>
            <a:gdLst>
              <a:gd name="connsiteX0" fmla="*/ 0 w 1491916"/>
              <a:gd name="connsiteY0" fmla="*/ 938470 h 938470"/>
              <a:gd name="connsiteX1" fmla="*/ 806116 w 1491916"/>
              <a:gd name="connsiteY1" fmla="*/ 6 h 938470"/>
              <a:gd name="connsiteX2" fmla="*/ 1491916 w 1491916"/>
              <a:gd name="connsiteY2" fmla="*/ 926438 h 9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938470">
                <a:moveTo>
                  <a:pt x="0" y="938470"/>
                </a:moveTo>
                <a:cubicBezTo>
                  <a:pt x="278731" y="470240"/>
                  <a:pt x="557463" y="2011"/>
                  <a:pt x="806116" y="6"/>
                </a:cubicBezTo>
                <a:cubicBezTo>
                  <a:pt x="1054769" y="-1999"/>
                  <a:pt x="1273342" y="462219"/>
                  <a:pt x="1491916" y="926438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projected object, acting only under gravity, follows a </a:t>
                </a:r>
                <a:r>
                  <a:rPr lang="en-GB" i="1" dirty="0"/>
                  <a:t>parabolic</a:t>
                </a:r>
                <a:r>
                  <a:rPr lang="en-GB" dirty="0"/>
                  <a:t> trajectory, i.e. its path can be described using a quadratic equation.</a:t>
                </a:r>
              </a:p>
              <a:p>
                <a:r>
                  <a:rPr lang="en-GB" dirty="0"/>
                  <a:t>In Mechanics you will see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distance/displacement,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is initial speed/velocity,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time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acceleration (in this case gravitational acceleration).</a:t>
                </a:r>
              </a:p>
              <a:p>
                <a:r>
                  <a:rPr lang="en-GB" dirty="0"/>
                  <a:t>This equation is 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blipFill>
                <a:blip r:embed="rId4"/>
                <a:stretch>
                  <a:fillRect l="-1445" t="-1083" r="-2087" b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68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Would you like $1,000,000 for finding roots?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roots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/>
                  <a:t> are the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1/1b/Complex_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0913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Riemann Zeta Function </a:t>
                </a:r>
                <a:r>
                  <a:rPr lang="en-GB" dirty="0"/>
                  <a:t>is a function that allows you to do the infinite sum of powers of reciprocals, e.g.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One of the 8 ‘</a:t>
                </a:r>
                <a:r>
                  <a:rPr lang="en-GB" b="1" dirty="0"/>
                  <a:t>Clay Millennium Problems</a:t>
                </a:r>
                <a:r>
                  <a:rPr lang="en-GB" dirty="0"/>
                  <a:t>’ (for which solving any attracts a $1,000,000 prize) is to </a:t>
                </a:r>
                <a:r>
                  <a:rPr lang="en-GB" b="1" dirty="0"/>
                  <a:t>showing all roots of this function have some particular form</a:t>
                </a:r>
                <a:r>
                  <a:rPr lang="en-GB" dirty="0"/>
                  <a:t>, i.e. the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blipFill>
                <a:blip r:embed="rId4"/>
                <a:stretch>
                  <a:fillRect l="-1860" t="-608" r="-620" b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79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90823"/>
            <a:ext cx="20882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Hannah’s sweets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4981575" cy="303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695" y="494116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Quadratic expressions also regularly emerge when there’s a product of two expressions involving the same variable (in this case because Hannah ate two orange sweets).</a:t>
            </a:r>
          </a:p>
        </p:txBody>
      </p:sp>
    </p:spTree>
    <p:extLst>
      <p:ext uri="{BB962C8B-B14F-4D97-AF65-F5344CB8AC3E}">
        <p14:creationId xmlns:p14="http://schemas.microsoft.com/office/powerpoint/2010/main" val="24537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15210" y="16020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three ways of solving a quadratic equation.</a:t>
            </a:r>
          </a:p>
          <a:p>
            <a:r>
              <a:rPr lang="en-GB" dirty="0"/>
              <a:t>One is by </a:t>
            </a:r>
            <a:r>
              <a:rPr lang="en-GB" i="1" dirty="0"/>
              <a:t>completing the square</a:t>
            </a:r>
            <a:r>
              <a:rPr lang="en-GB" dirty="0"/>
              <a:t>, which we’ll do later.</a:t>
            </a:r>
          </a:p>
          <a:p>
            <a:r>
              <a:rPr lang="en-GB" dirty="0"/>
              <a:t>What are the other two ways?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2780928"/>
            <a:ext cx="49210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By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in form.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with 0 on one side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  <a:blipFill>
                <a:blip r:embed="rId4"/>
                <a:stretch>
                  <a:fillRect l="-993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3059832" y="3645024"/>
            <a:ext cx="512935" cy="17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48145" y="4384778"/>
            <a:ext cx="1815841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Factorise. If the product of two things is 0, at least one must be 0.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844800" y="4209143"/>
            <a:ext cx="503346" cy="5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179108"/>
            <a:ext cx="4921064" cy="2282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2120" y="2780928"/>
            <a:ext cx="31870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Using the quadratic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25+24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blipFill>
                <a:blip r:embed="rId5"/>
                <a:stretch>
                  <a:fillRect l="-1613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628726" y="3179107"/>
            <a:ext cx="3210474" cy="3175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7964" y="123617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subject only appears once however, it might be easier not to expand out/factorise: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−1=±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you can’t see why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GB" sz="1400" dirty="0"/>
                  <a:t> is required, think about the solutions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 as well! 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  <a:blipFill>
                <a:blip r:embed="rId3"/>
                <a:stretch>
                  <a:fillRect l="-19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08444" y="2433308"/>
            <a:ext cx="720080" cy="7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have an expression like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we say it is “quadratic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 In trigonometry you will have to solve equations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 We say that the expression is “quadratic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”. </a:t>
                </a:r>
              </a:p>
              <a:p>
                <a:r>
                  <a:rPr lang="en-GB" dirty="0"/>
                  <a:t>Either use a suitable substitution so that you have a ‘normal’ quadratic, or go straight for the factorisation if you’re feeling more confident (recommended!).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blipFill>
                <a:blip r:embed="rId4"/>
                <a:stretch>
                  <a:fillRect l="-713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1932" y="3212970"/>
            <a:ext cx="25202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Quadratics ‘in disguise’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537" y="713684"/>
            <a:ext cx="295232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Solving without 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blipFill>
                <a:blip r:embed="rId5"/>
                <a:stretch>
                  <a:fillRect l="-28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   →  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blipFill>
                <a:blip r:embed="rId6"/>
                <a:stretch>
                  <a:fillRect l="-1488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3846286" y="5525399"/>
            <a:ext cx="794659" cy="49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4640945" y="5525399"/>
            <a:ext cx="1498598" cy="59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206920">
            <a:off x="4920343" y="5890878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hardcore</a:t>
            </a:r>
          </a:p>
        </p:txBody>
      </p:sp>
      <p:sp>
        <p:nvSpPr>
          <p:cNvPr id="24" name="TextBox 23"/>
          <p:cNvSpPr txBox="1"/>
          <p:nvPr/>
        </p:nvSpPr>
        <p:spPr>
          <a:xfrm rot="19609058">
            <a:off x="3733322" y="5673362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substitution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4229" y="5602514"/>
            <a:ext cx="2536914" cy="109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409" y="5457371"/>
            <a:ext cx="3554219" cy="1320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7143" y="2307771"/>
            <a:ext cx="2536914" cy="699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6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/>
      <p:bldP spid="14" grpId="0"/>
      <p:bldP spid="15" grpId="0"/>
      <p:bldP spid="21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 using factorisation.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The latter gives no solution because the square root of a number can’t give a negative number.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blipFill>
                <a:blip r:embed="rId5"/>
                <a:stretch>
                  <a:fillRect l="-987" b="-2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Squaring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b="1" dirty="0"/>
                  <a:t>However</a:t>
                </a:r>
                <a:r>
                  <a:rPr lang="en-GB" sz="1600" dirty="0"/>
                  <a:t>, squaring both sides of an equation </a:t>
                </a:r>
                <a:r>
                  <a:rPr lang="en-GB" sz="1600" b="1" dirty="0"/>
                  <a:t>can generate false solutions</a:t>
                </a:r>
                <a:r>
                  <a:rPr lang="en-GB" sz="1600" dirty="0"/>
                  <a:t>. e.g.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, squaring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which falsely creates the extra solution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! We therefore need to check by substituting into the original equation, where we find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 works.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blipFill>
                <a:blip r:embed="rId9"/>
                <a:stretch>
                  <a:fillRect l="-862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95355" y="3404656"/>
            <a:ext cx="3609456" cy="3336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0128" y="1282304"/>
            <a:ext cx="3632430" cy="1417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355" y="1540079"/>
            <a:ext cx="3641213" cy="1159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82834"/>
            <a:ext cx="4248209" cy="2182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562" y="5994400"/>
            <a:ext cx="1211643" cy="1962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The ‘equation’ mode on your calculator will solve quadratics in the form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When you’re asked for the ‘order’, use 2 (we’ll see why later).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  <a:blipFill>
                <a:blip r:embed="rId11"/>
                <a:stretch>
                  <a:fillRect r="-673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2A/2B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20-22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Extension: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" y="2715695"/>
            <a:ext cx="7632848" cy="1936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36+8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blipFill>
                <a:blip r:embed="rId5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724128" y="3573017"/>
            <a:ext cx="546043" cy="79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2089" y="3368319"/>
            <a:ext cx="2631626" cy="3308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(ii)(a)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−2+10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  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(ii)(b):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blipFill>
                <a:blip r:embed="rId6"/>
                <a:stretch>
                  <a:fillRect l="-1495" t="-24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7400" y="4878111"/>
            <a:ext cx="4264599" cy="1276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00" y="6154439"/>
            <a:ext cx="4264599" cy="623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ii(b)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20544</TotalTime>
  <Words>2515</Words>
  <Application>Microsoft Office PowerPoint</Application>
  <PresentationFormat>On-screen Show (4:3)</PresentationFormat>
  <Paragraphs>684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Wingdings</vt:lpstr>
      <vt:lpstr>Office Theme</vt:lpstr>
      <vt:lpstr>P1 Chapter 2 ::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750</cp:revision>
  <dcterms:created xsi:type="dcterms:W3CDTF">2013-02-28T07:36:55Z</dcterms:created>
  <dcterms:modified xsi:type="dcterms:W3CDTF">2019-09-01T14:25:19Z</dcterms:modified>
</cp:coreProperties>
</file>