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46" r:id="rId2"/>
    <p:sldId id="549" r:id="rId3"/>
    <p:sldId id="548" r:id="rId4"/>
    <p:sldId id="533" r:id="rId5"/>
    <p:sldId id="552" r:id="rId6"/>
    <p:sldId id="553" r:id="rId7"/>
    <p:sldId id="551" r:id="rId8"/>
    <p:sldId id="550" r:id="rId9"/>
    <p:sldId id="535" r:id="rId10"/>
    <p:sldId id="51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643" autoAdjust="0"/>
    <p:restoredTop sz="88534" autoAdjust="0"/>
  </p:normalViewPr>
  <p:slideViewPr>
    <p:cSldViewPr>
      <p:cViewPr varScale="1">
        <p:scale>
          <a:sx n="81" d="100"/>
          <a:sy n="81" d="100"/>
        </p:scale>
        <p:origin x="90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60.png"/><Relationship Id="rId7" Type="http://schemas.openxmlformats.org/officeDocument/2006/relationships/image" Target="../media/image10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image" Target="../media/image80.png"/><Relationship Id="rId10" Type="http://schemas.openxmlformats.org/officeDocument/2006/relationships/image" Target="../media/image130.png"/><Relationship Id="rId4" Type="http://schemas.openxmlformats.org/officeDocument/2006/relationships/image" Target="../media/image70.png"/><Relationship Id="rId9" Type="http://schemas.openxmlformats.org/officeDocument/2006/relationships/image" Target="../media/image1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3509" y="1052736"/>
            <a:ext cx="91428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Forces and Friction</a:t>
            </a:r>
          </a:p>
          <a:p>
            <a:pPr algn="ctr"/>
            <a:r>
              <a:rPr lang="en-GB" sz="8800" dirty="0"/>
              <a:t>–</a:t>
            </a:r>
            <a:r>
              <a:rPr lang="en-GB" sz="8800" b="1" dirty="0"/>
              <a:t> </a:t>
            </a:r>
            <a:r>
              <a:rPr lang="en-GB" sz="8000" dirty="0"/>
              <a:t>Resolving Forces</a:t>
            </a:r>
          </a:p>
          <a:p>
            <a:pPr algn="ctr"/>
            <a:endParaRPr lang="en-GB" sz="2000" dirty="0"/>
          </a:p>
          <a:p>
            <a:pPr algn="ctr"/>
            <a:r>
              <a:rPr lang="en-GB" sz="7200" dirty="0"/>
              <a:t>Chapter 1 </a:t>
            </a:r>
          </a:p>
          <a:p>
            <a:pPr algn="ctr"/>
            <a:r>
              <a:rPr lang="en-GB" sz="7200" dirty="0"/>
              <a:t>(Part 1 of 3)</a:t>
            </a:r>
          </a:p>
        </p:txBody>
      </p:sp>
    </p:spTree>
    <p:extLst>
      <p:ext uri="{BB962C8B-B14F-4D97-AF65-F5344CB8AC3E}">
        <p14:creationId xmlns:p14="http://schemas.microsoft.com/office/powerpoint/2010/main" val="1330475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94-96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C3D9293-704F-DC49-9A5C-3585C0C0338E}"/>
              </a:ext>
            </a:extLst>
          </p:cNvPr>
          <p:cNvSpPr txBox="1"/>
          <p:nvPr/>
        </p:nvSpPr>
        <p:spPr>
          <a:xfrm>
            <a:off x="611560" y="2682537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Q1-3*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Q8-9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304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Resolving Forces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1547664" y="1292958"/>
            <a:ext cx="5627966" cy="1560757"/>
            <a:chOff x="1043608" y="1441054"/>
            <a:chExt cx="2808312" cy="785644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0870C31-1616-4842-9BC7-FC5DAC88AF89}"/>
                </a:ext>
              </a:extLst>
            </p:cNvPr>
            <p:cNvCxnSpPr/>
            <p:nvPr/>
          </p:nvCxnSpPr>
          <p:spPr>
            <a:xfrm>
              <a:off x="1043608" y="2226698"/>
              <a:ext cx="28083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F07D09A-B6EA-47F5-9333-E295AE756D3D}"/>
                </a:ext>
              </a:extLst>
            </p:cNvPr>
            <p:cNvSpPr/>
            <p:nvPr/>
          </p:nvSpPr>
          <p:spPr>
            <a:xfrm>
              <a:off x="1948468" y="1790458"/>
              <a:ext cx="720080" cy="432048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3200" dirty="0"/>
                <a:t>8 kg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831B74E-4C30-4953-8B28-C7AA1B9185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69392" y="1441054"/>
              <a:ext cx="887680" cy="765056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A3168D4-6178-4ECC-87A9-F94B689EF928}"/>
                    </a:ext>
                  </a:extLst>
                </p:cNvPr>
                <p:cNvSpPr txBox="1"/>
                <p:nvPr/>
              </p:nvSpPr>
              <p:spPr>
                <a:xfrm>
                  <a:off x="2768317" y="1495055"/>
                  <a:ext cx="524866" cy="2943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en-GB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A3168D4-6178-4ECC-87A9-F94B689EF9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68317" y="1495055"/>
                  <a:ext cx="524866" cy="29436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Freeform: Shape 12">
              <a:extLst>
                <a:ext uri="{FF2B5EF4-FFF2-40B4-BE49-F238E27FC236}">
                  <a16:creationId xmlns:a16="http://schemas.microsoft.com/office/drawing/2014/main" id="{749E5CC4-6C84-4A19-95D7-D1BB2969D8C1}"/>
                </a:ext>
              </a:extLst>
            </p:cNvPr>
            <p:cNvSpPr/>
            <p:nvPr/>
          </p:nvSpPr>
          <p:spPr>
            <a:xfrm>
              <a:off x="2939852" y="1974454"/>
              <a:ext cx="106680" cy="251460"/>
            </a:xfrm>
            <a:custGeom>
              <a:avLst/>
              <a:gdLst>
                <a:gd name="connsiteX0" fmla="*/ 0 w 106680"/>
                <a:gd name="connsiteY0" fmla="*/ 0 h 251460"/>
                <a:gd name="connsiteX1" fmla="*/ 76200 w 106680"/>
                <a:gd name="connsiteY1" fmla="*/ 106680 h 251460"/>
                <a:gd name="connsiteX2" fmla="*/ 106680 w 106680"/>
                <a:gd name="connsiteY2" fmla="*/ 251460 h 25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680" h="251460">
                  <a:moveTo>
                    <a:pt x="0" y="0"/>
                  </a:moveTo>
                  <a:cubicBezTo>
                    <a:pt x="29210" y="32385"/>
                    <a:pt x="58420" y="64770"/>
                    <a:pt x="76200" y="106680"/>
                  </a:cubicBezTo>
                  <a:cubicBezTo>
                    <a:pt x="93980" y="148590"/>
                    <a:pt x="100330" y="200025"/>
                    <a:pt x="106680" y="25146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D9413AA-675B-4B61-A143-F79C20F6D6FD}"/>
                    </a:ext>
                  </a:extLst>
                </p:cNvPr>
                <p:cNvSpPr txBox="1"/>
                <p:nvPr/>
              </p:nvSpPr>
              <p:spPr>
                <a:xfrm>
                  <a:off x="3046532" y="1915219"/>
                  <a:ext cx="310794" cy="2633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30°</m:t>
                        </m:r>
                      </m:oMath>
                    </m:oMathPara>
                  </a14:m>
                  <a:endParaRPr lang="en-GB" sz="3600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D9413AA-675B-4B61-A143-F79C20F6D6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6532" y="1915219"/>
                  <a:ext cx="310794" cy="2633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0870C31-1616-4842-9BC7-FC5DAC88AF89}"/>
              </a:ext>
            </a:extLst>
          </p:cNvPr>
          <p:cNvCxnSpPr/>
          <p:nvPr/>
        </p:nvCxnSpPr>
        <p:spPr>
          <a:xfrm>
            <a:off x="1619672" y="5837461"/>
            <a:ext cx="56279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F07D09A-B6EA-47F5-9333-E295AE756D3D}"/>
              </a:ext>
            </a:extLst>
          </p:cNvPr>
          <p:cNvSpPr/>
          <p:nvPr/>
        </p:nvSpPr>
        <p:spPr>
          <a:xfrm>
            <a:off x="3433046" y="4970828"/>
            <a:ext cx="1443068" cy="85830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8 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A3168D4-6178-4ECC-87A9-F94B689EF928}"/>
                  </a:ext>
                </a:extLst>
              </p:cNvPr>
              <p:cNvSpPr txBox="1"/>
              <p:nvPr/>
            </p:nvSpPr>
            <p:spPr>
              <a:xfrm>
                <a:off x="5613436" y="5040139"/>
                <a:ext cx="19828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°</m:t>
                          </m:r>
                          <m:r>
                            <m:rPr>
                              <m:nor/>
                            </m:rPr>
                            <a:rPr lang="en-GB" sz="40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A3168D4-6178-4ECC-87A9-F94B689EF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436" y="5040139"/>
                <a:ext cx="198289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831B74E-4C30-4953-8B28-C7AA1B918545}"/>
              </a:ext>
            </a:extLst>
          </p:cNvPr>
          <p:cNvCxnSpPr>
            <a:cxnSpLocks/>
          </p:cNvCxnSpPr>
          <p:nvPr/>
        </p:nvCxnSpPr>
        <p:spPr>
          <a:xfrm>
            <a:off x="4876114" y="5829133"/>
            <a:ext cx="1771679" cy="1665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4944" y="3586658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 the above gives the horizontal force below: </a:t>
            </a:r>
          </a:p>
        </p:txBody>
      </p:sp>
    </p:spTree>
    <p:extLst>
      <p:ext uri="{BB962C8B-B14F-4D97-AF65-F5344CB8AC3E}">
        <p14:creationId xmlns:p14="http://schemas.microsoft.com/office/powerpoint/2010/main" val="364627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Resolving Forces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1547664" y="1292958"/>
            <a:ext cx="5627966" cy="1560757"/>
            <a:chOff x="1043608" y="1441054"/>
            <a:chExt cx="2808312" cy="785644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0870C31-1616-4842-9BC7-FC5DAC88AF89}"/>
                </a:ext>
              </a:extLst>
            </p:cNvPr>
            <p:cNvCxnSpPr/>
            <p:nvPr/>
          </p:nvCxnSpPr>
          <p:spPr>
            <a:xfrm>
              <a:off x="1043608" y="2226698"/>
              <a:ext cx="28083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F07D09A-B6EA-47F5-9333-E295AE756D3D}"/>
                </a:ext>
              </a:extLst>
            </p:cNvPr>
            <p:cNvSpPr/>
            <p:nvPr/>
          </p:nvSpPr>
          <p:spPr>
            <a:xfrm>
              <a:off x="1948468" y="1790458"/>
              <a:ext cx="720080" cy="432048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3200" dirty="0"/>
                <a:t>8 kg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831B74E-4C30-4953-8B28-C7AA1B9185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69392" y="1441054"/>
              <a:ext cx="887680" cy="765056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A3168D4-6178-4ECC-87A9-F94B689EF928}"/>
                    </a:ext>
                  </a:extLst>
                </p:cNvPr>
                <p:cNvSpPr txBox="1"/>
                <p:nvPr/>
              </p:nvSpPr>
              <p:spPr>
                <a:xfrm>
                  <a:off x="2768317" y="1495055"/>
                  <a:ext cx="524866" cy="2943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en-GB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A3168D4-6178-4ECC-87A9-F94B689EF9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68317" y="1495055"/>
                  <a:ext cx="524866" cy="29436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Freeform: Shape 12">
              <a:extLst>
                <a:ext uri="{FF2B5EF4-FFF2-40B4-BE49-F238E27FC236}">
                  <a16:creationId xmlns:a16="http://schemas.microsoft.com/office/drawing/2014/main" id="{749E5CC4-6C84-4A19-95D7-D1BB2969D8C1}"/>
                </a:ext>
              </a:extLst>
            </p:cNvPr>
            <p:cNvSpPr/>
            <p:nvPr/>
          </p:nvSpPr>
          <p:spPr>
            <a:xfrm>
              <a:off x="2939852" y="1974454"/>
              <a:ext cx="106680" cy="251460"/>
            </a:xfrm>
            <a:custGeom>
              <a:avLst/>
              <a:gdLst>
                <a:gd name="connsiteX0" fmla="*/ 0 w 106680"/>
                <a:gd name="connsiteY0" fmla="*/ 0 h 251460"/>
                <a:gd name="connsiteX1" fmla="*/ 76200 w 106680"/>
                <a:gd name="connsiteY1" fmla="*/ 106680 h 251460"/>
                <a:gd name="connsiteX2" fmla="*/ 106680 w 106680"/>
                <a:gd name="connsiteY2" fmla="*/ 251460 h 25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680" h="251460">
                  <a:moveTo>
                    <a:pt x="0" y="0"/>
                  </a:moveTo>
                  <a:cubicBezTo>
                    <a:pt x="29210" y="32385"/>
                    <a:pt x="58420" y="64770"/>
                    <a:pt x="76200" y="106680"/>
                  </a:cubicBezTo>
                  <a:cubicBezTo>
                    <a:pt x="93980" y="148590"/>
                    <a:pt x="100330" y="200025"/>
                    <a:pt x="106680" y="25146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D9413AA-675B-4B61-A143-F79C20F6D6FD}"/>
                    </a:ext>
                  </a:extLst>
                </p:cNvPr>
                <p:cNvSpPr txBox="1"/>
                <p:nvPr/>
              </p:nvSpPr>
              <p:spPr>
                <a:xfrm>
                  <a:off x="3046532" y="1915219"/>
                  <a:ext cx="310794" cy="2633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30°</m:t>
                        </m:r>
                      </m:oMath>
                    </m:oMathPara>
                  </a14:m>
                  <a:endParaRPr lang="en-GB" sz="3600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D9413AA-675B-4B61-A143-F79C20F6D6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6532" y="1915219"/>
                  <a:ext cx="310794" cy="2633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0870C31-1616-4842-9BC7-FC5DAC88AF89}"/>
              </a:ext>
            </a:extLst>
          </p:cNvPr>
          <p:cNvCxnSpPr/>
          <p:nvPr/>
        </p:nvCxnSpPr>
        <p:spPr>
          <a:xfrm>
            <a:off x="1619672" y="6015132"/>
            <a:ext cx="56279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F07D09A-B6EA-47F5-9333-E295AE756D3D}"/>
              </a:ext>
            </a:extLst>
          </p:cNvPr>
          <p:cNvSpPr/>
          <p:nvPr/>
        </p:nvSpPr>
        <p:spPr>
          <a:xfrm>
            <a:off x="3433046" y="5148499"/>
            <a:ext cx="1443068" cy="85830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8 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A3168D4-6178-4ECC-87A9-F94B689EF928}"/>
                  </a:ext>
                </a:extLst>
              </p:cNvPr>
              <p:cNvSpPr txBox="1"/>
              <p:nvPr/>
            </p:nvSpPr>
            <p:spPr>
              <a:xfrm>
                <a:off x="4915798" y="5082141"/>
                <a:ext cx="19828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°</m:t>
                          </m:r>
                          <m:r>
                            <m:rPr>
                              <m:nor/>
                            </m:rPr>
                            <a:rPr lang="en-GB" sz="40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A3168D4-6178-4ECC-87A9-F94B689EF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798" y="5082141"/>
                <a:ext cx="198289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831B74E-4C30-4953-8B28-C7AA1B918545}"/>
              </a:ext>
            </a:extLst>
          </p:cNvPr>
          <p:cNvCxnSpPr>
            <a:cxnSpLocks/>
          </p:cNvCxnSpPr>
          <p:nvPr/>
        </p:nvCxnSpPr>
        <p:spPr>
          <a:xfrm flipH="1" flipV="1">
            <a:off x="4884340" y="4474919"/>
            <a:ext cx="16452" cy="155052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9512" y="350590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 the above gives the vertical force below: </a:t>
            </a:r>
          </a:p>
        </p:txBody>
      </p:sp>
    </p:spTree>
    <p:extLst>
      <p:ext uri="{BB962C8B-B14F-4D97-AF65-F5344CB8AC3E}">
        <p14:creationId xmlns:p14="http://schemas.microsoft.com/office/powerpoint/2010/main" val="92627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70D623F-8AD2-4374-8A68-9D421B179E06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C41ED1D-4D3F-40F4-898D-A4CACF3031E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Resolving Forces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CA152FE-4A0A-4AA4-BD53-E4A871456F1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955536-F6AE-485A-A82E-7C16A1BA47DC}"/>
              </a:ext>
            </a:extLst>
          </p:cNvPr>
          <p:cNvCxnSpPr/>
          <p:nvPr/>
        </p:nvCxnSpPr>
        <p:spPr>
          <a:xfrm>
            <a:off x="2918549" y="2378943"/>
            <a:ext cx="3398763" cy="64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48F415F3-4306-4177-8A09-9795ADE8FF99}"/>
              </a:ext>
            </a:extLst>
          </p:cNvPr>
          <p:cNvSpPr/>
          <p:nvPr/>
        </p:nvSpPr>
        <p:spPr>
          <a:xfrm>
            <a:off x="3623885" y="1713579"/>
            <a:ext cx="1018929" cy="66536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8 kg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D6FB57-E6C9-4967-B23D-2FFFF5D45160}"/>
              </a:ext>
            </a:extLst>
          </p:cNvPr>
          <p:cNvCxnSpPr>
            <a:cxnSpLocks/>
          </p:cNvCxnSpPr>
          <p:nvPr/>
        </p:nvCxnSpPr>
        <p:spPr>
          <a:xfrm flipV="1">
            <a:off x="4644008" y="1175489"/>
            <a:ext cx="1256087" cy="1178205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5252832" y="876947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832" y="876947"/>
                <a:ext cx="742697" cy="4001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54CB8D0-2037-48AF-B9D4-299E76BB9AF8}"/>
              </a:ext>
            </a:extLst>
          </p:cNvPr>
          <p:cNvSpPr/>
          <p:nvPr/>
        </p:nvSpPr>
        <p:spPr>
          <a:xfrm>
            <a:off x="5026715" y="1996938"/>
            <a:ext cx="150955" cy="387254"/>
          </a:xfrm>
          <a:custGeom>
            <a:avLst/>
            <a:gdLst>
              <a:gd name="connsiteX0" fmla="*/ 0 w 106680"/>
              <a:gd name="connsiteY0" fmla="*/ 0 h 251460"/>
              <a:gd name="connsiteX1" fmla="*/ 76200 w 106680"/>
              <a:gd name="connsiteY1" fmla="*/ 106680 h 251460"/>
              <a:gd name="connsiteX2" fmla="*/ 106680 w 106680"/>
              <a:gd name="connsiteY2" fmla="*/ 251460 h 25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" h="251460">
                <a:moveTo>
                  <a:pt x="0" y="0"/>
                </a:moveTo>
                <a:cubicBezTo>
                  <a:pt x="29210" y="32385"/>
                  <a:pt x="58420" y="64770"/>
                  <a:pt x="76200" y="106680"/>
                </a:cubicBezTo>
                <a:cubicBezTo>
                  <a:pt x="93980" y="148590"/>
                  <a:pt x="100330" y="200025"/>
                  <a:pt x="106680" y="25146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69F927-1253-4DA7-A0C8-77DC6228A431}"/>
                  </a:ext>
                </a:extLst>
              </p:cNvPr>
              <p:cNvSpPr txBox="1"/>
              <p:nvPr/>
            </p:nvSpPr>
            <p:spPr>
              <a:xfrm>
                <a:off x="5123782" y="1894491"/>
                <a:ext cx="439780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69F927-1253-4DA7-A0C8-77DC6228A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782" y="1894491"/>
                <a:ext cx="439780" cy="400111"/>
              </a:xfrm>
              <a:prstGeom prst="rect">
                <a:avLst/>
              </a:prstGeom>
              <a:blipFill>
                <a:blip r:embed="rId3"/>
                <a:stretch>
                  <a:fillRect r="-26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8C64E4F-3C40-4108-ACB7-C46E08C823D5}"/>
              </a:ext>
            </a:extLst>
          </p:cNvPr>
          <p:cNvCxnSpPr>
            <a:cxnSpLocks/>
          </p:cNvCxnSpPr>
          <p:nvPr/>
        </p:nvCxnSpPr>
        <p:spPr>
          <a:xfrm flipH="1" flipV="1">
            <a:off x="4139952" y="1215863"/>
            <a:ext cx="11064" cy="4963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/>
              <p:nvPr/>
            </p:nvSpPr>
            <p:spPr>
              <a:xfrm>
                <a:off x="3805877" y="821404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877" y="821404"/>
                <a:ext cx="742697" cy="4001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/>
              <p:nvPr/>
            </p:nvSpPr>
            <p:spPr>
              <a:xfrm>
                <a:off x="3812607" y="2930589"/>
                <a:ext cx="7426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607" y="2930589"/>
                <a:ext cx="742697" cy="461665"/>
              </a:xfrm>
              <a:prstGeom prst="rect">
                <a:avLst/>
              </a:prstGeom>
              <a:blipFill>
                <a:blip r:embed="rId5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>
            <a:off x="4151849" y="2385400"/>
            <a:ext cx="0" cy="5849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0955536-F6AE-485A-A82E-7C16A1BA47DC}"/>
              </a:ext>
            </a:extLst>
          </p:cNvPr>
          <p:cNvCxnSpPr/>
          <p:nvPr/>
        </p:nvCxnSpPr>
        <p:spPr>
          <a:xfrm>
            <a:off x="2943432" y="5663868"/>
            <a:ext cx="3398763" cy="64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48F415F3-4306-4177-8A09-9795ADE8FF99}"/>
              </a:ext>
            </a:extLst>
          </p:cNvPr>
          <p:cNvSpPr/>
          <p:nvPr/>
        </p:nvSpPr>
        <p:spPr>
          <a:xfrm>
            <a:off x="3648768" y="4998504"/>
            <a:ext cx="1018929" cy="66536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8 kg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6D6FB57-E6C9-4967-B23D-2FFFF5D45160}"/>
              </a:ext>
            </a:extLst>
          </p:cNvPr>
          <p:cNvCxnSpPr>
            <a:cxnSpLocks/>
          </p:cNvCxnSpPr>
          <p:nvPr/>
        </p:nvCxnSpPr>
        <p:spPr>
          <a:xfrm flipH="1" flipV="1">
            <a:off x="4667697" y="4525230"/>
            <a:ext cx="1194" cy="11360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4459776" y="4099872"/>
                <a:ext cx="1259495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776" y="4099872"/>
                <a:ext cx="1259495" cy="4001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8C64E4F-3C40-4108-ACB7-C46E08C823D5}"/>
              </a:ext>
            </a:extLst>
          </p:cNvPr>
          <p:cNvCxnSpPr>
            <a:cxnSpLocks/>
          </p:cNvCxnSpPr>
          <p:nvPr/>
        </p:nvCxnSpPr>
        <p:spPr>
          <a:xfrm flipH="1" flipV="1">
            <a:off x="4164835" y="4500788"/>
            <a:ext cx="11064" cy="4963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/>
              <p:nvPr/>
            </p:nvSpPr>
            <p:spPr>
              <a:xfrm>
                <a:off x="3830760" y="4106329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760" y="4106329"/>
                <a:ext cx="742697" cy="4001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/>
              <p:nvPr/>
            </p:nvSpPr>
            <p:spPr>
              <a:xfrm>
                <a:off x="3837490" y="6215514"/>
                <a:ext cx="7426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490" y="6215514"/>
                <a:ext cx="742697" cy="461665"/>
              </a:xfrm>
              <a:prstGeom prst="rect">
                <a:avLst/>
              </a:prstGeom>
              <a:blipFill>
                <a:blip r:embed="rId8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>
            <a:off x="4176732" y="5670325"/>
            <a:ext cx="0" cy="5849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>
            <a:off x="4655852" y="5672945"/>
            <a:ext cx="1232398" cy="543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5187558" y="5708629"/>
                <a:ext cx="1259495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558" y="5708629"/>
                <a:ext cx="1259495" cy="4001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0" y="339225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diagram used be resolved using </a:t>
            </a:r>
            <a:r>
              <a:rPr lang="en-GB" sz="2400" dirty="0">
                <a:solidFill>
                  <a:srgbClr val="00B050"/>
                </a:solidFill>
              </a:rPr>
              <a:t>horizontal</a:t>
            </a:r>
            <a:r>
              <a:rPr lang="en-GB" sz="2400" dirty="0"/>
              <a:t> and </a:t>
            </a:r>
            <a:r>
              <a:rPr lang="en-GB" sz="2400" dirty="0">
                <a:solidFill>
                  <a:srgbClr val="FF0000"/>
                </a:solidFill>
              </a:rPr>
              <a:t>vertical</a:t>
            </a:r>
            <a:r>
              <a:rPr lang="en-GB" sz="2400" dirty="0"/>
              <a:t> forces only. </a:t>
            </a:r>
          </a:p>
        </p:txBody>
      </p:sp>
    </p:spTree>
    <p:extLst>
      <p:ext uri="{BB962C8B-B14F-4D97-AF65-F5344CB8AC3E}">
        <p14:creationId xmlns:p14="http://schemas.microsoft.com/office/powerpoint/2010/main" val="362019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/>
      <p:bldP spid="55" grpId="0"/>
      <p:bldP spid="56" grpId="0"/>
      <p:bldP spid="59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70D623F-8AD2-4374-8A68-9D421B179E06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C41ED1D-4D3F-40F4-898D-A4CACF3031E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Resolving Forces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CA152FE-4A0A-4AA4-BD53-E4A871456F1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955536-F6AE-485A-A82E-7C16A1BA47DC}"/>
              </a:ext>
            </a:extLst>
          </p:cNvPr>
          <p:cNvCxnSpPr/>
          <p:nvPr/>
        </p:nvCxnSpPr>
        <p:spPr>
          <a:xfrm>
            <a:off x="3275856" y="2368651"/>
            <a:ext cx="3398763" cy="64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48F415F3-4306-4177-8A09-9795ADE8FF99}"/>
              </a:ext>
            </a:extLst>
          </p:cNvPr>
          <p:cNvSpPr/>
          <p:nvPr/>
        </p:nvSpPr>
        <p:spPr>
          <a:xfrm>
            <a:off x="3981192" y="1703287"/>
            <a:ext cx="1018929" cy="66536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8 kg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D6FB57-E6C9-4967-B23D-2FFFF5D45160}"/>
              </a:ext>
            </a:extLst>
          </p:cNvPr>
          <p:cNvCxnSpPr>
            <a:cxnSpLocks/>
          </p:cNvCxnSpPr>
          <p:nvPr/>
        </p:nvCxnSpPr>
        <p:spPr>
          <a:xfrm flipV="1">
            <a:off x="5001315" y="1165197"/>
            <a:ext cx="1256087" cy="1178205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5610139" y="866655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139" y="866655"/>
                <a:ext cx="742697" cy="4001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54CB8D0-2037-48AF-B9D4-299E76BB9AF8}"/>
              </a:ext>
            </a:extLst>
          </p:cNvPr>
          <p:cNvSpPr/>
          <p:nvPr/>
        </p:nvSpPr>
        <p:spPr>
          <a:xfrm>
            <a:off x="5384022" y="1986646"/>
            <a:ext cx="150955" cy="387254"/>
          </a:xfrm>
          <a:custGeom>
            <a:avLst/>
            <a:gdLst>
              <a:gd name="connsiteX0" fmla="*/ 0 w 106680"/>
              <a:gd name="connsiteY0" fmla="*/ 0 h 251460"/>
              <a:gd name="connsiteX1" fmla="*/ 76200 w 106680"/>
              <a:gd name="connsiteY1" fmla="*/ 106680 h 251460"/>
              <a:gd name="connsiteX2" fmla="*/ 106680 w 106680"/>
              <a:gd name="connsiteY2" fmla="*/ 251460 h 25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" h="251460">
                <a:moveTo>
                  <a:pt x="0" y="0"/>
                </a:moveTo>
                <a:cubicBezTo>
                  <a:pt x="29210" y="32385"/>
                  <a:pt x="58420" y="64770"/>
                  <a:pt x="76200" y="106680"/>
                </a:cubicBezTo>
                <a:cubicBezTo>
                  <a:pt x="93980" y="148590"/>
                  <a:pt x="100330" y="200025"/>
                  <a:pt x="106680" y="25146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69F927-1253-4DA7-A0C8-77DC6228A431}"/>
                  </a:ext>
                </a:extLst>
              </p:cNvPr>
              <p:cNvSpPr txBox="1"/>
              <p:nvPr/>
            </p:nvSpPr>
            <p:spPr>
              <a:xfrm>
                <a:off x="5481089" y="1884199"/>
                <a:ext cx="439780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69F927-1253-4DA7-A0C8-77DC6228A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089" y="1884199"/>
                <a:ext cx="439780" cy="400111"/>
              </a:xfrm>
              <a:prstGeom prst="rect">
                <a:avLst/>
              </a:prstGeom>
              <a:blipFill>
                <a:blip r:embed="rId3"/>
                <a:stretch>
                  <a:fillRect r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8C64E4F-3C40-4108-ACB7-C46E08C823D5}"/>
              </a:ext>
            </a:extLst>
          </p:cNvPr>
          <p:cNvCxnSpPr>
            <a:cxnSpLocks/>
          </p:cNvCxnSpPr>
          <p:nvPr/>
        </p:nvCxnSpPr>
        <p:spPr>
          <a:xfrm flipH="1" flipV="1">
            <a:off x="4497259" y="1205571"/>
            <a:ext cx="11064" cy="4963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/>
              <p:nvPr/>
            </p:nvSpPr>
            <p:spPr>
              <a:xfrm>
                <a:off x="4163184" y="811112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184" y="811112"/>
                <a:ext cx="742697" cy="4001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/>
              <p:nvPr/>
            </p:nvSpPr>
            <p:spPr>
              <a:xfrm>
                <a:off x="4136974" y="2920297"/>
                <a:ext cx="7426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974" y="2920297"/>
                <a:ext cx="742697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>
            <a:off x="4509156" y="2375108"/>
            <a:ext cx="0" cy="5849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0955536-F6AE-485A-A82E-7C16A1BA47DC}"/>
              </a:ext>
            </a:extLst>
          </p:cNvPr>
          <p:cNvCxnSpPr/>
          <p:nvPr/>
        </p:nvCxnSpPr>
        <p:spPr>
          <a:xfrm>
            <a:off x="1289310" y="5591666"/>
            <a:ext cx="3398763" cy="64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48F415F3-4306-4177-8A09-9795ADE8FF99}"/>
              </a:ext>
            </a:extLst>
          </p:cNvPr>
          <p:cNvSpPr/>
          <p:nvPr/>
        </p:nvSpPr>
        <p:spPr>
          <a:xfrm>
            <a:off x="1994646" y="4926302"/>
            <a:ext cx="1018929" cy="66536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8 kg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6D6FB57-E6C9-4967-B23D-2FFFF5D45160}"/>
              </a:ext>
            </a:extLst>
          </p:cNvPr>
          <p:cNvCxnSpPr>
            <a:cxnSpLocks/>
          </p:cNvCxnSpPr>
          <p:nvPr/>
        </p:nvCxnSpPr>
        <p:spPr>
          <a:xfrm flipH="1" flipV="1">
            <a:off x="3013575" y="4453028"/>
            <a:ext cx="1194" cy="11360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2805654" y="4027670"/>
                <a:ext cx="1259495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654" y="4027670"/>
                <a:ext cx="1259495" cy="4001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8C64E4F-3C40-4108-ACB7-C46E08C823D5}"/>
              </a:ext>
            </a:extLst>
          </p:cNvPr>
          <p:cNvCxnSpPr>
            <a:cxnSpLocks/>
          </p:cNvCxnSpPr>
          <p:nvPr/>
        </p:nvCxnSpPr>
        <p:spPr>
          <a:xfrm flipH="1" flipV="1">
            <a:off x="2510713" y="4428586"/>
            <a:ext cx="11064" cy="4963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/>
              <p:nvPr/>
            </p:nvSpPr>
            <p:spPr>
              <a:xfrm>
                <a:off x="2176638" y="4034127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638" y="4034127"/>
                <a:ext cx="742697" cy="4001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/>
              <p:nvPr/>
            </p:nvSpPr>
            <p:spPr>
              <a:xfrm>
                <a:off x="2183368" y="6143312"/>
                <a:ext cx="7426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368" y="6143312"/>
                <a:ext cx="742697" cy="461665"/>
              </a:xfrm>
              <a:prstGeom prst="rect">
                <a:avLst/>
              </a:prstGeom>
              <a:blipFill>
                <a:blip r:embed="rId8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>
            <a:off x="2522610" y="5598123"/>
            <a:ext cx="0" cy="5849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>
            <a:off x="3001730" y="5600743"/>
            <a:ext cx="1232398" cy="543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3533436" y="5636427"/>
                <a:ext cx="1259495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436" y="5636427"/>
                <a:ext cx="1259495" cy="4001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 flipH="1">
            <a:off x="3347864" y="2027500"/>
            <a:ext cx="633328" cy="575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2481810" y="1731904"/>
                <a:ext cx="12594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810" y="1731904"/>
                <a:ext cx="1259495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0" y="3392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is the resultant horizontal force? 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 flipH="1">
            <a:off x="1360979" y="5285787"/>
            <a:ext cx="633328" cy="575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494925" y="4990191"/>
                <a:ext cx="12594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25" y="4990191"/>
                <a:ext cx="1259495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5629358" y="4282305"/>
                <a:ext cx="2570721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Resultant </a:t>
                </a:r>
                <a:r>
                  <a:rPr lang="en-GB" sz="2800" dirty="0"/>
                  <a:t>Force </a:t>
                </a:r>
              </a:p>
              <a:p>
                <a:r>
                  <a:rPr lang="en-GB" sz="2800" dirty="0"/>
                  <a:t>=</a:t>
                </a:r>
                <a:r>
                  <a:rPr lang="en-GB" sz="28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GB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e>
                    </m:func>
                  </m:oMath>
                </a14:m>
                <a:r>
                  <a:rPr lang="en-GB" sz="2800" dirty="0">
                    <a:solidFill>
                      <a:srgbClr val="00B050"/>
                    </a:solidFill>
                  </a:rPr>
                  <a:t> - 3 </a:t>
                </a:r>
              </a:p>
              <a:p>
                <a:r>
                  <a:rPr lang="en-GB" sz="2800" dirty="0"/>
                  <a:t>=</a:t>
                </a:r>
                <a:r>
                  <a:rPr lang="en-GB" sz="2800" dirty="0">
                    <a:solidFill>
                      <a:srgbClr val="00B050"/>
                    </a:solidFill>
                  </a:rPr>
                  <a:t> 5 – 3</a:t>
                </a:r>
              </a:p>
              <a:p>
                <a:r>
                  <a:rPr lang="en-GB" sz="2800" dirty="0"/>
                  <a:t>=</a:t>
                </a:r>
                <a:r>
                  <a:rPr lang="en-GB" sz="2800" dirty="0">
                    <a:solidFill>
                      <a:srgbClr val="00B050"/>
                    </a:solidFill>
                  </a:rPr>
                  <a:t> 2N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358" y="4282305"/>
                <a:ext cx="2570721" cy="1815882"/>
              </a:xfrm>
              <a:prstGeom prst="rect">
                <a:avLst/>
              </a:prstGeom>
              <a:blipFill>
                <a:blip r:embed="rId12"/>
                <a:stretch>
                  <a:fillRect l="-4739" t="-3020" r="-1896" b="-8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139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/>
      <p:bldP spid="55" grpId="0"/>
      <p:bldP spid="56" grpId="0"/>
      <p:bldP spid="59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70D623F-8AD2-4374-8A68-9D421B179E06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C41ED1D-4D3F-40F4-898D-A4CACF3031E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Resolving Forces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CA152FE-4A0A-4AA4-BD53-E4A871456F1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955536-F6AE-485A-A82E-7C16A1BA47DC}"/>
              </a:ext>
            </a:extLst>
          </p:cNvPr>
          <p:cNvCxnSpPr/>
          <p:nvPr/>
        </p:nvCxnSpPr>
        <p:spPr>
          <a:xfrm>
            <a:off x="3275856" y="2368651"/>
            <a:ext cx="3398763" cy="64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48F415F3-4306-4177-8A09-9795ADE8FF99}"/>
              </a:ext>
            </a:extLst>
          </p:cNvPr>
          <p:cNvSpPr/>
          <p:nvPr/>
        </p:nvSpPr>
        <p:spPr>
          <a:xfrm>
            <a:off x="3981192" y="1703287"/>
            <a:ext cx="1018929" cy="66536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8 kg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D6FB57-E6C9-4967-B23D-2FFFF5D45160}"/>
              </a:ext>
            </a:extLst>
          </p:cNvPr>
          <p:cNvCxnSpPr>
            <a:cxnSpLocks/>
          </p:cNvCxnSpPr>
          <p:nvPr/>
        </p:nvCxnSpPr>
        <p:spPr>
          <a:xfrm flipV="1">
            <a:off x="5001315" y="1165197"/>
            <a:ext cx="1256087" cy="1178205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5610139" y="866655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139" y="866655"/>
                <a:ext cx="742697" cy="4001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54CB8D0-2037-48AF-B9D4-299E76BB9AF8}"/>
              </a:ext>
            </a:extLst>
          </p:cNvPr>
          <p:cNvSpPr/>
          <p:nvPr/>
        </p:nvSpPr>
        <p:spPr>
          <a:xfrm>
            <a:off x="5384022" y="1986646"/>
            <a:ext cx="150955" cy="387254"/>
          </a:xfrm>
          <a:custGeom>
            <a:avLst/>
            <a:gdLst>
              <a:gd name="connsiteX0" fmla="*/ 0 w 106680"/>
              <a:gd name="connsiteY0" fmla="*/ 0 h 251460"/>
              <a:gd name="connsiteX1" fmla="*/ 76200 w 106680"/>
              <a:gd name="connsiteY1" fmla="*/ 106680 h 251460"/>
              <a:gd name="connsiteX2" fmla="*/ 106680 w 106680"/>
              <a:gd name="connsiteY2" fmla="*/ 251460 h 25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" h="251460">
                <a:moveTo>
                  <a:pt x="0" y="0"/>
                </a:moveTo>
                <a:cubicBezTo>
                  <a:pt x="29210" y="32385"/>
                  <a:pt x="58420" y="64770"/>
                  <a:pt x="76200" y="106680"/>
                </a:cubicBezTo>
                <a:cubicBezTo>
                  <a:pt x="93980" y="148590"/>
                  <a:pt x="100330" y="200025"/>
                  <a:pt x="106680" y="25146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69F927-1253-4DA7-A0C8-77DC6228A431}"/>
                  </a:ext>
                </a:extLst>
              </p:cNvPr>
              <p:cNvSpPr txBox="1"/>
              <p:nvPr/>
            </p:nvSpPr>
            <p:spPr>
              <a:xfrm>
                <a:off x="5481089" y="1884199"/>
                <a:ext cx="439780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69F927-1253-4DA7-A0C8-77DC6228A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089" y="1884199"/>
                <a:ext cx="439780" cy="400111"/>
              </a:xfrm>
              <a:prstGeom prst="rect">
                <a:avLst/>
              </a:prstGeom>
              <a:blipFill>
                <a:blip r:embed="rId3"/>
                <a:stretch>
                  <a:fillRect r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8C64E4F-3C40-4108-ACB7-C46E08C823D5}"/>
              </a:ext>
            </a:extLst>
          </p:cNvPr>
          <p:cNvCxnSpPr>
            <a:cxnSpLocks/>
          </p:cNvCxnSpPr>
          <p:nvPr/>
        </p:nvCxnSpPr>
        <p:spPr>
          <a:xfrm flipH="1" flipV="1">
            <a:off x="4497259" y="1205571"/>
            <a:ext cx="11064" cy="4963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/>
              <p:nvPr/>
            </p:nvSpPr>
            <p:spPr>
              <a:xfrm>
                <a:off x="4163184" y="811112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184" y="811112"/>
                <a:ext cx="742697" cy="4001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/>
              <p:nvPr/>
            </p:nvSpPr>
            <p:spPr>
              <a:xfrm>
                <a:off x="4136974" y="2920297"/>
                <a:ext cx="7426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974" y="2920297"/>
                <a:ext cx="742697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>
            <a:off x="4509156" y="2375108"/>
            <a:ext cx="0" cy="5849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0955536-F6AE-485A-A82E-7C16A1BA47DC}"/>
              </a:ext>
            </a:extLst>
          </p:cNvPr>
          <p:cNvCxnSpPr/>
          <p:nvPr/>
        </p:nvCxnSpPr>
        <p:spPr>
          <a:xfrm>
            <a:off x="1289310" y="5591666"/>
            <a:ext cx="3398763" cy="64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48F415F3-4306-4177-8A09-9795ADE8FF99}"/>
              </a:ext>
            </a:extLst>
          </p:cNvPr>
          <p:cNvSpPr/>
          <p:nvPr/>
        </p:nvSpPr>
        <p:spPr>
          <a:xfrm>
            <a:off x="1994646" y="4926302"/>
            <a:ext cx="1018929" cy="66536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8 kg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6D6FB57-E6C9-4967-B23D-2FFFF5D45160}"/>
              </a:ext>
            </a:extLst>
          </p:cNvPr>
          <p:cNvCxnSpPr>
            <a:cxnSpLocks/>
          </p:cNvCxnSpPr>
          <p:nvPr/>
        </p:nvCxnSpPr>
        <p:spPr>
          <a:xfrm flipH="1" flipV="1">
            <a:off x="3013575" y="4453028"/>
            <a:ext cx="1194" cy="11360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2805654" y="4027670"/>
                <a:ext cx="1259495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654" y="4027670"/>
                <a:ext cx="1259495" cy="4001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8C64E4F-3C40-4108-ACB7-C46E08C823D5}"/>
              </a:ext>
            </a:extLst>
          </p:cNvPr>
          <p:cNvCxnSpPr>
            <a:cxnSpLocks/>
          </p:cNvCxnSpPr>
          <p:nvPr/>
        </p:nvCxnSpPr>
        <p:spPr>
          <a:xfrm flipH="1" flipV="1">
            <a:off x="2510713" y="4428586"/>
            <a:ext cx="11064" cy="4963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/>
              <p:nvPr/>
            </p:nvSpPr>
            <p:spPr>
              <a:xfrm>
                <a:off x="2176638" y="4034127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638" y="4034127"/>
                <a:ext cx="742697" cy="4001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/>
              <p:nvPr/>
            </p:nvSpPr>
            <p:spPr>
              <a:xfrm>
                <a:off x="2183368" y="6143312"/>
                <a:ext cx="7426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368" y="6143312"/>
                <a:ext cx="742697" cy="461665"/>
              </a:xfrm>
              <a:prstGeom prst="rect">
                <a:avLst/>
              </a:prstGeom>
              <a:blipFill>
                <a:blip r:embed="rId8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>
            <a:off x="2522610" y="5598123"/>
            <a:ext cx="0" cy="5849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>
            <a:off x="3001730" y="5600743"/>
            <a:ext cx="1232398" cy="543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3533436" y="5636427"/>
                <a:ext cx="1259495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436" y="5636427"/>
                <a:ext cx="1259495" cy="4001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 flipH="1">
            <a:off x="3347864" y="2027500"/>
            <a:ext cx="633328" cy="575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2481810" y="1731904"/>
                <a:ext cx="12594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810" y="1731904"/>
                <a:ext cx="1259495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0" y="3392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is the reaction (R) to the surface? 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 flipH="1">
            <a:off x="1360979" y="5285787"/>
            <a:ext cx="633328" cy="575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494925" y="4990191"/>
                <a:ext cx="12594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25" y="4990191"/>
                <a:ext cx="1259495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5457546" y="4239970"/>
                <a:ext cx="290308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Reaction </a:t>
                </a:r>
              </a:p>
              <a:p>
                <a:r>
                  <a:rPr lang="en-GB" sz="2800" dirty="0"/>
                  <a:t>R +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GB" sz="2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e>
                    </m:func>
                  </m:oMath>
                </a14:m>
                <a:r>
                  <a:rPr lang="en-GB" sz="2800" dirty="0"/>
                  <a:t> =</a:t>
                </a:r>
                <a:r>
                  <a:rPr lang="en-GB" sz="2800" dirty="0">
                    <a:solidFill>
                      <a:srgbClr val="00B050"/>
                    </a:solidFill>
                  </a:rPr>
                  <a:t> 8g </a:t>
                </a:r>
              </a:p>
              <a:p>
                <a:r>
                  <a:rPr lang="en-GB" sz="2800" dirty="0"/>
                  <a:t>R =</a:t>
                </a:r>
                <a:r>
                  <a:rPr lang="en-GB" sz="2800" dirty="0">
                    <a:solidFill>
                      <a:srgbClr val="00B050"/>
                    </a:solidFill>
                  </a:rPr>
                  <a:t> 8g –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GB" sz="2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e>
                    </m:func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R =</a:t>
                </a:r>
                <a:r>
                  <a:rPr lang="en-GB" sz="2800" dirty="0">
                    <a:solidFill>
                      <a:srgbClr val="00B050"/>
                    </a:solidFill>
                  </a:rPr>
                  <a:t> 8g - 5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546" y="4239970"/>
                <a:ext cx="2903082" cy="1815882"/>
              </a:xfrm>
              <a:prstGeom prst="rect">
                <a:avLst/>
              </a:prstGeom>
              <a:blipFill>
                <a:blip r:embed="rId12"/>
                <a:stretch>
                  <a:fillRect l="-4202" t="-3367" r="-2311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829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/>
      <p:bldP spid="55" grpId="0"/>
      <p:bldP spid="56" grpId="0"/>
      <p:bldP spid="59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70D623F-8AD2-4374-8A68-9D421B179E06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C41ED1D-4D3F-40F4-898D-A4CACF3031E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Resolving Forces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CA152FE-4A0A-4AA4-BD53-E4A871456F1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93B27B-BDC4-4C69-8761-0803B7AC1FD9}"/>
                  </a:ext>
                </a:extLst>
              </p:cNvPr>
              <p:cNvSpPr txBox="1"/>
              <p:nvPr/>
            </p:nvSpPr>
            <p:spPr>
              <a:xfrm>
                <a:off x="310952" y="853561"/>
                <a:ext cx="8293496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box of mass 8kg lies on a smooth horizontal floor. A force of 10N is applied at an angle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2000" dirty="0"/>
                  <a:t> causing the box to accelerate horizontally along the floor.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Work out the acceleration of the box.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Calculate the normal reaction between the box and the floor.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93B27B-BDC4-4C69-8761-0803B7AC1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52" y="853561"/>
                <a:ext cx="8293496" cy="1323439"/>
              </a:xfrm>
              <a:prstGeom prst="rect">
                <a:avLst/>
              </a:prstGeom>
              <a:blipFill>
                <a:blip r:embed="rId2"/>
                <a:stretch>
                  <a:fillRect b="-164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A1789E1-1A77-4856-AE88-F05AEAB73599}"/>
                  </a:ext>
                </a:extLst>
              </p:cNvPr>
              <p:cNvSpPr txBox="1"/>
              <p:nvPr/>
            </p:nvSpPr>
            <p:spPr>
              <a:xfrm>
                <a:off x="5209926" y="5151182"/>
                <a:ext cx="338437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↑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+10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br>
                  <a:rPr lang="en-GB" sz="2800" b="0" dirty="0"/>
                </a:b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=73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2800" dirty="0"/>
                  <a:t> (2sf)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A1789E1-1A77-4856-AE88-F05AEAB73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926" y="5151182"/>
                <a:ext cx="3384376" cy="1384995"/>
              </a:xfrm>
              <a:prstGeom prst="rect">
                <a:avLst/>
              </a:prstGeom>
              <a:blipFill>
                <a:blip r:embed="rId3"/>
                <a:stretch>
                  <a:fillRect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955536-F6AE-485A-A82E-7C16A1BA47DC}"/>
              </a:ext>
            </a:extLst>
          </p:cNvPr>
          <p:cNvCxnSpPr/>
          <p:nvPr/>
        </p:nvCxnSpPr>
        <p:spPr>
          <a:xfrm>
            <a:off x="321588" y="4419794"/>
            <a:ext cx="3398763" cy="64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48F415F3-4306-4177-8A09-9795ADE8FF99}"/>
              </a:ext>
            </a:extLst>
          </p:cNvPr>
          <p:cNvSpPr/>
          <p:nvPr/>
        </p:nvSpPr>
        <p:spPr>
          <a:xfrm>
            <a:off x="1026924" y="3754430"/>
            <a:ext cx="1018929" cy="66536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8 kg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D6FB57-E6C9-4967-B23D-2FFFF5D45160}"/>
              </a:ext>
            </a:extLst>
          </p:cNvPr>
          <p:cNvCxnSpPr>
            <a:cxnSpLocks/>
          </p:cNvCxnSpPr>
          <p:nvPr/>
        </p:nvCxnSpPr>
        <p:spPr>
          <a:xfrm flipV="1">
            <a:off x="2047047" y="3216340"/>
            <a:ext cx="1256087" cy="11782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/>
              <p:nvPr/>
            </p:nvSpPr>
            <p:spPr>
              <a:xfrm>
                <a:off x="2655871" y="2917798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F64131-CA27-42D8-AF7E-89D1E9C5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871" y="2917798"/>
                <a:ext cx="742697" cy="4001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54CB8D0-2037-48AF-B9D4-299E76BB9AF8}"/>
              </a:ext>
            </a:extLst>
          </p:cNvPr>
          <p:cNvSpPr/>
          <p:nvPr/>
        </p:nvSpPr>
        <p:spPr>
          <a:xfrm>
            <a:off x="2429754" y="4037789"/>
            <a:ext cx="150955" cy="387254"/>
          </a:xfrm>
          <a:custGeom>
            <a:avLst/>
            <a:gdLst>
              <a:gd name="connsiteX0" fmla="*/ 0 w 106680"/>
              <a:gd name="connsiteY0" fmla="*/ 0 h 251460"/>
              <a:gd name="connsiteX1" fmla="*/ 76200 w 106680"/>
              <a:gd name="connsiteY1" fmla="*/ 106680 h 251460"/>
              <a:gd name="connsiteX2" fmla="*/ 106680 w 106680"/>
              <a:gd name="connsiteY2" fmla="*/ 251460 h 25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" h="251460">
                <a:moveTo>
                  <a:pt x="0" y="0"/>
                </a:moveTo>
                <a:cubicBezTo>
                  <a:pt x="29210" y="32385"/>
                  <a:pt x="58420" y="64770"/>
                  <a:pt x="76200" y="106680"/>
                </a:cubicBezTo>
                <a:cubicBezTo>
                  <a:pt x="93980" y="148590"/>
                  <a:pt x="100330" y="200025"/>
                  <a:pt x="106680" y="25146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69F927-1253-4DA7-A0C8-77DC6228A431}"/>
                  </a:ext>
                </a:extLst>
              </p:cNvPr>
              <p:cNvSpPr txBox="1"/>
              <p:nvPr/>
            </p:nvSpPr>
            <p:spPr>
              <a:xfrm>
                <a:off x="2526821" y="3935342"/>
                <a:ext cx="439780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69F927-1253-4DA7-A0C8-77DC6228A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821" y="3935342"/>
                <a:ext cx="439780" cy="400111"/>
              </a:xfrm>
              <a:prstGeom prst="rect">
                <a:avLst/>
              </a:prstGeom>
              <a:blipFill>
                <a:blip r:embed="rId5"/>
                <a:stretch>
                  <a:fillRect r="-26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8C64E4F-3C40-4108-ACB7-C46E08C823D5}"/>
              </a:ext>
            </a:extLst>
          </p:cNvPr>
          <p:cNvCxnSpPr>
            <a:cxnSpLocks/>
          </p:cNvCxnSpPr>
          <p:nvPr/>
        </p:nvCxnSpPr>
        <p:spPr>
          <a:xfrm flipV="1">
            <a:off x="1586995" y="2830835"/>
            <a:ext cx="617" cy="93202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/>
              <p:nvPr/>
            </p:nvSpPr>
            <p:spPr>
              <a:xfrm>
                <a:off x="1223137" y="2420888"/>
                <a:ext cx="742697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AC81DBA-C4B6-4874-9A89-7AEFDD157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137" y="2420888"/>
                <a:ext cx="742697" cy="4001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/>
              <p:nvPr/>
            </p:nvSpPr>
            <p:spPr>
              <a:xfrm>
                <a:off x="1195660" y="5241937"/>
                <a:ext cx="7426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EAFDEBE-E512-42BC-B647-6F9559AE0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660" y="5241937"/>
                <a:ext cx="742697" cy="461665"/>
              </a:xfrm>
              <a:prstGeom prst="rect">
                <a:avLst/>
              </a:prstGeom>
              <a:blipFill>
                <a:blip r:embed="rId7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D5662FA-21CF-49C3-A231-A77DFC2FEAF6}"/>
              </a:ext>
            </a:extLst>
          </p:cNvPr>
          <p:cNvCxnSpPr>
            <a:cxnSpLocks/>
          </p:cNvCxnSpPr>
          <p:nvPr/>
        </p:nvCxnSpPr>
        <p:spPr>
          <a:xfrm flipH="1">
            <a:off x="1566047" y="4419795"/>
            <a:ext cx="2689" cy="8519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F08D428-B38C-4551-8767-EFEE7EAE3E8F}"/>
              </a:ext>
            </a:extLst>
          </p:cNvPr>
          <p:cNvCxnSpPr>
            <a:cxnSpLocks/>
          </p:cNvCxnSpPr>
          <p:nvPr/>
        </p:nvCxnSpPr>
        <p:spPr>
          <a:xfrm flipV="1">
            <a:off x="3334372" y="3303650"/>
            <a:ext cx="9244" cy="1052733"/>
          </a:xfrm>
          <a:prstGeom prst="line">
            <a:avLst/>
          </a:prstGeom>
          <a:ln>
            <a:solidFill>
              <a:schemeClr val="accent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C8BD87E-984A-47D1-AE63-D3A0D83ADC46}"/>
              </a:ext>
            </a:extLst>
          </p:cNvPr>
          <p:cNvCxnSpPr>
            <a:cxnSpLocks/>
          </p:cNvCxnSpPr>
          <p:nvPr/>
        </p:nvCxnSpPr>
        <p:spPr>
          <a:xfrm flipH="1">
            <a:off x="2062041" y="4481801"/>
            <a:ext cx="1246049" cy="3667"/>
          </a:xfrm>
          <a:prstGeom prst="line">
            <a:avLst/>
          </a:prstGeom>
          <a:ln>
            <a:solidFill>
              <a:schemeClr val="accent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9AA930C-6B5E-482B-B753-8FB010E3496F}"/>
                  </a:ext>
                </a:extLst>
              </p:cNvPr>
              <p:cNvSpPr txBox="1"/>
              <p:nvPr/>
            </p:nvSpPr>
            <p:spPr>
              <a:xfrm>
                <a:off x="2159185" y="4462540"/>
                <a:ext cx="1114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9AA930C-6B5E-482B-B753-8FB010E34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185" y="4462540"/>
                <a:ext cx="11147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C9578DF-68C3-47F1-AA2C-5008914FEF30}"/>
                  </a:ext>
                </a:extLst>
              </p:cNvPr>
              <p:cNvSpPr txBox="1"/>
              <p:nvPr/>
            </p:nvSpPr>
            <p:spPr>
              <a:xfrm>
                <a:off x="3326250" y="3731074"/>
                <a:ext cx="10297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C9578DF-68C3-47F1-AA2C-5008914FEF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250" y="3731074"/>
                <a:ext cx="1029726" cy="369332"/>
              </a:xfrm>
              <a:prstGeom prst="rect">
                <a:avLst/>
              </a:prstGeom>
              <a:blipFill>
                <a:blip r:embed="rId9"/>
                <a:stretch>
                  <a:fillRect r="-17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8D506F3E-E449-4072-8926-E589778CDAF9}"/>
              </a:ext>
            </a:extLst>
          </p:cNvPr>
          <p:cNvSpPr/>
          <p:nvPr/>
        </p:nvSpPr>
        <p:spPr>
          <a:xfrm>
            <a:off x="4828961" y="2667235"/>
            <a:ext cx="216023" cy="2489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BAEAA78-5810-45ED-859E-D09733654B28}"/>
              </a:ext>
            </a:extLst>
          </p:cNvPr>
          <p:cNvSpPr/>
          <p:nvPr/>
        </p:nvSpPr>
        <p:spPr>
          <a:xfrm>
            <a:off x="4828960" y="5168687"/>
            <a:ext cx="216023" cy="2489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311958" y="2573882"/>
                <a:ext cx="3180313" cy="2073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</m:e>
                      </m:d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F = ma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30°</m:t>
                        </m:r>
                      </m:e>
                    </m:func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=8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:br>
                  <a:rPr lang="en-GB" sz="2800" dirty="0">
                    <a:solidFill>
                      <a:prstClr val="black"/>
                    </a:solidFill>
                  </a:rPr>
                </a:br>
                <a:r>
                  <a:rPr lang="en-GB" sz="2800" dirty="0">
                    <a:solidFill>
                      <a:prstClr val="black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ad>
                          <m:radPr>
                            <m:degHide m:val="on"/>
                            <m:ctrlPr>
                              <a:rPr lang="en-GB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GB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sz="2800" b="1" dirty="0">
                    <a:solidFill>
                      <a:prstClr val="black"/>
                    </a:solidFill>
                  </a:rPr>
                  <a:t> ms</a:t>
                </a:r>
                <a:r>
                  <a:rPr lang="en-GB" sz="2800" b="1" baseline="30000" dirty="0">
                    <a:solidFill>
                      <a:prstClr val="black"/>
                    </a:solidFill>
                  </a:rPr>
                  <a:t>-2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958" y="2573882"/>
                <a:ext cx="3180313" cy="2073324"/>
              </a:xfrm>
              <a:prstGeom prst="rect">
                <a:avLst/>
              </a:prstGeom>
              <a:blipFill>
                <a:blip r:embed="rId10"/>
                <a:stretch>
                  <a:fillRect l="-3831"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092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5" grpId="0"/>
      <p:bldP spid="26" grpId="0"/>
      <p:bldP spid="36" grpId="0"/>
      <p:bldP spid="37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8C9129E-A8D8-46B1-8C2B-BC37A7EA254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B5E899C-DDB9-440A-8F17-A68DCF0B007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Combining Forces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F71F860-9C4E-4908-9756-34498A844DB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00AF77-9DD3-4137-8C88-22E3BD64A714}"/>
                  </a:ext>
                </a:extLst>
              </p:cNvPr>
              <p:cNvSpPr txBox="1"/>
              <p:nvPr/>
            </p:nvSpPr>
            <p:spPr>
              <a:xfrm>
                <a:off x="564794" y="729116"/>
                <a:ext cx="7920880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Two forces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2400" dirty="0"/>
                  <a:t> act on a particle as shown. </a:t>
                </a: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has a magnitude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2400" b="0" i="0" dirty="0">
                    <a:latin typeface="+mj-lt"/>
                  </a:rPr>
                  <a:t>N</a:t>
                </a:r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2400" dirty="0"/>
                  <a:t> has a magnitude of 8N. </a:t>
                </a:r>
              </a:p>
              <a:p>
                <a:pPr algn="ctr"/>
                <a:r>
                  <a:rPr lang="en-GB" sz="2400" dirty="0"/>
                  <a:t>Work out the magnitude and direction of the resultant force.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00AF77-9DD3-4137-8C88-22E3BD64A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94" y="729116"/>
                <a:ext cx="7920880" cy="1200329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14A0FC4-5F5B-4A45-851B-59AB07DAC8AB}"/>
                  </a:ext>
                </a:extLst>
              </p:cNvPr>
              <p:cNvSpPr txBox="1"/>
              <p:nvPr/>
            </p:nvSpPr>
            <p:spPr>
              <a:xfrm>
                <a:off x="4851093" y="4583327"/>
                <a:ext cx="3728606" cy="781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Magnitude: </a:t>
                </a:r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13.999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3.071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14A0FC4-5F5B-4A45-851B-59AB07DAC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093" y="4583327"/>
                <a:ext cx="3728606" cy="781368"/>
              </a:xfrm>
              <a:prstGeom prst="rect">
                <a:avLst/>
              </a:prstGeom>
              <a:blipFill>
                <a:blip r:embed="rId3"/>
                <a:stretch>
                  <a:fillRect t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68DFEEB-CAF2-4984-B9EF-10DA5E70034C}"/>
                  </a:ext>
                </a:extLst>
              </p:cNvPr>
              <p:cNvSpPr txBox="1"/>
              <p:nvPr/>
            </p:nvSpPr>
            <p:spPr>
              <a:xfrm>
                <a:off x="4867937" y="5567229"/>
                <a:ext cx="3600400" cy="10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Direction: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3.071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13.999</m:t>
                                  </m:r>
                                </m:den>
                              </m:f>
                            </m:e>
                          </m:d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68DFEEB-CAF2-4984-B9EF-10DA5E700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937" y="5567229"/>
                <a:ext cx="3600400" cy="1091646"/>
              </a:xfrm>
              <a:prstGeom prst="rect">
                <a:avLst/>
              </a:prstGeom>
              <a:blipFill>
                <a:blip r:embed="rId4"/>
                <a:stretch>
                  <a:fillRect t="-2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5"/>
          <a:srcRect t="11664" r="62459" b="15118"/>
          <a:stretch/>
        </p:blipFill>
        <p:spPr>
          <a:xfrm>
            <a:off x="1187624" y="1960096"/>
            <a:ext cx="2736304" cy="273630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4900980"/>
            <a:ext cx="4464496" cy="17578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3968" y="2134025"/>
            <a:ext cx="40324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00FF"/>
                </a:solidFill>
              </a:rPr>
              <a:t>Resultant Vertical Force</a:t>
            </a:r>
          </a:p>
          <a:p>
            <a:r>
              <a:rPr lang="en-GB" sz="2800" dirty="0"/>
              <a:t>10 sin 45 – 8 sin 30 </a:t>
            </a:r>
          </a:p>
          <a:p>
            <a:endParaRPr lang="en-GB" sz="2800" dirty="0"/>
          </a:p>
          <a:p>
            <a:r>
              <a:rPr lang="en-GB" sz="2800" dirty="0">
                <a:solidFill>
                  <a:srgbClr val="00B050"/>
                </a:solidFill>
              </a:rPr>
              <a:t>Resultant Horizontal Force </a:t>
            </a:r>
          </a:p>
          <a:p>
            <a:r>
              <a:rPr lang="en-GB" sz="2800" dirty="0"/>
              <a:t>10 cos 45 + 8 cos 30</a:t>
            </a:r>
          </a:p>
        </p:txBody>
      </p:sp>
    </p:spTree>
    <p:extLst>
      <p:ext uri="{BB962C8B-B14F-4D97-AF65-F5344CB8AC3E}">
        <p14:creationId xmlns:p14="http://schemas.microsoft.com/office/powerpoint/2010/main" val="39233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F11B4AF-89B5-48BF-8F4C-FB8AD61DB7B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5586447-BB99-40DC-BF69-EA4C0EF7D26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Combining Forces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BDCEB43-F3A1-4DC6-8826-4522DC974EE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6E9FA6-5FCF-49A8-89F0-FC51E61107F5}"/>
                  </a:ext>
                </a:extLst>
              </p:cNvPr>
              <p:cNvSpPr txBox="1"/>
              <p:nvPr/>
            </p:nvSpPr>
            <p:spPr>
              <a:xfrm>
                <a:off x="395536" y="810447"/>
                <a:ext cx="8434461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A particle has forces acting on it as indicated in the diagram. Determine the magnitude and direction (anticlockwise from the positive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 direction) of the resultant force.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6E9FA6-5FCF-49A8-89F0-FC51E6110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10447"/>
                <a:ext cx="8434461" cy="1200329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6276D27-03B5-47C2-998B-13A81A5C87D4}"/>
                  </a:ext>
                </a:extLst>
              </p:cNvPr>
              <p:cNvSpPr txBox="1"/>
              <p:nvPr/>
            </p:nvSpPr>
            <p:spPr>
              <a:xfrm>
                <a:off x="4484833" y="2222096"/>
                <a:ext cx="4326087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0000FF"/>
                    </a:solidFill>
                  </a:rPr>
                  <a:t>Vertical Forces:</a:t>
                </a:r>
              </a:p>
              <a:p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25°</m:t>
                        </m:r>
                      </m:e>
                    </m:func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32°</m:t>
                        </m:r>
                      </m:e>
                    </m:func>
                  </m:oMath>
                </a14:m>
                <a:r>
                  <a:rPr lang="en-GB" sz="2400" dirty="0"/>
                  <a:t> =</a:t>
                </a:r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0.5992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>
                    <a:solidFill>
                      <a:srgbClr val="00B050"/>
                    </a:solidFill>
                  </a:rPr>
                  <a:t>Horizontal Forces</a:t>
                </a:r>
              </a:p>
              <a:p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4</m:t>
                    </m:r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32°</m:t>
                        </m:r>
                      </m:e>
                    </m:func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25°</m:t>
                        </m:r>
                      </m:e>
                    </m:func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2.1243</m:t>
                    </m:r>
                  </m:oMath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6276D27-03B5-47C2-998B-13A81A5C8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833" y="2222096"/>
                <a:ext cx="4326087" cy="1938992"/>
              </a:xfrm>
              <a:prstGeom prst="rect">
                <a:avLst/>
              </a:prstGeom>
              <a:blipFill>
                <a:blip r:embed="rId3"/>
                <a:stretch>
                  <a:fillRect l="-2257" t="-2516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2025483"/>
            <a:ext cx="3857152" cy="28123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499992" y="4357212"/>
                <a:ext cx="4462888" cy="23644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400" b="1" dirty="0"/>
                  <a:t>Magnitude: </a:t>
                </a:r>
                <a:endParaRPr lang="en-GB" sz="2400" b="1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2.1243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0.5992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  <a:p>
                <a:pPr lvl="0"/>
                <a:endParaRPr lang="en-GB" sz="12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400" b="1" dirty="0">
                    <a:solidFill>
                      <a:prstClr val="black"/>
                    </a:solidFill>
                  </a:rPr>
                  <a:t>Direction: 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0.5992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2.1243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357212"/>
                <a:ext cx="4462888" cy="2364493"/>
              </a:xfrm>
              <a:prstGeom prst="rect">
                <a:avLst/>
              </a:prstGeom>
              <a:blipFill>
                <a:blip r:embed="rId5"/>
                <a:stretch>
                  <a:fillRect l="-2049" t="-20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5696" y="4995824"/>
            <a:ext cx="2541645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81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23542</TotalTime>
  <Words>436</Words>
  <Application>Microsoft Macintosh PowerPoint</Application>
  <PresentationFormat>On-screen Show (4:3)</PresentationFormat>
  <Paragraphs>120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888</cp:revision>
  <dcterms:created xsi:type="dcterms:W3CDTF">2013-02-28T07:36:55Z</dcterms:created>
  <dcterms:modified xsi:type="dcterms:W3CDTF">2019-07-30T18:25:52Z</dcterms:modified>
</cp:coreProperties>
</file>