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256" r:id="rId3"/>
    <p:sldId id="288" r:id="rId4"/>
    <p:sldId id="329" r:id="rId5"/>
    <p:sldId id="330" r:id="rId6"/>
    <p:sldId id="331" r:id="rId7"/>
    <p:sldId id="332" r:id="rId8"/>
    <p:sldId id="333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63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59" d="100"/>
          <a:sy n="59" d="100"/>
        </p:scale>
        <p:origin x="14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3840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018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240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257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163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6992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10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97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2906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835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634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59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2.png"/><Relationship Id="rId3" Type="http://schemas.openxmlformats.org/officeDocument/2006/relationships/image" Target="../media/image262.png"/><Relationship Id="rId7" Type="http://schemas.openxmlformats.org/officeDocument/2006/relationships/image" Target="../media/image266.png"/><Relationship Id="rId12" Type="http://schemas.openxmlformats.org/officeDocument/2006/relationships/image" Target="../media/image269.png"/><Relationship Id="rId2" Type="http://schemas.openxmlformats.org/officeDocument/2006/relationships/image" Target="../media/image2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1.png"/><Relationship Id="rId11" Type="http://schemas.openxmlformats.org/officeDocument/2006/relationships/image" Target="../media/image270.png"/><Relationship Id="rId5" Type="http://schemas.openxmlformats.org/officeDocument/2006/relationships/image" Target="../media/image264.png"/><Relationship Id="rId10" Type="http://schemas.openxmlformats.org/officeDocument/2006/relationships/image" Target="../media/image274.png"/><Relationship Id="rId4" Type="http://schemas.openxmlformats.org/officeDocument/2006/relationships/image" Target="../media/image263.png"/><Relationship Id="rId9" Type="http://schemas.openxmlformats.org/officeDocument/2006/relationships/image" Target="../media/image27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1.png"/><Relationship Id="rId13" Type="http://schemas.openxmlformats.org/officeDocument/2006/relationships/image" Target="../media/image269.png"/><Relationship Id="rId3" Type="http://schemas.openxmlformats.org/officeDocument/2006/relationships/image" Target="../media/image276.png"/><Relationship Id="rId7" Type="http://schemas.openxmlformats.org/officeDocument/2006/relationships/image" Target="../media/image280.png"/><Relationship Id="rId12" Type="http://schemas.openxmlformats.org/officeDocument/2006/relationships/image" Target="../media/image274.png"/><Relationship Id="rId2" Type="http://schemas.openxmlformats.org/officeDocument/2006/relationships/image" Target="../media/image2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9.png"/><Relationship Id="rId11" Type="http://schemas.openxmlformats.org/officeDocument/2006/relationships/image" Target="../media/image270.png"/><Relationship Id="rId5" Type="http://schemas.openxmlformats.org/officeDocument/2006/relationships/image" Target="../media/image278.png"/><Relationship Id="rId10" Type="http://schemas.openxmlformats.org/officeDocument/2006/relationships/image" Target="../media/image283.png"/><Relationship Id="rId4" Type="http://schemas.openxmlformats.org/officeDocument/2006/relationships/image" Target="../media/image277.png"/><Relationship Id="rId9" Type="http://schemas.openxmlformats.org/officeDocument/2006/relationships/image" Target="../media/image28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5.png"/><Relationship Id="rId13" Type="http://schemas.openxmlformats.org/officeDocument/2006/relationships/image" Target="../media/image283.png"/><Relationship Id="rId3" Type="http://schemas.openxmlformats.org/officeDocument/2006/relationships/image" Target="../media/image276.png"/><Relationship Id="rId7" Type="http://schemas.openxmlformats.org/officeDocument/2006/relationships/image" Target="../media/image280.png"/><Relationship Id="rId12" Type="http://schemas.openxmlformats.org/officeDocument/2006/relationships/image" Target="../media/image270.png"/><Relationship Id="rId2" Type="http://schemas.openxmlformats.org/officeDocument/2006/relationships/image" Target="../media/image2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4.png"/><Relationship Id="rId11" Type="http://schemas.openxmlformats.org/officeDocument/2006/relationships/image" Target="../media/image288.png"/><Relationship Id="rId5" Type="http://schemas.openxmlformats.org/officeDocument/2006/relationships/image" Target="../media/image278.png"/><Relationship Id="rId15" Type="http://schemas.openxmlformats.org/officeDocument/2006/relationships/image" Target="../media/image269.png"/><Relationship Id="rId10" Type="http://schemas.openxmlformats.org/officeDocument/2006/relationships/image" Target="../media/image287.png"/><Relationship Id="rId4" Type="http://schemas.openxmlformats.org/officeDocument/2006/relationships/image" Target="../media/image277.png"/><Relationship Id="rId9" Type="http://schemas.openxmlformats.org/officeDocument/2006/relationships/image" Target="../media/image286.png"/><Relationship Id="rId14" Type="http://schemas.openxmlformats.org/officeDocument/2006/relationships/image" Target="../media/image27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5.png"/><Relationship Id="rId13" Type="http://schemas.openxmlformats.org/officeDocument/2006/relationships/image" Target="../media/image300.png"/><Relationship Id="rId18" Type="http://schemas.openxmlformats.org/officeDocument/2006/relationships/image" Target="../media/image305.png"/><Relationship Id="rId26" Type="http://schemas.openxmlformats.org/officeDocument/2006/relationships/image" Target="../media/image288.png"/><Relationship Id="rId3" Type="http://schemas.openxmlformats.org/officeDocument/2006/relationships/image" Target="../media/image290.png"/><Relationship Id="rId21" Type="http://schemas.openxmlformats.org/officeDocument/2006/relationships/image" Target="../media/image308.png"/><Relationship Id="rId7" Type="http://schemas.openxmlformats.org/officeDocument/2006/relationships/image" Target="../media/image294.png"/><Relationship Id="rId12" Type="http://schemas.openxmlformats.org/officeDocument/2006/relationships/image" Target="../media/image299.png"/><Relationship Id="rId17" Type="http://schemas.openxmlformats.org/officeDocument/2006/relationships/image" Target="../media/image304.png"/><Relationship Id="rId25" Type="http://schemas.openxmlformats.org/officeDocument/2006/relationships/image" Target="../media/image313.png"/><Relationship Id="rId2" Type="http://schemas.openxmlformats.org/officeDocument/2006/relationships/image" Target="../media/image289.png"/><Relationship Id="rId16" Type="http://schemas.openxmlformats.org/officeDocument/2006/relationships/image" Target="../media/image303.png"/><Relationship Id="rId20" Type="http://schemas.openxmlformats.org/officeDocument/2006/relationships/image" Target="../media/image307.png"/><Relationship Id="rId29" Type="http://schemas.openxmlformats.org/officeDocument/2006/relationships/image" Target="../media/image2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3.png"/><Relationship Id="rId11" Type="http://schemas.openxmlformats.org/officeDocument/2006/relationships/image" Target="../media/image298.png"/><Relationship Id="rId24" Type="http://schemas.openxmlformats.org/officeDocument/2006/relationships/image" Target="../media/image312.png"/><Relationship Id="rId5" Type="http://schemas.openxmlformats.org/officeDocument/2006/relationships/image" Target="../media/image292.png"/><Relationship Id="rId15" Type="http://schemas.openxmlformats.org/officeDocument/2006/relationships/image" Target="../media/image302.png"/><Relationship Id="rId23" Type="http://schemas.openxmlformats.org/officeDocument/2006/relationships/image" Target="../media/image311.png"/><Relationship Id="rId28" Type="http://schemas.openxmlformats.org/officeDocument/2006/relationships/image" Target="../media/image274.png"/><Relationship Id="rId10" Type="http://schemas.openxmlformats.org/officeDocument/2006/relationships/image" Target="../media/image297.png"/><Relationship Id="rId19" Type="http://schemas.openxmlformats.org/officeDocument/2006/relationships/image" Target="../media/image306.png"/><Relationship Id="rId4" Type="http://schemas.openxmlformats.org/officeDocument/2006/relationships/image" Target="../media/image291.png"/><Relationship Id="rId9" Type="http://schemas.openxmlformats.org/officeDocument/2006/relationships/image" Target="../media/image296.png"/><Relationship Id="rId14" Type="http://schemas.openxmlformats.org/officeDocument/2006/relationships/image" Target="../media/image301.png"/><Relationship Id="rId22" Type="http://schemas.openxmlformats.org/officeDocument/2006/relationships/image" Target="../media/image309.png"/><Relationship Id="rId27" Type="http://schemas.openxmlformats.org/officeDocument/2006/relationships/image" Target="../media/image283.png"/><Relationship Id="rId30" Type="http://schemas.openxmlformats.org/officeDocument/2006/relationships/image" Target="../media/image31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8.png"/><Relationship Id="rId3" Type="http://schemas.openxmlformats.org/officeDocument/2006/relationships/image" Target="../media/image316.png"/><Relationship Id="rId7" Type="http://schemas.openxmlformats.org/officeDocument/2006/relationships/image" Target="../media/image320.png"/><Relationship Id="rId12" Type="http://schemas.openxmlformats.org/officeDocument/2006/relationships/image" Target="../media/image289.png"/><Relationship Id="rId2" Type="http://schemas.openxmlformats.org/officeDocument/2006/relationships/image" Target="../media/image3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9.png"/><Relationship Id="rId11" Type="http://schemas.openxmlformats.org/officeDocument/2006/relationships/image" Target="../media/image269.png"/><Relationship Id="rId5" Type="http://schemas.openxmlformats.org/officeDocument/2006/relationships/image" Target="../media/image318.png"/><Relationship Id="rId10" Type="http://schemas.openxmlformats.org/officeDocument/2006/relationships/image" Target="../media/image274.png"/><Relationship Id="rId4" Type="http://schemas.openxmlformats.org/officeDocument/2006/relationships/image" Target="../media/image317.png"/><Relationship Id="rId9" Type="http://schemas.openxmlformats.org/officeDocument/2006/relationships/image" Target="../media/image28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7.png"/><Relationship Id="rId13" Type="http://schemas.openxmlformats.org/officeDocument/2006/relationships/image" Target="../media/image332.png"/><Relationship Id="rId18" Type="http://schemas.openxmlformats.org/officeDocument/2006/relationships/image" Target="../media/image337.png"/><Relationship Id="rId26" Type="http://schemas.openxmlformats.org/officeDocument/2006/relationships/image" Target="../media/image288.png"/><Relationship Id="rId3" Type="http://schemas.openxmlformats.org/officeDocument/2006/relationships/image" Target="../media/image322.png"/><Relationship Id="rId21" Type="http://schemas.openxmlformats.org/officeDocument/2006/relationships/image" Target="../media/image340.png"/><Relationship Id="rId7" Type="http://schemas.openxmlformats.org/officeDocument/2006/relationships/image" Target="../media/image326.png"/><Relationship Id="rId12" Type="http://schemas.openxmlformats.org/officeDocument/2006/relationships/image" Target="../media/image331.png"/><Relationship Id="rId17" Type="http://schemas.openxmlformats.org/officeDocument/2006/relationships/image" Target="../media/image336.png"/><Relationship Id="rId25" Type="http://schemas.openxmlformats.org/officeDocument/2006/relationships/image" Target="../media/image344.png"/><Relationship Id="rId2" Type="http://schemas.openxmlformats.org/officeDocument/2006/relationships/image" Target="../media/image321.png"/><Relationship Id="rId16" Type="http://schemas.openxmlformats.org/officeDocument/2006/relationships/image" Target="../media/image335.png"/><Relationship Id="rId20" Type="http://schemas.openxmlformats.org/officeDocument/2006/relationships/image" Target="../media/image339.png"/><Relationship Id="rId29" Type="http://schemas.openxmlformats.org/officeDocument/2006/relationships/image" Target="../media/image2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5.png"/><Relationship Id="rId11" Type="http://schemas.openxmlformats.org/officeDocument/2006/relationships/image" Target="../media/image330.png"/><Relationship Id="rId24" Type="http://schemas.openxmlformats.org/officeDocument/2006/relationships/image" Target="../media/image343.png"/><Relationship Id="rId5" Type="http://schemas.openxmlformats.org/officeDocument/2006/relationships/image" Target="../media/image324.png"/><Relationship Id="rId15" Type="http://schemas.openxmlformats.org/officeDocument/2006/relationships/image" Target="../media/image334.png"/><Relationship Id="rId23" Type="http://schemas.openxmlformats.org/officeDocument/2006/relationships/image" Target="../media/image342.png"/><Relationship Id="rId28" Type="http://schemas.openxmlformats.org/officeDocument/2006/relationships/image" Target="../media/image274.png"/><Relationship Id="rId10" Type="http://schemas.openxmlformats.org/officeDocument/2006/relationships/image" Target="../media/image329.png"/><Relationship Id="rId19" Type="http://schemas.openxmlformats.org/officeDocument/2006/relationships/image" Target="../media/image338.png"/><Relationship Id="rId4" Type="http://schemas.openxmlformats.org/officeDocument/2006/relationships/image" Target="../media/image323.png"/><Relationship Id="rId9" Type="http://schemas.openxmlformats.org/officeDocument/2006/relationships/image" Target="../media/image328.png"/><Relationship Id="rId14" Type="http://schemas.openxmlformats.org/officeDocument/2006/relationships/image" Target="../media/image333.png"/><Relationship Id="rId22" Type="http://schemas.openxmlformats.org/officeDocument/2006/relationships/image" Target="../media/image341.png"/><Relationship Id="rId27" Type="http://schemas.openxmlformats.org/officeDocument/2006/relationships/image" Target="../media/image28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8.png"/><Relationship Id="rId13" Type="http://schemas.openxmlformats.org/officeDocument/2006/relationships/image" Target="../media/image322.png"/><Relationship Id="rId3" Type="http://schemas.openxmlformats.org/officeDocument/2006/relationships/image" Target="../media/image345.png"/><Relationship Id="rId7" Type="http://schemas.openxmlformats.org/officeDocument/2006/relationships/image" Target="../media/image349.png"/><Relationship Id="rId12" Type="http://schemas.openxmlformats.org/officeDocument/2006/relationships/image" Target="../media/image321.png"/><Relationship Id="rId2" Type="http://schemas.openxmlformats.org/officeDocument/2006/relationships/image" Target="../media/image3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269.png"/><Relationship Id="rId5" Type="http://schemas.openxmlformats.org/officeDocument/2006/relationships/image" Target="../media/image347.png"/><Relationship Id="rId10" Type="http://schemas.openxmlformats.org/officeDocument/2006/relationships/image" Target="../media/image274.png"/><Relationship Id="rId4" Type="http://schemas.openxmlformats.org/officeDocument/2006/relationships/image" Target="../media/image346.png"/><Relationship Id="rId9" Type="http://schemas.openxmlformats.org/officeDocument/2006/relationships/image" Target="../media/image28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5.png"/><Relationship Id="rId13" Type="http://schemas.openxmlformats.org/officeDocument/2006/relationships/image" Target="../media/image360.png"/><Relationship Id="rId18" Type="http://schemas.openxmlformats.org/officeDocument/2006/relationships/image" Target="../media/image321.png"/><Relationship Id="rId3" Type="http://schemas.openxmlformats.org/officeDocument/2006/relationships/image" Target="../media/image350.png"/><Relationship Id="rId7" Type="http://schemas.openxmlformats.org/officeDocument/2006/relationships/image" Target="../media/image354.png"/><Relationship Id="rId12" Type="http://schemas.openxmlformats.org/officeDocument/2006/relationships/image" Target="../media/image359.png"/><Relationship Id="rId17" Type="http://schemas.openxmlformats.org/officeDocument/2006/relationships/image" Target="../media/image269.png"/><Relationship Id="rId2" Type="http://schemas.openxmlformats.org/officeDocument/2006/relationships/image" Target="../media/image349.png"/><Relationship Id="rId16" Type="http://schemas.openxmlformats.org/officeDocument/2006/relationships/image" Target="../media/image2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3.png"/><Relationship Id="rId11" Type="http://schemas.openxmlformats.org/officeDocument/2006/relationships/image" Target="../media/image358.png"/><Relationship Id="rId5" Type="http://schemas.openxmlformats.org/officeDocument/2006/relationships/image" Target="../media/image352.png"/><Relationship Id="rId15" Type="http://schemas.openxmlformats.org/officeDocument/2006/relationships/image" Target="../media/image283.png"/><Relationship Id="rId10" Type="http://schemas.openxmlformats.org/officeDocument/2006/relationships/image" Target="../media/image357.png"/><Relationship Id="rId19" Type="http://schemas.openxmlformats.org/officeDocument/2006/relationships/image" Target="../media/image322.png"/><Relationship Id="rId4" Type="http://schemas.openxmlformats.org/officeDocument/2006/relationships/image" Target="../media/image351.png"/><Relationship Id="rId9" Type="http://schemas.openxmlformats.org/officeDocument/2006/relationships/image" Target="../media/image356.png"/><Relationship Id="rId14" Type="http://schemas.openxmlformats.org/officeDocument/2006/relationships/image" Target="../media/image28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png"/><Relationship Id="rId13" Type="http://schemas.openxmlformats.org/officeDocument/2006/relationships/image" Target="../media/image188.png"/><Relationship Id="rId3" Type="http://schemas.openxmlformats.org/officeDocument/2006/relationships/image" Target="../media/image178.png"/><Relationship Id="rId7" Type="http://schemas.openxmlformats.org/officeDocument/2006/relationships/image" Target="../media/image182.png"/><Relationship Id="rId12" Type="http://schemas.openxmlformats.org/officeDocument/2006/relationships/image" Target="../media/image187.png"/><Relationship Id="rId2" Type="http://schemas.openxmlformats.org/officeDocument/2006/relationships/image" Target="../media/image1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1.png"/><Relationship Id="rId11" Type="http://schemas.openxmlformats.org/officeDocument/2006/relationships/image" Target="../media/image186.png"/><Relationship Id="rId5" Type="http://schemas.openxmlformats.org/officeDocument/2006/relationships/image" Target="../media/image180.png"/><Relationship Id="rId15" Type="http://schemas.openxmlformats.org/officeDocument/2006/relationships/image" Target="../media/image190.png"/><Relationship Id="rId10" Type="http://schemas.openxmlformats.org/officeDocument/2006/relationships/image" Target="../media/image185.png"/><Relationship Id="rId4" Type="http://schemas.openxmlformats.org/officeDocument/2006/relationships/image" Target="../media/image179.png"/><Relationship Id="rId9" Type="http://schemas.openxmlformats.org/officeDocument/2006/relationships/image" Target="../media/image184.png"/><Relationship Id="rId14" Type="http://schemas.openxmlformats.org/officeDocument/2006/relationships/image" Target="../media/image18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9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7.png"/><Relationship Id="rId13" Type="http://schemas.openxmlformats.org/officeDocument/2006/relationships/image" Target="../media/image202.png"/><Relationship Id="rId3" Type="http://schemas.openxmlformats.org/officeDocument/2006/relationships/image" Target="../media/image192.png"/><Relationship Id="rId7" Type="http://schemas.openxmlformats.org/officeDocument/2006/relationships/image" Target="../media/image196.png"/><Relationship Id="rId12" Type="http://schemas.openxmlformats.org/officeDocument/2006/relationships/image" Target="../media/image201.png"/><Relationship Id="rId2" Type="http://schemas.openxmlformats.org/officeDocument/2006/relationships/image" Target="../media/image191.png"/><Relationship Id="rId16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5.png"/><Relationship Id="rId11" Type="http://schemas.openxmlformats.org/officeDocument/2006/relationships/image" Target="../media/image200.png"/><Relationship Id="rId5" Type="http://schemas.openxmlformats.org/officeDocument/2006/relationships/image" Target="../media/image194.png"/><Relationship Id="rId15" Type="http://schemas.openxmlformats.org/officeDocument/2006/relationships/image" Target="../media/image204.png"/><Relationship Id="rId10" Type="http://schemas.openxmlformats.org/officeDocument/2006/relationships/image" Target="../media/image199.png"/><Relationship Id="rId4" Type="http://schemas.openxmlformats.org/officeDocument/2006/relationships/image" Target="../media/image193.png"/><Relationship Id="rId9" Type="http://schemas.openxmlformats.org/officeDocument/2006/relationships/image" Target="../media/image198.png"/><Relationship Id="rId14" Type="http://schemas.openxmlformats.org/officeDocument/2006/relationships/image" Target="../media/image20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7.png"/><Relationship Id="rId2" Type="http://schemas.openxmlformats.org/officeDocument/2006/relationships/image" Target="../media/image2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5" Type="http://schemas.openxmlformats.org/officeDocument/2006/relationships/image" Target="../media/image226.png"/><Relationship Id="rId4" Type="http://schemas.openxmlformats.org/officeDocument/2006/relationships/image" Target="../media/image2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3.png"/><Relationship Id="rId13" Type="http://schemas.openxmlformats.org/officeDocument/2006/relationships/image" Target="../media/image237.png"/><Relationship Id="rId18" Type="http://schemas.openxmlformats.org/officeDocument/2006/relationships/image" Target="../media/image242.png"/><Relationship Id="rId26" Type="http://schemas.openxmlformats.org/officeDocument/2006/relationships/image" Target="../media/image250.png"/><Relationship Id="rId3" Type="http://schemas.openxmlformats.org/officeDocument/2006/relationships/image" Target="../media/image228.png"/><Relationship Id="rId21" Type="http://schemas.openxmlformats.org/officeDocument/2006/relationships/image" Target="../media/image245.png"/><Relationship Id="rId7" Type="http://schemas.openxmlformats.org/officeDocument/2006/relationships/image" Target="../media/image232.png"/><Relationship Id="rId12" Type="http://schemas.openxmlformats.org/officeDocument/2006/relationships/image" Target="../media/image236.png"/><Relationship Id="rId17" Type="http://schemas.openxmlformats.org/officeDocument/2006/relationships/image" Target="../media/image241.png"/><Relationship Id="rId25" Type="http://schemas.openxmlformats.org/officeDocument/2006/relationships/image" Target="../media/image249.png"/><Relationship Id="rId2" Type="http://schemas.openxmlformats.org/officeDocument/2006/relationships/image" Target="../media/image227.png"/><Relationship Id="rId16" Type="http://schemas.openxmlformats.org/officeDocument/2006/relationships/image" Target="../media/image240.png"/><Relationship Id="rId20" Type="http://schemas.openxmlformats.org/officeDocument/2006/relationships/image" Target="../media/image244.png"/><Relationship Id="rId29" Type="http://schemas.openxmlformats.org/officeDocument/2006/relationships/image" Target="../media/image2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1.png"/><Relationship Id="rId11" Type="http://schemas.openxmlformats.org/officeDocument/2006/relationships/image" Target="../media/image190.png"/><Relationship Id="rId24" Type="http://schemas.openxmlformats.org/officeDocument/2006/relationships/image" Target="../media/image248.png"/><Relationship Id="rId5" Type="http://schemas.openxmlformats.org/officeDocument/2006/relationships/image" Target="../media/image230.png"/><Relationship Id="rId15" Type="http://schemas.openxmlformats.org/officeDocument/2006/relationships/image" Target="../media/image239.png"/><Relationship Id="rId23" Type="http://schemas.openxmlformats.org/officeDocument/2006/relationships/image" Target="../media/image247.png"/><Relationship Id="rId28" Type="http://schemas.openxmlformats.org/officeDocument/2006/relationships/image" Target="../media/image252.png"/><Relationship Id="rId10" Type="http://schemas.openxmlformats.org/officeDocument/2006/relationships/image" Target="../media/image235.png"/><Relationship Id="rId19" Type="http://schemas.openxmlformats.org/officeDocument/2006/relationships/image" Target="../media/image243.png"/><Relationship Id="rId4" Type="http://schemas.openxmlformats.org/officeDocument/2006/relationships/image" Target="../media/image229.png"/><Relationship Id="rId9" Type="http://schemas.openxmlformats.org/officeDocument/2006/relationships/image" Target="../media/image234.png"/><Relationship Id="rId14" Type="http://schemas.openxmlformats.org/officeDocument/2006/relationships/image" Target="../media/image238.png"/><Relationship Id="rId22" Type="http://schemas.openxmlformats.org/officeDocument/2006/relationships/image" Target="../media/image246.png"/><Relationship Id="rId27" Type="http://schemas.openxmlformats.org/officeDocument/2006/relationships/image" Target="../media/image25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8.png"/><Relationship Id="rId3" Type="http://schemas.openxmlformats.org/officeDocument/2006/relationships/image" Target="../media/image254.png"/><Relationship Id="rId7" Type="http://schemas.openxmlformats.org/officeDocument/2006/relationships/image" Target="../media/image257.png"/><Relationship Id="rId2" Type="http://schemas.openxmlformats.org/officeDocument/2006/relationships/image" Target="../media/image2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6.png"/><Relationship Id="rId5" Type="http://schemas.openxmlformats.org/officeDocument/2006/relationships/image" Target="../media/image255.png"/><Relationship Id="rId10" Type="http://schemas.openxmlformats.org/officeDocument/2006/relationships/image" Target="../media/image260.png"/><Relationship Id="rId4" Type="http://schemas.openxmlformats.org/officeDocument/2006/relationships/image" Target="../media/image190.png"/><Relationship Id="rId9" Type="http://schemas.openxmlformats.org/officeDocument/2006/relationships/image" Target="../media/image25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7.png"/><Relationship Id="rId3" Type="http://schemas.openxmlformats.org/officeDocument/2006/relationships/image" Target="../media/image262.png"/><Relationship Id="rId7" Type="http://schemas.openxmlformats.org/officeDocument/2006/relationships/image" Target="../media/image266.png"/><Relationship Id="rId2" Type="http://schemas.openxmlformats.org/officeDocument/2006/relationships/image" Target="../media/image2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5.png"/><Relationship Id="rId11" Type="http://schemas.openxmlformats.org/officeDocument/2006/relationships/image" Target="../media/image270.png"/><Relationship Id="rId5" Type="http://schemas.openxmlformats.org/officeDocument/2006/relationships/image" Target="../media/image264.png"/><Relationship Id="rId10" Type="http://schemas.openxmlformats.org/officeDocument/2006/relationships/image" Target="../media/image269.png"/><Relationship Id="rId4" Type="http://schemas.openxmlformats.org/officeDocument/2006/relationships/image" Target="../media/image263.png"/><Relationship Id="rId9" Type="http://schemas.openxmlformats.org/officeDocument/2006/relationships/image" Target="../media/image26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4901" y="2496825"/>
            <a:ext cx="7978787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Complex Numbers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9752" y="407707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038600" y="15240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Let: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82153" y="1510352"/>
                <a:ext cx="15367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153" y="1510352"/>
                <a:ext cx="1536767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800" y="1981200"/>
                <a:ext cx="1907702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n-GB" sz="1400" dirty="0"/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1907702" cy="495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19600" y="2667000"/>
                <a:ext cx="22098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>
                          <a:latin typeface="Cambria Math"/>
                        </a:rPr>
                        <m:t>cos</m:t>
                      </m:r>
                      <m:r>
                        <a:rPr lang="en-US" sz="1400" i="1">
                          <a:latin typeface="Cambria Math"/>
                        </a:rPr>
                        <m:t>⁡(−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)+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67000"/>
                <a:ext cx="2209800" cy="4956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19600" y="3352800"/>
                <a:ext cx="16764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352800"/>
                <a:ext cx="1676400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50943" y="4607256"/>
                <a:ext cx="81272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943" y="4607256"/>
                <a:ext cx="812723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95800" y="4724400"/>
                <a:ext cx="13965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724400"/>
                <a:ext cx="139653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715000" y="4724400"/>
                <a:ext cx="15712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724400"/>
                <a:ext cx="157126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50943" y="5216856"/>
                <a:ext cx="81272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943" y="5216856"/>
                <a:ext cx="812723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50391" y="5341960"/>
                <a:ext cx="7285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391" y="5341960"/>
                <a:ext cx="72853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248400" y="1676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1676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‘1 over’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or with a power of -1</a:t>
            </a:r>
          </a:p>
        </p:txBody>
      </p:sp>
      <p:sp>
        <p:nvSpPr>
          <p:cNvPr id="61" name="Arc 60"/>
          <p:cNvSpPr/>
          <p:nvPr/>
        </p:nvSpPr>
        <p:spPr>
          <a:xfrm>
            <a:off x="6400800" y="22860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6705600" y="2362200"/>
            <a:ext cx="1542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De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629400" y="3048000"/>
            <a:ext cx="2000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and sin(-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1" name="Arc 100"/>
          <p:cNvSpPr/>
          <p:nvPr/>
        </p:nvSpPr>
        <p:spPr>
          <a:xfrm>
            <a:off x="6324600" y="29718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4343400" y="41148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could also subtract our two results: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0748" y="1524000"/>
            <a:ext cx="1442852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4510643" y="3362695"/>
            <a:ext cx="1486395" cy="49678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Arc 104"/>
          <p:cNvSpPr/>
          <p:nvPr/>
        </p:nvSpPr>
        <p:spPr>
          <a:xfrm>
            <a:off x="7058891" y="4881748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7387442" y="5017325"/>
            <a:ext cx="102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80F09D98-5BD9-4D52-82D8-B841B1A42D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examples we just saw were changing linear terms into ‘power’ terms (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also need to be able to work in the opposite direction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a powered term into linear terms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1400" i="1" baseline="30000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𝑠𝑖𝑛𝑎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𝑠𝑖𝑛𝑏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integers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 To do this we need to know some other patterns first!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80F09D98-5BD9-4D52-82D8-B841B1A42D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  <a:blipFill>
                <a:blip r:embed="rId11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">
            <a:extLst>
              <a:ext uri="{FF2B5EF4-FFF2-40B4-BE49-F238E27FC236}">
                <a16:creationId xmlns:a16="http://schemas.microsoft.com/office/drawing/2014/main" id="{BAB92975-986A-4C4B-A284-1355A3BE3E3D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48AAB106-4894-4123-AE19-584BE2297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BFB3D096-D49B-4C0A-B8B0-01B698907F40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BFB3D096-D49B-4C0A-B8B0-01B698907F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97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7" grpId="0"/>
      <p:bldP spid="102" grpId="0"/>
      <p:bldP spid="11" grpId="0" animBg="1"/>
      <p:bldP spid="11" grpId="1" animBg="1"/>
      <p:bldP spid="103" grpId="0" animBg="1"/>
      <p:bldP spid="103" grpId="1" animBg="1"/>
      <p:bldP spid="105" grpId="0" animBg="1"/>
      <p:bldP spid="106" grpId="0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66" y="6019060"/>
            <a:ext cx="3415352" cy="528961"/>
          </a:xfrm>
        </p:spPr>
        <p:txBody>
          <a:bodyPr>
            <a:norm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can also apply the rules we just saw to powers of z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15240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Let: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82153" y="1510352"/>
                <a:ext cx="18422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153" y="1510352"/>
                <a:ext cx="184229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799" y="1981200"/>
                <a:ext cx="2178133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𝑖𝑠𝑖𝑛𝑛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n-GB" sz="1400" dirty="0"/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799" y="1981200"/>
                <a:ext cx="2178133" cy="495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78976" y="2667000"/>
                <a:ext cx="2373086" cy="50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>
                          <a:latin typeface="Cambria Math"/>
                        </a:rPr>
                        <m:t>cos</m:t>
                      </m:r>
                      <m:r>
                        <a:rPr lang="en-US" sz="1400" i="1">
                          <a:latin typeface="Cambria Math"/>
                        </a:rPr>
                        <m:t>⁡(−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)+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976" y="2667000"/>
                <a:ext cx="2373086" cy="5087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19598" y="3388425"/>
                <a:ext cx="1957451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598" y="3388425"/>
                <a:ext cx="1957451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96564" y="4583506"/>
                <a:ext cx="103669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564" y="4583506"/>
                <a:ext cx="1036694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43301" y="4712524"/>
                <a:ext cx="16017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301" y="4712524"/>
                <a:ext cx="160172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976256" y="4712524"/>
                <a:ext cx="17764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256" y="4712524"/>
                <a:ext cx="177644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62267" y="5353836"/>
                <a:ext cx="795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267" y="5353836"/>
                <a:ext cx="79585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438405" y="1676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895605" y="1676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‘1 over’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or with a power of -1</a:t>
            </a:r>
          </a:p>
        </p:txBody>
      </p:sp>
      <p:sp>
        <p:nvSpPr>
          <p:cNvPr id="61" name="Arc 60"/>
          <p:cNvSpPr/>
          <p:nvPr/>
        </p:nvSpPr>
        <p:spPr>
          <a:xfrm>
            <a:off x="6590805" y="22860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6966857" y="2362200"/>
            <a:ext cx="1542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De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914407" y="3059876"/>
            <a:ext cx="2000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and sin(-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1" name="Arc 100"/>
          <p:cNvSpPr/>
          <p:nvPr/>
        </p:nvSpPr>
        <p:spPr>
          <a:xfrm>
            <a:off x="6609607" y="2983676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4343400" y="41148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could add our two results together: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0748" y="1524000"/>
            <a:ext cx="1757548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4451265" y="3410197"/>
            <a:ext cx="1890158" cy="49678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Arc 104"/>
          <p:cNvSpPr/>
          <p:nvPr/>
        </p:nvSpPr>
        <p:spPr>
          <a:xfrm>
            <a:off x="7545779" y="4881748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7874330" y="5017325"/>
            <a:ext cx="102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94585" y="5234671"/>
                <a:ext cx="103669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585" y="5234671"/>
                <a:ext cx="1036694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6089DB64-2B22-455D-A3D2-3F8BAC79711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8600" y="1600200"/>
                <a:ext cx="3276600" cy="487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examples we just saw were changing linear terms into ‘power’ terms (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also need to be able to work in the opposite direction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a powered term into linear terms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1400" i="1" baseline="30000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𝑠𝑖𝑛𝑎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𝑠𝑖𝑛𝑏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integers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 To do this we need to know some other patterns first!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6089DB64-2B22-455D-A3D2-3F8BAC7971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600200"/>
                <a:ext cx="3276600" cy="4876800"/>
              </a:xfrm>
              <a:prstGeom prst="rect">
                <a:avLst/>
              </a:prstGeom>
              <a:blipFill>
                <a:blip r:embed="rId11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">
            <a:extLst>
              <a:ext uri="{FF2B5EF4-FFF2-40B4-BE49-F238E27FC236}">
                <a16:creationId xmlns:a16="http://schemas.microsoft.com/office/drawing/2014/main" id="{477E8EF6-0F15-4290-902A-CE8A70BF9AC2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A189A78E-5957-48CE-B733-FCF76CFFC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7">
                <a:extLst>
                  <a:ext uri="{FF2B5EF4-FFF2-40B4-BE49-F238E27FC236}">
                    <a16:creationId xmlns:a16="http://schemas.microsoft.com/office/drawing/2014/main" id="{FD91985C-D0DE-4D2C-8E18-DE2D933FD6CD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27">
                <a:extLst>
                  <a:ext uri="{FF2B5EF4-FFF2-40B4-BE49-F238E27FC236}">
                    <a16:creationId xmlns:a16="http://schemas.microsoft.com/office/drawing/2014/main" id="{FD91985C-D0DE-4D2C-8E18-DE2D933FD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71C0240A-5D33-49ED-A160-C147BE45DCE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71C0240A-5D33-49ED-A160-C147BE45D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43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50" grpId="0"/>
      <p:bldP spid="51" grpId="0"/>
      <p:bldP spid="52" grpId="0"/>
      <p:bldP spid="53" grpId="0"/>
      <p:bldP spid="54" grpId="0"/>
      <p:bldP spid="55" grpId="0"/>
      <p:bldP spid="57" grpId="0"/>
      <p:bldP spid="59" grpId="0" animBg="1"/>
      <p:bldP spid="60" grpId="0"/>
      <p:bldP spid="61" grpId="0" animBg="1"/>
      <p:bldP spid="94" grpId="0"/>
      <p:bldP spid="100" grpId="0"/>
      <p:bldP spid="101" grpId="0" animBg="1"/>
      <p:bldP spid="102" grpId="0"/>
      <p:bldP spid="11" grpId="0" animBg="1"/>
      <p:bldP spid="11" grpId="1" animBg="1"/>
      <p:bldP spid="103" grpId="0" animBg="1"/>
      <p:bldP spid="103" grpId="1" animBg="1"/>
      <p:bldP spid="105" grpId="0" animBg="1"/>
      <p:bldP spid="106" grpId="0"/>
      <p:bldP spid="29" grpId="0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038600" y="15240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Let: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82153" y="1510352"/>
                <a:ext cx="18422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153" y="1510352"/>
                <a:ext cx="184229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799" y="1981200"/>
                <a:ext cx="2178133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𝑖𝑠𝑖𝑛𝑛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n-GB" sz="1400" dirty="0"/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799" y="1981200"/>
                <a:ext cx="2178133" cy="495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78976" y="2667000"/>
                <a:ext cx="2373086" cy="50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>
                          <a:latin typeface="Cambria Math"/>
                        </a:rPr>
                        <m:t>cos</m:t>
                      </m:r>
                      <m:r>
                        <a:rPr lang="en-US" sz="1400" i="1">
                          <a:latin typeface="Cambria Math"/>
                        </a:rPr>
                        <m:t>⁡(−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)+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976" y="2667000"/>
                <a:ext cx="2373086" cy="5087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19598" y="3388425"/>
                <a:ext cx="1957451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598" y="3388425"/>
                <a:ext cx="1957451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96564" y="4583506"/>
                <a:ext cx="100367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564" y="4583506"/>
                <a:ext cx="1003673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43301" y="4712524"/>
                <a:ext cx="16017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301" y="4712524"/>
                <a:ext cx="160172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976256" y="4712524"/>
                <a:ext cx="17764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256" y="4712524"/>
                <a:ext cx="177644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62267" y="5353836"/>
                <a:ext cx="8311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267" y="5353836"/>
                <a:ext cx="83112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438405" y="1676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895605" y="1676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‘1 over’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or with a power of -1</a:t>
            </a:r>
          </a:p>
        </p:txBody>
      </p:sp>
      <p:sp>
        <p:nvSpPr>
          <p:cNvPr id="61" name="Arc 60"/>
          <p:cNvSpPr/>
          <p:nvPr/>
        </p:nvSpPr>
        <p:spPr>
          <a:xfrm>
            <a:off x="6590805" y="22860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6966857" y="2362200"/>
            <a:ext cx="1542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De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914407" y="3059876"/>
            <a:ext cx="2000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and sin(-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1" name="Arc 100"/>
          <p:cNvSpPr/>
          <p:nvPr/>
        </p:nvSpPr>
        <p:spPr>
          <a:xfrm>
            <a:off x="6609607" y="2983676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4343400" y="41148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could also subtract our two results: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0748" y="1524000"/>
            <a:ext cx="1757548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4451265" y="3410197"/>
            <a:ext cx="1890158" cy="49678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Arc 104"/>
          <p:cNvSpPr/>
          <p:nvPr/>
        </p:nvSpPr>
        <p:spPr>
          <a:xfrm>
            <a:off x="7545779" y="4881748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7874330" y="5017325"/>
            <a:ext cx="102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94585" y="5234671"/>
                <a:ext cx="103669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585" y="5234671"/>
                <a:ext cx="1036694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05536E48-6F28-42FF-9072-78B1C8646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866" y="6019060"/>
            <a:ext cx="3415352" cy="528961"/>
          </a:xfrm>
        </p:spPr>
        <p:txBody>
          <a:bodyPr>
            <a:norm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can also apply the rules we just saw to powers of z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B5F97231-95A3-4F95-96FA-C1DF57DA38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8600" y="1600200"/>
                <a:ext cx="3276600" cy="487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examples we just saw were changing linear terms into ‘power’ terms (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also need to be able to work in the opposite direction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a powered term into linear terms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1400" i="1" baseline="30000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𝑠𝑖𝑛𝑎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𝑠𝑖𝑛𝑏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integers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 To do this we need to know some other patterns first!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B5F97231-95A3-4F95-96FA-C1DF57DA3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600200"/>
                <a:ext cx="3276600" cy="4876800"/>
              </a:xfrm>
              <a:prstGeom prst="rect">
                <a:avLst/>
              </a:prstGeom>
              <a:blipFill>
                <a:blip r:embed="rId12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">
            <a:extLst>
              <a:ext uri="{FF2B5EF4-FFF2-40B4-BE49-F238E27FC236}">
                <a16:creationId xmlns:a16="http://schemas.microsoft.com/office/drawing/2014/main" id="{860BDDF6-388F-4EAD-8A76-0905B8FF16C4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CA18A9B0-3820-453E-A87D-428972E77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9">
                <a:extLst>
                  <a:ext uri="{FF2B5EF4-FFF2-40B4-BE49-F238E27FC236}">
                    <a16:creationId xmlns:a16="http://schemas.microsoft.com/office/drawing/2014/main" id="{5B18FF36-59D9-4943-B9AB-9D2C7E173DA7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29">
                <a:extLst>
                  <a:ext uri="{FF2B5EF4-FFF2-40B4-BE49-F238E27FC236}">
                    <a16:creationId xmlns:a16="http://schemas.microsoft.com/office/drawing/2014/main" id="{5B18FF36-59D9-4943-B9AB-9D2C7E173D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27">
                <a:extLst>
                  <a:ext uri="{FF2B5EF4-FFF2-40B4-BE49-F238E27FC236}">
                    <a16:creationId xmlns:a16="http://schemas.microsoft.com/office/drawing/2014/main" id="{455659D3-46F5-45F5-9CF0-115646480514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27">
                <a:extLst>
                  <a:ext uri="{FF2B5EF4-FFF2-40B4-BE49-F238E27FC236}">
                    <a16:creationId xmlns:a16="http://schemas.microsoft.com/office/drawing/2014/main" id="{455659D3-46F5-45F5-9CF0-115646480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57">
                <a:extLst>
                  <a:ext uri="{FF2B5EF4-FFF2-40B4-BE49-F238E27FC236}">
                    <a16:creationId xmlns:a16="http://schemas.microsoft.com/office/drawing/2014/main" id="{7A23539B-8B4F-420C-85A2-79533A772E1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57">
                <a:extLst>
                  <a:ext uri="{FF2B5EF4-FFF2-40B4-BE49-F238E27FC236}">
                    <a16:creationId xmlns:a16="http://schemas.microsoft.com/office/drawing/2014/main" id="{7A23539B-8B4F-420C-85A2-79533A772E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069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7" grpId="0"/>
      <p:bldP spid="102" grpId="0"/>
      <p:bldP spid="11" grpId="0" animBg="1"/>
      <p:bldP spid="11" grpId="1" animBg="1"/>
      <p:bldP spid="103" grpId="0" animBg="1"/>
      <p:bldP spid="103" grpId="1" animBg="1"/>
      <p:bldP spid="105" grpId="0" animBg="1"/>
      <p:bldP spid="106" grpId="0"/>
      <p:bldP spid="29" grpId="0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415352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Let’s now see how we can use these ‘patterns’  in solving problems: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cos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5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in the form </a:t>
                </a:r>
              </a:p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a</a:t>
                </a:r>
                <a:r>
                  <a:rPr lang="en-US" sz="1400" dirty="0">
                    <a:latin typeface="Comic Sans MS" panose="030F0702030302020204" pitchFamily="66" charset="0"/>
                  </a:rPr>
                  <a:t>cos5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b</a:t>
                </a:r>
                <a:r>
                  <a:rPr lang="en-US" sz="1400" dirty="0">
                    <a:latin typeface="Comic Sans MS" panose="030F0702030302020204" pitchFamily="66" charset="0"/>
                  </a:rPr>
                  <a:t>cos3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c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cos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a</a:t>
                </a:r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b</a:t>
                </a:r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c</a:t>
                </a:r>
                <a:r>
                  <a:rPr lang="en-US" sz="1400" dirty="0">
                    <a:latin typeface="Comic Sans MS" panose="030F0702030302020204" pitchFamily="66" charset="0"/>
                  </a:rPr>
                  <a:t> are constants to be found.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will need to use the identities above to create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𝑐𝑜𝑠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5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term, as well as terms in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415352" cy="4876800"/>
              </a:xfrm>
              <a:blipFill>
                <a:blip r:embed="rId2"/>
                <a:stretch>
                  <a:fillRect t="-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83106" y="2214283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106" y="2214283"/>
                <a:ext cx="916918" cy="6219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859306" y="1833283"/>
            <a:ext cx="2008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Creating a cos</a:t>
            </a:r>
            <a:r>
              <a:rPr lang="en-GB" sz="1400" u="sng" baseline="30000" dirty="0">
                <a:latin typeface="Comic Sans MS" panose="030F0702030302020204" pitchFamily="66" charset="0"/>
              </a:rPr>
              <a:t>5</a:t>
            </a:r>
            <a:r>
              <a:rPr lang="el-GR" sz="1400" u="sng" dirty="0">
                <a:latin typeface="Comic Sans MS" panose="030F0702030302020204" pitchFamily="66" charset="0"/>
              </a:rPr>
              <a:t>θ</a:t>
            </a:r>
            <a:r>
              <a:rPr lang="en-GB" sz="1400" u="sng" dirty="0">
                <a:latin typeface="Comic Sans MS" panose="030F0702030302020204" pitchFamily="66" charset="0"/>
              </a:rPr>
              <a:t> term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45106" y="2366683"/>
                <a:ext cx="1109599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106" y="2366683"/>
                <a:ext cx="1109599" cy="3101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35706" y="2366683"/>
                <a:ext cx="1068434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5706" y="2366683"/>
                <a:ext cx="1068434" cy="3101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859306" y="2953871"/>
            <a:ext cx="50353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Creating the other cos terms – use the Binomial expansion!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83106" y="3258671"/>
                <a:ext cx="813749" cy="546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106" y="3258671"/>
                <a:ext cx="813749" cy="5464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83106" y="3944471"/>
                <a:ext cx="531491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106" y="3944471"/>
                <a:ext cx="531491" cy="2791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52231" y="3832645"/>
                <a:ext cx="894539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5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231" y="3832645"/>
                <a:ext cx="894539" cy="5073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61781" y="3797019"/>
                <a:ext cx="1088503" cy="5601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10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781" y="3797019"/>
                <a:ext cx="1088503" cy="5601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698002" y="3790091"/>
                <a:ext cx="1088503" cy="5601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10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002" y="3790091"/>
                <a:ext cx="1088503" cy="5601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52036" y="3782174"/>
                <a:ext cx="889666" cy="54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5</m:t>
                      </m:r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036" y="3782174"/>
                <a:ext cx="889666" cy="54303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268514" y="3784154"/>
                <a:ext cx="728341" cy="546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8514" y="3784154"/>
                <a:ext cx="728341" cy="5464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83106" y="4554071"/>
                <a:ext cx="531491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106" y="4554071"/>
                <a:ext cx="531491" cy="2791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64106" y="4554071"/>
                <a:ext cx="6410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 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4106" y="4554071"/>
                <a:ext cx="641009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21306" y="4554071"/>
                <a:ext cx="6152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306" y="4554071"/>
                <a:ext cx="615297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078506" y="4437297"/>
                <a:ext cx="82612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506" y="4437297"/>
                <a:ext cx="826124" cy="50731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22742" y="4435318"/>
                <a:ext cx="809581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i="1" smtClean="0">
                          <a:latin typeface="Cambria Math"/>
                        </a:rPr>
                        <m:t>5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742" y="4435318"/>
                <a:ext cx="809581" cy="50731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63021" y="4430369"/>
                <a:ext cx="72462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021" y="4430369"/>
                <a:ext cx="724622" cy="50731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781127" y="5133982"/>
                <a:ext cx="1082091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127" y="5133982"/>
                <a:ext cx="1082091" cy="50731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69797" y="5132004"/>
                <a:ext cx="114993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+ 5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797" y="5132004"/>
                <a:ext cx="1149930" cy="50731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629719" y="5130024"/>
                <a:ext cx="1086259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+ 10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719" y="5130024"/>
                <a:ext cx="1086259" cy="50731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791024" y="5820771"/>
                <a:ext cx="8619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</a:rPr>
                        <m:t>5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024" y="5820771"/>
                <a:ext cx="861903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01563" y="5818792"/>
                <a:ext cx="10996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5(2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563" y="5818792"/>
                <a:ext cx="1099660" cy="276999"/>
              </a:xfrm>
              <a:prstGeom prst="rect">
                <a:avLst/>
              </a:prstGeom>
              <a:blipFill>
                <a:blip r:embed="rId2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425858" y="5816812"/>
                <a:ext cx="10996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10(2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858" y="5816812"/>
                <a:ext cx="1099660" cy="276999"/>
              </a:xfrm>
              <a:prstGeom prst="rect">
                <a:avLst/>
              </a:prstGeom>
              <a:blipFill>
                <a:blip r:embed="rId2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00919" y="6281929"/>
                <a:ext cx="8619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</a:rPr>
                        <m:t>5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0919" y="6281929"/>
                <a:ext cx="861903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87708" y="6279949"/>
                <a:ext cx="9377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+ 10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708" y="6279949"/>
                <a:ext cx="937757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257625" y="6277969"/>
                <a:ext cx="8527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+ 20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625" y="6277969"/>
                <a:ext cx="852798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7745506" y="3487271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999836" y="3487271"/>
            <a:ext cx="964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the B.E.</a:t>
            </a:r>
          </a:p>
        </p:txBody>
      </p:sp>
      <p:sp>
        <p:nvSpPr>
          <p:cNvPr id="42" name="Arc 41"/>
          <p:cNvSpPr/>
          <p:nvPr/>
        </p:nvSpPr>
        <p:spPr>
          <a:xfrm>
            <a:off x="7669306" y="4096871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907306" y="4782671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526306" y="5392271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297706" y="5925671"/>
            <a:ext cx="3810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978065" y="4020671"/>
            <a:ext cx="9648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Cancel some z terms</a:t>
            </a: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5616388" y="2184540"/>
            <a:ext cx="1066800" cy="24937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602506" y="1851212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Using the Identity above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212106" y="4706471"/>
            <a:ext cx="175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Group up terms with the same power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31106" y="5392271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 using an identity above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02506" y="6001871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72072" y="5143878"/>
            <a:ext cx="688769" cy="47501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043870" y="5141898"/>
            <a:ext cx="688769" cy="47501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075045" y="5128043"/>
            <a:ext cx="538348" cy="47501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032488" y="5816813"/>
            <a:ext cx="562099" cy="25334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909282" y="5832648"/>
            <a:ext cx="587829" cy="25927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904830" y="5820771"/>
            <a:ext cx="518557" cy="2572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3998841" y="4536257"/>
            <a:ext cx="251361" cy="26323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6633184" y="4427399"/>
            <a:ext cx="372093" cy="47897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948375" y="4449170"/>
            <a:ext cx="510638" cy="47897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334815" y="4447191"/>
            <a:ext cx="469075" cy="47897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822198" y="4552091"/>
            <a:ext cx="389906" cy="25928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404580" y="4526363"/>
            <a:ext cx="320635" cy="2731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30">
                <a:extLst>
                  <a:ext uri="{FF2B5EF4-FFF2-40B4-BE49-F238E27FC236}">
                    <a16:creationId xmlns:a16="http://schemas.microsoft.com/office/drawing/2014/main" id="{B697C8A8-530D-4942-87B2-7030CAFE1577}"/>
                  </a:ext>
                </a:extLst>
              </p:cNvPr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30">
                <a:extLst>
                  <a:ext uri="{FF2B5EF4-FFF2-40B4-BE49-F238E27FC236}">
                    <a16:creationId xmlns:a16="http://schemas.microsoft.com/office/drawing/2014/main" id="{B697C8A8-530D-4942-87B2-7030CAFE1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29">
                <a:extLst>
                  <a:ext uri="{FF2B5EF4-FFF2-40B4-BE49-F238E27FC236}">
                    <a16:creationId xmlns:a16="http://schemas.microsoft.com/office/drawing/2014/main" id="{B30D326D-D190-41A5-A39A-BA9A06F603EB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29">
                <a:extLst>
                  <a:ext uri="{FF2B5EF4-FFF2-40B4-BE49-F238E27FC236}">
                    <a16:creationId xmlns:a16="http://schemas.microsoft.com/office/drawing/2014/main" id="{B30D326D-D190-41A5-A39A-BA9A06F60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27">
                <a:extLst>
                  <a:ext uri="{FF2B5EF4-FFF2-40B4-BE49-F238E27FC236}">
                    <a16:creationId xmlns:a16="http://schemas.microsoft.com/office/drawing/2014/main" id="{DAC47C5F-98F5-4465-ADF7-436A7E49682F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27">
                <a:extLst>
                  <a:ext uri="{FF2B5EF4-FFF2-40B4-BE49-F238E27FC236}">
                    <a16:creationId xmlns:a16="http://schemas.microsoft.com/office/drawing/2014/main" id="{DAC47C5F-98F5-4465-ADF7-436A7E496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57">
                <a:extLst>
                  <a:ext uri="{FF2B5EF4-FFF2-40B4-BE49-F238E27FC236}">
                    <a16:creationId xmlns:a16="http://schemas.microsoft.com/office/drawing/2014/main" id="{C4F71C81-2AEC-4561-8A3A-C0407DA266A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57">
                <a:extLst>
                  <a:ext uri="{FF2B5EF4-FFF2-40B4-BE49-F238E27FC236}">
                    <a16:creationId xmlns:a16="http://schemas.microsoft.com/office/drawing/2014/main" id="{C4F71C81-2AEC-4561-8A3A-C0407DA266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3">
            <a:extLst>
              <a:ext uri="{FF2B5EF4-FFF2-40B4-BE49-F238E27FC236}">
                <a16:creationId xmlns:a16="http://schemas.microsoft.com/office/drawing/2014/main" id="{14E05953-9384-45A8-B472-117F056936B2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69" name="Title 1">
            <a:extLst>
              <a:ext uri="{FF2B5EF4-FFF2-40B4-BE49-F238E27FC236}">
                <a16:creationId xmlns:a16="http://schemas.microsoft.com/office/drawing/2014/main" id="{5546F2D0-7910-42EF-A97B-A4D81CF3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11">
                <a:extLst>
                  <a:ext uri="{FF2B5EF4-FFF2-40B4-BE49-F238E27FC236}">
                    <a16:creationId xmlns:a16="http://schemas.microsoft.com/office/drawing/2014/main" id="{07870FAB-FADD-4C9B-983F-BBE4949F1B61}"/>
                  </a:ext>
                </a:extLst>
              </p:cNvPr>
              <p:cNvSpPr txBox="1"/>
              <p:nvPr/>
            </p:nvSpPr>
            <p:spPr>
              <a:xfrm>
                <a:off x="3881717" y="1299883"/>
                <a:ext cx="1818896" cy="3077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Let</a:t>
                </a:r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11">
                <a:extLst>
                  <a:ext uri="{FF2B5EF4-FFF2-40B4-BE49-F238E27FC236}">
                    <a16:creationId xmlns:a16="http://schemas.microsoft.com/office/drawing/2014/main" id="{07870FAB-FADD-4C9B-983F-BBE4949F1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717" y="1299883"/>
                <a:ext cx="1818896" cy="307777"/>
              </a:xfrm>
              <a:prstGeom prst="rect">
                <a:avLst/>
              </a:prstGeom>
              <a:blipFill>
                <a:blip r:embed="rId30"/>
                <a:stretch>
                  <a:fillRect l="-667" t="-3774" b="-1509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8">
            <a:extLst>
              <a:ext uri="{FF2B5EF4-FFF2-40B4-BE49-F238E27FC236}">
                <a16:creationId xmlns:a16="http://schemas.microsoft.com/office/drawing/2014/main" id="{48EC430A-774A-401B-88EB-124006FCAEBE}"/>
              </a:ext>
            </a:extLst>
          </p:cNvPr>
          <p:cNvCxnSpPr>
            <a:cxnSpLocks/>
          </p:cNvCxnSpPr>
          <p:nvPr/>
        </p:nvCxnSpPr>
        <p:spPr>
          <a:xfrm>
            <a:off x="6463553" y="152400"/>
            <a:ext cx="878541" cy="98612"/>
          </a:xfrm>
          <a:prstGeom prst="straightConnector1">
            <a:avLst/>
          </a:prstGeom>
          <a:ln w="666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8">
            <a:extLst>
              <a:ext uri="{FF2B5EF4-FFF2-40B4-BE49-F238E27FC236}">
                <a16:creationId xmlns:a16="http://schemas.microsoft.com/office/drawing/2014/main" id="{C2D9C222-5027-4445-AFF3-113C8F0D609A}"/>
              </a:ext>
            </a:extLst>
          </p:cNvPr>
          <p:cNvCxnSpPr>
            <a:cxnSpLocks/>
          </p:cNvCxnSpPr>
          <p:nvPr/>
        </p:nvCxnSpPr>
        <p:spPr>
          <a:xfrm flipH="1">
            <a:off x="1470212" y="179294"/>
            <a:ext cx="878541" cy="107577"/>
          </a:xfrm>
          <a:prstGeom prst="straightConnector1">
            <a:avLst/>
          </a:prstGeom>
          <a:ln w="666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78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  <p:bldP spid="11" grpId="0" animBg="1"/>
      <p:bldP spid="1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038600" y="1447800"/>
            <a:ext cx="2380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the two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76849" y="1993076"/>
                <a:ext cx="1068434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849" y="1993076"/>
                <a:ext cx="1068434" cy="310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972297" y="2515590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297" y="2515590"/>
                <a:ext cx="916918" cy="6219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762995" y="2667990"/>
                <a:ext cx="26813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10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</a:rPr>
                        <m:t>+ 20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995" y="2667990"/>
                <a:ext cx="268131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962400" y="3657600"/>
                <a:ext cx="3390352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+10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</a:rPr>
                        <m:t>+ 20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657600"/>
                <a:ext cx="3390352" cy="3101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14800" y="4114800"/>
                <a:ext cx="3352800" cy="515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16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16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14800"/>
                <a:ext cx="3352800" cy="5156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239000" y="1828800"/>
            <a:ext cx="1808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These two expressions must be equal to each other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67600" y="38862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both sides by 32</a:t>
            </a:r>
          </a:p>
        </p:txBody>
      </p:sp>
      <p:sp>
        <p:nvSpPr>
          <p:cNvPr id="71" name="Arc 70"/>
          <p:cNvSpPr/>
          <p:nvPr/>
        </p:nvSpPr>
        <p:spPr>
          <a:xfrm>
            <a:off x="7162800" y="38100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4724400" y="49530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we have written cos</a:t>
            </a:r>
            <a:r>
              <a:rPr lang="en-GB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using cos5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, cos3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and cos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0">
                <a:extLst>
                  <a:ext uri="{FF2B5EF4-FFF2-40B4-BE49-F238E27FC236}">
                    <a16:creationId xmlns:a16="http://schemas.microsoft.com/office/drawing/2014/main" id="{7B1724B3-8445-4991-9701-4A6C768E784C}"/>
                  </a:ext>
                </a:extLst>
              </p:cNvPr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30">
                <a:extLst>
                  <a:ext uri="{FF2B5EF4-FFF2-40B4-BE49-F238E27FC236}">
                    <a16:creationId xmlns:a16="http://schemas.microsoft.com/office/drawing/2014/main" id="{7B1724B3-8445-4991-9701-4A6C768E7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8308F509-A6D6-44C5-BBB0-334CE825F268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8308F509-A6D6-44C5-BBB0-334CE825F2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7">
                <a:extLst>
                  <a:ext uri="{FF2B5EF4-FFF2-40B4-BE49-F238E27FC236}">
                    <a16:creationId xmlns:a16="http://schemas.microsoft.com/office/drawing/2014/main" id="{7D3A8AB8-918D-4F00-860C-E1A2B7EF6A7F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7">
                <a:extLst>
                  <a:ext uri="{FF2B5EF4-FFF2-40B4-BE49-F238E27FC236}">
                    <a16:creationId xmlns:a16="http://schemas.microsoft.com/office/drawing/2014/main" id="{7D3A8AB8-918D-4F00-860C-E1A2B7EF6A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7">
                <a:extLst>
                  <a:ext uri="{FF2B5EF4-FFF2-40B4-BE49-F238E27FC236}">
                    <a16:creationId xmlns:a16="http://schemas.microsoft.com/office/drawing/2014/main" id="{F814A4A5-CAC3-4497-93F0-705BA7AB7057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57">
                <a:extLst>
                  <a:ext uri="{FF2B5EF4-FFF2-40B4-BE49-F238E27FC236}">
                    <a16:creationId xmlns:a16="http://schemas.microsoft.com/office/drawing/2014/main" id="{F814A4A5-CAC3-4497-93F0-705BA7AB7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3">
            <a:extLst>
              <a:ext uri="{FF2B5EF4-FFF2-40B4-BE49-F238E27FC236}">
                <a16:creationId xmlns:a16="http://schemas.microsoft.com/office/drawing/2014/main" id="{A0EEF107-8DEA-4B30-AB83-B3A43691D879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1DD73951-97BF-42A4-8B68-669875F72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A97AF6C2-BA16-468B-BA1F-993A37FA3A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415352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Let’s now see how we can use these ‘patterns’  in solving problems: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cos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5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in the form </a:t>
                </a:r>
              </a:p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a</a:t>
                </a:r>
                <a:r>
                  <a:rPr lang="en-US" sz="1400" dirty="0">
                    <a:latin typeface="Comic Sans MS" panose="030F0702030302020204" pitchFamily="66" charset="0"/>
                  </a:rPr>
                  <a:t>cos5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b</a:t>
                </a:r>
                <a:r>
                  <a:rPr lang="en-US" sz="1400" dirty="0">
                    <a:latin typeface="Comic Sans MS" panose="030F0702030302020204" pitchFamily="66" charset="0"/>
                  </a:rPr>
                  <a:t>cos3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c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cos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a</a:t>
                </a:r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b</a:t>
                </a:r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c</a:t>
                </a:r>
                <a:r>
                  <a:rPr lang="en-US" sz="1400" dirty="0">
                    <a:latin typeface="Comic Sans MS" panose="030F0702030302020204" pitchFamily="66" charset="0"/>
                  </a:rPr>
                  <a:t> are constants to be found.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will need to use the identities above to create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𝑐𝑜𝑠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5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term, as well as terms in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A97AF6C2-BA16-468B-BA1F-993A37FA3A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415352" cy="4876800"/>
              </a:xfrm>
              <a:blipFill>
                <a:blip r:embed="rId12"/>
                <a:stretch>
                  <a:fillRect t="-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23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  <p:bldP spid="64" grpId="0"/>
      <p:bldP spid="65" grpId="0"/>
      <p:bldP spid="66" grpId="0"/>
      <p:bldP spid="67" grpId="0"/>
      <p:bldP spid="8" grpId="0"/>
      <p:bldP spid="70" grpId="0"/>
      <p:bldP spid="71" grpId="0" animBg="1"/>
      <p:bldP spid="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15352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apply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trigonometric identities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sin</a:t>
            </a:r>
            <a:r>
              <a:rPr lang="en-US" sz="1400" baseline="30000" dirty="0">
                <a:latin typeface="Comic Sans MS" panose="030F0702030302020204" pitchFamily="66" charset="0"/>
              </a:rPr>
              <a:t>4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in the form: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d, e and f are constants to be found.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b) Hence, find the exact value of the following integral: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 Start exactly as with the previous question, by finding an expression with sin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one with cos4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cos2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a number (notice that we are expressing sine as cosine)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𝑑𝑐𝑜𝑠</m:t>
                      </m:r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𝑒𝑐𝑜𝑠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𝑓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blipFill>
                <a:blip r:embed="rId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038600" y="1447800"/>
            <a:ext cx="1965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Creating a sin</a:t>
            </a:r>
            <a:r>
              <a:rPr lang="en-GB" sz="1400" u="sng" baseline="30000" dirty="0">
                <a:latin typeface="Comic Sans MS" panose="030F0702030302020204" pitchFamily="66" charset="0"/>
              </a:rPr>
              <a:t>4</a:t>
            </a:r>
            <a:r>
              <a:rPr lang="el-GR" sz="1400" u="sng" dirty="0">
                <a:latin typeface="Comic Sans MS" panose="030F0702030302020204" pitchFamily="66" charset="0"/>
              </a:rPr>
              <a:t>θ</a:t>
            </a:r>
            <a:r>
              <a:rPr lang="en-GB" sz="1400" u="sng" dirty="0">
                <a:latin typeface="Comic Sans MS" panose="030F0702030302020204" pitchFamily="66" charset="0"/>
              </a:rPr>
              <a:t> term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24400" y="1981200"/>
                <a:ext cx="11448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981200"/>
                <a:ext cx="114486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15000" y="1981200"/>
                <a:ext cx="11903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16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981200"/>
                <a:ext cx="119032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038600" y="2667000"/>
            <a:ext cx="4557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Creating the </a:t>
            </a:r>
            <a:r>
              <a:rPr lang="en-GB" sz="1400" u="sng" dirty="0" err="1">
                <a:latin typeface="Comic Sans MS" panose="030F0702030302020204" pitchFamily="66" charset="0"/>
              </a:rPr>
              <a:t>cos</a:t>
            </a:r>
            <a:r>
              <a:rPr lang="en-GB" sz="1400" u="sng" dirty="0">
                <a:latin typeface="Comic Sans MS" panose="030F0702030302020204" pitchFamily="66" charset="0"/>
              </a:rPr>
              <a:t> terms – use the Binomial expansion!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62400" y="2971800"/>
                <a:ext cx="813749" cy="546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71800"/>
                <a:ext cx="813749" cy="5464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62400" y="3657600"/>
                <a:ext cx="531491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657600"/>
                <a:ext cx="531491" cy="2791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331525" y="3545774"/>
                <a:ext cx="1035605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525" y="3545774"/>
                <a:ext cx="1035605" cy="5073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171704" y="3500253"/>
                <a:ext cx="1144608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704" y="3500253"/>
                <a:ext cx="1144608" cy="5438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14803" y="3493325"/>
                <a:ext cx="1030730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 4</m:t>
                      </m:r>
                      <m:r>
                        <a:rPr lang="en-US" sz="1200" b="0" i="1" smtClean="0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4803" y="3493325"/>
                <a:ext cx="1030730" cy="5438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62400" y="4267200"/>
                <a:ext cx="531491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67200"/>
                <a:ext cx="531491" cy="2791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343400" y="4267200"/>
                <a:ext cx="6410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  4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267200"/>
                <a:ext cx="641009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01540" y="4269179"/>
                <a:ext cx="4876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540" y="4269179"/>
                <a:ext cx="487633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49677" y="4150322"/>
                <a:ext cx="8769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4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677" y="4150322"/>
                <a:ext cx="876907" cy="5073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7651669" y="3200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905999" y="3200400"/>
            <a:ext cx="964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the B.E.</a:t>
            </a:r>
          </a:p>
        </p:txBody>
      </p:sp>
      <p:sp>
        <p:nvSpPr>
          <p:cNvPr id="52" name="Arc 51"/>
          <p:cNvSpPr/>
          <p:nvPr/>
        </p:nvSpPr>
        <p:spPr>
          <a:xfrm>
            <a:off x="7516092" y="3857501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6516586" y="4424548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741723" y="3900054"/>
            <a:ext cx="1319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Cancel some z terms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5715000" y="1600200"/>
            <a:ext cx="1066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781800" y="1286435"/>
            <a:ext cx="2362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Using an Identity above (needs to be a subtraction to get the term in sine)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899563" y="4458367"/>
            <a:ext cx="224443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itchFamily="66" charset="0"/>
              </a:rPr>
              <a:t>Group up terms with the same power (use positive values in the brackets so we get </a:t>
            </a:r>
            <a:r>
              <a:rPr lang="en-US" sz="105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050" dirty="0">
                <a:solidFill>
                  <a:srgbClr val="FF0000"/>
                </a:solidFill>
                <a:latin typeface="Comic Sans MS" pitchFamily="66" charset="0"/>
              </a:rPr>
              <a:t> terms)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764977" y="1969325"/>
                <a:ext cx="10422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16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977" y="1969325"/>
                <a:ext cx="1042208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944097" y="3491346"/>
                <a:ext cx="835742" cy="54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097" y="3491346"/>
                <a:ext cx="835742" cy="54303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983967" y="4148343"/>
                <a:ext cx="758285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967" y="4148343"/>
                <a:ext cx="758285" cy="50731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0420" y="4847111"/>
                <a:ext cx="1082091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420" y="4847111"/>
                <a:ext cx="1082091" cy="50731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49089" y="4857007"/>
                <a:ext cx="114993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− 4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089" y="4857007"/>
                <a:ext cx="1149930" cy="50731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809011" y="4973780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011" y="4973780"/>
                <a:ext cx="45397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70317" y="5581402"/>
                <a:ext cx="8619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317" y="5581402"/>
                <a:ext cx="861903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645231" y="5579422"/>
                <a:ext cx="10659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− 4(2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231" y="5579422"/>
                <a:ext cx="1065997" cy="276999"/>
              </a:xfrm>
              <a:prstGeom prst="rect">
                <a:avLst/>
              </a:prstGeom>
              <a:blipFill>
                <a:blip r:embed="rId2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522026" y="5577442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026" y="5577442"/>
                <a:ext cx="45397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6098971" y="5099462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436427" y="5133109"/>
            <a:ext cx="1708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using an identity above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68338" y="6030685"/>
                <a:ext cx="8619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338" y="6030685"/>
                <a:ext cx="861903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57612" y="6039338"/>
                <a:ext cx="8527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− 8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612" y="6039338"/>
                <a:ext cx="852798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348130" y="6038603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130" y="6038603"/>
                <a:ext cx="453970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5800109" y="5726875"/>
            <a:ext cx="363185" cy="460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101938" y="5808023"/>
            <a:ext cx="1047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126677" y="4233554"/>
            <a:ext cx="338446" cy="29094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032666" y="4124696"/>
            <a:ext cx="605640" cy="53043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322125" y="4134592"/>
            <a:ext cx="722415" cy="53043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4453248" y="4227616"/>
            <a:ext cx="451262" cy="32063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4273138" y="4855028"/>
            <a:ext cx="619496" cy="48886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5268686" y="4864925"/>
            <a:ext cx="571993" cy="47699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223659" y="5565569"/>
            <a:ext cx="562098" cy="28896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4993575" y="5563589"/>
            <a:ext cx="562098" cy="28896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30">
                <a:extLst>
                  <a:ext uri="{FF2B5EF4-FFF2-40B4-BE49-F238E27FC236}">
                    <a16:creationId xmlns:a16="http://schemas.microsoft.com/office/drawing/2014/main" id="{0C7D10AA-2C9A-41EB-8E55-C4A3B8759DA9}"/>
                  </a:ext>
                </a:extLst>
              </p:cNvPr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30">
                <a:extLst>
                  <a:ext uri="{FF2B5EF4-FFF2-40B4-BE49-F238E27FC236}">
                    <a16:creationId xmlns:a16="http://schemas.microsoft.com/office/drawing/2014/main" id="{0C7D10AA-2C9A-41EB-8E55-C4A3B8759D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29">
                <a:extLst>
                  <a:ext uri="{FF2B5EF4-FFF2-40B4-BE49-F238E27FC236}">
                    <a16:creationId xmlns:a16="http://schemas.microsoft.com/office/drawing/2014/main" id="{DA982928-F28D-4122-9C70-87C82B6EECBC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29">
                <a:extLst>
                  <a:ext uri="{FF2B5EF4-FFF2-40B4-BE49-F238E27FC236}">
                    <a16:creationId xmlns:a16="http://schemas.microsoft.com/office/drawing/2014/main" id="{DA982928-F28D-4122-9C70-87C82B6EE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27">
                <a:extLst>
                  <a:ext uri="{FF2B5EF4-FFF2-40B4-BE49-F238E27FC236}">
                    <a16:creationId xmlns:a16="http://schemas.microsoft.com/office/drawing/2014/main" id="{23CCE9C6-471F-4752-942B-16FE8669D86D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27">
                <a:extLst>
                  <a:ext uri="{FF2B5EF4-FFF2-40B4-BE49-F238E27FC236}">
                    <a16:creationId xmlns:a16="http://schemas.microsoft.com/office/drawing/2014/main" id="{23CCE9C6-471F-4752-942B-16FE8669D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57">
                <a:extLst>
                  <a:ext uri="{FF2B5EF4-FFF2-40B4-BE49-F238E27FC236}">
                    <a16:creationId xmlns:a16="http://schemas.microsoft.com/office/drawing/2014/main" id="{9C85EF83-5F13-448E-B7A8-E81284D4429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57">
                <a:extLst>
                  <a:ext uri="{FF2B5EF4-FFF2-40B4-BE49-F238E27FC236}">
                    <a16:creationId xmlns:a16="http://schemas.microsoft.com/office/drawing/2014/main" id="{9C85EF83-5F13-448E-B7A8-E81284D44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3">
            <a:extLst>
              <a:ext uri="{FF2B5EF4-FFF2-40B4-BE49-F238E27FC236}">
                <a16:creationId xmlns:a16="http://schemas.microsoft.com/office/drawing/2014/main" id="{AF2D649B-5F1D-4ECE-8228-7AF309C6E5DE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80" name="Title 1">
            <a:extLst>
              <a:ext uri="{FF2B5EF4-FFF2-40B4-BE49-F238E27FC236}">
                <a16:creationId xmlns:a16="http://schemas.microsoft.com/office/drawing/2014/main" id="{F0DF5D8C-34E9-4774-AD9F-070CF31F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cxnSp>
        <p:nvCxnSpPr>
          <p:cNvPr id="81" name="Straight Arrow Connector 8">
            <a:extLst>
              <a:ext uri="{FF2B5EF4-FFF2-40B4-BE49-F238E27FC236}">
                <a16:creationId xmlns:a16="http://schemas.microsoft.com/office/drawing/2014/main" id="{88736BC2-FA2F-477E-AE58-F4FEE38FD6A2}"/>
              </a:ext>
            </a:extLst>
          </p:cNvPr>
          <p:cNvCxnSpPr>
            <a:cxnSpLocks/>
          </p:cNvCxnSpPr>
          <p:nvPr/>
        </p:nvCxnSpPr>
        <p:spPr>
          <a:xfrm>
            <a:off x="6463553" y="152400"/>
            <a:ext cx="878541" cy="98612"/>
          </a:xfrm>
          <a:prstGeom prst="straightConnector1">
            <a:avLst/>
          </a:prstGeom>
          <a:ln w="666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81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7" grpId="0"/>
      <p:bldP spid="2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0" grpId="0" animBg="1"/>
      <p:bldP spid="51" grpId="0"/>
      <p:bldP spid="52" grpId="0" animBg="1"/>
      <p:bldP spid="60" grpId="0" animBg="1"/>
      <p:bldP spid="68" grpId="0"/>
      <p:bldP spid="70" grpId="0"/>
      <p:bldP spid="71" grpId="0"/>
      <p:bldP spid="74" grpId="0"/>
      <p:bldP spid="86" grpId="0"/>
      <p:bldP spid="87" grpId="0"/>
      <p:bldP spid="44" grpId="0"/>
      <p:bldP spid="45" grpId="0"/>
      <p:bldP spid="46" grpId="0"/>
      <p:bldP spid="47" grpId="0"/>
      <p:bldP spid="48" grpId="0"/>
      <p:bldP spid="49" grpId="0"/>
      <p:bldP spid="53" grpId="0" animBg="1"/>
      <p:bldP spid="54" grpId="0"/>
      <p:bldP spid="55" grpId="0"/>
      <p:bldP spid="56" grpId="0"/>
      <p:bldP spid="57" grpId="0"/>
      <p:bldP spid="59" grpId="0" animBg="1"/>
      <p:bldP spid="61" grpId="0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7" grpId="0" animBg="1"/>
      <p:bldP spid="67" grpId="1" animBg="1"/>
      <p:bldP spid="72" grpId="0" animBg="1"/>
      <p:bldP spid="72" grpId="1" animBg="1"/>
      <p:bldP spid="73" grpId="0" animBg="1"/>
      <p:bldP spid="73" grpId="1" animBg="1"/>
      <p:bldP spid="75" grpId="0" animBg="1"/>
      <p:bldP spid="7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4038600" y="1447800"/>
            <a:ext cx="2380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the two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776849" y="1993076"/>
                <a:ext cx="10422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16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849" y="1993076"/>
                <a:ext cx="104220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972297" y="2515590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297" y="2515590"/>
                <a:ext cx="916918" cy="6219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762995" y="2667990"/>
                <a:ext cx="2073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−8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995" y="2667990"/>
                <a:ext cx="207332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962400" y="3657600"/>
                <a:ext cx="27561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16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4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−8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+6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657600"/>
                <a:ext cx="275613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/>
          <p:cNvSpPr txBox="1"/>
          <p:nvPr/>
        </p:nvSpPr>
        <p:spPr>
          <a:xfrm>
            <a:off x="7239000" y="1828800"/>
            <a:ext cx="1808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These two expressions must be equal to each other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945086" y="3862451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both sides by 16</a:t>
            </a:r>
          </a:p>
        </p:txBody>
      </p:sp>
      <p:sp>
        <p:nvSpPr>
          <p:cNvPr id="83" name="Arc 82"/>
          <p:cNvSpPr/>
          <p:nvPr/>
        </p:nvSpPr>
        <p:spPr>
          <a:xfrm>
            <a:off x="6616535" y="3821877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4712525" y="5071754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we have written sin</a:t>
            </a:r>
            <a:r>
              <a:rPr lang="en-GB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using cos4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and cos2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4126676" y="4190010"/>
                <a:ext cx="2682979" cy="5156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4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676" y="4190010"/>
                <a:ext cx="2682979" cy="5156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C4C059F3-4404-411F-9E2A-DFE2D8F5BF9C}"/>
                  </a:ext>
                </a:extLst>
              </p:cNvPr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C4C059F3-4404-411F-9E2A-DFE2D8F5BF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9">
                <a:extLst>
                  <a:ext uri="{FF2B5EF4-FFF2-40B4-BE49-F238E27FC236}">
                    <a16:creationId xmlns:a16="http://schemas.microsoft.com/office/drawing/2014/main" id="{CB2B79CD-26EA-4F84-92BC-E1B5873AD7EE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9">
                <a:extLst>
                  <a:ext uri="{FF2B5EF4-FFF2-40B4-BE49-F238E27FC236}">
                    <a16:creationId xmlns:a16="http://schemas.microsoft.com/office/drawing/2014/main" id="{CB2B79CD-26EA-4F84-92BC-E1B5873AD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7">
                <a:extLst>
                  <a:ext uri="{FF2B5EF4-FFF2-40B4-BE49-F238E27FC236}">
                    <a16:creationId xmlns:a16="http://schemas.microsoft.com/office/drawing/2014/main" id="{F837D22F-A4EB-4338-93C4-526E70C5FD31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7">
                <a:extLst>
                  <a:ext uri="{FF2B5EF4-FFF2-40B4-BE49-F238E27FC236}">
                    <a16:creationId xmlns:a16="http://schemas.microsoft.com/office/drawing/2014/main" id="{F837D22F-A4EB-4338-93C4-526E70C5F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57">
                <a:extLst>
                  <a:ext uri="{FF2B5EF4-FFF2-40B4-BE49-F238E27FC236}">
                    <a16:creationId xmlns:a16="http://schemas.microsoft.com/office/drawing/2014/main" id="{26D45B5C-85E8-4FE5-A2FC-6B319DE4868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57">
                <a:extLst>
                  <a:ext uri="{FF2B5EF4-FFF2-40B4-BE49-F238E27FC236}">
                    <a16:creationId xmlns:a16="http://schemas.microsoft.com/office/drawing/2014/main" id="{26D45B5C-85E8-4FE5-A2FC-6B319DE486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3">
            <a:extLst>
              <a:ext uri="{FF2B5EF4-FFF2-40B4-BE49-F238E27FC236}">
                <a16:creationId xmlns:a16="http://schemas.microsoft.com/office/drawing/2014/main" id="{33645DC9-1DE8-443C-9C62-6820F4007551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58ECA981-7B33-4C5C-837E-118D6A0A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D37286CF-50AE-4AE1-A4EF-2C28804BE197}"/>
              </a:ext>
            </a:extLst>
          </p:cNvPr>
          <p:cNvSpPr txBox="1">
            <a:spLocks/>
          </p:cNvSpPr>
          <p:nvPr/>
        </p:nvSpPr>
        <p:spPr>
          <a:xfrm>
            <a:off x="228600" y="1600200"/>
            <a:ext cx="3415352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b="1">
                <a:latin typeface="Comic Sans MS" panose="030F0702030302020204" pitchFamily="66" charset="0"/>
              </a:rPr>
              <a:t>You can apply De Moivre’s theorem to trigonometric identities</a:t>
            </a:r>
            <a:endParaRPr lang="en-GB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a) Express sin</a:t>
            </a:r>
            <a:r>
              <a:rPr lang="en-US" sz="1400" baseline="30000">
                <a:latin typeface="Comic Sans MS" panose="030F0702030302020204" pitchFamily="66" charset="0"/>
              </a:rPr>
              <a:t>4</a:t>
            </a:r>
            <a:r>
              <a:rPr lang="el-GR" sz="1400">
                <a:latin typeface="Comic Sans MS" panose="030F0702030302020204" pitchFamily="66" charset="0"/>
              </a:rPr>
              <a:t>θ</a:t>
            </a:r>
            <a:r>
              <a:rPr lang="en-US" sz="1400">
                <a:latin typeface="Comic Sans MS" panose="030F0702030302020204" pitchFamily="66" charset="0"/>
              </a:rPr>
              <a:t> in the form: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Where d, e and f are constants to be found.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b) Hence, find the exact value of the following integral: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 Start exactly as with the previous question, by finding an expression with sin</a:t>
            </a:r>
            <a:r>
              <a:rPr lang="en-US" sz="1400" baseline="3000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 and one with cos4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, cos2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 and a number (notice that we are expressing sine as cosine)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5">
                <a:extLst>
                  <a:ext uri="{FF2B5EF4-FFF2-40B4-BE49-F238E27FC236}">
                    <a16:creationId xmlns:a16="http://schemas.microsoft.com/office/drawing/2014/main" id="{0C513489-F4C6-4A19-84D6-750F296369D6}"/>
                  </a:ext>
                </a:extLst>
              </p:cNvPr>
              <p:cNvSpPr txBox="1"/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𝑑𝑐𝑜𝑠</m:t>
                      </m:r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𝑒𝑐𝑜𝑠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𝑓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5">
                <a:extLst>
                  <a:ext uri="{FF2B5EF4-FFF2-40B4-BE49-F238E27FC236}">
                    <a16:creationId xmlns:a16="http://schemas.microsoft.com/office/drawing/2014/main" id="{0C513489-F4C6-4A19-84D6-750F2963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blipFill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6">
                <a:extLst>
                  <a:ext uri="{FF2B5EF4-FFF2-40B4-BE49-F238E27FC236}">
                    <a16:creationId xmlns:a16="http://schemas.microsoft.com/office/drawing/2014/main" id="{22926B84-C564-4C26-B1B9-8FDAC819C6DD}"/>
                  </a:ext>
                </a:extLst>
              </p:cNvPr>
              <p:cNvSpPr txBox="1"/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6">
                <a:extLst>
                  <a:ext uri="{FF2B5EF4-FFF2-40B4-BE49-F238E27FC236}">
                    <a16:creationId xmlns:a16="http://schemas.microsoft.com/office/drawing/2014/main" id="{22926B84-C564-4C26-B1B9-8FDAC819C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17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 animBg="1"/>
      <p:bldP spid="84" grpId="0"/>
      <p:bldP spid="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4661066" y="1434934"/>
                <a:ext cx="2682979" cy="5156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4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066" y="1434934"/>
                <a:ext cx="2682979" cy="5156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2133600"/>
                <a:ext cx="1213666" cy="6344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4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133600"/>
                <a:ext cx="1213666" cy="6344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57600" y="3048000"/>
                <a:ext cx="2693686" cy="6344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  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048000"/>
                <a:ext cx="2693686" cy="6344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81099" y="1447800"/>
                <a:ext cx="1462901" cy="576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099" y="1447800"/>
                <a:ext cx="1462901" cy="576761"/>
              </a:xfrm>
              <a:prstGeom prst="rect">
                <a:avLst/>
              </a:prstGeom>
              <a:blipFill>
                <a:blip r:embed="rId5"/>
                <a:stretch>
                  <a:fillRect l="-37083" t="-125532" b="-176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83078" y="2057400"/>
                <a:ext cx="1462901" cy="576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3078" y="2057400"/>
                <a:ext cx="1462901" cy="576761"/>
              </a:xfrm>
              <a:prstGeom prst="rect">
                <a:avLst/>
              </a:prstGeom>
              <a:blipFill>
                <a:blip r:embed="rId6"/>
                <a:stretch>
                  <a:fillRect l="-37083" t="-125532" b="-176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581400" y="3886200"/>
                <a:ext cx="2785314" cy="5985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/>
                                  <m:e/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                                             </m:t>
                                    </m:r>
                                  </m:e>
                                  <m:e/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886200"/>
                <a:ext cx="2785314" cy="5985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86200" y="3962400"/>
                <a:ext cx="90114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962400"/>
                <a:ext cx="901144" cy="497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48200" y="3962400"/>
                <a:ext cx="100642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962400"/>
                <a:ext cx="1006429" cy="49564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86400" y="3962400"/>
                <a:ext cx="66499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962400"/>
                <a:ext cx="664990" cy="4970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81400" y="4648200"/>
                <a:ext cx="2650726" cy="444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32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648200"/>
                <a:ext cx="2650726" cy="4441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19800" y="4648200"/>
                <a:ext cx="2516393" cy="444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32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648200"/>
                <a:ext cx="2516393" cy="4441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581400" y="5334000"/>
                <a:ext cx="66838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334000"/>
                <a:ext cx="668388" cy="43922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400800" y="2667000"/>
            <a:ext cx="1143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with an equivalent expression</a:t>
            </a:r>
          </a:p>
        </p:txBody>
      </p:sp>
      <p:sp>
        <p:nvSpPr>
          <p:cNvPr id="27" name="Arc 26"/>
          <p:cNvSpPr/>
          <p:nvPr/>
        </p:nvSpPr>
        <p:spPr>
          <a:xfrm>
            <a:off x="6096000" y="2514600"/>
            <a:ext cx="381000" cy="914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848600" y="10668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Cosine Integrals (in Pure Year 2)</a:t>
            </a:r>
          </a:p>
        </p:txBody>
      </p:sp>
      <p:sp>
        <p:nvSpPr>
          <p:cNvPr id="32" name="Arc 31"/>
          <p:cNvSpPr/>
          <p:nvPr/>
        </p:nvSpPr>
        <p:spPr>
          <a:xfrm>
            <a:off x="6248400" y="3429000"/>
            <a:ext cx="381000" cy="838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553200" y="3581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term with respect to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 using knowledge from C4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8229600" y="42672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8534400" y="43434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>
            <a:off x="8229600" y="48768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8511639" y="4953000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400" y="16002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962400" y="23622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114800" y="3124200"/>
            <a:ext cx="18288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410200" y="1447800"/>
            <a:ext cx="18288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30">
                <a:extLst>
                  <a:ext uri="{FF2B5EF4-FFF2-40B4-BE49-F238E27FC236}">
                    <a16:creationId xmlns:a16="http://schemas.microsoft.com/office/drawing/2014/main" id="{445AF806-D159-480F-84FA-0AF7EEF49823}"/>
                  </a:ext>
                </a:extLst>
              </p:cNvPr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30">
                <a:extLst>
                  <a:ext uri="{FF2B5EF4-FFF2-40B4-BE49-F238E27FC236}">
                    <a16:creationId xmlns:a16="http://schemas.microsoft.com/office/drawing/2014/main" id="{445AF806-D159-480F-84FA-0AF7EEF49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29">
                <a:extLst>
                  <a:ext uri="{FF2B5EF4-FFF2-40B4-BE49-F238E27FC236}">
                    <a16:creationId xmlns:a16="http://schemas.microsoft.com/office/drawing/2014/main" id="{EBDD2375-4938-40AA-A660-9276EFE95B4D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29">
                <a:extLst>
                  <a:ext uri="{FF2B5EF4-FFF2-40B4-BE49-F238E27FC236}">
                    <a16:creationId xmlns:a16="http://schemas.microsoft.com/office/drawing/2014/main" id="{EBDD2375-4938-40AA-A660-9276EFE95B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7">
                <a:extLst>
                  <a:ext uri="{FF2B5EF4-FFF2-40B4-BE49-F238E27FC236}">
                    <a16:creationId xmlns:a16="http://schemas.microsoft.com/office/drawing/2014/main" id="{DA276A8E-828E-431C-A24F-9C053E0B4C50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7">
                <a:extLst>
                  <a:ext uri="{FF2B5EF4-FFF2-40B4-BE49-F238E27FC236}">
                    <a16:creationId xmlns:a16="http://schemas.microsoft.com/office/drawing/2014/main" id="{DA276A8E-828E-431C-A24F-9C053E0B4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57">
                <a:extLst>
                  <a:ext uri="{FF2B5EF4-FFF2-40B4-BE49-F238E27FC236}">
                    <a16:creationId xmlns:a16="http://schemas.microsoft.com/office/drawing/2014/main" id="{9BFDACC3-899D-46D9-BA0A-B7B2A34FC73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57">
                <a:extLst>
                  <a:ext uri="{FF2B5EF4-FFF2-40B4-BE49-F238E27FC236}">
                    <a16:creationId xmlns:a16="http://schemas.microsoft.com/office/drawing/2014/main" id="{9BFDACC3-899D-46D9-BA0A-B7B2A34FC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3">
            <a:extLst>
              <a:ext uri="{FF2B5EF4-FFF2-40B4-BE49-F238E27FC236}">
                <a16:creationId xmlns:a16="http://schemas.microsoft.com/office/drawing/2014/main" id="{20F1E8D8-5E5B-494F-B9E3-D9550E92F111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AB889D07-5E24-4E44-9D02-FC323981F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6259392F-A745-4D83-B5F4-5593A5EE96C9}"/>
              </a:ext>
            </a:extLst>
          </p:cNvPr>
          <p:cNvSpPr txBox="1">
            <a:spLocks/>
          </p:cNvSpPr>
          <p:nvPr/>
        </p:nvSpPr>
        <p:spPr>
          <a:xfrm>
            <a:off x="228600" y="1600200"/>
            <a:ext cx="3415352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b="1">
                <a:latin typeface="Comic Sans MS" panose="030F0702030302020204" pitchFamily="66" charset="0"/>
              </a:rPr>
              <a:t>You can apply De Moivre’s theorem to trigonometric identities</a:t>
            </a:r>
            <a:endParaRPr lang="en-GB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a) Express sin</a:t>
            </a:r>
            <a:r>
              <a:rPr lang="en-US" sz="1400" baseline="30000">
                <a:latin typeface="Comic Sans MS" panose="030F0702030302020204" pitchFamily="66" charset="0"/>
              </a:rPr>
              <a:t>4</a:t>
            </a:r>
            <a:r>
              <a:rPr lang="el-GR" sz="1400">
                <a:latin typeface="Comic Sans MS" panose="030F0702030302020204" pitchFamily="66" charset="0"/>
              </a:rPr>
              <a:t>θ</a:t>
            </a:r>
            <a:r>
              <a:rPr lang="en-US" sz="1400">
                <a:latin typeface="Comic Sans MS" panose="030F0702030302020204" pitchFamily="66" charset="0"/>
              </a:rPr>
              <a:t> in the form: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Where d, e and f are constants to be found.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b) Hence, find the exact value of the following integral: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 Start exactly as with the previous question, by finding an expression with sin</a:t>
            </a:r>
            <a:r>
              <a:rPr lang="en-US" sz="1400" baseline="3000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 and one with cos4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, cos2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 and a number (notice that we are expressing sine as cosine)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">
                <a:extLst>
                  <a:ext uri="{FF2B5EF4-FFF2-40B4-BE49-F238E27FC236}">
                    <a16:creationId xmlns:a16="http://schemas.microsoft.com/office/drawing/2014/main" id="{7D466DEB-72DC-4201-9813-3568191423C8}"/>
                  </a:ext>
                </a:extLst>
              </p:cNvPr>
              <p:cNvSpPr txBox="1"/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𝑑𝑐𝑜𝑠</m:t>
                      </m:r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𝑒𝑐𝑜𝑠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𝑓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5">
                <a:extLst>
                  <a:ext uri="{FF2B5EF4-FFF2-40B4-BE49-F238E27FC236}">
                    <a16:creationId xmlns:a16="http://schemas.microsoft.com/office/drawing/2014/main" id="{7D466DEB-72DC-4201-9813-356819142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blipFill>
                <a:blip r:embed="rId1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">
                <a:extLst>
                  <a:ext uri="{FF2B5EF4-FFF2-40B4-BE49-F238E27FC236}">
                    <a16:creationId xmlns:a16="http://schemas.microsoft.com/office/drawing/2014/main" id="{3B9D1FA8-9716-4EA2-B410-414F25DE44DF}"/>
                  </a:ext>
                </a:extLst>
              </p:cNvPr>
              <p:cNvSpPr txBox="1"/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">
                <a:extLst>
                  <a:ext uri="{FF2B5EF4-FFF2-40B4-BE49-F238E27FC236}">
                    <a16:creationId xmlns:a16="http://schemas.microsoft.com/office/drawing/2014/main" id="{3B9D1FA8-9716-4EA2-B410-414F25DE4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414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8" grpId="0"/>
      <p:bldP spid="17" grpId="0"/>
      <p:bldP spid="18" grpId="0"/>
      <p:bldP spid="9" grpId="0"/>
      <p:bldP spid="20" grpId="0"/>
      <p:bldP spid="21" grpId="0"/>
      <p:bldP spid="22" grpId="0"/>
      <p:bldP spid="24" grpId="0"/>
      <p:bldP spid="25" grpId="0"/>
      <p:bldP spid="26" grpId="0"/>
      <p:bldP spid="27" grpId="0" animBg="1"/>
      <p:bldP spid="29" grpId="0"/>
      <p:bldP spid="32" grpId="0" animBg="1"/>
      <p:bldP spid="33" grpId="0"/>
      <p:bldP spid="34" grpId="0" animBg="1"/>
      <p:bldP spid="35" grpId="0"/>
      <p:bldP spid="36" grpId="0" animBg="1"/>
      <p:bldP spid="37" grpId="0"/>
      <p:bldP spid="10" grpId="0" animBg="1"/>
      <p:bldP spid="10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1D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14-15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D113727-5D9C-4876-9050-CCAB932F259F}"/>
              </a:ext>
            </a:extLst>
          </p:cNvPr>
          <p:cNvSpPr txBox="1"/>
          <p:nvPr/>
        </p:nvSpPr>
        <p:spPr>
          <a:xfrm>
            <a:off x="1187624" y="2866452"/>
            <a:ext cx="475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Q2-5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Q6-7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75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1D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469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apply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trigonometric identities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involves changing expressions involving a function of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into one without.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For example changing a cos6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into powers of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cos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will need to use the binomial expansion from the regular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Maths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course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38800" y="1447800"/>
                <a:ext cx="8867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447800"/>
                <a:ext cx="886717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3800" y="1905000"/>
                <a:ext cx="47156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baseline="40000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905000"/>
                <a:ext cx="471565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733801" y="2743200"/>
            <a:ext cx="5181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Remember </a:t>
            </a:r>
            <a:r>
              <a:rPr lang="en-GB" sz="1400" baseline="40000" dirty="0" err="1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GB" sz="1400" baseline="-25000" dirty="0" err="1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a function you can find on your calculator</a:t>
            </a:r>
          </a:p>
          <a:p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first term has the full power of n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As you move across you slowly swap the powers over to the second term until it has the full power of n</a:t>
            </a:r>
          </a:p>
          <a:p>
            <a:endParaRPr lang="en-GB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For example: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419600" y="2209800"/>
            <a:ext cx="152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334000" y="22098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324600" y="22098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38800" y="4419600"/>
                <a:ext cx="87485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19600"/>
                <a:ext cx="87485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91000" y="4953000"/>
                <a:ext cx="4112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953000"/>
                <a:ext cx="41126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95800" y="4953000"/>
                <a:ext cx="10075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</m:t>
                      </m:r>
                      <m:r>
                        <a:rPr lang="en-GB" sz="1400" b="0" i="1" baseline="40000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953000"/>
                <a:ext cx="100751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10200" y="4953000"/>
                <a:ext cx="1096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</m:t>
                      </m:r>
                      <m:r>
                        <a:rPr lang="en-GB" sz="1400" b="0" i="1" baseline="40000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953000"/>
                <a:ext cx="109619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400800" y="4953000"/>
                <a:ext cx="10134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</m:t>
                      </m:r>
                      <m:r>
                        <a:rPr lang="en-GB" sz="1400" b="0" i="1" baseline="40000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953000"/>
                <a:ext cx="101341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315200" y="4953000"/>
                <a:ext cx="6242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4953000"/>
                <a:ext cx="62421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95800" y="5486400"/>
                <a:ext cx="4112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486400"/>
                <a:ext cx="41126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00600" y="5486400"/>
                <a:ext cx="8656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4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86400"/>
                <a:ext cx="86568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62600" y="5486400"/>
                <a:ext cx="9501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6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486400"/>
                <a:ext cx="95019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400800" y="5486400"/>
                <a:ext cx="867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4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486400"/>
                <a:ext cx="86741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162800" y="5486400"/>
                <a:ext cx="6242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486400"/>
                <a:ext cx="62421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7696200" y="45720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001000" y="4495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Follow the pattern above</a:t>
            </a:r>
          </a:p>
        </p:txBody>
      </p:sp>
      <p:sp>
        <p:nvSpPr>
          <p:cNvPr id="29" name="Arc 28"/>
          <p:cNvSpPr/>
          <p:nvPr/>
        </p:nvSpPr>
        <p:spPr>
          <a:xfrm>
            <a:off x="7696200" y="51054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8001000" y="5029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work out the </a:t>
            </a:r>
            <a:r>
              <a:rPr lang="en-US" sz="1200" baseline="40000" dirty="0" err="1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US" sz="1200" baseline="-25000" dirty="0" err="1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parts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>
            <a:extLst>
              <a:ext uri="{FF2B5EF4-FFF2-40B4-BE49-F238E27FC236}">
                <a16:creationId xmlns:a16="http://schemas.microsoft.com/office/drawing/2014/main" id="{38F90B52-78C5-4026-8F52-945BE5D6C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extLst>
      <p:ext uri="{BB962C8B-B14F-4D97-AF65-F5344CB8AC3E}">
        <p14:creationId xmlns:p14="http://schemas.microsoft.com/office/powerpoint/2010/main" val="426665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apply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trigonometric identities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cos3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 using powers of </a:t>
            </a:r>
            <a:r>
              <a:rPr lang="en-GB" sz="1400" dirty="0" err="1">
                <a:latin typeface="Comic Sans MS" panose="030F0702030302020204" pitchFamily="66" charset="0"/>
              </a:rPr>
              <a:t>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This type of question involves making a comparison between two processes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 ‘cos3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’ term – you will use De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Moivre’s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Theorem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an expression in terms of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cos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– you will use the binomial expansion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You have to think logically and decide where to start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86400" y="1447800"/>
                <a:ext cx="1444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447800"/>
                <a:ext cx="1444498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6172200" y="1905000"/>
            <a:ext cx="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57600" y="2667000"/>
            <a:ext cx="5181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If we apply De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theorem to this, we will end up with a ‘cos3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’ term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If we apply the binomial expansion to it, we will end up with some terms with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in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So this expression is a good starting point!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259B21CA-2356-4EA2-B0B8-2064AED18D8E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0078F52-4D01-45F0-9C6C-4AB4CA79A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30">
                <a:extLst>
                  <a:ext uri="{FF2B5EF4-FFF2-40B4-BE49-F238E27FC236}">
                    <a16:creationId xmlns:a16="http://schemas.microsoft.com/office/drawing/2014/main" id="{216BD69C-45FE-4CFB-88CC-268B853CBD88}"/>
                  </a:ext>
                </a:extLst>
              </p:cNvPr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30">
                <a:extLst>
                  <a:ext uri="{FF2B5EF4-FFF2-40B4-BE49-F238E27FC236}">
                    <a16:creationId xmlns:a16="http://schemas.microsoft.com/office/drawing/2014/main" id="{216BD69C-45FE-4CFB-88CC-268B853CB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947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apply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trigonometric identities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cos3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 using powers of </a:t>
            </a:r>
            <a:r>
              <a:rPr lang="en-GB" sz="1400" dirty="0" err="1">
                <a:latin typeface="Comic Sans MS" panose="030F0702030302020204" pitchFamily="66" charset="0"/>
              </a:rPr>
              <a:t>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This type of question involves making a comparison between two processes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 ‘cos3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’ term – you will use De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Moivre’s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Theorem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an expression in terms of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cos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– you will use the binomial expansion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You have to think logically and decide where to start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86400" y="1447800"/>
                <a:ext cx="1444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447800"/>
                <a:ext cx="1444498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581400" y="1905000"/>
            <a:ext cx="2117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Apply De </a:t>
            </a:r>
            <a:r>
              <a:rPr lang="en-GB" sz="1200" u="sng" dirty="0" err="1">
                <a:latin typeface="Comic Sans MS" pitchFamily="66" charset="0"/>
              </a:rPr>
              <a:t>Moivre’s</a:t>
            </a:r>
            <a:r>
              <a:rPr lang="en-GB" sz="1200" u="sng" dirty="0">
                <a:latin typeface="Comic Sans MS" pitchFamily="66" charset="0"/>
              </a:rPr>
              <a:t>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57600" y="2286000"/>
                <a:ext cx="1444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286000"/>
                <a:ext cx="144449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2667000"/>
                <a:ext cx="15960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667000"/>
                <a:ext cx="159601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5181600" y="243840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486400" y="2514600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Follow the rules you know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81400" y="3200400"/>
            <a:ext cx="2247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Apply the Binomial expansion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57600" y="3505200"/>
                <a:ext cx="1444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05200"/>
                <a:ext cx="144449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505200" y="3962400"/>
                <a:ext cx="10102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962400"/>
                <a:ext cx="10102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43400" y="3962400"/>
                <a:ext cx="18351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baseline="40000" smtClean="0">
                          <a:latin typeface="Cambria Math"/>
                        </a:rPr>
                        <m:t>3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962400"/>
                <a:ext cx="183511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43600" y="3962400"/>
                <a:ext cx="17992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baseline="40000" smtClean="0">
                          <a:latin typeface="Cambria Math"/>
                        </a:rPr>
                        <m:t>3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962400"/>
                <a:ext cx="179921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543800" y="3962400"/>
                <a:ext cx="10356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962400"/>
                <a:ext cx="103566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05200" y="4419600"/>
                <a:ext cx="8696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19600"/>
                <a:ext cx="86966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67200" y="4419600"/>
                <a:ext cx="14385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 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19600"/>
                <a:ext cx="143853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62600" y="4419600"/>
                <a:ext cx="14903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 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419600"/>
                <a:ext cx="149034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34200" y="4419600"/>
                <a:ext cx="10218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419600"/>
                <a:ext cx="1021818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505200" y="4876800"/>
                <a:ext cx="8696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876800"/>
                <a:ext cx="86966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67200" y="4876800"/>
                <a:ext cx="14385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 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76800"/>
                <a:ext cx="143853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62600" y="4876800"/>
                <a:ext cx="13422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3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876800"/>
                <a:ext cx="134222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781800" y="4876800"/>
                <a:ext cx="9355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876800"/>
                <a:ext cx="93551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8305800" y="373380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8534400" y="3733800"/>
            <a:ext cx="7263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Write out</a:t>
            </a:r>
          </a:p>
        </p:txBody>
      </p:sp>
      <p:sp>
        <p:nvSpPr>
          <p:cNvPr id="35" name="Arc 34"/>
          <p:cNvSpPr/>
          <p:nvPr/>
        </p:nvSpPr>
        <p:spPr>
          <a:xfrm>
            <a:off x="8305800" y="419100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8575964" y="4191000"/>
            <a:ext cx="568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‘Tidy up’</a:t>
            </a:r>
          </a:p>
        </p:txBody>
      </p:sp>
      <p:sp>
        <p:nvSpPr>
          <p:cNvPr id="37" name="Arc 36"/>
          <p:cNvSpPr/>
          <p:nvPr/>
        </p:nvSpPr>
        <p:spPr>
          <a:xfrm>
            <a:off x="7696200" y="464820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001000" y="464820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Replace i</a:t>
            </a:r>
            <a:r>
              <a:rPr lang="en-US" sz="11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parts with -1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429000" y="52578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two expressions we have made must be equal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 the real parts in each and the imaginary parts in each must be the same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Equate the real parts</a:t>
            </a:r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4467101"/>
            <a:ext cx="512618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638800" y="4940134"/>
            <a:ext cx="370114" cy="19000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7239989" y="4441371"/>
            <a:ext cx="205840" cy="2355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6846124" y="4928260"/>
            <a:ext cx="338448" cy="22563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3926773" y="2669968"/>
            <a:ext cx="550223" cy="27511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794166" y="4904509"/>
            <a:ext cx="516578" cy="27115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632862" y="4892633"/>
            <a:ext cx="1183574" cy="2691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4536373" y="4904510"/>
            <a:ext cx="1019299" cy="267196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591792" y="2669968"/>
            <a:ext cx="609600" cy="275113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873833" y="4892634"/>
            <a:ext cx="785751" cy="273132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876800" y="6096000"/>
                <a:ext cx="2505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096000"/>
                <a:ext cx="250517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3">
            <a:extLst>
              <a:ext uri="{FF2B5EF4-FFF2-40B4-BE49-F238E27FC236}">
                <a16:creationId xmlns:a16="http://schemas.microsoft.com/office/drawing/2014/main" id="{8413AD7C-9C5E-450F-AC4D-18E95246F38E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803D62A0-BFEB-4CDD-AD05-0F5252BD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567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9" grpId="0" animBg="1"/>
      <p:bldP spid="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  <p:bldP spid="45" grpId="0" animBg="1"/>
      <p:bldP spid="46" grpId="0" animBg="1"/>
      <p:bldP spid="46" grpId="1" animBg="1"/>
      <p:bldP spid="48" grpId="0" animBg="1"/>
      <p:bldP spid="48" grpId="1" animBg="1"/>
      <p:bldP spid="49" grpId="0" animBg="1"/>
      <p:bldP spid="49" grpId="1" animBg="1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apply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trigonometric identities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cos3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 using powers of </a:t>
            </a:r>
            <a:r>
              <a:rPr lang="en-GB" sz="1400" dirty="0" err="1">
                <a:latin typeface="Comic Sans MS" panose="030F0702030302020204" pitchFamily="66" charset="0"/>
              </a:rPr>
              <a:t>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This type of question involves making a comparison between two processes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 ‘cos3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’ term – you will use De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Moivre’s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Theorem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an expression in terms of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cos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– you will use the binomial expansion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You have to think logically and decide where to start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10000" y="1600200"/>
                <a:ext cx="2505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600200"/>
                <a:ext cx="2505173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10000" y="2133600"/>
                <a:ext cx="29942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133600"/>
                <a:ext cx="299421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2667000"/>
                <a:ext cx="2845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67000"/>
                <a:ext cx="284520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10000" y="3200400"/>
                <a:ext cx="21704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200400"/>
                <a:ext cx="217040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6553200" y="17526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858000" y="1752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sin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with an expression in cos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6553200" y="22860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400800" y="28194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934200" y="23622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81800" y="29718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48200" y="39624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have successfully expressed cos3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posers of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3">
            <a:extLst>
              <a:ext uri="{FF2B5EF4-FFF2-40B4-BE49-F238E27FC236}">
                <a16:creationId xmlns:a16="http://schemas.microsoft.com/office/drawing/2014/main" id="{86AB0BFE-4F02-41F6-8198-39A2CB5FE696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998811C-FEFC-472A-A31C-425D276E8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0">
                <a:extLst>
                  <a:ext uri="{FF2B5EF4-FFF2-40B4-BE49-F238E27FC236}">
                    <a16:creationId xmlns:a16="http://schemas.microsoft.com/office/drawing/2014/main" id="{3225705A-A578-4960-B7FC-4C460F0FDBC4}"/>
                  </a:ext>
                </a:extLst>
              </p:cNvPr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30">
                <a:extLst>
                  <a:ext uri="{FF2B5EF4-FFF2-40B4-BE49-F238E27FC236}">
                    <a16:creationId xmlns:a16="http://schemas.microsoft.com/office/drawing/2014/main" id="{3225705A-A578-4960-B7FC-4C460F0FD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495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1" grpId="0"/>
      <p:bldP spid="52" grpId="0"/>
      <p:bldP spid="53" grpId="0" animBg="1"/>
      <p:bldP spid="54" grpId="0"/>
      <p:bldP spid="55" grpId="0" animBg="1"/>
      <p:bldP spid="56" grpId="0" animBg="1"/>
      <p:bldP spid="57" grpId="0"/>
      <p:bldP spid="58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De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US" sz="1400" dirty="0">
                    <a:latin typeface="Comic Sans MS" panose="030F0702030302020204" pitchFamily="66" charset="0"/>
                  </a:rPr>
                  <a:t> theorem to show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=32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−48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+18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  <a:blipFill>
                <a:blip r:embed="rId2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99595" y="1927633"/>
                <a:ext cx="49645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u="sng" dirty="0">
                    <a:latin typeface="Comic Sans MS" pitchFamily="66" charset="0"/>
                  </a:rPr>
                  <a:t>Apply De </a:t>
                </a:r>
                <a:r>
                  <a:rPr lang="en-GB" sz="1200" u="sng" dirty="0" err="1">
                    <a:latin typeface="Comic Sans MS" pitchFamily="66" charset="0"/>
                  </a:rPr>
                  <a:t>Moivre’s</a:t>
                </a:r>
                <a:r>
                  <a:rPr lang="en-GB" sz="1200" u="sng" dirty="0">
                    <a:latin typeface="Comic Sans MS" pitchFamily="66" charset="0"/>
                  </a:rPr>
                  <a:t> theorem (use a power 6 to get the </a:t>
                </a:r>
                <a14:m>
                  <m:oMath xmlns:m="http://schemas.openxmlformats.org/officeDocument/2006/math">
                    <m:r>
                      <a:rPr lang="en-GB" sz="1200" b="0" i="1" u="sng">
                        <a:latin typeface="Cambria Math"/>
                      </a:rPr>
                      <m:t>𝑐𝑜𝑠</m:t>
                    </m:r>
                    <m:r>
                      <a:rPr lang="en-US" sz="1200" b="0" i="1" u="sng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200" b="0" i="1" u="sng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r>
                  <a:rPr lang="en-GB" sz="1200" u="sng" dirty="0">
                    <a:latin typeface="Comic Sans MS" pitchFamily="66" charset="0"/>
                  </a:rPr>
                  <a:t> term)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595" y="1927633"/>
                <a:ext cx="4964501" cy="276999"/>
              </a:xfrm>
              <a:prstGeom prst="rect">
                <a:avLst/>
              </a:prstGeom>
              <a:blipFill>
                <a:blip r:embed="rId3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57866" y="2245881"/>
                <a:ext cx="126335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866" y="2245881"/>
                <a:ext cx="1263359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23395" y="2528270"/>
                <a:ext cx="13915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6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395" y="2528270"/>
                <a:ext cx="1391599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4873870" y="2352392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178670" y="2428592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Follow the rules you know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99596" y="3449370"/>
            <a:ext cx="2247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Apply the Binomial expansion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75796" y="3879676"/>
                <a:ext cx="126335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796" y="3879676"/>
                <a:ext cx="1263359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06454" y="4247229"/>
                <a:ext cx="8918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54" y="4247229"/>
                <a:ext cx="89184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92254" y="4247229"/>
                <a:ext cx="1597039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baseline="40000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𝑖𝑠𝑖𝑛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254" y="4247229"/>
                <a:ext cx="1597039" cy="2791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68337" y="4247229"/>
                <a:ext cx="16391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baseline="40000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GB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337" y="4247229"/>
                <a:ext cx="1639103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8530184" y="398277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8444787" y="3525570"/>
            <a:ext cx="7263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Write out</a:t>
            </a:r>
          </a:p>
        </p:txBody>
      </p:sp>
      <p:sp>
        <p:nvSpPr>
          <p:cNvPr id="35" name="Arc 34"/>
          <p:cNvSpPr/>
          <p:nvPr/>
        </p:nvSpPr>
        <p:spPr>
          <a:xfrm>
            <a:off x="8450745" y="443997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8718866" y="4375530"/>
            <a:ext cx="568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‘Tidy up’</a:t>
            </a:r>
          </a:p>
        </p:txBody>
      </p:sp>
      <p:sp>
        <p:nvSpPr>
          <p:cNvPr id="37" name="Arc 36"/>
          <p:cNvSpPr/>
          <p:nvPr/>
        </p:nvSpPr>
        <p:spPr>
          <a:xfrm flipH="1">
            <a:off x="1149790" y="4897172"/>
            <a:ext cx="417214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-144854" y="4761369"/>
            <a:ext cx="14485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Replace i</a:t>
            </a:r>
            <a:r>
              <a:rPr lang="en-US" sz="11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parts with -1, i</a:t>
            </a:r>
            <a:r>
              <a:rPr lang="en-US" sz="11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parts with –</a:t>
            </a:r>
            <a:r>
              <a:rPr lang="en-US" sz="11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1100" dirty="0" err="1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…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97529" y="5462480"/>
            <a:ext cx="7824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two expressions we have made must be equal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 the real parts in each and the imaginary parts in each must be the same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Equate the real parts</a:t>
            </a:r>
          </a:p>
          <a:p>
            <a:pPr marL="171450" indent="-171450" algn="ctr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47745" y="2568609"/>
            <a:ext cx="492827" cy="2287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238069" y="6155825"/>
                <a:ext cx="47789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</a:rPr>
                        <m:t>+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069" y="6155825"/>
                <a:ext cx="477893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3">
            <a:extLst>
              <a:ext uri="{FF2B5EF4-FFF2-40B4-BE49-F238E27FC236}">
                <a16:creationId xmlns:a16="http://schemas.microsoft.com/office/drawing/2014/main" id="{8413AD7C-9C5E-450F-AC4D-18E95246F38E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803D62A0-BFEB-4CDD-AD05-0F5252BD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19">
                <a:extLst>
                  <a:ext uri="{FF2B5EF4-FFF2-40B4-BE49-F238E27FC236}">
                    <a16:creationId xmlns:a16="http://schemas.microsoft.com/office/drawing/2014/main" id="{278A8498-0231-451A-827C-CC92681F7BA6}"/>
                  </a:ext>
                </a:extLst>
              </p:cNvPr>
              <p:cNvSpPr txBox="1"/>
              <p:nvPr/>
            </p:nvSpPr>
            <p:spPr>
              <a:xfrm>
                <a:off x="3675795" y="4247229"/>
                <a:ext cx="16391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baseline="40000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GB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19">
                <a:extLst>
                  <a:ext uri="{FF2B5EF4-FFF2-40B4-BE49-F238E27FC236}">
                    <a16:creationId xmlns:a16="http://schemas.microsoft.com/office/drawing/2014/main" id="{278A8498-0231-451A-827C-CC92681F7B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795" y="4247229"/>
                <a:ext cx="1639103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19">
                <a:extLst>
                  <a:ext uri="{FF2B5EF4-FFF2-40B4-BE49-F238E27FC236}">
                    <a16:creationId xmlns:a16="http://schemas.microsoft.com/office/drawing/2014/main" id="{EF1B1586-978F-4E10-868A-0FB533845A57}"/>
                  </a:ext>
                </a:extLst>
              </p:cNvPr>
              <p:cNvSpPr txBox="1"/>
              <p:nvPr/>
            </p:nvSpPr>
            <p:spPr>
              <a:xfrm>
                <a:off x="5119112" y="4247230"/>
                <a:ext cx="16391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baseline="40000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GB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19">
                <a:extLst>
                  <a:ext uri="{FF2B5EF4-FFF2-40B4-BE49-F238E27FC236}">
                    <a16:creationId xmlns:a16="http://schemas.microsoft.com/office/drawing/2014/main" id="{EF1B1586-978F-4E10-868A-0FB533845A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112" y="4247230"/>
                <a:ext cx="1639103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19">
                <a:extLst>
                  <a:ext uri="{FF2B5EF4-FFF2-40B4-BE49-F238E27FC236}">
                    <a16:creationId xmlns:a16="http://schemas.microsoft.com/office/drawing/2014/main" id="{169CB25F-37F0-4AA7-8418-C1BA5CCB40D7}"/>
                  </a:ext>
                </a:extLst>
              </p:cNvPr>
              <p:cNvSpPr txBox="1"/>
              <p:nvPr/>
            </p:nvSpPr>
            <p:spPr>
              <a:xfrm>
                <a:off x="6562429" y="4247230"/>
                <a:ext cx="1566967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baseline="40000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19">
                <a:extLst>
                  <a:ext uri="{FF2B5EF4-FFF2-40B4-BE49-F238E27FC236}">
                    <a16:creationId xmlns:a16="http://schemas.microsoft.com/office/drawing/2014/main" id="{169CB25F-37F0-4AA7-8418-C1BA5CCB4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429" y="4247230"/>
                <a:ext cx="1566967" cy="27911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9">
                <a:extLst>
                  <a:ext uri="{FF2B5EF4-FFF2-40B4-BE49-F238E27FC236}">
                    <a16:creationId xmlns:a16="http://schemas.microsoft.com/office/drawing/2014/main" id="{1497FBB4-97EA-4FF0-B523-E58315D2E3E7}"/>
                  </a:ext>
                </a:extLst>
              </p:cNvPr>
              <p:cNvSpPr txBox="1"/>
              <p:nvPr/>
            </p:nvSpPr>
            <p:spPr>
              <a:xfrm>
                <a:off x="7907136" y="4238266"/>
                <a:ext cx="8811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19">
                <a:extLst>
                  <a:ext uri="{FF2B5EF4-FFF2-40B4-BE49-F238E27FC236}">
                    <a16:creationId xmlns:a16="http://schemas.microsoft.com/office/drawing/2014/main" id="{1497FBB4-97EA-4FF0-B523-E58315D2E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7136" y="4238266"/>
                <a:ext cx="881139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17">
                <a:extLst>
                  <a:ext uri="{FF2B5EF4-FFF2-40B4-BE49-F238E27FC236}">
                    <a16:creationId xmlns:a16="http://schemas.microsoft.com/office/drawing/2014/main" id="{53E4E1C5-8D63-4036-B45E-A1A6C9634C7A}"/>
                  </a:ext>
                </a:extLst>
              </p:cNvPr>
              <p:cNvSpPr txBox="1"/>
              <p:nvPr/>
            </p:nvSpPr>
            <p:spPr>
              <a:xfrm>
                <a:off x="1318521" y="4716500"/>
                <a:ext cx="7713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17">
                <a:extLst>
                  <a:ext uri="{FF2B5EF4-FFF2-40B4-BE49-F238E27FC236}">
                    <a16:creationId xmlns:a16="http://schemas.microsoft.com/office/drawing/2014/main" id="{53E4E1C5-8D63-4036-B45E-A1A6C9634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521" y="4716500"/>
                <a:ext cx="771365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18">
                <a:extLst>
                  <a:ext uri="{FF2B5EF4-FFF2-40B4-BE49-F238E27FC236}">
                    <a16:creationId xmlns:a16="http://schemas.microsoft.com/office/drawing/2014/main" id="{8AF5E79A-5982-4062-A9EA-2FC384685198}"/>
                  </a:ext>
                </a:extLst>
              </p:cNvPr>
              <p:cNvSpPr txBox="1"/>
              <p:nvPr/>
            </p:nvSpPr>
            <p:spPr>
              <a:xfrm>
                <a:off x="1931893" y="4716500"/>
                <a:ext cx="119353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18">
                <a:extLst>
                  <a:ext uri="{FF2B5EF4-FFF2-40B4-BE49-F238E27FC236}">
                    <a16:creationId xmlns:a16="http://schemas.microsoft.com/office/drawing/2014/main" id="{8AF5E79A-5982-4062-A9EA-2FC384685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893" y="4716500"/>
                <a:ext cx="1193532" cy="27911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18">
                <a:extLst>
                  <a:ext uri="{FF2B5EF4-FFF2-40B4-BE49-F238E27FC236}">
                    <a16:creationId xmlns:a16="http://schemas.microsoft.com/office/drawing/2014/main" id="{537A684C-7328-4DA1-A02C-019E95602808}"/>
                  </a:ext>
                </a:extLst>
              </p:cNvPr>
              <p:cNvSpPr txBox="1"/>
              <p:nvPr/>
            </p:nvSpPr>
            <p:spPr>
              <a:xfrm>
                <a:off x="2963988" y="4716500"/>
                <a:ext cx="14332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18">
                <a:extLst>
                  <a:ext uri="{FF2B5EF4-FFF2-40B4-BE49-F238E27FC236}">
                    <a16:creationId xmlns:a16="http://schemas.microsoft.com/office/drawing/2014/main" id="{537A684C-7328-4DA1-A02C-019E95602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3988" y="4716500"/>
                <a:ext cx="1433276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18">
                <a:extLst>
                  <a:ext uri="{FF2B5EF4-FFF2-40B4-BE49-F238E27FC236}">
                    <a16:creationId xmlns:a16="http://schemas.microsoft.com/office/drawing/2014/main" id="{906064C5-B2ED-4505-8159-E70B148A6039}"/>
                  </a:ext>
                </a:extLst>
              </p:cNvPr>
              <p:cNvSpPr txBox="1"/>
              <p:nvPr/>
            </p:nvSpPr>
            <p:spPr>
              <a:xfrm>
                <a:off x="4204312" y="4707446"/>
                <a:ext cx="14332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20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18">
                <a:extLst>
                  <a:ext uri="{FF2B5EF4-FFF2-40B4-BE49-F238E27FC236}">
                    <a16:creationId xmlns:a16="http://schemas.microsoft.com/office/drawing/2014/main" id="{906064C5-B2ED-4505-8159-E70B148A6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312" y="4707446"/>
                <a:ext cx="1433276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18">
                <a:extLst>
                  <a:ext uri="{FF2B5EF4-FFF2-40B4-BE49-F238E27FC236}">
                    <a16:creationId xmlns:a16="http://schemas.microsoft.com/office/drawing/2014/main" id="{F93F6C69-6A53-438E-8DAD-11BA9295B3F7}"/>
                  </a:ext>
                </a:extLst>
              </p:cNvPr>
              <p:cNvSpPr txBox="1"/>
              <p:nvPr/>
            </p:nvSpPr>
            <p:spPr>
              <a:xfrm>
                <a:off x="5462743" y="4698393"/>
                <a:ext cx="143327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18">
                <a:extLst>
                  <a:ext uri="{FF2B5EF4-FFF2-40B4-BE49-F238E27FC236}">
                    <a16:creationId xmlns:a16="http://schemas.microsoft.com/office/drawing/2014/main" id="{F93F6C69-6A53-438E-8DAD-11BA9295B3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743" y="4698393"/>
                <a:ext cx="1433277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18">
                <a:extLst>
                  <a:ext uri="{FF2B5EF4-FFF2-40B4-BE49-F238E27FC236}">
                    <a16:creationId xmlns:a16="http://schemas.microsoft.com/office/drawing/2014/main" id="{98A01C1A-6979-4401-B5E6-E6EF0A623588}"/>
                  </a:ext>
                </a:extLst>
              </p:cNvPr>
              <p:cNvSpPr txBox="1"/>
              <p:nvPr/>
            </p:nvSpPr>
            <p:spPr>
              <a:xfrm>
                <a:off x="6703068" y="4689339"/>
                <a:ext cx="1268937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18">
                <a:extLst>
                  <a:ext uri="{FF2B5EF4-FFF2-40B4-BE49-F238E27FC236}">
                    <a16:creationId xmlns:a16="http://schemas.microsoft.com/office/drawing/2014/main" id="{98A01C1A-6979-4401-B5E6-E6EF0A623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068" y="4689339"/>
                <a:ext cx="1268937" cy="27911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18">
                <a:extLst>
                  <a:ext uri="{FF2B5EF4-FFF2-40B4-BE49-F238E27FC236}">
                    <a16:creationId xmlns:a16="http://schemas.microsoft.com/office/drawing/2014/main" id="{C8FE8611-4388-4D0E-BECD-8BE29CAD648F}"/>
                  </a:ext>
                </a:extLst>
              </p:cNvPr>
              <p:cNvSpPr txBox="1"/>
              <p:nvPr/>
            </p:nvSpPr>
            <p:spPr>
              <a:xfrm>
                <a:off x="7771377" y="4680285"/>
                <a:ext cx="8745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18">
                <a:extLst>
                  <a:ext uri="{FF2B5EF4-FFF2-40B4-BE49-F238E27FC236}">
                    <a16:creationId xmlns:a16="http://schemas.microsoft.com/office/drawing/2014/main" id="{C8FE8611-4388-4D0E-BECD-8BE29CAD64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377" y="4680285"/>
                <a:ext cx="874598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17">
                <a:extLst>
                  <a:ext uri="{FF2B5EF4-FFF2-40B4-BE49-F238E27FC236}">
                    <a16:creationId xmlns:a16="http://schemas.microsoft.com/office/drawing/2014/main" id="{B54687F5-BC06-4DB1-A1BC-10E33E3A235E}"/>
                  </a:ext>
                </a:extLst>
              </p:cNvPr>
              <p:cNvSpPr txBox="1"/>
              <p:nvPr/>
            </p:nvSpPr>
            <p:spPr>
              <a:xfrm>
                <a:off x="1307959" y="5149557"/>
                <a:ext cx="7713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17">
                <a:extLst>
                  <a:ext uri="{FF2B5EF4-FFF2-40B4-BE49-F238E27FC236}">
                    <a16:creationId xmlns:a16="http://schemas.microsoft.com/office/drawing/2014/main" id="{B54687F5-BC06-4DB1-A1BC-10E33E3A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959" y="5149557"/>
                <a:ext cx="771365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18">
                <a:extLst>
                  <a:ext uri="{FF2B5EF4-FFF2-40B4-BE49-F238E27FC236}">
                    <a16:creationId xmlns:a16="http://schemas.microsoft.com/office/drawing/2014/main" id="{7993E1F7-D5A0-4DBC-8BE3-CC7EFF4DCE11}"/>
                  </a:ext>
                </a:extLst>
              </p:cNvPr>
              <p:cNvSpPr txBox="1"/>
              <p:nvPr/>
            </p:nvSpPr>
            <p:spPr>
              <a:xfrm>
                <a:off x="1921331" y="5149557"/>
                <a:ext cx="119353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18">
                <a:extLst>
                  <a:ext uri="{FF2B5EF4-FFF2-40B4-BE49-F238E27FC236}">
                    <a16:creationId xmlns:a16="http://schemas.microsoft.com/office/drawing/2014/main" id="{7993E1F7-D5A0-4DBC-8BE3-CC7EFF4DC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331" y="5149557"/>
                <a:ext cx="1193532" cy="27911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18">
                <a:extLst>
                  <a:ext uri="{FF2B5EF4-FFF2-40B4-BE49-F238E27FC236}">
                    <a16:creationId xmlns:a16="http://schemas.microsoft.com/office/drawing/2014/main" id="{4947FDA0-5E6C-4FD2-AFAC-996865350C82}"/>
                  </a:ext>
                </a:extLst>
              </p:cNvPr>
              <p:cNvSpPr txBox="1"/>
              <p:nvPr/>
            </p:nvSpPr>
            <p:spPr>
              <a:xfrm>
                <a:off x="2953426" y="5149557"/>
                <a:ext cx="13051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18">
                <a:extLst>
                  <a:ext uri="{FF2B5EF4-FFF2-40B4-BE49-F238E27FC236}">
                    <a16:creationId xmlns:a16="http://schemas.microsoft.com/office/drawing/2014/main" id="{4947FDA0-5E6C-4FD2-AFAC-996865350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426" y="5149557"/>
                <a:ext cx="1305165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18">
                <a:extLst>
                  <a:ext uri="{FF2B5EF4-FFF2-40B4-BE49-F238E27FC236}">
                    <a16:creationId xmlns:a16="http://schemas.microsoft.com/office/drawing/2014/main" id="{F4E3321C-E828-47C3-9EBB-A311DBE68E2C}"/>
                  </a:ext>
                </a:extLst>
              </p:cNvPr>
              <p:cNvSpPr txBox="1"/>
              <p:nvPr/>
            </p:nvSpPr>
            <p:spPr>
              <a:xfrm>
                <a:off x="4067001" y="5140503"/>
                <a:ext cx="135812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𝑖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18">
                <a:extLst>
                  <a:ext uri="{FF2B5EF4-FFF2-40B4-BE49-F238E27FC236}">
                    <a16:creationId xmlns:a16="http://schemas.microsoft.com/office/drawing/2014/main" id="{F4E3321C-E828-47C3-9EBB-A311DBE68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001" y="5140503"/>
                <a:ext cx="1358129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18">
                <a:extLst>
                  <a:ext uri="{FF2B5EF4-FFF2-40B4-BE49-F238E27FC236}">
                    <a16:creationId xmlns:a16="http://schemas.microsoft.com/office/drawing/2014/main" id="{EC056307-7C50-4C02-B6D5-64F4FF1ED74D}"/>
                  </a:ext>
                </a:extLst>
              </p:cNvPr>
              <p:cNvSpPr txBox="1"/>
              <p:nvPr/>
            </p:nvSpPr>
            <p:spPr>
              <a:xfrm>
                <a:off x="5216790" y="5131450"/>
                <a:ext cx="13051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18">
                <a:extLst>
                  <a:ext uri="{FF2B5EF4-FFF2-40B4-BE49-F238E27FC236}">
                    <a16:creationId xmlns:a16="http://schemas.microsoft.com/office/drawing/2014/main" id="{EC056307-7C50-4C02-B6D5-64F4FF1ED7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790" y="5131450"/>
                <a:ext cx="1305165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18">
                <a:extLst>
                  <a:ext uri="{FF2B5EF4-FFF2-40B4-BE49-F238E27FC236}">
                    <a16:creationId xmlns:a16="http://schemas.microsoft.com/office/drawing/2014/main" id="{70B15A29-F8FB-405B-B5F4-F2D0032E1B42}"/>
                  </a:ext>
                </a:extLst>
              </p:cNvPr>
              <p:cNvSpPr txBox="1"/>
              <p:nvPr/>
            </p:nvSpPr>
            <p:spPr>
              <a:xfrm>
                <a:off x="6339420" y="5122396"/>
                <a:ext cx="1188915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𝑖𝑐𝑜𝑠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18">
                <a:extLst>
                  <a:ext uri="{FF2B5EF4-FFF2-40B4-BE49-F238E27FC236}">
                    <a16:creationId xmlns:a16="http://schemas.microsoft.com/office/drawing/2014/main" id="{70B15A29-F8FB-405B-B5F4-F2D0032E1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420" y="5122396"/>
                <a:ext cx="1188915" cy="27911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18">
                <a:extLst>
                  <a:ext uri="{FF2B5EF4-FFF2-40B4-BE49-F238E27FC236}">
                    <a16:creationId xmlns:a16="http://schemas.microsoft.com/office/drawing/2014/main" id="{F7FDBD24-F904-447E-863D-8A29F1A2FE0D}"/>
                  </a:ext>
                </a:extLst>
              </p:cNvPr>
              <p:cNvSpPr txBox="1"/>
              <p:nvPr/>
            </p:nvSpPr>
            <p:spPr>
              <a:xfrm>
                <a:off x="7353408" y="5113342"/>
                <a:ext cx="7464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 smtClean="0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18">
                <a:extLst>
                  <a:ext uri="{FF2B5EF4-FFF2-40B4-BE49-F238E27FC236}">
                    <a16:creationId xmlns:a16="http://schemas.microsoft.com/office/drawing/2014/main" id="{F7FDBD24-F904-447E-863D-8A29F1A2F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3408" y="5113342"/>
                <a:ext cx="746486" cy="27699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Rectangle 42">
            <a:extLst>
              <a:ext uri="{FF2B5EF4-FFF2-40B4-BE49-F238E27FC236}">
                <a16:creationId xmlns:a16="http://schemas.microsoft.com/office/drawing/2014/main" id="{BD6C8E1B-C71C-4D10-B7DD-25116773FF6C}"/>
              </a:ext>
            </a:extLst>
          </p:cNvPr>
          <p:cNvSpPr/>
          <p:nvPr/>
        </p:nvSpPr>
        <p:spPr>
          <a:xfrm>
            <a:off x="3737182" y="2516864"/>
            <a:ext cx="1097368" cy="3061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42">
            <a:extLst>
              <a:ext uri="{FF2B5EF4-FFF2-40B4-BE49-F238E27FC236}">
                <a16:creationId xmlns:a16="http://schemas.microsoft.com/office/drawing/2014/main" id="{C30B7E4E-07DB-411B-A6DA-A0EB5478C604}"/>
              </a:ext>
            </a:extLst>
          </p:cNvPr>
          <p:cNvSpPr/>
          <p:nvPr/>
        </p:nvSpPr>
        <p:spPr>
          <a:xfrm>
            <a:off x="1390825" y="5131806"/>
            <a:ext cx="6684866" cy="3061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42">
            <a:extLst>
              <a:ext uri="{FF2B5EF4-FFF2-40B4-BE49-F238E27FC236}">
                <a16:creationId xmlns:a16="http://schemas.microsoft.com/office/drawing/2014/main" id="{C6379EB3-2141-42C2-8280-29A2EA86D6D9}"/>
              </a:ext>
            </a:extLst>
          </p:cNvPr>
          <p:cNvSpPr/>
          <p:nvPr/>
        </p:nvSpPr>
        <p:spPr>
          <a:xfrm>
            <a:off x="7420434" y="5163936"/>
            <a:ext cx="600936" cy="2287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42">
            <a:extLst>
              <a:ext uri="{FF2B5EF4-FFF2-40B4-BE49-F238E27FC236}">
                <a16:creationId xmlns:a16="http://schemas.microsoft.com/office/drawing/2014/main" id="{AAFFF4F7-23C9-45CC-986D-DC0377E101CD}"/>
              </a:ext>
            </a:extLst>
          </p:cNvPr>
          <p:cNvSpPr/>
          <p:nvPr/>
        </p:nvSpPr>
        <p:spPr>
          <a:xfrm>
            <a:off x="3037048" y="5171481"/>
            <a:ext cx="1154706" cy="2287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42">
            <a:extLst>
              <a:ext uri="{FF2B5EF4-FFF2-40B4-BE49-F238E27FC236}">
                <a16:creationId xmlns:a16="http://schemas.microsoft.com/office/drawing/2014/main" id="{A26BD4C7-ACE0-4153-B133-8DBBC3B85842}"/>
              </a:ext>
            </a:extLst>
          </p:cNvPr>
          <p:cNvSpPr/>
          <p:nvPr/>
        </p:nvSpPr>
        <p:spPr>
          <a:xfrm>
            <a:off x="1532663" y="5169972"/>
            <a:ext cx="492827" cy="2287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42">
            <a:extLst>
              <a:ext uri="{FF2B5EF4-FFF2-40B4-BE49-F238E27FC236}">
                <a16:creationId xmlns:a16="http://schemas.microsoft.com/office/drawing/2014/main" id="{20E3A596-FFFB-49EA-AC2F-2780345E87F0}"/>
              </a:ext>
            </a:extLst>
          </p:cNvPr>
          <p:cNvSpPr/>
          <p:nvPr/>
        </p:nvSpPr>
        <p:spPr>
          <a:xfrm>
            <a:off x="5326066" y="5169972"/>
            <a:ext cx="1154706" cy="2287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89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43" grpId="0" animBg="1"/>
      <p:bldP spid="50" grpId="0"/>
      <p:bldP spid="53" grpId="0"/>
      <p:bldP spid="54" grpId="0"/>
      <p:bldP spid="55" grpId="0"/>
      <p:bldP spid="56" grpId="0"/>
      <p:bldP spid="57" grpId="0"/>
      <p:bldP spid="58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76" grpId="1" animBg="1"/>
      <p:bldP spid="77" grpId="0" animBg="1"/>
      <p:bldP spid="77" grpId="1" animBg="1"/>
      <p:bldP spid="79" grpId="0" animBg="1"/>
      <p:bldP spid="80" grpId="0" animBg="1"/>
      <p:bldP spid="81" grpId="0" animBg="1"/>
      <p:bldP spid="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De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US" sz="1400" dirty="0">
                    <a:latin typeface="Comic Sans MS" panose="030F0702030302020204" pitchFamily="66" charset="0"/>
                  </a:rPr>
                  <a:t> theorem to show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=32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−48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+18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  <a:blipFill>
                <a:blip r:embed="rId2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42669" y="4010332"/>
                <a:ext cx="41150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200" i="1">
                          <a:latin typeface="Cambria Math"/>
                        </a:rPr>
                        <m:t>+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669" y="4010332"/>
                <a:ext cx="4115037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3">
            <a:extLst>
              <a:ext uri="{FF2B5EF4-FFF2-40B4-BE49-F238E27FC236}">
                <a16:creationId xmlns:a16="http://schemas.microsoft.com/office/drawing/2014/main" id="{8413AD7C-9C5E-450F-AC4D-18E95246F38E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803D62A0-BFEB-4CDD-AD05-0F5252BD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9">
                <a:extLst>
                  <a:ext uri="{FF2B5EF4-FFF2-40B4-BE49-F238E27FC236}">
                    <a16:creationId xmlns:a16="http://schemas.microsoft.com/office/drawing/2014/main" id="{A760660D-187C-4F07-8B97-79B196931261}"/>
                  </a:ext>
                </a:extLst>
              </p:cNvPr>
              <p:cNvSpPr txBox="1"/>
              <p:nvPr/>
            </p:nvSpPr>
            <p:spPr>
              <a:xfrm>
                <a:off x="669246" y="4458566"/>
                <a:ext cx="50633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9">
                <a:extLst>
                  <a:ext uri="{FF2B5EF4-FFF2-40B4-BE49-F238E27FC236}">
                    <a16:creationId xmlns:a16="http://schemas.microsoft.com/office/drawing/2014/main" id="{A760660D-187C-4F07-8B97-79B196931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246" y="4458566"/>
                <a:ext cx="506337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49">
                <a:extLst>
                  <a:ext uri="{FF2B5EF4-FFF2-40B4-BE49-F238E27FC236}">
                    <a16:creationId xmlns:a16="http://schemas.microsoft.com/office/drawing/2014/main" id="{06A62689-CC56-49A3-94FF-0E11CFDF8896}"/>
                  </a:ext>
                </a:extLst>
              </p:cNvPr>
              <p:cNvSpPr txBox="1"/>
              <p:nvPr/>
            </p:nvSpPr>
            <p:spPr>
              <a:xfrm>
                <a:off x="651493" y="4901476"/>
                <a:ext cx="67949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1−2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1−3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49">
                <a:extLst>
                  <a:ext uri="{FF2B5EF4-FFF2-40B4-BE49-F238E27FC236}">
                    <a16:creationId xmlns:a16="http://schemas.microsoft.com/office/drawing/2014/main" id="{06A62689-CC56-49A3-94FF-0E11CFDF8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93" y="4901476"/>
                <a:ext cx="6794937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0F85C88-86AE-4AB9-880F-507CDAA95AD4}"/>
                  </a:ext>
                </a:extLst>
              </p:cNvPr>
              <p:cNvSpPr txBox="1"/>
              <p:nvPr/>
            </p:nvSpPr>
            <p:spPr>
              <a:xfrm>
                <a:off x="285666" y="3503690"/>
                <a:ext cx="83483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in the previous example, we will need to use the relationship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get all the terms in cosine</a:t>
                </a:r>
              </a:p>
              <a:p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0F85C88-86AE-4AB9-880F-507CDAA95A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66" y="3503690"/>
                <a:ext cx="8348376" cy="461665"/>
              </a:xfrm>
              <a:prstGeom prst="rect">
                <a:avLst/>
              </a:prstGeom>
              <a:blipFill>
                <a:blip r:embed="rId7"/>
                <a:stretch>
                  <a:fillRect l="-73"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9">
                <a:extLst>
                  <a:ext uri="{FF2B5EF4-FFF2-40B4-BE49-F238E27FC236}">
                    <a16:creationId xmlns:a16="http://schemas.microsoft.com/office/drawing/2014/main" id="{921FF7A0-F111-416E-89DA-F21C899723D3}"/>
                  </a:ext>
                </a:extLst>
              </p:cNvPr>
              <p:cNvSpPr txBox="1"/>
              <p:nvPr/>
            </p:nvSpPr>
            <p:spPr>
              <a:xfrm>
                <a:off x="649984" y="5316427"/>
                <a:ext cx="67094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49">
                <a:extLst>
                  <a:ext uri="{FF2B5EF4-FFF2-40B4-BE49-F238E27FC236}">
                    <a16:creationId xmlns:a16="http://schemas.microsoft.com/office/drawing/2014/main" id="{921FF7A0-F111-416E-89DA-F21C899723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984" y="5316427"/>
                <a:ext cx="6709401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49">
                <a:extLst>
                  <a:ext uri="{FF2B5EF4-FFF2-40B4-BE49-F238E27FC236}">
                    <a16:creationId xmlns:a16="http://schemas.microsoft.com/office/drawing/2014/main" id="{965C5EAA-D3AE-41FB-8B8A-29CD459CFF5F}"/>
                  </a:ext>
                </a:extLst>
              </p:cNvPr>
              <p:cNvSpPr txBox="1"/>
              <p:nvPr/>
            </p:nvSpPr>
            <p:spPr>
              <a:xfrm>
                <a:off x="677145" y="5723832"/>
                <a:ext cx="270388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48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49">
                <a:extLst>
                  <a:ext uri="{FF2B5EF4-FFF2-40B4-BE49-F238E27FC236}">
                    <a16:creationId xmlns:a16="http://schemas.microsoft.com/office/drawing/2014/main" id="{965C5EAA-D3AE-41FB-8B8A-29CD459CFF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45" y="5723832"/>
                <a:ext cx="270388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32">
            <a:extLst>
              <a:ext uri="{FF2B5EF4-FFF2-40B4-BE49-F238E27FC236}">
                <a16:creationId xmlns:a16="http://schemas.microsoft.com/office/drawing/2014/main" id="{E86F30A1-ECE5-4017-AB6B-835902AC9466}"/>
              </a:ext>
            </a:extLst>
          </p:cNvPr>
          <p:cNvSpPr/>
          <p:nvPr/>
        </p:nvSpPr>
        <p:spPr>
          <a:xfrm>
            <a:off x="5481120" y="4204581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33">
                <a:extLst>
                  <a:ext uri="{FF2B5EF4-FFF2-40B4-BE49-F238E27FC236}">
                    <a16:creationId xmlns:a16="http://schemas.microsoft.com/office/drawing/2014/main" id="{395A85FC-049F-4C45-A68F-EDE63C2CADDE}"/>
                  </a:ext>
                </a:extLst>
              </p:cNvPr>
              <p:cNvSpPr txBox="1"/>
              <p:nvPr/>
            </p:nvSpPr>
            <p:spPr>
              <a:xfrm>
                <a:off x="5839487" y="4168366"/>
                <a:ext cx="1865013" cy="44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itchFamily="66" charset="0"/>
                  </a:rPr>
                  <a:t> terms with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</m:t>
                    </m:r>
                    <m:sSup>
                      <m:sSupPr>
                        <m:ctrlP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63" name="TextBox 33">
                <a:extLst>
                  <a:ext uri="{FF2B5EF4-FFF2-40B4-BE49-F238E27FC236}">
                    <a16:creationId xmlns:a16="http://schemas.microsoft.com/office/drawing/2014/main" id="{395A85FC-049F-4C45-A68F-EDE63C2CA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487" y="4168366"/>
                <a:ext cx="1865013" cy="446276"/>
              </a:xfrm>
              <a:prstGeom prst="rect">
                <a:avLst/>
              </a:prstGeom>
              <a:blipFill>
                <a:blip r:embed="rId10"/>
                <a:stretch>
                  <a:fillRect r="-654" b="-5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32">
            <a:extLst>
              <a:ext uri="{FF2B5EF4-FFF2-40B4-BE49-F238E27FC236}">
                <a16:creationId xmlns:a16="http://schemas.microsoft.com/office/drawing/2014/main" id="{909628C1-E537-4734-8D66-86615DEDD9D9}"/>
              </a:ext>
            </a:extLst>
          </p:cNvPr>
          <p:cNvSpPr/>
          <p:nvPr/>
        </p:nvSpPr>
        <p:spPr>
          <a:xfrm>
            <a:off x="7156011" y="4657254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Arc 32">
            <a:extLst>
              <a:ext uri="{FF2B5EF4-FFF2-40B4-BE49-F238E27FC236}">
                <a16:creationId xmlns:a16="http://schemas.microsoft.com/office/drawing/2014/main" id="{8DE9AADF-9D06-4D9E-9252-6C0A4794C475}"/>
              </a:ext>
            </a:extLst>
          </p:cNvPr>
          <p:cNvSpPr/>
          <p:nvPr/>
        </p:nvSpPr>
        <p:spPr>
          <a:xfrm>
            <a:off x="7165064" y="506466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Arc 32">
            <a:extLst>
              <a:ext uri="{FF2B5EF4-FFF2-40B4-BE49-F238E27FC236}">
                <a16:creationId xmlns:a16="http://schemas.microsoft.com/office/drawing/2014/main" id="{B390B2FC-C9CF-40E2-B5B1-7FC6BE690A0D}"/>
              </a:ext>
            </a:extLst>
          </p:cNvPr>
          <p:cNvSpPr/>
          <p:nvPr/>
        </p:nvSpPr>
        <p:spPr>
          <a:xfrm>
            <a:off x="7092637" y="5453959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">
            <a:extLst>
              <a:ext uri="{FF2B5EF4-FFF2-40B4-BE49-F238E27FC236}">
                <a16:creationId xmlns:a16="http://schemas.microsoft.com/office/drawing/2014/main" id="{232FF53F-34E1-47BC-B6E0-870E05F3A975}"/>
              </a:ext>
            </a:extLst>
          </p:cNvPr>
          <p:cNvSpPr/>
          <p:nvPr/>
        </p:nvSpPr>
        <p:spPr>
          <a:xfrm>
            <a:off x="2089841" y="4041588"/>
            <a:ext cx="436076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">
            <a:extLst>
              <a:ext uri="{FF2B5EF4-FFF2-40B4-BE49-F238E27FC236}">
                <a16:creationId xmlns:a16="http://schemas.microsoft.com/office/drawing/2014/main" id="{D28DA3F4-32BB-4998-AD0C-F4B702AEEDAF}"/>
              </a:ext>
            </a:extLst>
          </p:cNvPr>
          <p:cNvSpPr/>
          <p:nvPr/>
        </p:nvSpPr>
        <p:spPr>
          <a:xfrm>
            <a:off x="2142653" y="4483699"/>
            <a:ext cx="745402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">
            <a:extLst>
              <a:ext uri="{FF2B5EF4-FFF2-40B4-BE49-F238E27FC236}">
                <a16:creationId xmlns:a16="http://schemas.microsoft.com/office/drawing/2014/main" id="{B80B0AB9-6A7B-4C00-9D2C-1FC33CA66AE5}"/>
              </a:ext>
            </a:extLst>
          </p:cNvPr>
          <p:cNvSpPr/>
          <p:nvPr/>
        </p:nvSpPr>
        <p:spPr>
          <a:xfrm>
            <a:off x="3238122" y="4031026"/>
            <a:ext cx="436076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">
            <a:extLst>
              <a:ext uri="{FF2B5EF4-FFF2-40B4-BE49-F238E27FC236}">
                <a16:creationId xmlns:a16="http://schemas.microsoft.com/office/drawing/2014/main" id="{C68E3FE9-0908-41E7-8E66-818BD6A58088}"/>
              </a:ext>
            </a:extLst>
          </p:cNvPr>
          <p:cNvSpPr/>
          <p:nvPr/>
        </p:nvSpPr>
        <p:spPr>
          <a:xfrm>
            <a:off x="3671178" y="4482190"/>
            <a:ext cx="873661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">
            <a:extLst>
              <a:ext uri="{FF2B5EF4-FFF2-40B4-BE49-F238E27FC236}">
                <a16:creationId xmlns:a16="http://schemas.microsoft.com/office/drawing/2014/main" id="{C3C5D444-0B3F-41E3-A6B0-C5C3DBBA3C8F}"/>
              </a:ext>
            </a:extLst>
          </p:cNvPr>
          <p:cNvSpPr/>
          <p:nvPr/>
        </p:nvSpPr>
        <p:spPr>
          <a:xfrm>
            <a:off x="4737978" y="4480681"/>
            <a:ext cx="873661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">
            <a:extLst>
              <a:ext uri="{FF2B5EF4-FFF2-40B4-BE49-F238E27FC236}">
                <a16:creationId xmlns:a16="http://schemas.microsoft.com/office/drawing/2014/main" id="{E0E406D9-7718-4DDE-AAFC-B2AC2173E9BD}"/>
              </a:ext>
            </a:extLst>
          </p:cNvPr>
          <p:cNvSpPr/>
          <p:nvPr/>
        </p:nvSpPr>
        <p:spPr>
          <a:xfrm>
            <a:off x="3843195" y="4038571"/>
            <a:ext cx="436076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33">
            <a:extLst>
              <a:ext uri="{FF2B5EF4-FFF2-40B4-BE49-F238E27FC236}">
                <a16:creationId xmlns:a16="http://schemas.microsoft.com/office/drawing/2014/main" id="{AAC33EC1-743E-41C0-8ED2-D299CE436F9E}"/>
              </a:ext>
            </a:extLst>
          </p:cNvPr>
          <p:cNvSpPr txBox="1"/>
          <p:nvPr/>
        </p:nvSpPr>
        <p:spPr>
          <a:xfrm>
            <a:off x="7541538" y="4593880"/>
            <a:ext cx="12765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Expand powered brackets</a:t>
            </a:r>
          </a:p>
        </p:txBody>
      </p:sp>
      <p:sp>
        <p:nvSpPr>
          <p:cNvPr id="92" name="Rectangle 8">
            <a:extLst>
              <a:ext uri="{FF2B5EF4-FFF2-40B4-BE49-F238E27FC236}">
                <a16:creationId xmlns:a16="http://schemas.microsoft.com/office/drawing/2014/main" id="{676C7DF5-C899-42B3-A5DC-9F8D96AE428D}"/>
              </a:ext>
            </a:extLst>
          </p:cNvPr>
          <p:cNvSpPr/>
          <p:nvPr/>
        </p:nvSpPr>
        <p:spPr>
          <a:xfrm>
            <a:off x="3604786" y="4904685"/>
            <a:ext cx="1410834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8">
            <a:extLst>
              <a:ext uri="{FF2B5EF4-FFF2-40B4-BE49-F238E27FC236}">
                <a16:creationId xmlns:a16="http://schemas.microsoft.com/office/drawing/2014/main" id="{84C93D5E-E046-4714-A027-C13183232E08}"/>
              </a:ext>
            </a:extLst>
          </p:cNvPr>
          <p:cNvSpPr/>
          <p:nvPr/>
        </p:nvSpPr>
        <p:spPr>
          <a:xfrm>
            <a:off x="5223848" y="4921282"/>
            <a:ext cx="2091352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8">
            <a:extLst>
              <a:ext uri="{FF2B5EF4-FFF2-40B4-BE49-F238E27FC236}">
                <a16:creationId xmlns:a16="http://schemas.microsoft.com/office/drawing/2014/main" id="{C95F005A-0B58-42F9-8FF2-7B7540E2DE27}"/>
              </a:ext>
            </a:extLst>
          </p:cNvPr>
          <p:cNvSpPr/>
          <p:nvPr/>
        </p:nvSpPr>
        <p:spPr>
          <a:xfrm>
            <a:off x="905346" y="5346796"/>
            <a:ext cx="452674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33">
            <a:extLst>
              <a:ext uri="{FF2B5EF4-FFF2-40B4-BE49-F238E27FC236}">
                <a16:creationId xmlns:a16="http://schemas.microsoft.com/office/drawing/2014/main" id="{B312705E-F68D-4D86-961E-B10F8EE3E4AA}"/>
              </a:ext>
            </a:extLst>
          </p:cNvPr>
          <p:cNvSpPr txBox="1"/>
          <p:nvPr/>
        </p:nvSpPr>
        <p:spPr>
          <a:xfrm>
            <a:off x="7469111" y="5109927"/>
            <a:ext cx="12765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Expand again</a:t>
            </a:r>
          </a:p>
        </p:txBody>
      </p:sp>
      <p:sp>
        <p:nvSpPr>
          <p:cNvPr id="96" name="TextBox 33">
            <a:extLst>
              <a:ext uri="{FF2B5EF4-FFF2-40B4-BE49-F238E27FC236}">
                <a16:creationId xmlns:a16="http://schemas.microsoft.com/office/drawing/2014/main" id="{8FC47A2E-0A00-45FA-8A39-B5F943B4A0BF}"/>
              </a:ext>
            </a:extLst>
          </p:cNvPr>
          <p:cNvSpPr txBox="1"/>
          <p:nvPr/>
        </p:nvSpPr>
        <p:spPr>
          <a:xfrm>
            <a:off x="7478165" y="5526387"/>
            <a:ext cx="12765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Group like terms</a:t>
            </a:r>
          </a:p>
        </p:txBody>
      </p:sp>
      <p:sp>
        <p:nvSpPr>
          <p:cNvPr id="97" name="Rectangle 8">
            <a:extLst>
              <a:ext uri="{FF2B5EF4-FFF2-40B4-BE49-F238E27FC236}">
                <a16:creationId xmlns:a16="http://schemas.microsoft.com/office/drawing/2014/main" id="{813C0AE9-057B-4E1B-835D-3D20433DAE72}"/>
              </a:ext>
            </a:extLst>
          </p:cNvPr>
          <p:cNvSpPr/>
          <p:nvPr/>
        </p:nvSpPr>
        <p:spPr>
          <a:xfrm>
            <a:off x="1356510" y="5345287"/>
            <a:ext cx="780107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8">
            <a:extLst>
              <a:ext uri="{FF2B5EF4-FFF2-40B4-BE49-F238E27FC236}">
                <a16:creationId xmlns:a16="http://schemas.microsoft.com/office/drawing/2014/main" id="{80CB8EFC-0A18-4D90-90D6-6CD47B4BE699}"/>
              </a:ext>
            </a:extLst>
          </p:cNvPr>
          <p:cNvSpPr/>
          <p:nvPr/>
        </p:nvSpPr>
        <p:spPr>
          <a:xfrm>
            <a:off x="2142653" y="5343778"/>
            <a:ext cx="780107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8">
            <a:extLst>
              <a:ext uri="{FF2B5EF4-FFF2-40B4-BE49-F238E27FC236}">
                <a16:creationId xmlns:a16="http://schemas.microsoft.com/office/drawing/2014/main" id="{A52E497C-1FC8-4C09-AF39-3B9963D5536B}"/>
              </a:ext>
            </a:extLst>
          </p:cNvPr>
          <p:cNvSpPr/>
          <p:nvPr/>
        </p:nvSpPr>
        <p:spPr>
          <a:xfrm>
            <a:off x="2874474" y="5342269"/>
            <a:ext cx="780107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8">
            <a:extLst>
              <a:ext uri="{FF2B5EF4-FFF2-40B4-BE49-F238E27FC236}">
                <a16:creationId xmlns:a16="http://schemas.microsoft.com/office/drawing/2014/main" id="{DA1493DF-5D8A-46D0-9C40-75675107E6CC}"/>
              </a:ext>
            </a:extLst>
          </p:cNvPr>
          <p:cNvSpPr/>
          <p:nvPr/>
        </p:nvSpPr>
        <p:spPr>
          <a:xfrm>
            <a:off x="3597242" y="5340760"/>
            <a:ext cx="780107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8">
            <a:extLst>
              <a:ext uri="{FF2B5EF4-FFF2-40B4-BE49-F238E27FC236}">
                <a16:creationId xmlns:a16="http://schemas.microsoft.com/office/drawing/2014/main" id="{8E40C689-0C67-486E-AEC1-E1B298E6B98D}"/>
              </a:ext>
            </a:extLst>
          </p:cNvPr>
          <p:cNvSpPr/>
          <p:nvPr/>
        </p:nvSpPr>
        <p:spPr>
          <a:xfrm>
            <a:off x="4356225" y="5339251"/>
            <a:ext cx="780107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8">
            <a:extLst>
              <a:ext uri="{FF2B5EF4-FFF2-40B4-BE49-F238E27FC236}">
                <a16:creationId xmlns:a16="http://schemas.microsoft.com/office/drawing/2014/main" id="{A707EE8F-254B-48E7-BB9B-F8D9DE1B29CF}"/>
              </a:ext>
            </a:extLst>
          </p:cNvPr>
          <p:cNvSpPr/>
          <p:nvPr/>
        </p:nvSpPr>
        <p:spPr>
          <a:xfrm>
            <a:off x="5350599" y="5337743"/>
            <a:ext cx="651850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8">
            <a:extLst>
              <a:ext uri="{FF2B5EF4-FFF2-40B4-BE49-F238E27FC236}">
                <a16:creationId xmlns:a16="http://schemas.microsoft.com/office/drawing/2014/main" id="{F855F8D8-73BA-4AB2-B2B9-142A8C71A193}"/>
              </a:ext>
            </a:extLst>
          </p:cNvPr>
          <p:cNvSpPr/>
          <p:nvPr/>
        </p:nvSpPr>
        <p:spPr>
          <a:xfrm>
            <a:off x="6009993" y="5345288"/>
            <a:ext cx="651850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8">
            <a:extLst>
              <a:ext uri="{FF2B5EF4-FFF2-40B4-BE49-F238E27FC236}">
                <a16:creationId xmlns:a16="http://schemas.microsoft.com/office/drawing/2014/main" id="{5E902650-67F4-4625-898D-0F3581F13730}"/>
              </a:ext>
            </a:extLst>
          </p:cNvPr>
          <p:cNvSpPr/>
          <p:nvPr/>
        </p:nvSpPr>
        <p:spPr>
          <a:xfrm>
            <a:off x="6651280" y="5343779"/>
            <a:ext cx="651850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87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49" grpId="0"/>
      <p:bldP spid="59" grpId="0"/>
      <p:bldP spid="2" grpId="0"/>
      <p:bldP spid="60" grpId="0"/>
      <p:bldP spid="61" grpId="0"/>
      <p:bldP spid="62" grpId="0" animBg="1"/>
      <p:bldP spid="63" grpId="0"/>
      <p:bldP spid="78" grpId="0" animBg="1"/>
      <p:bldP spid="83" grpId="0" animBg="1"/>
      <p:bldP spid="84" grpId="0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8" grpId="2" animBg="1"/>
      <p:bldP spid="88" grpId="3" animBg="1"/>
      <p:bldP spid="89" grpId="0" animBg="1"/>
      <p:bldP spid="89" grpId="1" animBg="1"/>
      <p:bldP spid="89" grpId="2" animBg="1"/>
      <p:bldP spid="89" grpId="3" animBg="1"/>
      <p:bldP spid="90" grpId="0" animBg="1"/>
      <p:bldP spid="90" grpId="1" animBg="1"/>
      <p:bldP spid="91" grpId="0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/>
      <p:bldP spid="96" grpId="0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038600" y="15240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Let: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82153" y="1510352"/>
                <a:ext cx="15367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153" y="1510352"/>
                <a:ext cx="1536767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800" y="1981200"/>
                <a:ext cx="1907702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n-GB" sz="1400" dirty="0"/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1907702" cy="495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19600" y="2667000"/>
                <a:ext cx="22098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>
                          <a:latin typeface="Cambria Math"/>
                        </a:rPr>
                        <m:t>cos</m:t>
                      </m:r>
                      <m:r>
                        <a:rPr lang="en-US" sz="1400" i="1">
                          <a:latin typeface="Cambria Math"/>
                        </a:rPr>
                        <m:t>⁡(−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)+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67000"/>
                <a:ext cx="2209800" cy="4956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19600" y="3352800"/>
                <a:ext cx="16764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352800"/>
                <a:ext cx="1676400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50943" y="4607256"/>
                <a:ext cx="81272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943" y="4607256"/>
                <a:ext cx="812723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95800" y="4724400"/>
                <a:ext cx="13965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724400"/>
                <a:ext cx="139653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715000" y="4724400"/>
                <a:ext cx="15712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724400"/>
                <a:ext cx="157126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50943" y="5216856"/>
                <a:ext cx="81272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943" y="5216856"/>
                <a:ext cx="812723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50391" y="5341960"/>
                <a:ext cx="693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391" y="5341960"/>
                <a:ext cx="69326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248400" y="1676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1676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‘1 over’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or with a power of -1</a:t>
            </a:r>
          </a:p>
        </p:txBody>
      </p:sp>
      <p:sp>
        <p:nvSpPr>
          <p:cNvPr id="61" name="Arc 60"/>
          <p:cNvSpPr/>
          <p:nvPr/>
        </p:nvSpPr>
        <p:spPr>
          <a:xfrm>
            <a:off x="6400800" y="22860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6705600" y="2362200"/>
            <a:ext cx="1542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De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629400" y="3048000"/>
            <a:ext cx="2000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and sin(-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1" name="Arc 100"/>
          <p:cNvSpPr/>
          <p:nvPr/>
        </p:nvSpPr>
        <p:spPr>
          <a:xfrm>
            <a:off x="6324600" y="29718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4343400" y="41148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can add our two results together: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0748" y="1524000"/>
            <a:ext cx="1442852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4510643" y="3362695"/>
            <a:ext cx="1486395" cy="49678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Arc 104"/>
          <p:cNvSpPr/>
          <p:nvPr/>
        </p:nvSpPr>
        <p:spPr>
          <a:xfrm>
            <a:off x="7058891" y="4881748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7387442" y="5017325"/>
            <a:ext cx="102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025F4EA5-5AD5-433A-B404-FB29B91FE6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examples we just saw were changing linear terms into ‘power’ terms (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also need to be able to work in the opposite direction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a powered term into linear terms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1400" i="1" baseline="30000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𝑠𝑖𝑛𝑎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𝑠𝑖𝑛𝑏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integers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 To do this we need to know some other patterns first!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025F4EA5-5AD5-433A-B404-FB29B91FE6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  <a:blipFill>
                <a:blip r:embed="rId11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">
            <a:extLst>
              <a:ext uri="{FF2B5EF4-FFF2-40B4-BE49-F238E27FC236}">
                <a16:creationId xmlns:a16="http://schemas.microsoft.com/office/drawing/2014/main" id="{F6D11E3E-64DB-45E5-A95B-EAFC3A4FB014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42DDF028-0413-49AD-95EF-E91754DB2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extLst>
      <p:ext uri="{BB962C8B-B14F-4D97-AF65-F5344CB8AC3E}">
        <p14:creationId xmlns:p14="http://schemas.microsoft.com/office/powerpoint/2010/main" val="226377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 animBg="1"/>
      <p:bldP spid="59" grpId="0" animBg="1"/>
      <p:bldP spid="60" grpId="0"/>
      <p:bldP spid="61" grpId="0" animBg="1"/>
      <p:bldP spid="94" grpId="0"/>
      <p:bldP spid="100" grpId="0"/>
      <p:bldP spid="101" grpId="0" animBg="1"/>
      <p:bldP spid="102" grpId="0"/>
      <p:bldP spid="11" grpId="0" animBg="1"/>
      <p:bldP spid="11" grpId="1" animBg="1"/>
      <p:bldP spid="103" grpId="0" animBg="1"/>
      <p:bldP spid="103" grpId="1" animBg="1"/>
      <p:bldP spid="105" grpId="0" animBg="1"/>
      <p:bldP spid="10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1528</TotalTime>
  <Words>3119</Words>
  <Application>Microsoft Office PowerPoint</Application>
  <PresentationFormat>On-screen Show (4:3)</PresentationFormat>
  <Paragraphs>499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2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323</cp:revision>
  <dcterms:created xsi:type="dcterms:W3CDTF">2017-08-14T15:35:38Z</dcterms:created>
  <dcterms:modified xsi:type="dcterms:W3CDTF">2021-06-21T10:31:36Z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2021-06-21T10:31:32.5972119Z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f8f28dd8-2b28-490e-855e-e22f49cf4f6c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