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33" r:id="rId2"/>
    <p:sldId id="526" r:id="rId3"/>
    <p:sldId id="527" r:id="rId4"/>
    <p:sldId id="528" r:id="rId5"/>
    <p:sldId id="531" r:id="rId6"/>
    <p:sldId id="532" r:id="rId7"/>
    <p:sldId id="53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1052736"/>
            <a:ext cx="9142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Data Collection </a:t>
            </a:r>
          </a:p>
          <a:p>
            <a:pPr algn="ctr"/>
            <a:r>
              <a:rPr lang="en-GB" sz="8000" b="1" dirty="0" smtClean="0"/>
              <a:t>– </a:t>
            </a:r>
            <a:r>
              <a:rPr lang="en-GB" sz="7200" dirty="0" smtClean="0"/>
              <a:t>Large Data Set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7200" dirty="0" smtClean="0"/>
              <a:t>Chapter 1 </a:t>
            </a:r>
          </a:p>
          <a:p>
            <a:pPr algn="ctr"/>
            <a:r>
              <a:rPr lang="en-GB" sz="7200" dirty="0" smtClean="0"/>
              <a:t>(</a:t>
            </a:r>
            <a:r>
              <a:rPr lang="en-GB" sz="7200" smtClean="0"/>
              <a:t>Part 4 </a:t>
            </a:r>
            <a:r>
              <a:rPr lang="en-GB" sz="7200" dirty="0" smtClean="0"/>
              <a:t>of 4)</a:t>
            </a:r>
          </a:p>
        </p:txBody>
      </p:sp>
    </p:spTree>
    <p:extLst>
      <p:ext uri="{BB962C8B-B14F-4D97-AF65-F5344CB8AC3E}">
        <p14:creationId xmlns:p14="http://schemas.microsoft.com/office/powerpoint/2010/main" val="406171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Large Data Set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80728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All A Level exam boards are obligated to provide a </a:t>
            </a:r>
            <a:endParaRPr lang="en-GB" sz="3200" dirty="0" smtClean="0"/>
          </a:p>
          <a:p>
            <a:pPr algn="ctr"/>
            <a:r>
              <a:rPr lang="en-GB" sz="3200" dirty="0" smtClean="0"/>
              <a:t>‘</a:t>
            </a:r>
            <a:r>
              <a:rPr lang="en-GB" sz="3200" dirty="0">
                <a:solidFill>
                  <a:srgbClr val="FF0000"/>
                </a:solidFill>
              </a:rPr>
              <a:t>large data set</a:t>
            </a:r>
            <a:r>
              <a:rPr lang="en-GB" sz="3200" dirty="0"/>
              <a:t>’. </a:t>
            </a:r>
            <a:endParaRPr lang="en-GB" sz="3200" dirty="0" smtClean="0"/>
          </a:p>
          <a:p>
            <a:pPr algn="ctr"/>
            <a:endParaRPr lang="en-GB" sz="3200" dirty="0" smtClean="0"/>
          </a:p>
          <a:p>
            <a:pPr algn="ctr"/>
            <a:r>
              <a:rPr lang="en-GB" sz="3200" dirty="0" smtClean="0"/>
              <a:t>Data </a:t>
            </a:r>
            <a:r>
              <a:rPr lang="en-GB" sz="3200" dirty="0"/>
              <a:t>in exam questions will often be from this set, </a:t>
            </a:r>
            <a:endParaRPr lang="en-GB" sz="3200" dirty="0" smtClean="0"/>
          </a:p>
          <a:p>
            <a:pPr algn="ctr"/>
            <a:r>
              <a:rPr lang="en-GB" sz="3200" dirty="0" smtClean="0"/>
              <a:t>and </a:t>
            </a:r>
            <a:r>
              <a:rPr lang="en-GB" sz="3200" dirty="0"/>
              <a:t>you are encouraged to explore this </a:t>
            </a:r>
            <a:r>
              <a:rPr lang="en-GB" sz="3200" dirty="0" smtClean="0"/>
              <a:t>data.</a:t>
            </a:r>
            <a:endParaRPr lang="en-GB" sz="3200" dirty="0"/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It is important to note that you are expected </a:t>
            </a:r>
            <a:endParaRPr lang="en-GB" sz="3200" dirty="0" smtClean="0"/>
          </a:p>
          <a:p>
            <a:pPr algn="ctr"/>
            <a:r>
              <a:rPr lang="en-GB" sz="3200" dirty="0" smtClean="0"/>
              <a:t>to </a:t>
            </a:r>
            <a:r>
              <a:rPr lang="en-GB" sz="3200" dirty="0"/>
              <a:t>be familiar with this data set </a:t>
            </a:r>
            <a:endParaRPr lang="en-GB" sz="3200" dirty="0" smtClean="0"/>
          </a:p>
          <a:p>
            <a:pPr algn="ctr"/>
            <a:r>
              <a:rPr lang="en-GB" sz="3200" dirty="0" smtClean="0"/>
              <a:t>before </a:t>
            </a:r>
            <a:r>
              <a:rPr lang="en-GB" sz="3200" dirty="0"/>
              <a:t>you go into your exam</a:t>
            </a:r>
            <a:r>
              <a:rPr lang="en-GB" sz="3200" dirty="0" smtClean="0"/>
              <a:t>,</a:t>
            </a:r>
          </a:p>
          <a:p>
            <a:pPr algn="ctr"/>
            <a:r>
              <a:rPr lang="en-GB" sz="3200" dirty="0" smtClean="0"/>
              <a:t> </a:t>
            </a:r>
            <a:r>
              <a:rPr lang="en-GB" sz="3200" dirty="0"/>
              <a:t>including some basic geographic knowledge!</a:t>
            </a:r>
          </a:p>
        </p:txBody>
      </p:sp>
    </p:spTree>
    <p:extLst>
      <p:ext uri="{BB962C8B-B14F-4D97-AF65-F5344CB8AC3E}">
        <p14:creationId xmlns:p14="http://schemas.microsoft.com/office/powerpoint/2010/main" val="306337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What You Need To Be Familiar With…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20" y="707815"/>
            <a:ext cx="2761619" cy="33222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1056398"/>
            <a:ext cx="5696719" cy="290523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3017302" y="874764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15616" y="4305701"/>
            <a:ext cx="7275947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You should know the names and rough locations </a:t>
            </a:r>
            <a:endParaRPr lang="en-GB" sz="2400" dirty="0" smtClean="0"/>
          </a:p>
          <a:p>
            <a:pPr algn="ctr"/>
            <a:r>
              <a:rPr lang="en-GB" sz="2400" dirty="0" smtClean="0"/>
              <a:t>of </a:t>
            </a:r>
            <a:r>
              <a:rPr lang="en-GB" sz="2400" dirty="0"/>
              <a:t>the 5 UK weather stations, </a:t>
            </a:r>
            <a:endParaRPr lang="en-GB" sz="2400" dirty="0" smtClean="0"/>
          </a:p>
          <a:p>
            <a:pPr algn="ctr"/>
            <a:r>
              <a:rPr lang="en-GB" sz="2400" dirty="0" smtClean="0"/>
              <a:t>as </a:t>
            </a:r>
            <a:r>
              <a:rPr lang="en-GB" sz="2400" dirty="0"/>
              <a:t>well as the 3 international weather stations.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0124" y="4305701"/>
            <a:ext cx="575492" cy="642557"/>
          </a:xfrm>
          <a:prstGeom prst="rect">
            <a:avLst/>
          </a:prstGeom>
          <a:pattFill prst="lgConfetti">
            <a:fgClr>
              <a:schemeClr val="accent4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55776" y="5578789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The data was recorded for: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/>
              <a:t>May-Oct 1987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/>
              <a:t>May-Oct 2015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412356" y="2640828"/>
            <a:ext cx="539541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543378" y="2134655"/>
            <a:ext cx="1332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dirty="0"/>
              <a:t>Northern Hemisphere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96336" y="2648807"/>
            <a:ext cx="1260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dirty="0"/>
              <a:t>Southern Hemisphere</a:t>
            </a:r>
          </a:p>
        </p:txBody>
      </p:sp>
    </p:spTree>
    <p:extLst>
      <p:ext uri="{BB962C8B-B14F-4D97-AF65-F5344CB8AC3E}">
        <p14:creationId xmlns:p14="http://schemas.microsoft.com/office/powerpoint/2010/main" val="410637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17926"/>
            <a:ext cx="9144000" cy="320367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927" y="5160328"/>
                <a:ext cx="1544573" cy="769441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Mean temperature </a:t>
                </a:r>
              </a:p>
              <a:p>
                <a:r>
                  <a:rPr lang="en-GB" sz="1100" dirty="0"/>
                  <a:t>(in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°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100" dirty="0"/>
                  <a:t>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7" y="5160328"/>
                <a:ext cx="1544573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863600" y="4714654"/>
            <a:ext cx="147970" cy="441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3743" y="1226240"/>
            <a:ext cx="1502639" cy="523220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Total rainfall </a:t>
            </a:r>
          </a:p>
          <a:p>
            <a:r>
              <a:rPr lang="en-GB" sz="1100" dirty="0"/>
              <a:t>(in mm)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10155" y="2216604"/>
            <a:ext cx="361495" cy="812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23063" y="5838849"/>
                <a:ext cx="1737872" cy="600485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Total sunshine</a:t>
                </a:r>
              </a:p>
              <a:p>
                <a:r>
                  <a:rPr lang="en-GB" sz="1200" dirty="0"/>
                  <a:t>(nearest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200" dirty="0"/>
                  <a:t> of an hour)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063" y="5838849"/>
                <a:ext cx="1737872" cy="6004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34440" y="1765365"/>
            <a:ext cx="1521941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 err="1"/>
              <a:t>tr</a:t>
            </a:r>
            <a:r>
              <a:rPr lang="en-GB" sz="1200" dirty="0"/>
              <a:t>/trace means less than 0.05mm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17969" y="1183448"/>
            <a:ext cx="3949888" cy="33855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Mean Windspeed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051720" y="5199321"/>
            <a:ext cx="149220" cy="639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597" y="162408"/>
            <a:ext cx="11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 the following are daily…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229395" y="1509755"/>
                <a:ext cx="1945758" cy="83099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kn/knot is “nautical mile per hour”.  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𝑘𝑛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=1.15 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𝑚𝑝h</m:t>
                    </m:r>
                  </m:oMath>
                </a14:m>
                <a:endParaRPr lang="en-GB" sz="1200" dirty="0"/>
              </a:p>
              <a:p>
                <a:r>
                  <a:rPr lang="en-GB" sz="1200" dirty="0"/>
                  <a:t>Windspeed also given on </a:t>
                </a:r>
                <a:r>
                  <a:rPr lang="en-GB" sz="1200" b="1" dirty="0"/>
                  <a:t>Beaufort Scale</a:t>
                </a:r>
                <a:r>
                  <a:rPr lang="en-GB" sz="1200" dirty="0"/>
                  <a:t>: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395" y="1509755"/>
                <a:ext cx="1945758" cy="830997"/>
              </a:xfrm>
              <a:prstGeom prst="rect">
                <a:avLst/>
              </a:prstGeom>
              <a:blipFill>
                <a:blip r:embed="rId5"/>
                <a:stretch>
                  <a:fillRect r="-619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H="1">
            <a:off x="2905126" y="2349500"/>
            <a:ext cx="415924" cy="546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400427" y="2349500"/>
            <a:ext cx="44448" cy="612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660478" y="5648690"/>
            <a:ext cx="1622722" cy="1077218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Maximum Gust </a:t>
            </a:r>
            <a:r>
              <a:rPr lang="en-GB" sz="1600" dirty="0"/>
              <a:t>(in kn) is highest instantaneous wind speed.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4067944" y="5219700"/>
            <a:ext cx="8756" cy="428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22099" y="1509755"/>
                <a:ext cx="1945758" cy="83099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0 = Calm </a:t>
                </a:r>
                <a:r>
                  <a:rPr lang="en-GB" sz="1200" dirty="0"/>
                  <a:t>	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𝑘𝑛</m:t>
                    </m:r>
                  </m:oMath>
                </a14:m>
                <a:endParaRPr lang="en-GB" sz="1200" dirty="0"/>
              </a:p>
              <a:p>
                <a:r>
                  <a:rPr lang="en-GB" sz="1200" b="1" dirty="0"/>
                  <a:t>1-3 = Light</a:t>
                </a:r>
                <a:r>
                  <a:rPr lang="en-GB" sz="1200" dirty="0"/>
                  <a:t>	1-10kn</a:t>
                </a:r>
              </a:p>
              <a:p>
                <a:r>
                  <a:rPr lang="en-GB" sz="1200" b="1" dirty="0"/>
                  <a:t>4 = Moderate</a:t>
                </a:r>
                <a:r>
                  <a:rPr lang="en-GB" sz="1200" dirty="0"/>
                  <a:t>	11-16kn</a:t>
                </a:r>
              </a:p>
              <a:p>
                <a:r>
                  <a:rPr lang="en-GB" sz="1200" b="1" dirty="0"/>
                  <a:t>5 = Fresh</a:t>
                </a:r>
                <a:r>
                  <a:rPr lang="en-GB" sz="1200" dirty="0"/>
                  <a:t>	17-21kn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099" y="1509755"/>
                <a:ext cx="1945758" cy="830997"/>
              </a:xfrm>
              <a:prstGeom prst="rect">
                <a:avLst/>
              </a:prstGeom>
              <a:blipFill>
                <a:blip r:embed="rId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431904" y="5648690"/>
            <a:ext cx="1800200" cy="1077218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Humidity</a:t>
            </a:r>
          </a:p>
          <a:p>
            <a:r>
              <a:rPr lang="en-GB" sz="1200" dirty="0"/>
              <a:t>is the % of air saturation with water vapour. 100% is the maximum % water content air can contain.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749800" y="5207000"/>
            <a:ext cx="1155184" cy="441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833764" y="273340"/>
            <a:ext cx="7058716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You should be familiar with the variables involved </a:t>
            </a:r>
            <a:endParaRPr lang="en-GB" sz="2400" dirty="0" smtClean="0"/>
          </a:p>
          <a:p>
            <a:r>
              <a:rPr lang="en-GB" sz="2400" dirty="0" smtClean="0"/>
              <a:t>and </a:t>
            </a:r>
            <a:r>
              <a:rPr lang="en-GB" sz="2400" dirty="0"/>
              <a:t>their respective units.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243323" y="273339"/>
            <a:ext cx="575492" cy="646331"/>
          </a:xfrm>
          <a:prstGeom prst="rect">
            <a:avLst/>
          </a:prstGeom>
          <a:pattFill prst="lgConfetti">
            <a:fgClr>
              <a:schemeClr val="accent4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343800" y="5707033"/>
                <a:ext cx="1800200" cy="969946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Mean Cloud Cover</a:t>
                </a:r>
              </a:p>
              <a:p>
                <a:r>
                  <a:rPr lang="en-GB" sz="1200" dirty="0" err="1"/>
                  <a:t>Oktas</a:t>
                </a:r>
                <a:r>
                  <a:rPr lang="en-GB" sz="1200" dirty="0"/>
                  <a:t> means the number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1200" dirty="0" err="1"/>
                  <a:t>ths</a:t>
                </a:r>
                <a:r>
                  <a:rPr lang="en-GB" sz="1200" dirty="0"/>
                  <a:t> of the sky covered.</a:t>
                </a: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800" y="5707033"/>
                <a:ext cx="1800200" cy="9699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H="1" flipV="1">
            <a:off x="5433237" y="3678865"/>
            <a:ext cx="2300031" cy="2028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483804" y="1247188"/>
            <a:ext cx="1800200" cy="892552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Mean Visibility</a:t>
            </a:r>
          </a:p>
          <a:p>
            <a:r>
              <a:rPr lang="en-GB" sz="1200" dirty="0"/>
              <a:t>How far (in metres) can be seen into the horizon during daylight hours.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5915025" y="2152650"/>
            <a:ext cx="1371600" cy="866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648574" y="2305408"/>
            <a:ext cx="1476945" cy="33855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Wind Direction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8334374" y="2657306"/>
            <a:ext cx="457201" cy="409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8186607" y="2657306"/>
            <a:ext cx="176343" cy="438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7772400" y="2643962"/>
            <a:ext cx="304239" cy="451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7277100" y="2643962"/>
            <a:ext cx="702405" cy="442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589520" y="4396127"/>
            <a:ext cx="1522556" cy="523220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Mean Pressure</a:t>
            </a:r>
          </a:p>
          <a:p>
            <a:r>
              <a:rPr lang="en-GB" sz="1200" dirty="0"/>
              <a:t>In hectopascals (</a:t>
            </a:r>
            <a:r>
              <a:rPr lang="en-GB" sz="1200" dirty="0" err="1"/>
              <a:t>hPa</a:t>
            </a:r>
            <a:r>
              <a:rPr lang="en-GB" sz="1200" dirty="0"/>
              <a:t>)</a:t>
            </a:r>
          </a:p>
        </p:txBody>
      </p:sp>
      <p:cxnSp>
        <p:nvCxnSpPr>
          <p:cNvPr id="65" name="Straight Arrow Connector 64"/>
          <p:cNvCxnSpPr>
            <a:stCxn id="64" idx="1"/>
          </p:cNvCxnSpPr>
          <p:nvPr/>
        </p:nvCxnSpPr>
        <p:spPr>
          <a:xfrm flipH="1" flipV="1">
            <a:off x="6686551" y="4210050"/>
            <a:ext cx="902969" cy="447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98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4" grpId="0" animBg="1"/>
      <p:bldP spid="18" grpId="0" animBg="1"/>
      <p:bldP spid="21" grpId="0" animBg="1"/>
      <p:bldP spid="25" grpId="0" animBg="1"/>
      <p:bldP spid="35" grpId="0" animBg="1"/>
      <p:bldP spid="38" grpId="0" animBg="1"/>
      <p:bldP spid="39" grpId="0" animBg="1"/>
      <p:bldP spid="45" grpId="0" animBg="1"/>
      <p:bldP spid="48" grpId="0" animBg="1"/>
      <p:bldP spid="55" grpId="0" animBg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36" y="692695"/>
            <a:ext cx="4419851" cy="486404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 Questions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77396" y="6053084"/>
            <a:ext cx="4760912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/>
              <a:t>the </a:t>
            </a:r>
            <a:r>
              <a:rPr lang="en-GB" sz="2000" b="1" dirty="0"/>
              <a:t>actual</a:t>
            </a:r>
            <a:r>
              <a:rPr lang="en-GB" sz="2000" dirty="0"/>
              <a:t> data set has mean temperature for </a:t>
            </a:r>
            <a:r>
              <a:rPr lang="en-GB" sz="2000" u="sng" dirty="0"/>
              <a:t>all</a:t>
            </a:r>
            <a:r>
              <a:rPr lang="en-GB" sz="2000" dirty="0"/>
              <a:t> locations.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176425" y="5524998"/>
            <a:ext cx="216024" cy="543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02448" y="764828"/>
            <a:ext cx="4076452" cy="424731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(</a:t>
            </a:r>
            <a:r>
              <a:rPr lang="en-GB" dirty="0"/>
              <a:t>a) Describe the type of data represented by daily total rainfall.</a:t>
            </a:r>
          </a:p>
          <a:p>
            <a:endParaRPr lang="en-GB" dirty="0"/>
          </a:p>
          <a:p>
            <a:r>
              <a:rPr lang="en-GB" dirty="0"/>
              <a:t>Alison is investigating daily maximum gust. She wants to select a sample of size 5 from the first 20 days in Hurn in June 1987. She uses the first two digits of the date as a sampling frame and generates five random numbers between 1 and 20.</a:t>
            </a:r>
          </a:p>
          <a:p>
            <a:endParaRPr lang="en-GB" dirty="0" smtClean="0"/>
          </a:p>
          <a:p>
            <a:r>
              <a:rPr lang="en-GB" dirty="0" smtClean="0"/>
              <a:t>b</a:t>
            </a:r>
            <a:r>
              <a:rPr lang="en-GB" dirty="0"/>
              <a:t>) State the type of sample selected by Alison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c) Explain why Alison’s process might not generate a sample of size 5.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07475" y="5228301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Continuous qualitative data.</a:t>
            </a:r>
          </a:p>
          <a:p>
            <a:r>
              <a:rPr lang="en-GB" sz="1050" b="1" dirty="0"/>
              <a:t> </a:t>
            </a:r>
          </a:p>
          <a:p>
            <a:r>
              <a:rPr lang="en-GB" b="1" dirty="0"/>
              <a:t>Simple random sample.</a:t>
            </a:r>
          </a:p>
          <a:p>
            <a:r>
              <a:rPr lang="en-GB" sz="1050" b="1" dirty="0"/>
              <a:t> </a:t>
            </a:r>
          </a:p>
          <a:p>
            <a:r>
              <a:rPr lang="en-GB" b="1" dirty="0"/>
              <a:t>Some of the data values are not available (n/a).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47616" y="5260199"/>
            <a:ext cx="288032" cy="2965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47616" y="5709889"/>
            <a:ext cx="288032" cy="2965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47616" y="6156021"/>
            <a:ext cx="288032" cy="2965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3281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43" y="604442"/>
            <a:ext cx="4692722" cy="613692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 Questions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4932040" y="722705"/>
            <a:ext cx="4076452" cy="329320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Calculate</a:t>
            </a:r>
            <a:r>
              <a:rPr lang="en-GB" sz="1600" dirty="0"/>
              <a:t>:</a:t>
            </a:r>
          </a:p>
          <a:p>
            <a:pPr marL="342900" indent="-342900">
              <a:buAutoNum type="alphaLcParenR"/>
            </a:pPr>
            <a:r>
              <a:rPr lang="en-GB" sz="1600" dirty="0"/>
              <a:t>The mean daily maximum temperature for the first five days of June in Hurn in 1987</a:t>
            </a:r>
            <a:r>
              <a:rPr lang="en-GB" sz="1600" dirty="0" smtClean="0"/>
              <a:t>.</a:t>
            </a:r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r>
              <a:rPr lang="en-GB" sz="1600" dirty="0"/>
              <a:t>The median daily total rainfall for the week of 14</a:t>
            </a:r>
            <a:r>
              <a:rPr lang="en-GB" sz="1600" baseline="30000" dirty="0"/>
              <a:t>th</a:t>
            </a:r>
            <a:r>
              <a:rPr lang="en-GB" sz="1600" dirty="0"/>
              <a:t> June to 20</a:t>
            </a:r>
            <a:r>
              <a:rPr lang="en-GB" sz="1600" baseline="30000" dirty="0"/>
              <a:t>th</a:t>
            </a:r>
            <a:r>
              <a:rPr lang="en-GB" sz="1600" dirty="0"/>
              <a:t> June inclusive</a:t>
            </a:r>
            <a:r>
              <a:rPr lang="en-GB" sz="1600" dirty="0" smtClean="0"/>
              <a:t>.</a:t>
            </a:r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r>
              <a:rPr lang="en-GB" sz="1600" dirty="0"/>
              <a:t>The median daily total rainfall for the same week in Perth was 19.00mm. Karl states that more southerly countries experience higher rainfall during June. State with a reason whether your answer to part (b) supports this statement.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36096" y="4077072"/>
                <a:ext cx="3672408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𝟖𝟔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°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𝒅𝒑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000" b="1" dirty="0"/>
                  <a:t> </a:t>
                </a:r>
              </a:p>
              <a:p>
                <a:r>
                  <a:rPr lang="en-GB" sz="1600" b="1" dirty="0"/>
                  <a:t>Values in ascending order: </a:t>
                </a:r>
                <a:br>
                  <a:rPr lang="en-GB" sz="1600" b="1" dirty="0"/>
                </a:br>
                <a:r>
                  <a:rPr lang="en-GB" sz="1600" b="1" dirty="0"/>
                  <a:t>0, 0, </a:t>
                </a:r>
                <a:r>
                  <a:rPr lang="en-GB" sz="1600" b="1" dirty="0" err="1"/>
                  <a:t>tr</a:t>
                </a:r>
                <a:r>
                  <a:rPr lang="en-GB" sz="1600" b="1" dirty="0"/>
                  <a:t>, 0.1, 3.7, 5.6, 7.4.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600" b="1" dirty="0"/>
                  <a:t> Median is 0.1mm.</a:t>
                </a:r>
              </a:p>
              <a:p>
                <a:r>
                  <a:rPr lang="en-GB" sz="1000" b="1" dirty="0"/>
                  <a:t> </a:t>
                </a:r>
              </a:p>
              <a:p>
                <a:r>
                  <a:rPr lang="en-GB" sz="1600" b="1" dirty="0"/>
                  <a:t>Perth is in Australia, which is south of the UK, and the median rainfall was higher. However, this is a very small sample from a single location in each country so does not provide enough evidence to support Karl’s statement.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077072"/>
                <a:ext cx="3672408" cy="2862322"/>
              </a:xfrm>
              <a:prstGeom prst="rect">
                <a:avLst/>
              </a:prstGeom>
              <a:blipFill>
                <a:blip r:embed="rId3"/>
                <a:stretch>
                  <a:fillRect l="-997" r="-2159" b="-19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068163" y="4139492"/>
            <a:ext cx="288032" cy="2965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64343" y="4505273"/>
            <a:ext cx="288032" cy="2965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68163" y="5309073"/>
            <a:ext cx="288032" cy="2965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7298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 &amp; Mechanics Year 1/AS</a:t>
            </a:r>
          </a:p>
          <a:p>
            <a:r>
              <a:rPr lang="en-GB" sz="2400" dirty="0"/>
              <a:t>Pages 13-15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Q3-5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</a:t>
            </a:r>
            <a:r>
              <a:rPr lang="en-US" sz="2400" smtClean="0">
                <a:solidFill>
                  <a:schemeClr val="accent6"/>
                </a:solidFill>
              </a:rPr>
              <a:t>	</a:t>
            </a:r>
            <a:r>
              <a:rPr lang="en-US" sz="2400" smtClean="0"/>
              <a:t>Q6-8</a:t>
            </a:r>
            <a:r>
              <a:rPr lang="en-US" sz="2400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4030329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18374</TotalTime>
  <Words>514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724</cp:revision>
  <dcterms:created xsi:type="dcterms:W3CDTF">2013-02-28T07:36:55Z</dcterms:created>
  <dcterms:modified xsi:type="dcterms:W3CDTF">2019-09-17T03:28:38Z</dcterms:modified>
</cp:coreProperties>
</file>